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9" d="100"/>
          <a:sy n="89" d="100"/>
        </p:scale>
        <p:origin x="-120" y="-3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CD9875-9BE7-42DB-8A8D-EEA38AE358E8}" type="datetimeFigureOut">
              <a:rPr lang="en-US" smtClean="0"/>
              <a:t>4/21/2014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E80D13-CBF7-4884-BA47-32551E90611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E80D13-CBF7-4884-BA47-32551E906113}"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74E626-D10E-4CC7-9633-D69BA0B90463}" type="datetimeFigureOut">
              <a:rPr lang="en-US" smtClean="0"/>
              <a:t>4/21/2014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74E626-D10E-4CC7-9633-D69BA0B90463}" type="datetimeFigureOut">
              <a:rPr lang="en-US" smtClean="0"/>
              <a:t>4/21/2014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74E626-D10E-4CC7-9633-D69BA0B90463}" type="datetimeFigureOut">
              <a:rPr lang="en-US" smtClean="0"/>
              <a:t>4/21/2014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74E626-D10E-4CC7-9633-D69BA0B90463}" type="datetimeFigureOut">
              <a:rPr lang="en-US" smtClean="0"/>
              <a:t>4/21/2014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74E626-D10E-4CC7-9633-D69BA0B90463}" type="datetimeFigureOut">
              <a:rPr lang="en-US" smtClean="0"/>
              <a:t>4/21/2014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4E626-D10E-4CC7-9633-D69BA0B90463}" type="datetimeFigureOut">
              <a:rPr lang="en-US" smtClean="0"/>
              <a:t>4/21/2014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4E626-D10E-4CC7-9633-D69BA0B90463}" type="datetimeFigureOut">
              <a:rPr lang="en-US" smtClean="0"/>
              <a:t>4/21/2014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74E626-D10E-4CC7-9633-D69BA0B90463}" type="datetimeFigureOut">
              <a:rPr lang="en-US" smtClean="0"/>
              <a:t>4/21/2014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5761B4-A513-48A1-BAC6-D213C02313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Syntax</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phrase Structure rule for noun Phrases</a:t>
            </a:r>
            <a:endParaRPr lang="en-US" dirty="0"/>
          </a:p>
        </p:txBody>
      </p:sp>
      <p:sp>
        <p:nvSpPr>
          <p:cNvPr id="3" name="Content Placeholder 2"/>
          <p:cNvSpPr>
            <a:spLocks noGrp="1"/>
          </p:cNvSpPr>
          <p:nvPr>
            <p:ph idx="1"/>
          </p:nvPr>
        </p:nvSpPr>
        <p:spPr/>
        <p:txBody>
          <a:bodyPr/>
          <a:lstStyle/>
          <a:p>
            <a:r>
              <a:rPr lang="en-US" dirty="0" smtClean="0"/>
              <a:t>Phrase structure– a system of rules that organizes words into larger units or phrases.</a:t>
            </a:r>
          </a:p>
          <a:p>
            <a:r>
              <a:rPr lang="en-US" dirty="0" smtClean="0"/>
              <a:t>Descriptions and generalizations about the syntax of nouns and the categories that introduce nouns are aspects of phrase structure and can be expressed by phrase structure rules for the larger syntactic unit, the Noun Phrase, or NP.</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t>
            </a:r>
            <a:br>
              <a:rPr lang="en-US" dirty="0" smtClean="0"/>
            </a:br>
            <a:endParaRPr lang="en-US" dirty="0"/>
          </a:p>
        </p:txBody>
      </p:sp>
      <p:sp>
        <p:nvSpPr>
          <p:cNvPr id="3" name="Content Placeholder 2"/>
          <p:cNvSpPr>
            <a:spLocks noGrp="1"/>
          </p:cNvSpPr>
          <p:nvPr>
            <p:ph idx="1"/>
          </p:nvPr>
        </p:nvSpPr>
        <p:spPr/>
        <p:txBody>
          <a:bodyPr/>
          <a:lstStyle/>
          <a:p>
            <a:r>
              <a:rPr lang="en-US" dirty="0" smtClean="0"/>
              <a:t>In phrase structure rules, items in parentheses are optional. </a:t>
            </a:r>
          </a:p>
          <a:p>
            <a:pPr>
              <a:buNone/>
            </a:pPr>
            <a:r>
              <a:rPr lang="en-US" dirty="0"/>
              <a:t> </a:t>
            </a:r>
            <a:r>
              <a:rPr lang="en-US" dirty="0" smtClean="0"/>
              <a:t>e.g. NP – (D) N</a:t>
            </a:r>
          </a:p>
          <a:p>
            <a:pPr>
              <a:buNone/>
            </a:pPr>
            <a:r>
              <a:rPr lang="en-US" dirty="0"/>
              <a:t> </a:t>
            </a:r>
            <a:r>
              <a:rPr lang="en-US" dirty="0" smtClean="0"/>
              <a:t>         D – these, six, all, every, the/a</a:t>
            </a:r>
          </a:p>
          <a:p>
            <a:pPr>
              <a:buNone/>
            </a:pPr>
            <a:r>
              <a:rPr lang="en-US" dirty="0" smtClean="0"/>
              <a:t>“ an NP can contain a determiner (optional) and must contain a noun.”</a:t>
            </a:r>
          </a:p>
          <a:p>
            <a:pPr>
              <a:buNone/>
            </a:pPr>
            <a:r>
              <a:rPr lang="en-US" dirty="0" smtClean="0"/>
              <a:t>The syntactic structure is divided into phrases and each phrase must have a head.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So a NP must contain at least a noun and a VP must contain at least a verb.</a:t>
            </a:r>
          </a:p>
          <a:p>
            <a:r>
              <a:rPr lang="en-US" dirty="0" smtClean="0"/>
              <a:t>The head of the phrase is the most important part because it determines the category of the phrase. </a:t>
            </a:r>
            <a:endParaRPr lang="en-US" dirty="0"/>
          </a:p>
          <a:p>
            <a:r>
              <a:rPr lang="en-US" dirty="0" smtClean="0"/>
              <a:t>All the elements that combine to form a phrase are called constituents. So, N is the head of NP, a phrase that can also include D. Both D and N are constituents of NP.</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A graphic representation of phrase structure:</a:t>
            </a:r>
          </a:p>
          <a:p>
            <a:pPr>
              <a:buNone/>
            </a:pPr>
            <a:endParaRPr lang="en-US" dirty="0"/>
          </a:p>
          <a:p>
            <a:pPr>
              <a:buNone/>
            </a:pPr>
            <a:r>
              <a:rPr lang="en-US" dirty="0" smtClean="0"/>
              <a:t>             NP                             </a:t>
            </a:r>
            <a:r>
              <a:rPr lang="en-US" dirty="0" err="1" smtClean="0"/>
              <a:t>NP</a:t>
            </a:r>
            <a:endParaRPr lang="en-US" dirty="0" smtClean="0"/>
          </a:p>
          <a:p>
            <a:pPr>
              <a:buNone/>
            </a:pPr>
            <a:endParaRPr lang="en-US" dirty="0"/>
          </a:p>
          <a:p>
            <a:pPr>
              <a:buNone/>
            </a:pPr>
            <a:r>
              <a:rPr lang="en-US" dirty="0"/>
              <a:t>t</a:t>
            </a:r>
            <a:r>
              <a:rPr lang="en-US" dirty="0" smtClean="0"/>
              <a:t>hese           mangoes   four        mangoes</a:t>
            </a:r>
          </a:p>
          <a:p>
            <a:pPr>
              <a:buNone/>
            </a:pPr>
            <a:r>
              <a:rPr lang="en-US" dirty="0"/>
              <a:t> </a:t>
            </a:r>
            <a:r>
              <a:rPr lang="en-US" dirty="0" smtClean="0"/>
              <a:t>                                NP</a:t>
            </a:r>
          </a:p>
          <a:p>
            <a:pPr>
              <a:buNone/>
            </a:pPr>
            <a:endParaRPr lang="en-US" dirty="0"/>
          </a:p>
          <a:p>
            <a:pPr>
              <a:buNone/>
            </a:pPr>
            <a:r>
              <a:rPr lang="en-US" dirty="0" smtClean="0"/>
              <a:t>                       all                mangoes</a:t>
            </a:r>
            <a:endParaRPr lang="en-US" dirty="0"/>
          </a:p>
        </p:txBody>
      </p:sp>
      <p:cxnSp>
        <p:nvCxnSpPr>
          <p:cNvPr id="6" name="Straight Arrow Connector 5"/>
          <p:cNvCxnSpPr/>
          <p:nvPr/>
        </p:nvCxnSpPr>
        <p:spPr>
          <a:xfrm rot="5400000">
            <a:off x="914400" y="3200400"/>
            <a:ext cx="11430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1981200" y="3200400"/>
            <a:ext cx="99060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419600" y="3429000"/>
            <a:ext cx="914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5067300" y="3162300"/>
            <a:ext cx="10668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2857500" y="4610100"/>
            <a:ext cx="9906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810000" y="4648200"/>
            <a:ext cx="1295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and Verb Phrases</a:t>
            </a:r>
            <a:endParaRPr lang="en-US" dirty="0"/>
          </a:p>
        </p:txBody>
      </p:sp>
      <p:sp>
        <p:nvSpPr>
          <p:cNvPr id="3" name="Content Placeholder 2"/>
          <p:cNvSpPr>
            <a:spLocks noGrp="1"/>
          </p:cNvSpPr>
          <p:nvPr>
            <p:ph idx="1"/>
          </p:nvPr>
        </p:nvSpPr>
        <p:spPr/>
        <p:txBody>
          <a:bodyPr/>
          <a:lstStyle/>
          <a:p>
            <a:r>
              <a:rPr lang="en-US" dirty="0" smtClean="0"/>
              <a:t>Verbs in English has 5 forms: infinitive, present tense, past tense, present participle, and past participle</a:t>
            </a:r>
          </a:p>
          <a:p>
            <a:r>
              <a:rPr lang="en-US" dirty="0" smtClean="0"/>
              <a:t>Syntactically, verbs can be divided into three groups: auxiliary, main, and modal</a:t>
            </a:r>
          </a:p>
          <a:p>
            <a:pPr>
              <a:buNone/>
            </a:pPr>
            <a:r>
              <a:rPr lang="en-US" dirty="0" smtClean="0"/>
              <a:t>Main verbs: feel, go, eat, run, hope</a:t>
            </a:r>
          </a:p>
          <a:p>
            <a:pPr>
              <a:buNone/>
            </a:pPr>
            <a:r>
              <a:rPr lang="en-US" dirty="0" err="1" smtClean="0"/>
              <a:t>Afnan</a:t>
            </a:r>
            <a:r>
              <a:rPr lang="en-US" dirty="0" smtClean="0"/>
              <a:t> feels happy.</a:t>
            </a:r>
          </a:p>
          <a:p>
            <a:pPr>
              <a:buNone/>
            </a:pPr>
            <a:r>
              <a:rPr lang="en-US" dirty="0" err="1" smtClean="0"/>
              <a:t>Deema</a:t>
            </a:r>
            <a:r>
              <a:rPr lang="en-US" dirty="0" smtClean="0"/>
              <a:t> went on a trip.</a:t>
            </a:r>
          </a:p>
          <a:p>
            <a:pPr>
              <a:buNone/>
            </a:pPr>
            <a:endParaRPr lang="en-US"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Ashwag</a:t>
            </a:r>
            <a:r>
              <a:rPr lang="en-US" dirty="0" smtClean="0"/>
              <a:t> ate </a:t>
            </a:r>
            <a:r>
              <a:rPr lang="en-US" dirty="0" err="1" smtClean="0"/>
              <a:t>kabsa</a:t>
            </a:r>
            <a:r>
              <a:rPr lang="en-US" dirty="0" smtClean="0"/>
              <a:t>.</a:t>
            </a:r>
          </a:p>
          <a:p>
            <a:r>
              <a:rPr lang="en-US" dirty="0" err="1" smtClean="0"/>
              <a:t>Obama</a:t>
            </a:r>
            <a:r>
              <a:rPr lang="en-US" dirty="0" smtClean="0"/>
              <a:t> hopes to win the election</a:t>
            </a:r>
          </a:p>
          <a:p>
            <a:r>
              <a:rPr lang="en-US" dirty="0" smtClean="0"/>
              <a:t>Samar ran the Marathon.</a:t>
            </a:r>
          </a:p>
          <a:p>
            <a:pPr>
              <a:buNone/>
            </a:pPr>
            <a:r>
              <a:rPr lang="en-US" dirty="0" smtClean="0"/>
              <a:t>Auxiliary verbs: have, be</a:t>
            </a:r>
          </a:p>
          <a:p>
            <a:pPr>
              <a:buNone/>
            </a:pPr>
            <a:r>
              <a:rPr lang="en-US" dirty="0" smtClean="0"/>
              <a:t>Fatimah has eaten too much candy</a:t>
            </a:r>
          </a:p>
          <a:p>
            <a:pPr>
              <a:buNone/>
            </a:pPr>
            <a:r>
              <a:rPr lang="en-US" dirty="0" err="1" smtClean="0"/>
              <a:t>Noura</a:t>
            </a:r>
            <a:r>
              <a:rPr lang="en-US" dirty="0" smtClean="0"/>
              <a:t> is running for his life.</a:t>
            </a:r>
          </a:p>
          <a:p>
            <a:pPr>
              <a:buNone/>
            </a:pPr>
            <a:r>
              <a:rPr lang="en-US" dirty="0" smtClean="0"/>
              <a:t>Modal verbs: </a:t>
            </a:r>
            <a:r>
              <a:rPr lang="en-US" dirty="0" err="1" smtClean="0"/>
              <a:t>may,might,shall</a:t>
            </a:r>
            <a:r>
              <a:rPr lang="en-US" dirty="0" smtClean="0"/>
              <a:t>, should, will, would, can, could, must</a:t>
            </a:r>
          </a:p>
          <a:p>
            <a:pPr>
              <a:buNone/>
            </a:pPr>
            <a:r>
              <a:rPr lang="en-US" dirty="0" err="1" smtClean="0"/>
              <a:t>Hanadi</a:t>
            </a:r>
            <a:r>
              <a:rPr lang="en-US" dirty="0" smtClean="0"/>
              <a:t> </a:t>
            </a:r>
            <a:r>
              <a:rPr lang="en-US" u="sng" dirty="0" smtClean="0"/>
              <a:t>may</a:t>
            </a:r>
            <a:r>
              <a:rPr lang="en-US" dirty="0" smtClean="0"/>
              <a:t>, </a:t>
            </a:r>
            <a:r>
              <a:rPr lang="en-US" u="sng" dirty="0" smtClean="0"/>
              <a:t>might</a:t>
            </a:r>
            <a:r>
              <a:rPr lang="en-US" dirty="0" smtClean="0"/>
              <a:t>, </a:t>
            </a:r>
            <a:r>
              <a:rPr lang="en-US" u="sng" dirty="0" smtClean="0"/>
              <a:t>shall</a:t>
            </a:r>
            <a:r>
              <a:rPr lang="en-US" dirty="0" smtClean="0"/>
              <a:t>, </a:t>
            </a:r>
            <a:r>
              <a:rPr lang="en-US" u="sng" dirty="0" smtClean="0"/>
              <a:t>should</a:t>
            </a:r>
            <a:r>
              <a:rPr lang="en-US" dirty="0" smtClean="0"/>
              <a:t>, </a:t>
            </a:r>
            <a:r>
              <a:rPr lang="en-US" u="sng" dirty="0" smtClean="0"/>
              <a:t>will</a:t>
            </a:r>
            <a:r>
              <a:rPr lang="en-US" dirty="0" smtClean="0"/>
              <a:t>, </a:t>
            </a:r>
            <a:r>
              <a:rPr lang="en-US" u="sng" dirty="0" smtClean="0"/>
              <a:t>would</a:t>
            </a:r>
            <a:r>
              <a:rPr lang="en-US" dirty="0" smtClean="0"/>
              <a:t>, </a:t>
            </a:r>
            <a:r>
              <a:rPr lang="en-US" u="sng" dirty="0" smtClean="0"/>
              <a:t>can</a:t>
            </a:r>
            <a:r>
              <a:rPr lang="en-US" dirty="0" smtClean="0"/>
              <a:t>, </a:t>
            </a:r>
            <a:r>
              <a:rPr lang="en-US" u="sng" dirty="0" smtClean="0"/>
              <a:t>could</a:t>
            </a:r>
            <a:r>
              <a:rPr lang="en-US" dirty="0" smtClean="0"/>
              <a:t>, </a:t>
            </a:r>
            <a:r>
              <a:rPr lang="en-US" u="sng" dirty="0" smtClean="0"/>
              <a:t>must</a:t>
            </a:r>
            <a:r>
              <a:rPr lang="en-US" dirty="0" smtClean="0"/>
              <a:t> go on a cruise.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Auxiliary, main, and modal verbs occur in a certain order in English. The following sentences illustrate  the various combinations of the main verb read with auxiliary and model verbs. These combinations follow a particular syntactic pattern:</a:t>
            </a:r>
          </a:p>
          <a:p>
            <a:r>
              <a:rPr lang="en-US" dirty="0" err="1" smtClean="0"/>
              <a:t>Thekra</a:t>
            </a:r>
            <a:r>
              <a:rPr lang="en-US" dirty="0" smtClean="0"/>
              <a:t> </a:t>
            </a:r>
            <a:r>
              <a:rPr lang="en-US" u="sng" dirty="0" smtClean="0"/>
              <a:t>should have been reading </a:t>
            </a:r>
            <a:r>
              <a:rPr lang="en-US" dirty="0" smtClean="0"/>
              <a:t>under the umbrella.</a:t>
            </a:r>
          </a:p>
          <a:p>
            <a:r>
              <a:rPr lang="en-US" dirty="0" err="1" smtClean="0"/>
              <a:t>Afrah</a:t>
            </a:r>
            <a:r>
              <a:rPr lang="en-US" dirty="0" smtClean="0"/>
              <a:t> </a:t>
            </a:r>
            <a:r>
              <a:rPr lang="en-US" u="sng" dirty="0" smtClean="0"/>
              <a:t>should be reading </a:t>
            </a:r>
            <a:r>
              <a:rPr lang="en-US" dirty="0" smtClean="0"/>
              <a:t>under the umbrella.</a:t>
            </a:r>
          </a:p>
          <a:p>
            <a:r>
              <a:rPr lang="en-US" dirty="0" err="1" smtClean="0"/>
              <a:t>Faridah</a:t>
            </a:r>
            <a:r>
              <a:rPr lang="en-US" dirty="0" smtClean="0"/>
              <a:t> </a:t>
            </a:r>
            <a:r>
              <a:rPr lang="en-US" u="sng" dirty="0" smtClean="0"/>
              <a:t>should read </a:t>
            </a:r>
            <a:r>
              <a:rPr lang="en-US" dirty="0" smtClean="0"/>
              <a:t>under the umbrella</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Latifah</a:t>
            </a:r>
            <a:r>
              <a:rPr lang="en-US" dirty="0" smtClean="0"/>
              <a:t> </a:t>
            </a:r>
            <a:r>
              <a:rPr lang="en-US" u="sng" dirty="0" smtClean="0"/>
              <a:t>read </a:t>
            </a:r>
            <a:r>
              <a:rPr lang="en-US" dirty="0" smtClean="0"/>
              <a:t>under the umbrella.</a:t>
            </a:r>
          </a:p>
          <a:p>
            <a:r>
              <a:rPr lang="en-US" dirty="0" smtClean="0"/>
              <a:t>*</a:t>
            </a:r>
            <a:r>
              <a:rPr lang="en-US" dirty="0" err="1" smtClean="0"/>
              <a:t>Thekra</a:t>
            </a:r>
            <a:r>
              <a:rPr lang="en-US" dirty="0" smtClean="0"/>
              <a:t> </a:t>
            </a:r>
            <a:r>
              <a:rPr lang="en-US" u="sng" dirty="0" smtClean="0"/>
              <a:t>have should been reading </a:t>
            </a:r>
            <a:r>
              <a:rPr lang="en-US" dirty="0" smtClean="0"/>
              <a:t>under the   </a:t>
            </a:r>
          </a:p>
          <a:p>
            <a:pPr>
              <a:buNone/>
            </a:pPr>
            <a:r>
              <a:rPr lang="en-US" dirty="0"/>
              <a:t> </a:t>
            </a:r>
            <a:r>
              <a:rPr lang="en-US" dirty="0" smtClean="0"/>
              <a:t>     </a:t>
            </a:r>
            <a:r>
              <a:rPr lang="en-US" dirty="0" smtClean="0"/>
              <a:t>umbrella.</a:t>
            </a:r>
          </a:p>
          <a:p>
            <a:r>
              <a:rPr lang="en-US" dirty="0" smtClean="0"/>
              <a:t>*</a:t>
            </a:r>
            <a:r>
              <a:rPr lang="en-US" dirty="0" err="1" smtClean="0"/>
              <a:t>Afrah</a:t>
            </a:r>
            <a:r>
              <a:rPr lang="en-US" dirty="0" smtClean="0"/>
              <a:t> </a:t>
            </a:r>
            <a:r>
              <a:rPr lang="en-US" u="sng" dirty="0" smtClean="0"/>
              <a:t>should reading be </a:t>
            </a:r>
            <a:r>
              <a:rPr lang="en-US" dirty="0" smtClean="0"/>
              <a:t>under the umbrella.</a:t>
            </a:r>
          </a:p>
          <a:p>
            <a:r>
              <a:rPr lang="en-US" dirty="0" smtClean="0"/>
              <a:t>*</a:t>
            </a:r>
            <a:r>
              <a:rPr lang="en-US" dirty="0" err="1" smtClean="0"/>
              <a:t>Faridah</a:t>
            </a:r>
            <a:r>
              <a:rPr lang="en-US" dirty="0" smtClean="0"/>
              <a:t> </a:t>
            </a:r>
            <a:r>
              <a:rPr lang="en-US" u="sng" dirty="0" smtClean="0"/>
              <a:t>read should </a:t>
            </a:r>
            <a:r>
              <a:rPr lang="en-US" dirty="0" smtClean="0"/>
              <a:t>under the umbrella.</a:t>
            </a:r>
          </a:p>
          <a:p>
            <a:pPr>
              <a:buNone/>
            </a:pPr>
            <a:r>
              <a:rPr lang="en-US" dirty="0" smtClean="0"/>
              <a:t>In addition to a main verb, the VP can include as many as 3 other verbs. These options include a modal (which, if present, must come first) and as many as two auxiliary verbs, forms of have or be.</a:t>
            </a:r>
            <a:endParaRPr lang="en-US" dirty="0" smtClean="0"/>
          </a:p>
          <a:p>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Modal + have+ be+ main verb</a:t>
            </a:r>
          </a:p>
          <a:p>
            <a:pPr>
              <a:buNone/>
            </a:pPr>
            <a:r>
              <a:rPr lang="en-US" dirty="0" smtClean="0"/>
              <a:t>Might have been sleeping</a:t>
            </a:r>
          </a:p>
          <a:p>
            <a:r>
              <a:rPr lang="en-US" dirty="0" smtClean="0"/>
              <a:t>Modal+ have + main verb</a:t>
            </a:r>
          </a:p>
          <a:p>
            <a:pPr>
              <a:buNone/>
            </a:pPr>
            <a:r>
              <a:rPr lang="en-US" dirty="0" smtClean="0"/>
              <a:t>Might have slept</a:t>
            </a:r>
          </a:p>
          <a:p>
            <a:r>
              <a:rPr lang="en-US" dirty="0" smtClean="0"/>
              <a:t>Modal + be+ main verb</a:t>
            </a:r>
          </a:p>
          <a:p>
            <a:pPr>
              <a:buNone/>
            </a:pPr>
            <a:r>
              <a:rPr lang="en-US" dirty="0" smtClean="0"/>
              <a:t>Might be sleeping</a:t>
            </a:r>
          </a:p>
          <a:p>
            <a:r>
              <a:rPr lang="en-US" dirty="0" smtClean="0"/>
              <a:t>Modal + main verb</a:t>
            </a:r>
          </a:p>
          <a:p>
            <a:pPr>
              <a:buNone/>
            </a:pPr>
            <a:r>
              <a:rPr lang="en-US" dirty="0"/>
              <a:t> </a:t>
            </a:r>
            <a:r>
              <a:rPr lang="en-US" dirty="0" smtClean="0"/>
              <a:t>might sleep</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Have + main verb -- has slept</a:t>
            </a:r>
          </a:p>
          <a:p>
            <a:r>
              <a:rPr lang="en-US" dirty="0" smtClean="0"/>
              <a:t>Have + be + main verb--   has been sleeping</a:t>
            </a:r>
          </a:p>
          <a:p>
            <a:r>
              <a:rPr lang="en-US" dirty="0" smtClean="0"/>
              <a:t>Be+ main verb  -- is sleeping</a:t>
            </a:r>
          </a:p>
          <a:p>
            <a:r>
              <a:rPr lang="en-US" dirty="0" smtClean="0"/>
              <a:t>Main verb--  slept</a:t>
            </a:r>
          </a:p>
          <a:p>
            <a:r>
              <a:rPr lang="en-US" dirty="0" smtClean="0"/>
              <a:t>Main verbs are not optional in the sentence:</a:t>
            </a:r>
          </a:p>
          <a:p>
            <a:pPr>
              <a:buNone/>
            </a:pPr>
            <a:r>
              <a:rPr lang="en-US" dirty="0" smtClean="0"/>
              <a:t>(modal) (have) (be) main verb</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Heads and Phrases</a:t>
            </a:r>
            <a:endParaRPr lang="en-US" dirty="0"/>
          </a:p>
        </p:txBody>
      </p:sp>
      <p:sp>
        <p:nvSpPr>
          <p:cNvPr id="3" name="Content Placeholder 2"/>
          <p:cNvSpPr>
            <a:spLocks noGrp="1"/>
          </p:cNvSpPr>
          <p:nvPr>
            <p:ph idx="1"/>
          </p:nvPr>
        </p:nvSpPr>
        <p:spPr/>
        <p:txBody>
          <a:bodyPr>
            <a:normAutofit lnSpcReduction="10000"/>
          </a:bodyPr>
          <a:lstStyle/>
          <a:p>
            <a:r>
              <a:rPr lang="en-US" dirty="0" smtClean="0"/>
              <a:t>Words are organized into phrases and clauses</a:t>
            </a:r>
          </a:p>
          <a:p>
            <a:r>
              <a:rPr lang="en-US" dirty="0" smtClean="0"/>
              <a:t>Each phrase is of a particular syntactic category (Noun Phrase, Verb Phrase, Adjective Phrase,, </a:t>
            </a:r>
            <a:r>
              <a:rPr lang="en-US" dirty="0" err="1" smtClean="0"/>
              <a:t>ect</a:t>
            </a:r>
            <a:r>
              <a:rPr lang="en-US" dirty="0" smtClean="0"/>
              <a:t>), and each has a head (noun, Verb, Adjective, etc)</a:t>
            </a:r>
          </a:p>
          <a:p>
            <a:r>
              <a:rPr lang="en-US" dirty="0" smtClean="0"/>
              <a:t>Phrase structure rules provide us with a way to draw, or diagram phrases and to capture certain important generalizations about how syntactic structure is organized.</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Phrase </a:t>
            </a:r>
            <a:r>
              <a:rPr lang="en-US" smtClean="0"/>
              <a:t>Structure </a:t>
            </a:r>
            <a:r>
              <a:rPr lang="en-US"/>
              <a:t>R</a:t>
            </a:r>
            <a:r>
              <a:rPr lang="en-US" smtClean="0"/>
              <a:t>ule for Verb </a:t>
            </a:r>
            <a:r>
              <a:rPr lang="en-US" dirty="0" smtClean="0"/>
              <a:t>Phrases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The largest phrase is the clause, a syntactic unit consisting of a subject and a predicate.</a:t>
            </a:r>
          </a:p>
          <a:p>
            <a:r>
              <a:rPr lang="en-US" dirty="0" smtClean="0"/>
              <a:t>Clauses are independent or subordinate, depending on whether they are contained in larger phrases.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a:t>
            </a:r>
            <a:endParaRPr lang="en-US" dirty="0"/>
          </a:p>
        </p:txBody>
      </p:sp>
      <p:sp>
        <p:nvSpPr>
          <p:cNvPr id="3" name="Content Placeholder 2"/>
          <p:cNvSpPr>
            <a:spLocks noGrp="1"/>
          </p:cNvSpPr>
          <p:nvPr>
            <p:ph idx="1"/>
          </p:nvPr>
        </p:nvSpPr>
        <p:spPr/>
        <p:txBody>
          <a:bodyPr>
            <a:normAutofit lnSpcReduction="10000"/>
          </a:bodyPr>
          <a:lstStyle/>
          <a:p>
            <a:r>
              <a:rPr lang="en-US" dirty="0" smtClean="0"/>
              <a:t>System of rules and principles that describe how we organize words into phrases and phrases into larger units, the largest being the clause; also the study of this system.</a:t>
            </a:r>
          </a:p>
          <a:p>
            <a:r>
              <a:rPr lang="en-US" dirty="0" smtClean="0"/>
              <a:t>The position of the word in the sentence is often the only way we know its syntactic category (parts of speech).</a:t>
            </a:r>
          </a:p>
          <a:p>
            <a:r>
              <a:rPr lang="en-US" dirty="0" err="1" smtClean="0"/>
              <a:t>E.g</a:t>
            </a:r>
            <a:r>
              <a:rPr lang="en-US" dirty="0" smtClean="0"/>
              <a:t>:  The girl goes on many long walks.</a:t>
            </a:r>
          </a:p>
          <a:p>
            <a:pPr>
              <a:buNone/>
            </a:pPr>
            <a:r>
              <a:rPr lang="en-US" dirty="0" smtClean="0"/>
              <a:t>             The girl walks the dogs.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1. walks is a </a:t>
            </a:r>
            <a:r>
              <a:rPr lang="en-US" dirty="0" err="1" smtClean="0"/>
              <a:t>noun;it</a:t>
            </a:r>
            <a:r>
              <a:rPr lang="en-US" dirty="0" smtClean="0"/>
              <a:t> occurs to the right of long, the adjective that modifies it.</a:t>
            </a:r>
          </a:p>
          <a:p>
            <a:r>
              <a:rPr lang="en-US" dirty="0" smtClean="0"/>
              <a:t>2. walks is a verb; it occurs after the subject the girl, and before the object, the dogs</a:t>
            </a:r>
          </a:p>
          <a:p>
            <a:r>
              <a:rPr lang="en-US" dirty="0" smtClean="0"/>
              <a:t>Syntax is that words can be grouped or combined in certain ways.</a:t>
            </a:r>
          </a:p>
          <a:p>
            <a:r>
              <a:rPr lang="en-US" dirty="0" smtClean="0"/>
              <a:t>E.g. Six hungry gorillas </a:t>
            </a:r>
            <a:r>
              <a:rPr lang="en-US" u="sng" dirty="0" smtClean="0"/>
              <a:t>spotted the sandwiches.</a:t>
            </a:r>
          </a:p>
          <a:p>
            <a:r>
              <a:rPr lang="en-US" dirty="0" smtClean="0"/>
              <a:t>Six hungry gorillas </a:t>
            </a:r>
            <a:r>
              <a:rPr lang="en-US" u="sng" dirty="0" smtClean="0"/>
              <a:t>spotted the </a:t>
            </a:r>
            <a:r>
              <a:rPr lang="en-US" dirty="0" smtClean="0"/>
              <a:t>sandwiches.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Sentence is a general term for a long string of words but sentences can be made up of one or more clauses, syntactic units.</a:t>
            </a:r>
          </a:p>
          <a:p>
            <a:pPr>
              <a:buNone/>
            </a:pPr>
            <a:r>
              <a:rPr lang="en-US" dirty="0" smtClean="0"/>
              <a:t>e.g. The gorillas thought that </a:t>
            </a:r>
            <a:r>
              <a:rPr lang="en-US" u="sng" dirty="0" smtClean="0"/>
              <a:t>they spotted the sandwiches</a:t>
            </a:r>
            <a:r>
              <a:rPr lang="en-US" dirty="0" smtClean="0"/>
              <a:t> when </a:t>
            </a:r>
            <a:r>
              <a:rPr lang="en-US" u="sng" dirty="0" smtClean="0"/>
              <a:t>they were strolling through the jungle.</a:t>
            </a:r>
          </a:p>
          <a:p>
            <a:pPr>
              <a:buNone/>
            </a:pPr>
            <a:r>
              <a:rPr lang="en-US" dirty="0" smtClean="0"/>
              <a:t>   The sentence above contains two smaller clauses.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Phrase: syntactic unit (NP, VP, etc.) headed by a syntactic category (</a:t>
            </a:r>
            <a:r>
              <a:rPr lang="en-US" dirty="0" err="1"/>
              <a:t>N</a:t>
            </a:r>
            <a:r>
              <a:rPr lang="en-US" dirty="0" err="1" smtClean="0"/>
              <a:t>,V,etc</a:t>
            </a:r>
            <a:r>
              <a:rPr lang="en-US" dirty="0" smtClean="0"/>
              <a:t>).</a:t>
            </a:r>
          </a:p>
          <a:p>
            <a:r>
              <a:rPr lang="en-US" dirty="0" smtClean="0"/>
              <a:t>Independent and dependent clause</a:t>
            </a:r>
          </a:p>
          <a:p>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Nouns and Noun Phrases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dirty="0" err="1" smtClean="0"/>
              <a:t>granflons</a:t>
            </a:r>
            <a:r>
              <a:rPr lang="en-US" dirty="0" smtClean="0"/>
              <a:t> ? Nonsense word– Parts of speech? Noun because English nouns usually follow a certain set of words (in this case, the determiner, the)</a:t>
            </a:r>
          </a:p>
          <a:p>
            <a:r>
              <a:rPr lang="en-US" dirty="0" smtClean="0"/>
              <a:t>Quantifiers, numerals, and determiners are all functional categories (</a:t>
            </a:r>
            <a:r>
              <a:rPr lang="en-US" dirty="0" err="1" smtClean="0"/>
              <a:t>Det</a:t>
            </a:r>
            <a:r>
              <a:rPr lang="en-US" dirty="0" smtClean="0"/>
              <a:t>)</a:t>
            </a:r>
          </a:p>
          <a:p>
            <a:r>
              <a:rPr lang="en-US" dirty="0" smtClean="0"/>
              <a:t>* eight all dogs   , all eight dogs</a:t>
            </a:r>
          </a:p>
          <a:p>
            <a:r>
              <a:rPr lang="en-US" dirty="0" smtClean="0"/>
              <a:t>Certain nouns need no determiner at all; generic nouns and mass nouns.</a:t>
            </a:r>
          </a:p>
          <a:p>
            <a:r>
              <a:rPr lang="en-US" dirty="0" smtClean="0"/>
              <a:t>E.g. </a:t>
            </a:r>
            <a:r>
              <a:rPr lang="en-US" u="sng" dirty="0" smtClean="0"/>
              <a:t>Lions</a:t>
            </a:r>
            <a:r>
              <a:rPr lang="en-US" dirty="0" smtClean="0"/>
              <a:t> roar. (generic plural noun)</a:t>
            </a:r>
          </a:p>
          <a:p>
            <a:r>
              <a:rPr lang="en-US" dirty="0" err="1" smtClean="0"/>
              <a:t>Madawi</a:t>
            </a:r>
            <a:r>
              <a:rPr lang="en-US" dirty="0" smtClean="0"/>
              <a:t> makes lovely </a:t>
            </a:r>
            <a:r>
              <a:rPr lang="en-US" u="sng" dirty="0" smtClean="0"/>
              <a:t>jewelry</a:t>
            </a:r>
            <a:r>
              <a:rPr lang="en-US" dirty="0" smtClean="0"/>
              <a:t>. (mass noun)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Proper names usually occur without determiners, too.</a:t>
            </a:r>
          </a:p>
          <a:p>
            <a:r>
              <a:rPr lang="en-US" dirty="0" smtClean="0"/>
              <a:t>Sarah walked in the door. (proper noun)</a:t>
            </a:r>
          </a:p>
          <a:p>
            <a:r>
              <a:rPr lang="en-US" dirty="0" smtClean="0"/>
              <a:t>*The Sarah walked in the door.</a:t>
            </a:r>
          </a:p>
          <a:p>
            <a:r>
              <a:rPr lang="en-US" dirty="0" smtClean="0"/>
              <a:t>Some proper nouns do take determiners, however,</a:t>
            </a:r>
          </a:p>
          <a:p>
            <a:r>
              <a:rPr lang="en-US" dirty="0" smtClean="0"/>
              <a:t>The Eifel Tower is an amazing building.</a:t>
            </a:r>
          </a:p>
          <a:p>
            <a:r>
              <a:rPr lang="en-US" dirty="0" smtClean="0"/>
              <a:t>The New York Mets played a game yesterday.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1091</Words>
  <Application>Microsoft Office PowerPoint</Application>
  <PresentationFormat>On-screen Show (4:3)</PresentationFormat>
  <Paragraphs>108</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Syntax</vt:lpstr>
      <vt:lpstr>Syntax: Heads and Phrases</vt:lpstr>
      <vt:lpstr>Cont…</vt:lpstr>
      <vt:lpstr>Syntax</vt:lpstr>
      <vt:lpstr>Cont…</vt:lpstr>
      <vt:lpstr>Cont..</vt:lpstr>
      <vt:lpstr>Cont…</vt:lpstr>
      <vt:lpstr>Nouns and Noun Phrases</vt:lpstr>
      <vt:lpstr>Cont…</vt:lpstr>
      <vt:lpstr>A phrase Structure rule for noun Phrases</vt:lpstr>
      <vt:lpstr>Cont. </vt:lpstr>
      <vt:lpstr>Cont…</vt:lpstr>
      <vt:lpstr>Cont…</vt:lpstr>
      <vt:lpstr>Verb and Verb Phrases</vt:lpstr>
      <vt:lpstr>Cont…</vt:lpstr>
      <vt:lpstr>Cont…</vt:lpstr>
      <vt:lpstr>Cont…</vt:lpstr>
      <vt:lpstr>Cont…</vt:lpstr>
      <vt:lpstr>Cont…</vt:lpstr>
      <vt:lpstr>A Phrase Structure Rule for Verb Phrases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Syntax</dc:title>
  <dc:creator>ksu</dc:creator>
  <cp:lastModifiedBy>ksu</cp:lastModifiedBy>
  <cp:revision>15</cp:revision>
  <dcterms:created xsi:type="dcterms:W3CDTF">2014-04-21T07:45:01Z</dcterms:created>
  <dcterms:modified xsi:type="dcterms:W3CDTF">2014-04-21T09:55:02Z</dcterms:modified>
</cp:coreProperties>
</file>