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slides/slide4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Layouts/slideLayout3.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8"/>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 id="294" r:id="rId40"/>
    <p:sldId id="295" r:id="rId41"/>
    <p:sldId id="296" r:id="rId42"/>
    <p:sldId id="297" r:id="rId43"/>
    <p:sldId id="298" r:id="rId44"/>
    <p:sldId id="299" r:id="rId45"/>
    <p:sldId id="300" r:id="rId46"/>
    <p:sldId id="301" r:id="rId4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8" d="100"/>
          <a:sy n="68" d="100"/>
        </p:scale>
        <p:origin x="-1446"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5CD9875-9BE7-42DB-8A8D-EEA38AE358E8}" type="datetimeFigureOut">
              <a:rPr lang="en-US" smtClean="0"/>
              <a:pPr/>
              <a:t>4/26/2014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DE80D13-CBF7-4884-BA47-32551E906113}"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FDE80D13-CBF7-4884-BA47-32551E906113}" type="slidenum">
              <a:rPr lang="en-US" smtClean="0"/>
              <a:pPr/>
              <a:t>13</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2A74E626-D10E-4CC7-9633-D69BA0B90463}" type="datetimeFigureOut">
              <a:rPr lang="en-US" smtClean="0"/>
              <a:pPr/>
              <a:t>4/26/2014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A5761B4-A513-48A1-BAC6-D213C0231348}"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A74E626-D10E-4CC7-9633-D69BA0B90463}" type="datetimeFigureOut">
              <a:rPr lang="en-US" smtClean="0"/>
              <a:pPr/>
              <a:t>4/26/2014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A5761B4-A513-48A1-BAC6-D213C0231348}"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A74E626-D10E-4CC7-9633-D69BA0B90463}" type="datetimeFigureOut">
              <a:rPr lang="en-US" smtClean="0"/>
              <a:pPr/>
              <a:t>4/26/2014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A5761B4-A513-48A1-BAC6-D213C0231348}"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A74E626-D10E-4CC7-9633-D69BA0B90463}" type="datetimeFigureOut">
              <a:rPr lang="en-US" smtClean="0"/>
              <a:pPr/>
              <a:t>4/26/2014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A5761B4-A513-48A1-BAC6-D213C0231348}"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A74E626-D10E-4CC7-9633-D69BA0B90463}" type="datetimeFigureOut">
              <a:rPr lang="en-US" smtClean="0"/>
              <a:pPr/>
              <a:t>4/26/2014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A5761B4-A513-48A1-BAC6-D213C0231348}"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2A74E626-D10E-4CC7-9633-D69BA0B90463}" type="datetimeFigureOut">
              <a:rPr lang="en-US" smtClean="0"/>
              <a:pPr/>
              <a:t>4/26/2014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A5761B4-A513-48A1-BAC6-D213C0231348}"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2A74E626-D10E-4CC7-9633-D69BA0B90463}" type="datetimeFigureOut">
              <a:rPr lang="en-US" smtClean="0"/>
              <a:pPr/>
              <a:t>4/26/2014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A5761B4-A513-48A1-BAC6-D213C0231348}"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2A74E626-D10E-4CC7-9633-D69BA0B90463}" type="datetimeFigureOut">
              <a:rPr lang="en-US" smtClean="0"/>
              <a:pPr/>
              <a:t>4/26/2014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A5761B4-A513-48A1-BAC6-D213C0231348}"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A74E626-D10E-4CC7-9633-D69BA0B90463}" type="datetimeFigureOut">
              <a:rPr lang="en-US" smtClean="0"/>
              <a:pPr/>
              <a:t>4/26/2014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A5761B4-A513-48A1-BAC6-D213C0231348}"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A74E626-D10E-4CC7-9633-D69BA0B90463}" type="datetimeFigureOut">
              <a:rPr lang="en-US" smtClean="0"/>
              <a:pPr/>
              <a:t>4/26/2014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A5761B4-A513-48A1-BAC6-D213C0231348}"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A74E626-D10E-4CC7-9633-D69BA0B90463}" type="datetimeFigureOut">
              <a:rPr lang="en-US" smtClean="0"/>
              <a:pPr/>
              <a:t>4/26/2014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A5761B4-A513-48A1-BAC6-D213C0231348}"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A74E626-D10E-4CC7-9633-D69BA0B90463}" type="datetimeFigureOut">
              <a:rPr lang="en-US" smtClean="0"/>
              <a:pPr/>
              <a:t>4/26/2014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A5761B4-A513-48A1-BAC6-D213C0231348}"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Syntax</a:t>
            </a:r>
            <a:endParaRPr lang="en-US" dirty="0"/>
          </a:p>
        </p:txBody>
      </p:sp>
      <p:sp>
        <p:nvSpPr>
          <p:cNvPr id="3" name="Subtitle 2"/>
          <p:cNvSpPr>
            <a:spLocks noGrp="1"/>
          </p:cNvSpPr>
          <p:nvPr>
            <p:ph type="subTitle" idx="1"/>
          </p:nvPr>
        </p:nvSpPr>
        <p:spPr/>
        <p:txBody>
          <a:bodyPr/>
          <a:lstStyle/>
          <a:p>
            <a:endParaRPr lang="en-US"/>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 phrase Structure rule for noun Phrases</a:t>
            </a:r>
            <a:endParaRPr lang="en-US" dirty="0"/>
          </a:p>
        </p:txBody>
      </p:sp>
      <p:sp>
        <p:nvSpPr>
          <p:cNvPr id="3" name="Content Placeholder 2"/>
          <p:cNvSpPr>
            <a:spLocks noGrp="1"/>
          </p:cNvSpPr>
          <p:nvPr>
            <p:ph idx="1"/>
          </p:nvPr>
        </p:nvSpPr>
        <p:spPr/>
        <p:txBody>
          <a:bodyPr/>
          <a:lstStyle/>
          <a:p>
            <a:r>
              <a:rPr lang="en-US" dirty="0" smtClean="0"/>
              <a:t>Phrase structure– a system of rules that organizes words into larger units or phrases.</a:t>
            </a:r>
          </a:p>
          <a:p>
            <a:r>
              <a:rPr lang="en-US" dirty="0" smtClean="0"/>
              <a:t>Descriptions and generalizations about the syntax of nouns and the categories that introduce nouns are aspects of phrase structure and can be expressed by phrase structure rules for the larger syntactic unit, the Noun Phrase, or NP.</a:t>
            </a:r>
            <a:endParaRPr lang="en-U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Cont.</a:t>
            </a:r>
            <a:br>
              <a:rPr lang="en-US" dirty="0" smtClean="0"/>
            </a:br>
            <a:endParaRPr lang="en-US" dirty="0"/>
          </a:p>
        </p:txBody>
      </p:sp>
      <p:sp>
        <p:nvSpPr>
          <p:cNvPr id="3" name="Content Placeholder 2"/>
          <p:cNvSpPr>
            <a:spLocks noGrp="1"/>
          </p:cNvSpPr>
          <p:nvPr>
            <p:ph idx="1"/>
          </p:nvPr>
        </p:nvSpPr>
        <p:spPr/>
        <p:txBody>
          <a:bodyPr/>
          <a:lstStyle/>
          <a:p>
            <a:r>
              <a:rPr lang="en-US" dirty="0" smtClean="0"/>
              <a:t>In phrase structure rules, items in parentheses are optional. </a:t>
            </a:r>
          </a:p>
          <a:p>
            <a:pPr>
              <a:buNone/>
            </a:pPr>
            <a:r>
              <a:rPr lang="en-US" dirty="0"/>
              <a:t> </a:t>
            </a:r>
            <a:r>
              <a:rPr lang="en-US" dirty="0" smtClean="0"/>
              <a:t>e.g. NP – (D) N</a:t>
            </a:r>
          </a:p>
          <a:p>
            <a:pPr>
              <a:buNone/>
            </a:pPr>
            <a:r>
              <a:rPr lang="en-US" dirty="0"/>
              <a:t> </a:t>
            </a:r>
            <a:r>
              <a:rPr lang="en-US" dirty="0" smtClean="0"/>
              <a:t>         D – these, six, all, every, the/a</a:t>
            </a:r>
          </a:p>
          <a:p>
            <a:pPr>
              <a:buNone/>
            </a:pPr>
            <a:r>
              <a:rPr lang="en-US" dirty="0" smtClean="0"/>
              <a:t>“ an NP can contain a determiner (optional) and must contain a noun.”</a:t>
            </a:r>
          </a:p>
          <a:p>
            <a:pPr>
              <a:buNone/>
            </a:pPr>
            <a:r>
              <a:rPr lang="en-US" dirty="0" smtClean="0"/>
              <a:t>The syntactic structure is divided into phrases and each phrase must have a head.</a:t>
            </a:r>
            <a:endParaRPr lang="en-US"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Cont…</a:t>
            </a:r>
            <a:endParaRPr lang="en-US" dirty="0"/>
          </a:p>
        </p:txBody>
      </p:sp>
      <p:sp>
        <p:nvSpPr>
          <p:cNvPr id="3" name="Content Placeholder 2"/>
          <p:cNvSpPr>
            <a:spLocks noGrp="1"/>
          </p:cNvSpPr>
          <p:nvPr>
            <p:ph idx="1"/>
          </p:nvPr>
        </p:nvSpPr>
        <p:spPr/>
        <p:txBody>
          <a:bodyPr>
            <a:normAutofit lnSpcReduction="10000"/>
          </a:bodyPr>
          <a:lstStyle/>
          <a:p>
            <a:r>
              <a:rPr lang="en-US" dirty="0" smtClean="0"/>
              <a:t>So a NP must contain at least a noun and a VP must contain at least a verb.</a:t>
            </a:r>
          </a:p>
          <a:p>
            <a:r>
              <a:rPr lang="en-US" dirty="0" smtClean="0"/>
              <a:t>The head of the phrase is the most important part because it determines the category of the phrase. </a:t>
            </a:r>
            <a:endParaRPr lang="en-US" dirty="0"/>
          </a:p>
          <a:p>
            <a:r>
              <a:rPr lang="en-US" dirty="0" smtClean="0"/>
              <a:t>All the elements that combine to form a phrase are called constituents. So, N is the head of NP, a phrase that can also include D. Both D and N are constituents of NP.</a:t>
            </a:r>
            <a:endParaRPr lang="en-US"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Cont…</a:t>
            </a:r>
            <a:endParaRPr lang="en-US" dirty="0"/>
          </a:p>
        </p:txBody>
      </p:sp>
      <p:sp>
        <p:nvSpPr>
          <p:cNvPr id="3" name="Content Placeholder 2"/>
          <p:cNvSpPr>
            <a:spLocks noGrp="1"/>
          </p:cNvSpPr>
          <p:nvPr>
            <p:ph idx="1"/>
          </p:nvPr>
        </p:nvSpPr>
        <p:spPr/>
        <p:txBody>
          <a:bodyPr>
            <a:normAutofit lnSpcReduction="10000"/>
          </a:bodyPr>
          <a:lstStyle/>
          <a:p>
            <a:r>
              <a:rPr lang="en-US" dirty="0" smtClean="0"/>
              <a:t>A graphic representation of phrase structure:</a:t>
            </a:r>
          </a:p>
          <a:p>
            <a:pPr>
              <a:buNone/>
            </a:pPr>
            <a:endParaRPr lang="en-US" dirty="0"/>
          </a:p>
          <a:p>
            <a:pPr>
              <a:buNone/>
            </a:pPr>
            <a:r>
              <a:rPr lang="en-US" dirty="0" smtClean="0"/>
              <a:t>             NP                             </a:t>
            </a:r>
            <a:r>
              <a:rPr lang="en-US" dirty="0" err="1" smtClean="0"/>
              <a:t>NP</a:t>
            </a:r>
            <a:endParaRPr lang="en-US" dirty="0" smtClean="0"/>
          </a:p>
          <a:p>
            <a:pPr>
              <a:buNone/>
            </a:pPr>
            <a:endParaRPr lang="en-US" dirty="0"/>
          </a:p>
          <a:p>
            <a:pPr>
              <a:buNone/>
            </a:pPr>
            <a:r>
              <a:rPr lang="en-US" dirty="0"/>
              <a:t>t</a:t>
            </a:r>
            <a:r>
              <a:rPr lang="en-US" dirty="0" smtClean="0"/>
              <a:t>hese           mangoes   four        mangoes</a:t>
            </a:r>
          </a:p>
          <a:p>
            <a:pPr>
              <a:buNone/>
            </a:pPr>
            <a:r>
              <a:rPr lang="en-US" dirty="0"/>
              <a:t> </a:t>
            </a:r>
            <a:r>
              <a:rPr lang="en-US" dirty="0" smtClean="0"/>
              <a:t>                                NP</a:t>
            </a:r>
          </a:p>
          <a:p>
            <a:pPr>
              <a:buNone/>
            </a:pPr>
            <a:endParaRPr lang="en-US" dirty="0"/>
          </a:p>
          <a:p>
            <a:pPr>
              <a:buNone/>
            </a:pPr>
            <a:r>
              <a:rPr lang="en-US" dirty="0" smtClean="0"/>
              <a:t>                       all                mangoes</a:t>
            </a:r>
            <a:endParaRPr lang="en-US" dirty="0"/>
          </a:p>
        </p:txBody>
      </p:sp>
      <p:cxnSp>
        <p:nvCxnSpPr>
          <p:cNvPr id="6" name="Straight Arrow Connector 5"/>
          <p:cNvCxnSpPr/>
          <p:nvPr/>
        </p:nvCxnSpPr>
        <p:spPr>
          <a:xfrm rot="5400000">
            <a:off x="914400" y="3200400"/>
            <a:ext cx="1143000" cy="9906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rot="16200000" flipH="1">
            <a:off x="1981200" y="3200400"/>
            <a:ext cx="990600" cy="990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1" name="Straight Arrow Connector 10"/>
          <p:cNvCxnSpPr/>
          <p:nvPr/>
        </p:nvCxnSpPr>
        <p:spPr>
          <a:xfrm rot="5400000">
            <a:off x="4419600" y="3429000"/>
            <a:ext cx="914400" cy="4572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p:nvPr/>
        </p:nvCxnSpPr>
        <p:spPr>
          <a:xfrm rot="16200000" flipH="1">
            <a:off x="5067300" y="3162300"/>
            <a:ext cx="1066800" cy="9906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5" name="Straight Arrow Connector 14"/>
          <p:cNvCxnSpPr/>
          <p:nvPr/>
        </p:nvCxnSpPr>
        <p:spPr>
          <a:xfrm rot="5400000">
            <a:off x="2857500" y="4610100"/>
            <a:ext cx="990600" cy="9144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7" name="Straight Arrow Connector 16"/>
          <p:cNvCxnSpPr/>
          <p:nvPr/>
        </p:nvCxnSpPr>
        <p:spPr>
          <a:xfrm>
            <a:off x="3810000" y="4648200"/>
            <a:ext cx="1295400" cy="8382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Verb and Verb Phrases</a:t>
            </a:r>
            <a:endParaRPr lang="en-US" dirty="0"/>
          </a:p>
        </p:txBody>
      </p:sp>
      <p:sp>
        <p:nvSpPr>
          <p:cNvPr id="3" name="Content Placeholder 2"/>
          <p:cNvSpPr>
            <a:spLocks noGrp="1"/>
          </p:cNvSpPr>
          <p:nvPr>
            <p:ph idx="1"/>
          </p:nvPr>
        </p:nvSpPr>
        <p:spPr/>
        <p:txBody>
          <a:bodyPr/>
          <a:lstStyle/>
          <a:p>
            <a:r>
              <a:rPr lang="en-US" dirty="0" smtClean="0"/>
              <a:t>Verbs in English has 5 forms: infinitive, present tense, past tense, present participle, and past participle</a:t>
            </a:r>
          </a:p>
          <a:p>
            <a:r>
              <a:rPr lang="en-US" dirty="0" smtClean="0"/>
              <a:t>Syntactically, verbs can be divided into three groups: auxiliary, main, and modal</a:t>
            </a:r>
          </a:p>
          <a:p>
            <a:pPr>
              <a:buNone/>
            </a:pPr>
            <a:r>
              <a:rPr lang="en-US" dirty="0" smtClean="0"/>
              <a:t>Main verbs: feel, go, eat, run, hope</a:t>
            </a:r>
          </a:p>
          <a:p>
            <a:pPr>
              <a:buNone/>
            </a:pPr>
            <a:r>
              <a:rPr lang="en-US" dirty="0" err="1" smtClean="0"/>
              <a:t>Afnan</a:t>
            </a:r>
            <a:r>
              <a:rPr lang="en-US" dirty="0" smtClean="0"/>
              <a:t> feels happy.</a:t>
            </a:r>
          </a:p>
          <a:p>
            <a:pPr>
              <a:buNone/>
            </a:pPr>
            <a:r>
              <a:rPr lang="en-US" dirty="0" err="1" smtClean="0"/>
              <a:t>Deema</a:t>
            </a:r>
            <a:r>
              <a:rPr lang="en-US" dirty="0" smtClean="0"/>
              <a:t> went on a trip.</a:t>
            </a:r>
          </a:p>
          <a:p>
            <a:pPr>
              <a:buNone/>
            </a:pPr>
            <a:endParaRPr lang="en-US" dirty="0" smtClean="0"/>
          </a:p>
          <a:p>
            <a:pPr>
              <a:buNone/>
            </a:pPr>
            <a:endParaRPr lang="en-US"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Cont…</a:t>
            </a:r>
            <a:endParaRPr lang="en-US" dirty="0"/>
          </a:p>
        </p:txBody>
      </p:sp>
      <p:sp>
        <p:nvSpPr>
          <p:cNvPr id="3" name="Content Placeholder 2"/>
          <p:cNvSpPr>
            <a:spLocks noGrp="1"/>
          </p:cNvSpPr>
          <p:nvPr>
            <p:ph idx="1"/>
          </p:nvPr>
        </p:nvSpPr>
        <p:spPr/>
        <p:txBody>
          <a:bodyPr>
            <a:normAutofit fontScale="92500" lnSpcReduction="20000"/>
          </a:bodyPr>
          <a:lstStyle/>
          <a:p>
            <a:r>
              <a:rPr lang="en-US" dirty="0" err="1" smtClean="0"/>
              <a:t>Ashwag</a:t>
            </a:r>
            <a:r>
              <a:rPr lang="en-US" dirty="0" smtClean="0"/>
              <a:t> ate </a:t>
            </a:r>
            <a:r>
              <a:rPr lang="en-US" dirty="0" err="1" smtClean="0"/>
              <a:t>kabsa</a:t>
            </a:r>
            <a:r>
              <a:rPr lang="en-US" dirty="0" smtClean="0"/>
              <a:t>.</a:t>
            </a:r>
          </a:p>
          <a:p>
            <a:r>
              <a:rPr lang="en-US" dirty="0" err="1" smtClean="0"/>
              <a:t>Obama</a:t>
            </a:r>
            <a:r>
              <a:rPr lang="en-US" dirty="0" smtClean="0"/>
              <a:t> hopes to win the election</a:t>
            </a:r>
          </a:p>
          <a:p>
            <a:r>
              <a:rPr lang="en-US" dirty="0" smtClean="0"/>
              <a:t>Samar ran the Marathon.</a:t>
            </a:r>
          </a:p>
          <a:p>
            <a:pPr>
              <a:buNone/>
            </a:pPr>
            <a:r>
              <a:rPr lang="en-US" dirty="0" smtClean="0"/>
              <a:t>Auxiliary verbs: have, be</a:t>
            </a:r>
          </a:p>
          <a:p>
            <a:pPr>
              <a:buNone/>
            </a:pPr>
            <a:r>
              <a:rPr lang="en-US" dirty="0" smtClean="0"/>
              <a:t>Fatimah has eaten too much candy</a:t>
            </a:r>
          </a:p>
          <a:p>
            <a:pPr>
              <a:buNone/>
            </a:pPr>
            <a:r>
              <a:rPr lang="en-US" dirty="0" err="1" smtClean="0"/>
              <a:t>Noura</a:t>
            </a:r>
            <a:r>
              <a:rPr lang="en-US" dirty="0" smtClean="0"/>
              <a:t> is running for his life.</a:t>
            </a:r>
          </a:p>
          <a:p>
            <a:pPr>
              <a:buNone/>
            </a:pPr>
            <a:r>
              <a:rPr lang="en-US" dirty="0" smtClean="0"/>
              <a:t>Modal verbs: </a:t>
            </a:r>
            <a:r>
              <a:rPr lang="en-US" dirty="0" err="1" smtClean="0"/>
              <a:t>may,might,shall</a:t>
            </a:r>
            <a:r>
              <a:rPr lang="en-US" dirty="0" smtClean="0"/>
              <a:t>, should, will, would, can, could, must</a:t>
            </a:r>
          </a:p>
          <a:p>
            <a:pPr>
              <a:buNone/>
            </a:pPr>
            <a:r>
              <a:rPr lang="en-US" dirty="0" err="1" smtClean="0"/>
              <a:t>Hanadi</a:t>
            </a:r>
            <a:r>
              <a:rPr lang="en-US" dirty="0" smtClean="0"/>
              <a:t> </a:t>
            </a:r>
            <a:r>
              <a:rPr lang="en-US" u="sng" dirty="0" smtClean="0"/>
              <a:t>may</a:t>
            </a:r>
            <a:r>
              <a:rPr lang="en-US" dirty="0" smtClean="0"/>
              <a:t>, </a:t>
            </a:r>
            <a:r>
              <a:rPr lang="en-US" u="sng" dirty="0" smtClean="0"/>
              <a:t>might</a:t>
            </a:r>
            <a:r>
              <a:rPr lang="en-US" dirty="0" smtClean="0"/>
              <a:t>, </a:t>
            </a:r>
            <a:r>
              <a:rPr lang="en-US" u="sng" dirty="0" smtClean="0"/>
              <a:t>shall</a:t>
            </a:r>
            <a:r>
              <a:rPr lang="en-US" dirty="0" smtClean="0"/>
              <a:t>, </a:t>
            </a:r>
            <a:r>
              <a:rPr lang="en-US" u="sng" dirty="0" smtClean="0"/>
              <a:t>should</a:t>
            </a:r>
            <a:r>
              <a:rPr lang="en-US" dirty="0" smtClean="0"/>
              <a:t>, </a:t>
            </a:r>
            <a:r>
              <a:rPr lang="en-US" u="sng" dirty="0" smtClean="0"/>
              <a:t>will</a:t>
            </a:r>
            <a:r>
              <a:rPr lang="en-US" dirty="0" smtClean="0"/>
              <a:t>, </a:t>
            </a:r>
            <a:r>
              <a:rPr lang="en-US" u="sng" dirty="0" smtClean="0"/>
              <a:t>would</a:t>
            </a:r>
            <a:r>
              <a:rPr lang="en-US" dirty="0" smtClean="0"/>
              <a:t>, </a:t>
            </a:r>
            <a:r>
              <a:rPr lang="en-US" u="sng" dirty="0" smtClean="0"/>
              <a:t>can</a:t>
            </a:r>
            <a:r>
              <a:rPr lang="en-US" dirty="0" smtClean="0"/>
              <a:t>, </a:t>
            </a:r>
            <a:r>
              <a:rPr lang="en-US" u="sng" dirty="0" smtClean="0"/>
              <a:t>could</a:t>
            </a:r>
            <a:r>
              <a:rPr lang="en-US" dirty="0" smtClean="0"/>
              <a:t>, </a:t>
            </a:r>
            <a:r>
              <a:rPr lang="en-US" u="sng" dirty="0" smtClean="0"/>
              <a:t>must</a:t>
            </a:r>
            <a:r>
              <a:rPr lang="en-US" dirty="0" smtClean="0"/>
              <a:t> go on a cruise.</a:t>
            </a:r>
          </a:p>
          <a:p>
            <a:endParaRPr lang="en-US"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Cont…</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Auxiliary, main, and modal verbs occur in a certain order in English. The following sentences illustrate  the various combinations of the main verb read with auxiliary and model verbs. These combinations follow a particular syntactic pattern:</a:t>
            </a:r>
          </a:p>
          <a:p>
            <a:r>
              <a:rPr lang="en-US" dirty="0" err="1" smtClean="0"/>
              <a:t>Thekra</a:t>
            </a:r>
            <a:r>
              <a:rPr lang="en-US" dirty="0" smtClean="0"/>
              <a:t> </a:t>
            </a:r>
            <a:r>
              <a:rPr lang="en-US" u="sng" dirty="0" smtClean="0"/>
              <a:t>should have been reading </a:t>
            </a:r>
            <a:r>
              <a:rPr lang="en-US" dirty="0" smtClean="0"/>
              <a:t>under the umbrella.</a:t>
            </a:r>
          </a:p>
          <a:p>
            <a:r>
              <a:rPr lang="en-US" dirty="0" err="1" smtClean="0"/>
              <a:t>Afrah</a:t>
            </a:r>
            <a:r>
              <a:rPr lang="en-US" dirty="0" smtClean="0"/>
              <a:t> </a:t>
            </a:r>
            <a:r>
              <a:rPr lang="en-US" u="sng" dirty="0" smtClean="0"/>
              <a:t>should be reading </a:t>
            </a:r>
            <a:r>
              <a:rPr lang="en-US" dirty="0" smtClean="0"/>
              <a:t>under the umbrella.</a:t>
            </a:r>
          </a:p>
          <a:p>
            <a:r>
              <a:rPr lang="en-US" dirty="0" err="1" smtClean="0"/>
              <a:t>Faridah</a:t>
            </a:r>
            <a:r>
              <a:rPr lang="en-US" dirty="0" smtClean="0"/>
              <a:t> </a:t>
            </a:r>
            <a:r>
              <a:rPr lang="en-US" u="sng" dirty="0" smtClean="0"/>
              <a:t>should read </a:t>
            </a:r>
            <a:r>
              <a:rPr lang="en-US" dirty="0" smtClean="0"/>
              <a:t>under the umbrella</a:t>
            </a:r>
          </a:p>
          <a:p>
            <a:endParaRPr lang="en-US"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Cont…</a:t>
            </a:r>
            <a:endParaRPr lang="en-US" dirty="0"/>
          </a:p>
        </p:txBody>
      </p:sp>
      <p:sp>
        <p:nvSpPr>
          <p:cNvPr id="3" name="Content Placeholder 2"/>
          <p:cNvSpPr>
            <a:spLocks noGrp="1"/>
          </p:cNvSpPr>
          <p:nvPr>
            <p:ph idx="1"/>
          </p:nvPr>
        </p:nvSpPr>
        <p:spPr/>
        <p:txBody>
          <a:bodyPr>
            <a:normAutofit fontScale="92500" lnSpcReduction="10000"/>
          </a:bodyPr>
          <a:lstStyle/>
          <a:p>
            <a:r>
              <a:rPr lang="en-US" dirty="0" err="1" smtClean="0"/>
              <a:t>Latifah</a:t>
            </a:r>
            <a:r>
              <a:rPr lang="en-US" dirty="0" smtClean="0"/>
              <a:t> </a:t>
            </a:r>
            <a:r>
              <a:rPr lang="en-US" u="sng" dirty="0" smtClean="0"/>
              <a:t>read </a:t>
            </a:r>
            <a:r>
              <a:rPr lang="en-US" dirty="0" smtClean="0"/>
              <a:t>under the umbrella.</a:t>
            </a:r>
          </a:p>
          <a:p>
            <a:r>
              <a:rPr lang="en-US" dirty="0" smtClean="0"/>
              <a:t>*</a:t>
            </a:r>
            <a:r>
              <a:rPr lang="en-US" dirty="0" err="1" smtClean="0"/>
              <a:t>Thekra</a:t>
            </a:r>
            <a:r>
              <a:rPr lang="en-US" dirty="0" smtClean="0"/>
              <a:t> </a:t>
            </a:r>
            <a:r>
              <a:rPr lang="en-US" u="sng" dirty="0" smtClean="0"/>
              <a:t>have should been reading </a:t>
            </a:r>
            <a:r>
              <a:rPr lang="en-US" dirty="0" smtClean="0"/>
              <a:t>under the   </a:t>
            </a:r>
          </a:p>
          <a:p>
            <a:pPr>
              <a:buNone/>
            </a:pPr>
            <a:r>
              <a:rPr lang="en-US" dirty="0"/>
              <a:t> </a:t>
            </a:r>
            <a:r>
              <a:rPr lang="en-US" dirty="0" smtClean="0"/>
              <a:t>     umbrella.</a:t>
            </a:r>
          </a:p>
          <a:p>
            <a:r>
              <a:rPr lang="en-US" dirty="0" smtClean="0"/>
              <a:t>*</a:t>
            </a:r>
            <a:r>
              <a:rPr lang="en-US" dirty="0" err="1" smtClean="0"/>
              <a:t>Afrah</a:t>
            </a:r>
            <a:r>
              <a:rPr lang="en-US" dirty="0" smtClean="0"/>
              <a:t> </a:t>
            </a:r>
            <a:r>
              <a:rPr lang="en-US" u="sng" dirty="0" smtClean="0"/>
              <a:t>should reading be </a:t>
            </a:r>
            <a:r>
              <a:rPr lang="en-US" dirty="0" smtClean="0"/>
              <a:t>under the umbrella.</a:t>
            </a:r>
          </a:p>
          <a:p>
            <a:r>
              <a:rPr lang="en-US" dirty="0" smtClean="0"/>
              <a:t>*</a:t>
            </a:r>
            <a:r>
              <a:rPr lang="en-US" dirty="0" err="1" smtClean="0"/>
              <a:t>Faridah</a:t>
            </a:r>
            <a:r>
              <a:rPr lang="en-US" dirty="0" smtClean="0"/>
              <a:t> </a:t>
            </a:r>
            <a:r>
              <a:rPr lang="en-US" u="sng" dirty="0" smtClean="0"/>
              <a:t>read should </a:t>
            </a:r>
            <a:r>
              <a:rPr lang="en-US" dirty="0" smtClean="0"/>
              <a:t>under the umbrella.</a:t>
            </a:r>
          </a:p>
          <a:p>
            <a:pPr>
              <a:buNone/>
            </a:pPr>
            <a:r>
              <a:rPr lang="en-US" dirty="0" smtClean="0"/>
              <a:t>In addition to a main verb, the VP can include as many as 3 other verbs. These options include a modal (which, if present, must come first) and as many as two auxiliary verbs, forms of have or be.</a:t>
            </a:r>
          </a:p>
          <a:p>
            <a:endParaRPr lang="en-US" dirty="0" smtClean="0"/>
          </a:p>
          <a:p>
            <a:endParaRPr lang="en-US" dirty="0" smtClean="0"/>
          </a:p>
          <a:p>
            <a:endParaRPr lang="en-US"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Cont…</a:t>
            </a:r>
            <a:endParaRPr lang="en-US" dirty="0"/>
          </a:p>
        </p:txBody>
      </p:sp>
      <p:sp>
        <p:nvSpPr>
          <p:cNvPr id="3" name="Content Placeholder 2"/>
          <p:cNvSpPr>
            <a:spLocks noGrp="1"/>
          </p:cNvSpPr>
          <p:nvPr>
            <p:ph idx="1"/>
          </p:nvPr>
        </p:nvSpPr>
        <p:spPr/>
        <p:txBody>
          <a:bodyPr>
            <a:normAutofit lnSpcReduction="10000"/>
          </a:bodyPr>
          <a:lstStyle/>
          <a:p>
            <a:r>
              <a:rPr lang="en-US" dirty="0" smtClean="0"/>
              <a:t>Modal + have+ be+ main verb</a:t>
            </a:r>
          </a:p>
          <a:p>
            <a:pPr>
              <a:buNone/>
            </a:pPr>
            <a:r>
              <a:rPr lang="en-US" dirty="0" smtClean="0"/>
              <a:t>Might have been sleeping</a:t>
            </a:r>
          </a:p>
          <a:p>
            <a:r>
              <a:rPr lang="en-US" dirty="0" smtClean="0"/>
              <a:t>Modal+ have + main verb</a:t>
            </a:r>
          </a:p>
          <a:p>
            <a:pPr>
              <a:buNone/>
            </a:pPr>
            <a:r>
              <a:rPr lang="en-US" dirty="0" smtClean="0"/>
              <a:t>Might have slept</a:t>
            </a:r>
          </a:p>
          <a:p>
            <a:r>
              <a:rPr lang="en-US" dirty="0" smtClean="0"/>
              <a:t>Modal + be+ main verb</a:t>
            </a:r>
          </a:p>
          <a:p>
            <a:pPr>
              <a:buNone/>
            </a:pPr>
            <a:r>
              <a:rPr lang="en-US" dirty="0" smtClean="0"/>
              <a:t>Might be sleeping</a:t>
            </a:r>
          </a:p>
          <a:p>
            <a:r>
              <a:rPr lang="en-US" dirty="0" smtClean="0"/>
              <a:t>Modal + main verb</a:t>
            </a:r>
          </a:p>
          <a:p>
            <a:pPr>
              <a:buNone/>
            </a:pPr>
            <a:r>
              <a:rPr lang="en-US" dirty="0"/>
              <a:t> </a:t>
            </a:r>
            <a:r>
              <a:rPr lang="en-US" dirty="0" smtClean="0"/>
              <a:t>might sleep</a:t>
            </a:r>
            <a:endParaRPr lang="en-US"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Cont…</a:t>
            </a:r>
            <a:endParaRPr lang="en-US" dirty="0"/>
          </a:p>
        </p:txBody>
      </p:sp>
      <p:sp>
        <p:nvSpPr>
          <p:cNvPr id="3" name="Content Placeholder 2"/>
          <p:cNvSpPr>
            <a:spLocks noGrp="1"/>
          </p:cNvSpPr>
          <p:nvPr>
            <p:ph idx="1"/>
          </p:nvPr>
        </p:nvSpPr>
        <p:spPr/>
        <p:txBody>
          <a:bodyPr/>
          <a:lstStyle/>
          <a:p>
            <a:r>
              <a:rPr lang="en-US" dirty="0" smtClean="0"/>
              <a:t>Have + main verb -- has slept</a:t>
            </a:r>
          </a:p>
          <a:p>
            <a:r>
              <a:rPr lang="en-US" dirty="0" smtClean="0"/>
              <a:t>Have + be + main verb--   has been sleeping</a:t>
            </a:r>
          </a:p>
          <a:p>
            <a:r>
              <a:rPr lang="en-US" dirty="0" smtClean="0"/>
              <a:t>Be+ main verb  -- is sleeping</a:t>
            </a:r>
          </a:p>
          <a:p>
            <a:r>
              <a:rPr lang="en-US" dirty="0" smtClean="0"/>
              <a:t>Main verb--  slept</a:t>
            </a:r>
          </a:p>
          <a:p>
            <a:r>
              <a:rPr lang="en-US" dirty="0" smtClean="0"/>
              <a:t>Main verbs are not optional in the sentence:</a:t>
            </a:r>
          </a:p>
          <a:p>
            <a:pPr>
              <a:buNone/>
            </a:pPr>
            <a:r>
              <a:rPr lang="en-US" dirty="0" smtClean="0"/>
              <a:t>(modal) (have) (be) main verb</a:t>
            </a:r>
          </a:p>
          <a:p>
            <a:pPr>
              <a:buNone/>
            </a:pP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Syntax: Heads and Phrases</a:t>
            </a:r>
            <a:endParaRPr lang="en-US" dirty="0"/>
          </a:p>
        </p:txBody>
      </p:sp>
      <p:sp>
        <p:nvSpPr>
          <p:cNvPr id="3" name="Content Placeholder 2"/>
          <p:cNvSpPr>
            <a:spLocks noGrp="1"/>
          </p:cNvSpPr>
          <p:nvPr>
            <p:ph idx="1"/>
          </p:nvPr>
        </p:nvSpPr>
        <p:spPr/>
        <p:txBody>
          <a:bodyPr>
            <a:normAutofit lnSpcReduction="10000"/>
          </a:bodyPr>
          <a:lstStyle/>
          <a:p>
            <a:r>
              <a:rPr lang="en-US" dirty="0" smtClean="0"/>
              <a:t>Words are organized into phrases and clauses</a:t>
            </a:r>
          </a:p>
          <a:p>
            <a:r>
              <a:rPr lang="en-US" dirty="0" smtClean="0"/>
              <a:t>Each phrase is of a particular syntactic category (Noun Phrase, Verb Phrase, Adjective Phrase,, </a:t>
            </a:r>
            <a:r>
              <a:rPr lang="en-US" dirty="0" err="1" smtClean="0"/>
              <a:t>ect</a:t>
            </a:r>
            <a:r>
              <a:rPr lang="en-US" dirty="0" smtClean="0"/>
              <a:t>), and each has a head (noun, Verb, Adjective, etc)</a:t>
            </a:r>
          </a:p>
          <a:p>
            <a:r>
              <a:rPr lang="en-US" dirty="0" smtClean="0"/>
              <a:t>Phrase structure rules provide us with a way to draw, or diagram phrases and to capture certain important generalizations about how syntactic structure is organized.</a:t>
            </a:r>
          </a:p>
          <a:p>
            <a:endParaRPr lang="en-US"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 Phrase </a:t>
            </a:r>
            <a:r>
              <a:rPr lang="en-US" smtClean="0"/>
              <a:t>Structure </a:t>
            </a:r>
            <a:r>
              <a:rPr lang="en-US"/>
              <a:t>R</a:t>
            </a:r>
            <a:r>
              <a:rPr lang="en-US" smtClean="0"/>
              <a:t>ule for Verb </a:t>
            </a:r>
            <a:r>
              <a:rPr lang="en-US" dirty="0" smtClean="0"/>
              <a:t>Phrases</a:t>
            </a:r>
            <a:endParaRPr lang="en-US" dirty="0"/>
          </a:p>
        </p:txBody>
      </p:sp>
      <p:sp>
        <p:nvSpPr>
          <p:cNvPr id="3" name="Content Placeholder 2"/>
          <p:cNvSpPr>
            <a:spLocks noGrp="1"/>
          </p:cNvSpPr>
          <p:nvPr>
            <p:ph idx="1"/>
          </p:nvPr>
        </p:nvSpPr>
        <p:spPr/>
        <p:txBody>
          <a:bodyPr>
            <a:normAutofit fontScale="92500"/>
          </a:bodyPr>
          <a:lstStyle/>
          <a:p>
            <a:r>
              <a:rPr lang="en-US" dirty="0" smtClean="0"/>
              <a:t>VP – (Aux) V</a:t>
            </a:r>
          </a:p>
          <a:p>
            <a:r>
              <a:rPr lang="en-US" dirty="0" smtClean="0"/>
              <a:t>Aux – modal, have , be</a:t>
            </a:r>
          </a:p>
          <a:p>
            <a:pPr>
              <a:buNone/>
            </a:pPr>
            <a:r>
              <a:rPr lang="en-US" dirty="0" smtClean="0"/>
              <a:t>With these rules, we can draw the following trees:</a:t>
            </a:r>
          </a:p>
          <a:p>
            <a:pPr>
              <a:buNone/>
            </a:pPr>
            <a:r>
              <a:rPr lang="en-US" dirty="0" smtClean="0"/>
              <a:t>           VP                             </a:t>
            </a:r>
            <a:r>
              <a:rPr lang="en-US" dirty="0" err="1" smtClean="0"/>
              <a:t>VP</a:t>
            </a:r>
            <a:r>
              <a:rPr lang="en-US" dirty="0" smtClean="0"/>
              <a:t>                               </a:t>
            </a:r>
            <a:r>
              <a:rPr lang="en-US" dirty="0" err="1" smtClean="0"/>
              <a:t>VP</a:t>
            </a:r>
            <a:endParaRPr lang="en-US" dirty="0" smtClean="0"/>
          </a:p>
          <a:p>
            <a:pPr>
              <a:buNone/>
            </a:pPr>
            <a:endParaRPr lang="en-US" dirty="0" smtClean="0"/>
          </a:p>
          <a:p>
            <a:pPr>
              <a:buNone/>
            </a:pPr>
            <a:endParaRPr lang="en-US" dirty="0" smtClean="0"/>
          </a:p>
          <a:p>
            <a:pPr>
              <a:buNone/>
            </a:pPr>
            <a:r>
              <a:rPr lang="en-US" dirty="0" smtClean="0"/>
              <a:t>Aux              V               Aux       V                           </a:t>
            </a:r>
            <a:r>
              <a:rPr lang="en-US" dirty="0" err="1" smtClean="0"/>
              <a:t>V</a:t>
            </a:r>
            <a:endParaRPr lang="en-US" dirty="0" smtClean="0"/>
          </a:p>
          <a:p>
            <a:pPr>
              <a:buNone/>
            </a:pPr>
            <a:r>
              <a:rPr lang="en-US" dirty="0" smtClean="0"/>
              <a:t>Has            eaten           will       eat                     eats</a:t>
            </a:r>
            <a:endParaRPr lang="en-US" dirty="0"/>
          </a:p>
        </p:txBody>
      </p:sp>
      <p:cxnSp>
        <p:nvCxnSpPr>
          <p:cNvPr id="14" name="Straight Arrow Connector 13"/>
          <p:cNvCxnSpPr/>
          <p:nvPr/>
        </p:nvCxnSpPr>
        <p:spPr>
          <a:xfrm flipH="1">
            <a:off x="990600" y="3657600"/>
            <a:ext cx="685800" cy="14478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7" name="Straight Arrow Connector 16"/>
          <p:cNvCxnSpPr/>
          <p:nvPr/>
        </p:nvCxnSpPr>
        <p:spPr>
          <a:xfrm>
            <a:off x="1752600" y="3733800"/>
            <a:ext cx="685800" cy="12192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9" name="Straight Arrow Connector 18"/>
          <p:cNvCxnSpPr/>
          <p:nvPr/>
        </p:nvCxnSpPr>
        <p:spPr>
          <a:xfrm flipH="1">
            <a:off x="4114800" y="3657600"/>
            <a:ext cx="457200" cy="14478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1" name="Straight Arrow Connector 20"/>
          <p:cNvCxnSpPr/>
          <p:nvPr/>
        </p:nvCxnSpPr>
        <p:spPr>
          <a:xfrm>
            <a:off x="4572000" y="3733800"/>
            <a:ext cx="533400" cy="12954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3" name="Straight Arrow Connector 22"/>
          <p:cNvCxnSpPr/>
          <p:nvPr/>
        </p:nvCxnSpPr>
        <p:spPr>
          <a:xfrm>
            <a:off x="7620000" y="3581400"/>
            <a:ext cx="0" cy="15240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Cont…</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Negation– causing a statement to have the opposite meaning by inserting not between Aux and V.</a:t>
            </a:r>
          </a:p>
          <a:p>
            <a:r>
              <a:rPr lang="en-US" dirty="0" smtClean="0"/>
              <a:t>Negation: have/be/modal + not</a:t>
            </a:r>
          </a:p>
          <a:p>
            <a:pPr>
              <a:buNone/>
            </a:pPr>
            <a:r>
              <a:rPr lang="en-US" dirty="0" smtClean="0"/>
              <a:t>   </a:t>
            </a:r>
            <a:r>
              <a:rPr lang="en-US" dirty="0" err="1" smtClean="0"/>
              <a:t>Tarfah</a:t>
            </a:r>
            <a:r>
              <a:rPr lang="en-US" dirty="0" smtClean="0"/>
              <a:t> </a:t>
            </a:r>
            <a:r>
              <a:rPr lang="en-US" u="sng" dirty="0" smtClean="0"/>
              <a:t>is</a:t>
            </a:r>
            <a:r>
              <a:rPr lang="en-US" dirty="0" smtClean="0"/>
              <a:t> not playing a game of chess.</a:t>
            </a:r>
          </a:p>
          <a:p>
            <a:pPr>
              <a:buNone/>
            </a:pPr>
            <a:r>
              <a:rPr lang="en-US" dirty="0" smtClean="0"/>
              <a:t>   </a:t>
            </a:r>
            <a:r>
              <a:rPr lang="en-US" dirty="0" err="1" smtClean="0"/>
              <a:t>Ara</a:t>
            </a:r>
            <a:r>
              <a:rPr lang="en-US" dirty="0" smtClean="0"/>
              <a:t> </a:t>
            </a:r>
            <a:r>
              <a:rPr lang="en-US" u="sng" dirty="0" smtClean="0"/>
              <a:t>has</a:t>
            </a:r>
            <a:r>
              <a:rPr lang="en-US" dirty="0" smtClean="0"/>
              <a:t> not played a game of chess.</a:t>
            </a:r>
          </a:p>
          <a:p>
            <a:pPr>
              <a:buNone/>
            </a:pPr>
            <a:r>
              <a:rPr lang="en-US" dirty="0" smtClean="0"/>
              <a:t>   Dania </a:t>
            </a:r>
            <a:r>
              <a:rPr lang="en-US" u="sng" dirty="0" smtClean="0"/>
              <a:t>must</a:t>
            </a:r>
            <a:r>
              <a:rPr lang="en-US" dirty="0" smtClean="0"/>
              <a:t> not play a game of chess.</a:t>
            </a:r>
          </a:p>
          <a:p>
            <a:pPr>
              <a:buNone/>
            </a:pPr>
            <a:r>
              <a:rPr lang="en-US" dirty="0" smtClean="0"/>
              <a:t>Main verbs can’t occur in this position:</a:t>
            </a:r>
          </a:p>
          <a:p>
            <a:pPr>
              <a:buNone/>
            </a:pPr>
            <a:r>
              <a:rPr lang="en-US" dirty="0" smtClean="0"/>
              <a:t>*Dana </a:t>
            </a:r>
            <a:r>
              <a:rPr lang="en-US" u="sng" dirty="0" smtClean="0"/>
              <a:t>played</a:t>
            </a:r>
            <a:r>
              <a:rPr lang="en-US" dirty="0" smtClean="0"/>
              <a:t> not a game of chess.</a:t>
            </a:r>
            <a:endParaRPr lang="en-US"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Subject-Auxiliary Inversion</a:t>
            </a:r>
            <a:endParaRPr lang="en-US" dirty="0"/>
          </a:p>
        </p:txBody>
      </p:sp>
      <p:sp>
        <p:nvSpPr>
          <p:cNvPr id="3" name="Content Placeholder 2"/>
          <p:cNvSpPr>
            <a:spLocks noGrp="1"/>
          </p:cNvSpPr>
          <p:nvPr>
            <p:ph idx="1"/>
          </p:nvPr>
        </p:nvSpPr>
        <p:spPr/>
        <p:txBody>
          <a:bodyPr>
            <a:normAutofit fontScale="85000" lnSpcReduction="20000"/>
          </a:bodyPr>
          <a:lstStyle/>
          <a:p>
            <a:r>
              <a:rPr lang="en-US" dirty="0" smtClean="0"/>
              <a:t>Subject-auxiliary inversion (SAI) is a movement of an auxiliary verb to sentence initial position (preceding the subject) to form a question.</a:t>
            </a:r>
          </a:p>
          <a:p>
            <a:r>
              <a:rPr lang="en-US" dirty="0" smtClean="0"/>
              <a:t>E.g.   </a:t>
            </a:r>
            <a:r>
              <a:rPr lang="en-US" dirty="0" err="1" smtClean="0"/>
              <a:t>Nouf</a:t>
            </a:r>
            <a:r>
              <a:rPr lang="en-US" dirty="0" smtClean="0"/>
              <a:t> </a:t>
            </a:r>
            <a:r>
              <a:rPr lang="en-US" u="sng" dirty="0" smtClean="0"/>
              <a:t>is</a:t>
            </a:r>
            <a:r>
              <a:rPr lang="en-US" dirty="0" smtClean="0"/>
              <a:t> singing the </a:t>
            </a:r>
            <a:r>
              <a:rPr lang="en-US" dirty="0" err="1" smtClean="0"/>
              <a:t>Nasyid</a:t>
            </a:r>
            <a:r>
              <a:rPr lang="en-US" dirty="0" smtClean="0"/>
              <a:t>.</a:t>
            </a:r>
          </a:p>
          <a:p>
            <a:pPr>
              <a:buNone/>
            </a:pPr>
            <a:r>
              <a:rPr lang="en-US" dirty="0" smtClean="0"/>
              <a:t>             </a:t>
            </a:r>
            <a:r>
              <a:rPr lang="en-US" u="sng" dirty="0" smtClean="0"/>
              <a:t>Is</a:t>
            </a:r>
            <a:r>
              <a:rPr lang="en-US" dirty="0" smtClean="0"/>
              <a:t> </a:t>
            </a:r>
            <a:r>
              <a:rPr lang="en-US" dirty="0" err="1" smtClean="0"/>
              <a:t>Nouf</a:t>
            </a:r>
            <a:r>
              <a:rPr lang="en-US" dirty="0" smtClean="0"/>
              <a:t> singing the </a:t>
            </a:r>
            <a:r>
              <a:rPr lang="en-US" dirty="0" err="1" smtClean="0"/>
              <a:t>Nasyid</a:t>
            </a:r>
            <a:r>
              <a:rPr lang="en-US" dirty="0" smtClean="0"/>
              <a:t>?</a:t>
            </a:r>
          </a:p>
          <a:p>
            <a:pPr>
              <a:buNone/>
            </a:pPr>
            <a:r>
              <a:rPr lang="en-US" dirty="0" smtClean="0"/>
              <a:t>              </a:t>
            </a:r>
            <a:r>
              <a:rPr lang="en-US" dirty="0" err="1" smtClean="0"/>
              <a:t>Razan</a:t>
            </a:r>
            <a:r>
              <a:rPr lang="en-US" dirty="0" smtClean="0"/>
              <a:t> </a:t>
            </a:r>
            <a:r>
              <a:rPr lang="en-US" u="sng" dirty="0" smtClean="0"/>
              <a:t>has</a:t>
            </a:r>
            <a:r>
              <a:rPr lang="en-US" dirty="0" smtClean="0"/>
              <a:t> played an excellent game of         	    	  tennis.</a:t>
            </a:r>
          </a:p>
          <a:p>
            <a:pPr>
              <a:buNone/>
            </a:pPr>
            <a:r>
              <a:rPr lang="en-US" dirty="0" smtClean="0"/>
              <a:t>              </a:t>
            </a:r>
            <a:r>
              <a:rPr lang="en-US" u="sng" dirty="0" smtClean="0"/>
              <a:t>Has</a:t>
            </a:r>
            <a:r>
              <a:rPr lang="en-US" dirty="0" smtClean="0"/>
              <a:t> </a:t>
            </a:r>
            <a:r>
              <a:rPr lang="en-US" dirty="0" err="1" smtClean="0"/>
              <a:t>Razan</a:t>
            </a:r>
            <a:r>
              <a:rPr lang="en-US" dirty="0" smtClean="0"/>
              <a:t> played an excellent game of 		    tennis?</a:t>
            </a:r>
          </a:p>
          <a:p>
            <a:pPr>
              <a:buNone/>
            </a:pPr>
            <a:r>
              <a:rPr lang="en-US" dirty="0" smtClean="0"/>
              <a:t>               </a:t>
            </a:r>
            <a:r>
              <a:rPr lang="en-US" dirty="0" err="1" smtClean="0"/>
              <a:t>Rawan</a:t>
            </a:r>
            <a:r>
              <a:rPr lang="en-US" dirty="0" smtClean="0"/>
              <a:t> </a:t>
            </a:r>
            <a:r>
              <a:rPr lang="en-US" u="sng" dirty="0" smtClean="0"/>
              <a:t>can </a:t>
            </a:r>
            <a:r>
              <a:rPr lang="en-US" dirty="0" smtClean="0"/>
              <a:t>play an excellent game of basketball.</a:t>
            </a:r>
          </a:p>
          <a:p>
            <a:pPr>
              <a:buNone/>
            </a:pPr>
            <a:r>
              <a:rPr lang="en-US" dirty="0" smtClean="0"/>
              <a:t>               </a:t>
            </a:r>
            <a:r>
              <a:rPr lang="en-US" u="sng" dirty="0" smtClean="0"/>
              <a:t>Can</a:t>
            </a:r>
            <a:r>
              <a:rPr lang="en-US" dirty="0" smtClean="0"/>
              <a:t> </a:t>
            </a:r>
            <a:r>
              <a:rPr lang="en-US" dirty="0" err="1" smtClean="0"/>
              <a:t>Rawan</a:t>
            </a:r>
            <a:r>
              <a:rPr lang="en-US" dirty="0" smtClean="0"/>
              <a:t> play an excellent game of basketball?</a:t>
            </a:r>
            <a:endParaRPr lang="en-US"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Cont…</a:t>
            </a:r>
            <a:endParaRPr lang="en-US" dirty="0"/>
          </a:p>
        </p:txBody>
      </p:sp>
      <p:sp>
        <p:nvSpPr>
          <p:cNvPr id="3" name="Content Placeholder 2"/>
          <p:cNvSpPr>
            <a:spLocks noGrp="1"/>
          </p:cNvSpPr>
          <p:nvPr>
            <p:ph idx="1"/>
          </p:nvPr>
        </p:nvSpPr>
        <p:spPr/>
        <p:txBody>
          <a:bodyPr/>
          <a:lstStyle/>
          <a:p>
            <a:r>
              <a:rPr lang="en-US" dirty="0" smtClean="0"/>
              <a:t>Main verbs in English cannot undergo SAI.</a:t>
            </a:r>
          </a:p>
          <a:p>
            <a:r>
              <a:rPr lang="en-US" dirty="0" smtClean="0"/>
              <a:t>E.g. </a:t>
            </a:r>
            <a:r>
              <a:rPr lang="en-US" dirty="0" err="1" smtClean="0"/>
              <a:t>Nouf</a:t>
            </a:r>
            <a:r>
              <a:rPr lang="en-US" dirty="0" smtClean="0"/>
              <a:t> </a:t>
            </a:r>
            <a:r>
              <a:rPr lang="en-US" u="sng" dirty="0" smtClean="0"/>
              <a:t>sings</a:t>
            </a:r>
            <a:r>
              <a:rPr lang="en-US" dirty="0" smtClean="0"/>
              <a:t> the </a:t>
            </a:r>
            <a:r>
              <a:rPr lang="en-US" dirty="0" err="1" smtClean="0"/>
              <a:t>Nasyid</a:t>
            </a:r>
            <a:r>
              <a:rPr lang="en-US" dirty="0" smtClean="0"/>
              <a:t>.</a:t>
            </a:r>
          </a:p>
          <a:p>
            <a:pPr>
              <a:buNone/>
            </a:pPr>
            <a:r>
              <a:rPr lang="en-US" dirty="0" smtClean="0"/>
              <a:t>           *</a:t>
            </a:r>
            <a:r>
              <a:rPr lang="en-US" u="sng" dirty="0" smtClean="0"/>
              <a:t>Sings</a:t>
            </a:r>
            <a:r>
              <a:rPr lang="en-US" dirty="0" smtClean="0"/>
              <a:t> </a:t>
            </a:r>
            <a:r>
              <a:rPr lang="en-US" dirty="0" err="1" smtClean="0"/>
              <a:t>Nouf</a:t>
            </a:r>
            <a:r>
              <a:rPr lang="en-US" dirty="0" smtClean="0"/>
              <a:t> the </a:t>
            </a:r>
            <a:r>
              <a:rPr lang="en-US" dirty="0" err="1" smtClean="0"/>
              <a:t>Nasyid</a:t>
            </a:r>
            <a:r>
              <a:rPr lang="en-US" dirty="0" smtClean="0"/>
              <a:t>?</a:t>
            </a:r>
          </a:p>
          <a:p>
            <a:pPr>
              <a:buNone/>
            </a:pPr>
            <a:r>
              <a:rPr lang="en-US" dirty="0" smtClean="0"/>
              <a:t>Another difference between English main verbs and Aux verbs is that only Aux verbs can occur in tag questions, questions that are added on to the end of the sentence by a rule we’ll refer to as </a:t>
            </a:r>
            <a:r>
              <a:rPr lang="en-US" b="1" dirty="0" smtClean="0"/>
              <a:t>tag question formation</a:t>
            </a:r>
            <a:r>
              <a:rPr lang="en-US" dirty="0" smtClean="0"/>
              <a: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Cont….</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E.g.  </a:t>
            </a:r>
            <a:r>
              <a:rPr lang="en-US" dirty="0" err="1" smtClean="0"/>
              <a:t>Nouf</a:t>
            </a:r>
            <a:r>
              <a:rPr lang="en-US" dirty="0" smtClean="0"/>
              <a:t> is singing the </a:t>
            </a:r>
            <a:r>
              <a:rPr lang="en-US" dirty="0" err="1" smtClean="0"/>
              <a:t>Nasyid</a:t>
            </a:r>
            <a:r>
              <a:rPr lang="en-US" dirty="0" smtClean="0"/>
              <a:t>, </a:t>
            </a:r>
            <a:r>
              <a:rPr lang="en-US" u="sng" dirty="0" smtClean="0"/>
              <a:t>isn’t she</a:t>
            </a:r>
            <a:r>
              <a:rPr lang="en-US" dirty="0" smtClean="0"/>
              <a:t>?</a:t>
            </a:r>
          </a:p>
          <a:p>
            <a:pPr>
              <a:buNone/>
            </a:pPr>
            <a:r>
              <a:rPr lang="en-US" dirty="0" smtClean="0"/>
              <a:t>             </a:t>
            </a:r>
            <a:r>
              <a:rPr lang="en-US" dirty="0" err="1" smtClean="0"/>
              <a:t>Razan</a:t>
            </a:r>
            <a:r>
              <a:rPr lang="en-US" dirty="0" smtClean="0"/>
              <a:t> can’t play tennis, </a:t>
            </a:r>
            <a:r>
              <a:rPr lang="en-US" u="sng" dirty="0" smtClean="0"/>
              <a:t>can she</a:t>
            </a:r>
            <a:r>
              <a:rPr lang="en-US" dirty="0" smtClean="0"/>
              <a:t>?</a:t>
            </a:r>
          </a:p>
          <a:p>
            <a:pPr>
              <a:buNone/>
            </a:pPr>
            <a:r>
              <a:rPr lang="en-US" dirty="0" smtClean="0"/>
              <a:t>             </a:t>
            </a:r>
            <a:r>
              <a:rPr lang="en-US" dirty="0" err="1" smtClean="0"/>
              <a:t>Rawan</a:t>
            </a:r>
            <a:r>
              <a:rPr lang="en-US" dirty="0" smtClean="0"/>
              <a:t> has played an excellent game of </a:t>
            </a:r>
          </a:p>
          <a:p>
            <a:pPr>
              <a:buNone/>
            </a:pPr>
            <a:r>
              <a:rPr lang="en-US" dirty="0" smtClean="0"/>
              <a:t>             basketball, </a:t>
            </a:r>
            <a:r>
              <a:rPr lang="en-US" u="sng" dirty="0" smtClean="0"/>
              <a:t>hasn’t she</a:t>
            </a:r>
            <a:r>
              <a:rPr lang="en-US" dirty="0" smtClean="0"/>
              <a:t>?</a:t>
            </a:r>
          </a:p>
          <a:p>
            <a:pPr>
              <a:buNone/>
            </a:pPr>
            <a:r>
              <a:rPr lang="en-US" dirty="0" smtClean="0"/>
              <a:t>Main verbs cannot occur in tag questions, which is why we cannot produce sentences such as this:</a:t>
            </a:r>
          </a:p>
          <a:p>
            <a:pPr>
              <a:buNone/>
            </a:pPr>
            <a:r>
              <a:rPr lang="en-US" dirty="0" smtClean="0"/>
              <a:t>    *</a:t>
            </a:r>
            <a:r>
              <a:rPr lang="en-US" dirty="0" err="1" smtClean="0"/>
              <a:t>Rawan</a:t>
            </a:r>
            <a:r>
              <a:rPr lang="en-US" dirty="0" smtClean="0"/>
              <a:t> played an excellent game of basketball,</a:t>
            </a:r>
          </a:p>
          <a:p>
            <a:pPr>
              <a:buNone/>
            </a:pPr>
            <a:r>
              <a:rPr lang="en-US" dirty="0" smtClean="0"/>
              <a:t>      </a:t>
            </a:r>
            <a:r>
              <a:rPr lang="en-US" u="sng" dirty="0" err="1" smtClean="0"/>
              <a:t>playedn’t</a:t>
            </a:r>
            <a:r>
              <a:rPr lang="en-US" u="sng" dirty="0" smtClean="0"/>
              <a:t> she</a:t>
            </a:r>
            <a:r>
              <a:rPr lang="en-US" dirty="0" smtClean="0"/>
              <a:t>?</a:t>
            </a:r>
          </a:p>
          <a:p>
            <a:pPr>
              <a:buNone/>
            </a:pPr>
            <a:r>
              <a:rPr lang="en-US" dirty="0" smtClean="0"/>
              <a:t> </a:t>
            </a:r>
            <a:endParaRPr lang="en-US"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Cont….</a:t>
            </a:r>
            <a:endParaRPr lang="en-US" dirty="0"/>
          </a:p>
        </p:txBody>
      </p:sp>
      <p:sp>
        <p:nvSpPr>
          <p:cNvPr id="3" name="Content Placeholder 2"/>
          <p:cNvSpPr>
            <a:spLocks noGrp="1"/>
          </p:cNvSpPr>
          <p:nvPr>
            <p:ph idx="1"/>
          </p:nvPr>
        </p:nvSpPr>
        <p:spPr/>
        <p:txBody>
          <a:bodyPr/>
          <a:lstStyle/>
          <a:p>
            <a:r>
              <a:rPr lang="en-US" dirty="0" smtClean="0"/>
              <a:t>To summarize the difference between Aux and main verbs in English: Only Aux verbs</a:t>
            </a:r>
          </a:p>
          <a:p>
            <a:pPr>
              <a:buNone/>
            </a:pPr>
            <a:r>
              <a:rPr lang="en-US" dirty="0" smtClean="0"/>
              <a:t>    --- undergo SAI</a:t>
            </a:r>
          </a:p>
          <a:p>
            <a:pPr>
              <a:buNone/>
            </a:pPr>
            <a:r>
              <a:rPr lang="en-US" dirty="0" smtClean="0"/>
              <a:t>    ---occur to the left of not</a:t>
            </a:r>
          </a:p>
          <a:p>
            <a:pPr>
              <a:buNone/>
            </a:pPr>
            <a:r>
              <a:rPr lang="en-US" dirty="0" smtClean="0"/>
              <a:t>    ---show up in tag questions</a:t>
            </a:r>
            <a:endParaRPr lang="en-US"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English Do insertion</a:t>
            </a:r>
            <a:endParaRPr lang="en-US" dirty="0"/>
          </a:p>
        </p:txBody>
      </p:sp>
      <p:sp>
        <p:nvSpPr>
          <p:cNvPr id="3" name="Content Placeholder 2"/>
          <p:cNvSpPr>
            <a:spLocks noGrp="1"/>
          </p:cNvSpPr>
          <p:nvPr>
            <p:ph idx="1"/>
          </p:nvPr>
        </p:nvSpPr>
        <p:spPr/>
        <p:txBody>
          <a:bodyPr>
            <a:normAutofit fontScale="85000" lnSpcReduction="20000"/>
          </a:bodyPr>
          <a:lstStyle/>
          <a:p>
            <a:r>
              <a:rPr lang="en-US" dirty="0" smtClean="0"/>
              <a:t>What happens if there is no auxiliary element in a sentence?</a:t>
            </a:r>
          </a:p>
          <a:p>
            <a:r>
              <a:rPr lang="en-US" dirty="0" smtClean="0"/>
              <a:t>E.g.  </a:t>
            </a:r>
            <a:r>
              <a:rPr lang="en-US" dirty="0" err="1" smtClean="0"/>
              <a:t>Nouf</a:t>
            </a:r>
            <a:r>
              <a:rPr lang="en-US" dirty="0" smtClean="0"/>
              <a:t> sings/sang the </a:t>
            </a:r>
            <a:r>
              <a:rPr lang="en-US" dirty="0" err="1" smtClean="0"/>
              <a:t>Nasyid</a:t>
            </a:r>
            <a:r>
              <a:rPr lang="en-US" dirty="0" smtClean="0"/>
              <a:t>.</a:t>
            </a:r>
          </a:p>
          <a:p>
            <a:r>
              <a:rPr lang="en-US" dirty="0" smtClean="0"/>
              <a:t>         </a:t>
            </a:r>
            <a:r>
              <a:rPr lang="en-US" dirty="0" err="1" smtClean="0"/>
              <a:t>Rawan</a:t>
            </a:r>
            <a:r>
              <a:rPr lang="en-US" dirty="0" smtClean="0"/>
              <a:t> plays/played a game of basketball.</a:t>
            </a:r>
          </a:p>
          <a:p>
            <a:r>
              <a:rPr lang="en-US" dirty="0" smtClean="0"/>
              <a:t>In such a case, do is inserted. This is done in cases where the modal and the aux are absent.</a:t>
            </a:r>
          </a:p>
          <a:p>
            <a:r>
              <a:rPr lang="en-US" dirty="0" smtClean="0"/>
              <a:t>Do insertion</a:t>
            </a:r>
          </a:p>
          <a:p>
            <a:r>
              <a:rPr lang="en-US" dirty="0" smtClean="0"/>
              <a:t>To perform subject-auxiliary inversion, negation, and tag question formation, insert do in Aux if Aux is otherwise empty. </a:t>
            </a:r>
          </a:p>
          <a:p>
            <a:r>
              <a:rPr lang="en-US" dirty="0" smtClean="0"/>
              <a:t>Emphatic do functions as something that is stressed.</a:t>
            </a:r>
            <a:endParaRPr lang="en-US"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Adjectives and Adjective Phrases</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Adjectives are describing words: tall, happy, enormous.</a:t>
            </a:r>
          </a:p>
          <a:p>
            <a:r>
              <a:rPr lang="en-US" dirty="0" smtClean="0"/>
              <a:t>They can be modified by members of the functional category Deg which stands for degree, such as so, too,  very, rather, quite</a:t>
            </a:r>
          </a:p>
          <a:p>
            <a:r>
              <a:rPr lang="en-US" dirty="0" smtClean="0"/>
              <a:t>The [rather enormous ] hog.</a:t>
            </a:r>
          </a:p>
          <a:p>
            <a:pPr>
              <a:buNone/>
            </a:pPr>
            <a:r>
              <a:rPr lang="en-US" dirty="0" smtClean="0"/>
              <a:t>                 Deg    </a:t>
            </a:r>
            <a:r>
              <a:rPr lang="en-US" dirty="0" err="1" smtClean="0"/>
              <a:t>Adj</a:t>
            </a:r>
            <a:endParaRPr lang="en-US" dirty="0" smtClean="0"/>
          </a:p>
          <a:p>
            <a:pPr>
              <a:buNone/>
            </a:pPr>
            <a:r>
              <a:rPr lang="en-US" dirty="0" smtClean="0"/>
              <a:t>Phrase structure rule for adjectives:</a:t>
            </a:r>
          </a:p>
          <a:p>
            <a:pPr>
              <a:buNone/>
            </a:pPr>
            <a:r>
              <a:rPr lang="en-US" dirty="0" smtClean="0"/>
              <a:t>AP—( Deg) A</a:t>
            </a:r>
          </a:p>
          <a:p>
            <a:pPr>
              <a:buNone/>
            </a:pPr>
            <a:r>
              <a:rPr lang="en-US" dirty="0" smtClean="0"/>
              <a:t>Deg--- very, so, rather</a:t>
            </a:r>
          </a:p>
          <a:p>
            <a:pPr>
              <a:buNone/>
            </a:pPr>
            <a:endParaRPr lang="en-US"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Adjective Phrase Positions</a:t>
            </a:r>
            <a:endParaRPr lang="en-US" dirty="0"/>
          </a:p>
        </p:txBody>
      </p:sp>
      <p:sp>
        <p:nvSpPr>
          <p:cNvPr id="3" name="Content Placeholder 2"/>
          <p:cNvSpPr>
            <a:spLocks noGrp="1"/>
          </p:cNvSpPr>
          <p:nvPr>
            <p:ph idx="1"/>
          </p:nvPr>
        </p:nvSpPr>
        <p:spPr/>
        <p:txBody>
          <a:bodyPr>
            <a:normAutofit fontScale="70000" lnSpcReduction="20000"/>
          </a:bodyPr>
          <a:lstStyle/>
          <a:p>
            <a:r>
              <a:rPr lang="en-US" dirty="0" err="1" smtClean="0"/>
              <a:t>Adj</a:t>
            </a:r>
            <a:r>
              <a:rPr lang="en-US" dirty="0" smtClean="0"/>
              <a:t> modify N, they occur in certain positions. One position is called </a:t>
            </a:r>
            <a:r>
              <a:rPr lang="en-US" dirty="0" err="1" smtClean="0"/>
              <a:t>prenominal</a:t>
            </a:r>
            <a:r>
              <a:rPr lang="en-US" dirty="0" smtClean="0"/>
              <a:t> position, or before a noun in a noun phrase.</a:t>
            </a:r>
          </a:p>
          <a:p>
            <a:r>
              <a:rPr lang="en-US" dirty="0" err="1" smtClean="0"/>
              <a:t>E.g</a:t>
            </a:r>
            <a:r>
              <a:rPr lang="en-US" dirty="0" smtClean="0"/>
              <a:t> the </a:t>
            </a:r>
            <a:r>
              <a:rPr lang="en-US" u="sng" dirty="0" smtClean="0"/>
              <a:t>enormous</a:t>
            </a:r>
            <a:r>
              <a:rPr lang="en-US" dirty="0" smtClean="0"/>
              <a:t> hog</a:t>
            </a:r>
          </a:p>
          <a:p>
            <a:r>
              <a:rPr lang="en-US" dirty="0" smtClean="0"/>
              <a:t>       six </a:t>
            </a:r>
            <a:r>
              <a:rPr lang="en-US" u="sng" dirty="0" smtClean="0"/>
              <a:t>enormous </a:t>
            </a:r>
            <a:r>
              <a:rPr lang="en-US" dirty="0" smtClean="0"/>
              <a:t>hogs</a:t>
            </a:r>
          </a:p>
          <a:p>
            <a:r>
              <a:rPr lang="en-US" dirty="0" smtClean="0"/>
              <a:t>       all </a:t>
            </a:r>
            <a:r>
              <a:rPr lang="en-US" u="sng" dirty="0" smtClean="0"/>
              <a:t>very happy </a:t>
            </a:r>
            <a:r>
              <a:rPr lang="en-US" dirty="0" smtClean="0"/>
              <a:t>children</a:t>
            </a:r>
          </a:p>
          <a:p>
            <a:r>
              <a:rPr lang="en-US" dirty="0" smtClean="0"/>
              <a:t>They can also occur in </a:t>
            </a:r>
            <a:r>
              <a:rPr lang="en-US" dirty="0" err="1" smtClean="0"/>
              <a:t>postnominal</a:t>
            </a:r>
            <a:r>
              <a:rPr lang="en-US" dirty="0" smtClean="0"/>
              <a:t> position, right after the noun in a NP</a:t>
            </a:r>
          </a:p>
          <a:p>
            <a:r>
              <a:rPr lang="en-US" dirty="0" smtClean="0"/>
              <a:t>E.g.  Something </a:t>
            </a:r>
            <a:r>
              <a:rPr lang="en-US" u="sng" dirty="0" smtClean="0"/>
              <a:t>wicked</a:t>
            </a:r>
          </a:p>
          <a:p>
            <a:r>
              <a:rPr lang="en-US" dirty="0" smtClean="0"/>
              <a:t>         the options </a:t>
            </a:r>
            <a:r>
              <a:rPr lang="en-US" u="sng" dirty="0" smtClean="0"/>
              <a:t>available</a:t>
            </a:r>
          </a:p>
          <a:p>
            <a:r>
              <a:rPr lang="en-US" dirty="0" smtClean="0"/>
              <a:t>         the heir </a:t>
            </a:r>
            <a:endParaRPr lang="en-US" u="sng" dirty="0" smtClean="0"/>
          </a:p>
          <a:p>
            <a:r>
              <a:rPr lang="en-US" dirty="0" smtClean="0"/>
              <a:t>So the phrase structure rule for NP to include pre and post nominal adjective phrases:</a:t>
            </a:r>
          </a:p>
          <a:p>
            <a:r>
              <a:rPr lang="en-US" dirty="0" smtClean="0"/>
              <a:t>NP---(D) (AP) N (AP)</a:t>
            </a:r>
            <a:endParaRPr lang="en-US" dirty="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Cont…</a:t>
            </a:r>
            <a:endParaRPr lang="en-US" dirty="0"/>
          </a:p>
        </p:txBody>
      </p:sp>
      <p:sp>
        <p:nvSpPr>
          <p:cNvPr id="3" name="Content Placeholder 2"/>
          <p:cNvSpPr>
            <a:spLocks noGrp="1"/>
          </p:cNvSpPr>
          <p:nvPr>
            <p:ph idx="1"/>
          </p:nvPr>
        </p:nvSpPr>
        <p:spPr/>
        <p:txBody>
          <a:bodyPr>
            <a:normAutofit fontScale="92500"/>
          </a:bodyPr>
          <a:lstStyle/>
          <a:p>
            <a:r>
              <a:rPr lang="en-US" dirty="0" smtClean="0"/>
              <a:t>Adjective phrases also occur in predicate position, immediately after linking verbs—verbs that link the subject with an adjective phrase that describes it.</a:t>
            </a:r>
          </a:p>
          <a:p>
            <a:r>
              <a:rPr lang="en-US" dirty="0" smtClean="0"/>
              <a:t>Examples of linking verbs: remain, appear, become, and be, and “sense” verbs feel, </a:t>
            </a:r>
            <a:r>
              <a:rPr lang="en-US" dirty="0" err="1" smtClean="0"/>
              <a:t>taste,look</a:t>
            </a:r>
            <a:r>
              <a:rPr lang="en-US" dirty="0" smtClean="0"/>
              <a:t>, smell, and sound. </a:t>
            </a:r>
          </a:p>
          <a:p>
            <a:r>
              <a:rPr lang="en-US" dirty="0" smtClean="0"/>
              <a:t>The hog </a:t>
            </a:r>
            <a:r>
              <a:rPr lang="en-US" i="1" dirty="0" smtClean="0"/>
              <a:t>remained/appeared/became/is/seemed</a:t>
            </a:r>
            <a:r>
              <a:rPr lang="en-US" dirty="0" smtClean="0"/>
              <a:t>      enormous.</a:t>
            </a:r>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Cont…</a:t>
            </a:r>
            <a:endParaRPr lang="en-US" dirty="0"/>
          </a:p>
        </p:txBody>
      </p:sp>
      <p:sp>
        <p:nvSpPr>
          <p:cNvPr id="3" name="Content Placeholder 2"/>
          <p:cNvSpPr>
            <a:spLocks noGrp="1"/>
          </p:cNvSpPr>
          <p:nvPr>
            <p:ph idx="1"/>
          </p:nvPr>
        </p:nvSpPr>
        <p:spPr/>
        <p:txBody>
          <a:bodyPr/>
          <a:lstStyle/>
          <a:p>
            <a:r>
              <a:rPr lang="en-US" dirty="0" smtClean="0"/>
              <a:t>The largest phrase is the clause, a syntactic unit consisting of a subject and a predicate.</a:t>
            </a:r>
          </a:p>
          <a:p>
            <a:r>
              <a:rPr lang="en-US" dirty="0" smtClean="0"/>
              <a:t>Clauses are independent or subordinate, depending on whether they are contained in larger phrases.</a:t>
            </a:r>
            <a:endParaRPr lang="en-US" dirty="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Cont…</a:t>
            </a:r>
            <a:endParaRPr lang="en-US" dirty="0"/>
          </a:p>
        </p:txBody>
      </p:sp>
      <p:sp>
        <p:nvSpPr>
          <p:cNvPr id="3" name="Content Placeholder 2"/>
          <p:cNvSpPr>
            <a:spLocks noGrp="1"/>
          </p:cNvSpPr>
          <p:nvPr>
            <p:ph idx="1"/>
          </p:nvPr>
        </p:nvSpPr>
        <p:spPr/>
        <p:txBody>
          <a:bodyPr/>
          <a:lstStyle/>
          <a:p>
            <a:r>
              <a:rPr lang="en-US" dirty="0" smtClean="0"/>
              <a:t>The beef tasted/smelled very funny.</a:t>
            </a:r>
          </a:p>
          <a:p>
            <a:r>
              <a:rPr lang="en-US" dirty="0" smtClean="0"/>
              <a:t>The VP rule looks like this:</a:t>
            </a:r>
          </a:p>
          <a:p>
            <a:pPr>
              <a:buNone/>
            </a:pPr>
            <a:r>
              <a:rPr lang="en-US" dirty="0" smtClean="0"/>
              <a:t>    VP--- </a:t>
            </a:r>
            <a:r>
              <a:rPr lang="en-US" dirty="0" err="1" smtClean="0"/>
              <a:t>AuxV</a:t>
            </a:r>
            <a:r>
              <a:rPr lang="en-US" dirty="0" smtClean="0"/>
              <a:t> (AP)</a:t>
            </a:r>
          </a:p>
          <a:p>
            <a:pPr>
              <a:buNone/>
            </a:pPr>
            <a:endParaRPr lang="en-US" dirty="0" smtClean="0"/>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Adverbs and Adverb Phrase</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Not all adverbs end will –</a:t>
            </a:r>
            <a:r>
              <a:rPr lang="en-US" dirty="0" err="1" smtClean="0"/>
              <a:t>ly</a:t>
            </a:r>
            <a:endParaRPr lang="en-US" dirty="0" smtClean="0"/>
          </a:p>
          <a:p>
            <a:r>
              <a:rPr lang="en-US" dirty="0" err="1" smtClean="0"/>
              <a:t>E.g</a:t>
            </a:r>
            <a:r>
              <a:rPr lang="en-US" dirty="0" smtClean="0"/>
              <a:t> still, never, often, fast, </a:t>
            </a:r>
            <a:r>
              <a:rPr lang="en-US" dirty="0" err="1" smtClean="0"/>
              <a:t>usuallyy</a:t>
            </a:r>
            <a:r>
              <a:rPr lang="en-US" dirty="0" smtClean="0"/>
              <a:t>, just perhaps, even, fortunately, once, twice, also,  forcibly, sometimes</a:t>
            </a:r>
          </a:p>
          <a:p>
            <a:r>
              <a:rPr lang="en-US" dirty="0" smtClean="0"/>
              <a:t>Adverb phrases can also be modified by degree (Deg) words such as:</a:t>
            </a:r>
          </a:p>
          <a:p>
            <a:r>
              <a:rPr lang="en-US" dirty="0" smtClean="0"/>
              <a:t>Very </a:t>
            </a:r>
            <a:r>
              <a:rPr lang="en-US" dirty="0" err="1" smtClean="0"/>
              <a:t>dejectly</a:t>
            </a:r>
            <a:r>
              <a:rPr lang="en-US" dirty="0" smtClean="0"/>
              <a:t>, so slowly, awfully happily</a:t>
            </a:r>
          </a:p>
          <a:p>
            <a:r>
              <a:rPr lang="en-US" dirty="0" smtClean="0"/>
              <a:t>Some adverbs that can’t be modified by degree words are; *very once, *so sometimes,</a:t>
            </a:r>
          </a:p>
          <a:p>
            <a:r>
              <a:rPr lang="en-US" dirty="0" smtClean="0"/>
              <a:t>*awfully yet</a:t>
            </a:r>
            <a:endParaRPr lang="en-US" dirty="0"/>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Cont…</a:t>
            </a:r>
            <a:br>
              <a:rPr lang="en-US" dirty="0" smtClean="0"/>
            </a:br>
            <a:endParaRPr lang="en-US" dirty="0"/>
          </a:p>
        </p:txBody>
      </p:sp>
      <p:sp>
        <p:nvSpPr>
          <p:cNvPr id="3" name="Content Placeholder 2"/>
          <p:cNvSpPr>
            <a:spLocks noGrp="1"/>
          </p:cNvSpPr>
          <p:nvPr>
            <p:ph idx="1"/>
          </p:nvPr>
        </p:nvSpPr>
        <p:spPr/>
        <p:txBody>
          <a:bodyPr>
            <a:normAutofit fontScale="85000" lnSpcReduction="10000"/>
          </a:bodyPr>
          <a:lstStyle/>
          <a:p>
            <a:r>
              <a:rPr lang="en-US" dirty="0" smtClean="0"/>
              <a:t>Phrase structure rule for adverb phrases:</a:t>
            </a:r>
          </a:p>
          <a:p>
            <a:pPr>
              <a:buNone/>
            </a:pPr>
            <a:r>
              <a:rPr lang="en-US" dirty="0" smtClean="0"/>
              <a:t>    Adv– (Deg) Adv</a:t>
            </a:r>
          </a:p>
          <a:p>
            <a:pPr>
              <a:buNone/>
            </a:pPr>
            <a:r>
              <a:rPr lang="en-US" dirty="0" smtClean="0"/>
              <a:t>Adverb phrases modify verbs and even the entire clauses. They contribute information about time, manner, reason, place, or cause (among other things).</a:t>
            </a:r>
          </a:p>
          <a:p>
            <a:pPr>
              <a:buNone/>
            </a:pPr>
            <a:r>
              <a:rPr lang="en-US" dirty="0" smtClean="0"/>
              <a:t>E.g. They marched clockwise around the field. (manner)</a:t>
            </a:r>
          </a:p>
          <a:p>
            <a:pPr>
              <a:buNone/>
            </a:pPr>
            <a:r>
              <a:rPr lang="en-US" dirty="0" smtClean="0"/>
              <a:t>Luckily, the beagle ate the dog food before the cat did. (speaker attitude)</a:t>
            </a:r>
          </a:p>
          <a:p>
            <a:pPr>
              <a:buNone/>
            </a:pPr>
            <a:r>
              <a:rPr lang="en-US" dirty="0" smtClean="0"/>
              <a:t>The dog always runs around after he eats. (frequency)</a:t>
            </a:r>
          </a:p>
          <a:p>
            <a:pPr>
              <a:buNone/>
            </a:pPr>
            <a:r>
              <a:rPr lang="en-US" dirty="0" smtClean="0"/>
              <a:t>The dishes aren’t done yet. (aspect: completion)</a:t>
            </a:r>
          </a:p>
          <a:p>
            <a:pPr>
              <a:buNone/>
            </a:pPr>
            <a:endParaRPr lang="en-US" dirty="0"/>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Adverb Phrase Positions</a:t>
            </a:r>
            <a:br>
              <a:rPr lang="en-US" dirty="0" smtClean="0"/>
            </a:br>
            <a:endParaRPr lang="en-US" dirty="0"/>
          </a:p>
        </p:txBody>
      </p:sp>
      <p:sp>
        <p:nvSpPr>
          <p:cNvPr id="3" name="Content Placeholder 2"/>
          <p:cNvSpPr>
            <a:spLocks noGrp="1"/>
          </p:cNvSpPr>
          <p:nvPr>
            <p:ph idx="1"/>
          </p:nvPr>
        </p:nvSpPr>
        <p:spPr/>
        <p:txBody>
          <a:bodyPr>
            <a:normAutofit fontScale="85000" lnSpcReduction="10000"/>
          </a:bodyPr>
          <a:lstStyle/>
          <a:p>
            <a:r>
              <a:rPr lang="en-US" dirty="0" smtClean="0"/>
              <a:t>Most adverb phrases can occur at the beginning or at the end of the sentence, and many can also appear in positions internal to the sentence.</a:t>
            </a:r>
          </a:p>
          <a:p>
            <a:r>
              <a:rPr lang="en-US" dirty="0" smtClean="0"/>
              <a:t>E.g.  Happily/luckily/still, the beagles ate their </a:t>
            </a:r>
          </a:p>
          <a:p>
            <a:pPr>
              <a:buNone/>
            </a:pPr>
            <a:r>
              <a:rPr lang="en-US" dirty="0" smtClean="0"/>
              <a:t>    dog food.</a:t>
            </a:r>
          </a:p>
          <a:p>
            <a:pPr>
              <a:buNone/>
            </a:pPr>
            <a:r>
              <a:rPr lang="en-US" dirty="0" smtClean="0"/>
              <a:t>    The beagles happily/luckily, still ate their dog food.</a:t>
            </a:r>
          </a:p>
          <a:p>
            <a:pPr>
              <a:buNone/>
            </a:pPr>
            <a:r>
              <a:rPr lang="en-US" dirty="0" smtClean="0"/>
              <a:t>    The beagles ate their dog food happily/luckily/still.</a:t>
            </a:r>
          </a:p>
          <a:p>
            <a:pPr>
              <a:buNone/>
            </a:pPr>
            <a:r>
              <a:rPr lang="en-US" dirty="0" smtClean="0"/>
              <a:t>So Adv phrases can occur anywhere, with some restrictions.</a:t>
            </a:r>
          </a:p>
          <a:p>
            <a:pPr>
              <a:buNone/>
            </a:pPr>
            <a:r>
              <a:rPr lang="en-US" dirty="0" smtClean="0"/>
              <a:t>Draw the tree diagrams--</a:t>
            </a:r>
            <a:endParaRPr lang="en-US" dirty="0"/>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Prepositions and Prepositional Phrases</a:t>
            </a:r>
            <a:endParaRPr lang="en-US" dirty="0"/>
          </a:p>
        </p:txBody>
      </p:sp>
      <p:sp>
        <p:nvSpPr>
          <p:cNvPr id="3" name="Content Placeholder 2"/>
          <p:cNvSpPr>
            <a:spLocks noGrp="1"/>
          </p:cNvSpPr>
          <p:nvPr>
            <p:ph idx="1"/>
          </p:nvPr>
        </p:nvSpPr>
        <p:spPr/>
        <p:txBody>
          <a:bodyPr/>
          <a:lstStyle/>
          <a:p>
            <a:r>
              <a:rPr lang="en-US" dirty="0" smtClean="0"/>
              <a:t>Prepositions are in the functional category because they are closed class, we don’t add prepositions to the language.</a:t>
            </a:r>
          </a:p>
          <a:p>
            <a:r>
              <a:rPr lang="en-US" dirty="0" smtClean="0"/>
              <a:t>But prepositions have complex meanings such as these phrases:</a:t>
            </a:r>
          </a:p>
          <a:p>
            <a:r>
              <a:rPr lang="en-US" dirty="0" smtClean="0"/>
              <a:t>Near the table and on the table– and for this reason, prepositions are best categorized as a lexical category.</a:t>
            </a:r>
          </a:p>
          <a:p>
            <a:endParaRPr lang="en-US" dirty="0"/>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Cont..</a:t>
            </a:r>
            <a:endParaRPr lang="en-US" dirty="0"/>
          </a:p>
        </p:txBody>
      </p:sp>
      <p:sp>
        <p:nvSpPr>
          <p:cNvPr id="3" name="Content Placeholder 2"/>
          <p:cNvSpPr>
            <a:spLocks noGrp="1"/>
          </p:cNvSpPr>
          <p:nvPr>
            <p:ph idx="1"/>
          </p:nvPr>
        </p:nvSpPr>
        <p:spPr/>
        <p:txBody>
          <a:bodyPr/>
          <a:lstStyle/>
          <a:p>
            <a:r>
              <a:rPr lang="en-US" dirty="0" smtClean="0"/>
              <a:t>Syntactically, prepositions are typically followed by NP objects:</a:t>
            </a:r>
          </a:p>
          <a:p>
            <a:r>
              <a:rPr lang="en-US" dirty="0" smtClean="0"/>
              <a:t>In/on/under/over/around/above the rocks (preposition + NP)</a:t>
            </a:r>
          </a:p>
          <a:p>
            <a:r>
              <a:rPr lang="en-US" dirty="0" smtClean="0"/>
              <a:t>Some prepositions can be modified by degree words such as right, straight, clear, </a:t>
            </a:r>
            <a:r>
              <a:rPr lang="en-US" dirty="0" err="1" smtClean="0"/>
              <a:t>e.g</a:t>
            </a:r>
            <a:r>
              <a:rPr lang="en-US" dirty="0" smtClean="0"/>
              <a:t>:</a:t>
            </a:r>
          </a:p>
          <a:p>
            <a:r>
              <a:rPr lang="en-US" dirty="0" smtClean="0"/>
              <a:t>She ran right/straight/clear into/on/under/over/around/above the rock</a:t>
            </a:r>
            <a:endParaRPr lang="en-US" dirty="0"/>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Cont…</a:t>
            </a:r>
            <a:endParaRPr lang="en-US" dirty="0"/>
          </a:p>
        </p:txBody>
      </p:sp>
      <p:sp>
        <p:nvSpPr>
          <p:cNvPr id="3" name="Content Placeholder 2"/>
          <p:cNvSpPr>
            <a:spLocks noGrp="1"/>
          </p:cNvSpPr>
          <p:nvPr>
            <p:ph idx="1"/>
          </p:nvPr>
        </p:nvSpPr>
        <p:spPr/>
        <p:txBody>
          <a:bodyPr>
            <a:normAutofit fontScale="92500"/>
          </a:bodyPr>
          <a:lstStyle/>
          <a:p>
            <a:r>
              <a:rPr lang="en-US" dirty="0" smtClean="0"/>
              <a:t>Prepositions can also be followed by a VP and another PP.</a:t>
            </a:r>
          </a:p>
          <a:p>
            <a:r>
              <a:rPr lang="en-US" dirty="0" smtClean="0"/>
              <a:t>You should never eat right </a:t>
            </a:r>
            <a:r>
              <a:rPr lang="en-US" u="sng" dirty="0" smtClean="0"/>
              <a:t>before</a:t>
            </a:r>
            <a:r>
              <a:rPr lang="en-US" dirty="0" smtClean="0"/>
              <a:t> going for a run.</a:t>
            </a:r>
          </a:p>
          <a:p>
            <a:r>
              <a:rPr lang="en-US" dirty="0" smtClean="0"/>
              <a:t>You can see wildflowers growing </a:t>
            </a:r>
            <a:r>
              <a:rPr lang="en-US" u="sng" dirty="0" smtClean="0"/>
              <a:t>out</a:t>
            </a:r>
            <a:r>
              <a:rPr lang="en-US" dirty="0" smtClean="0"/>
              <a:t> under the tree</a:t>
            </a:r>
          </a:p>
          <a:p>
            <a:r>
              <a:rPr lang="en-US" dirty="0" smtClean="0"/>
              <a:t>Phrase structure rule for Prepositional Phrase:</a:t>
            </a:r>
          </a:p>
          <a:p>
            <a:r>
              <a:rPr lang="en-US" dirty="0" smtClean="0"/>
              <a:t>PP ---- (Deg) P (XP) </a:t>
            </a:r>
          </a:p>
          <a:p>
            <a:r>
              <a:rPr lang="en-US" dirty="0" smtClean="0"/>
              <a:t>Draw the tree diagrams:</a:t>
            </a:r>
            <a:endParaRPr lang="en-US" dirty="0"/>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Cont…</a:t>
            </a:r>
            <a:endParaRPr lang="en-US" dirty="0"/>
          </a:p>
        </p:txBody>
      </p:sp>
      <p:sp>
        <p:nvSpPr>
          <p:cNvPr id="3" name="Content Placeholder 2"/>
          <p:cNvSpPr>
            <a:spLocks noGrp="1"/>
          </p:cNvSpPr>
          <p:nvPr>
            <p:ph idx="1"/>
          </p:nvPr>
        </p:nvSpPr>
        <p:spPr/>
        <p:txBody>
          <a:bodyPr/>
          <a:lstStyle/>
          <a:p>
            <a:r>
              <a:rPr lang="en-US" dirty="0" smtClean="0"/>
              <a:t>PP can occur in a number of different positions in the clause.</a:t>
            </a:r>
          </a:p>
          <a:p>
            <a:r>
              <a:rPr lang="en-US" dirty="0" smtClean="0"/>
              <a:t>After verbs in a VP.</a:t>
            </a:r>
          </a:p>
          <a:p>
            <a:r>
              <a:rPr lang="en-US" dirty="0" smtClean="0"/>
              <a:t>She [slept under the stars/in a sleeping bag/on a bed of straw].</a:t>
            </a:r>
          </a:p>
          <a:p>
            <a:r>
              <a:rPr lang="en-US" dirty="0" smtClean="0"/>
              <a:t>Another common position in which we find PP is in NP, as a modifier of N.</a:t>
            </a:r>
          </a:p>
          <a:p>
            <a:r>
              <a:rPr lang="en-US" dirty="0" smtClean="0"/>
              <a:t>[She picked the grey </a:t>
            </a:r>
            <a:r>
              <a:rPr lang="en-US" u="sng" dirty="0" smtClean="0"/>
              <a:t>kitten</a:t>
            </a:r>
            <a:r>
              <a:rPr lang="en-US" dirty="0" smtClean="0"/>
              <a:t> </a:t>
            </a:r>
            <a:r>
              <a:rPr lang="en-US" u="sng" dirty="0" smtClean="0"/>
              <a:t>with white paws]</a:t>
            </a:r>
          </a:p>
          <a:p>
            <a:endParaRPr lang="en-US" dirty="0"/>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Summary</a:t>
            </a:r>
            <a:endParaRPr lang="en-US" dirty="0"/>
          </a:p>
        </p:txBody>
      </p:sp>
      <p:sp>
        <p:nvSpPr>
          <p:cNvPr id="3" name="Content Placeholder 2"/>
          <p:cNvSpPr>
            <a:spLocks noGrp="1"/>
          </p:cNvSpPr>
          <p:nvPr>
            <p:ph idx="1"/>
          </p:nvPr>
        </p:nvSpPr>
        <p:spPr/>
        <p:txBody>
          <a:bodyPr/>
          <a:lstStyle/>
          <a:p>
            <a:r>
              <a:rPr lang="en-US" dirty="0" smtClean="0"/>
              <a:t>Phrase structure rules are just a way of representing some of the basic unconscious knowledge we all have as speakers.</a:t>
            </a:r>
          </a:p>
          <a:p>
            <a:r>
              <a:rPr lang="en-US" dirty="0" smtClean="0"/>
              <a:t>NP– (D) (AP) N (XP)</a:t>
            </a:r>
          </a:p>
          <a:p>
            <a:r>
              <a:rPr lang="en-US" dirty="0" smtClean="0"/>
              <a:t>D– that, ten, some, the</a:t>
            </a:r>
          </a:p>
          <a:p>
            <a:r>
              <a:rPr lang="en-US" dirty="0" smtClean="0"/>
              <a:t>VP– Aux V (XP)</a:t>
            </a:r>
          </a:p>
          <a:p>
            <a:r>
              <a:rPr lang="en-US" dirty="0" smtClean="0"/>
              <a:t>Aux—modal, have, be</a:t>
            </a:r>
          </a:p>
          <a:p>
            <a:r>
              <a:rPr lang="en-US" dirty="0" smtClean="0"/>
              <a:t>AP—(Deg) A</a:t>
            </a:r>
            <a:endParaRPr lang="en-US" dirty="0"/>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Cont..</a:t>
            </a:r>
            <a:endParaRPr lang="en-US" dirty="0"/>
          </a:p>
        </p:txBody>
      </p:sp>
      <p:sp>
        <p:nvSpPr>
          <p:cNvPr id="3" name="Content Placeholder 2"/>
          <p:cNvSpPr>
            <a:spLocks noGrp="1"/>
          </p:cNvSpPr>
          <p:nvPr>
            <p:ph idx="1"/>
          </p:nvPr>
        </p:nvSpPr>
        <p:spPr/>
        <p:txBody>
          <a:bodyPr/>
          <a:lstStyle/>
          <a:p>
            <a:r>
              <a:rPr lang="en-US" dirty="0" err="1" smtClean="0"/>
              <a:t>AdvP</a:t>
            </a:r>
            <a:r>
              <a:rPr lang="en-US" dirty="0" smtClean="0"/>
              <a:t>--- (Deg) Adv</a:t>
            </a:r>
          </a:p>
          <a:p>
            <a:r>
              <a:rPr lang="en-US" dirty="0" smtClean="0"/>
              <a:t>PP --- (Deg) P (XP)</a:t>
            </a:r>
          </a:p>
          <a:p>
            <a:r>
              <a:rPr lang="en-US" dirty="0" smtClean="0"/>
              <a:t>Deg– very so, too, clear, etc*</a:t>
            </a:r>
          </a:p>
          <a:p>
            <a:r>
              <a:rPr lang="en-US" dirty="0" smtClean="0"/>
              <a:t>* the member of the category Deg that modify prepositions are a little different from those that modify adjectives or adverbs.</a:t>
            </a:r>
          </a:p>
          <a:p>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Syntax</a:t>
            </a:r>
            <a:endParaRPr lang="en-US" dirty="0"/>
          </a:p>
        </p:txBody>
      </p:sp>
      <p:sp>
        <p:nvSpPr>
          <p:cNvPr id="3" name="Content Placeholder 2"/>
          <p:cNvSpPr>
            <a:spLocks noGrp="1"/>
          </p:cNvSpPr>
          <p:nvPr>
            <p:ph idx="1"/>
          </p:nvPr>
        </p:nvSpPr>
        <p:spPr/>
        <p:txBody>
          <a:bodyPr>
            <a:normAutofit lnSpcReduction="10000"/>
          </a:bodyPr>
          <a:lstStyle/>
          <a:p>
            <a:r>
              <a:rPr lang="en-US" dirty="0" smtClean="0"/>
              <a:t>System of rules and principles that describe how we organize words into phrases and phrases into larger units, the largest being the clause; also the study of this system.</a:t>
            </a:r>
          </a:p>
          <a:p>
            <a:r>
              <a:rPr lang="en-US" dirty="0" smtClean="0"/>
              <a:t>The position of the word in the sentence is often the only way we know its syntactic category (parts of speech).</a:t>
            </a:r>
          </a:p>
          <a:p>
            <a:r>
              <a:rPr lang="en-US" dirty="0" err="1" smtClean="0"/>
              <a:t>E.g</a:t>
            </a:r>
            <a:r>
              <a:rPr lang="en-US" dirty="0" smtClean="0"/>
              <a:t>:  The girl goes on many long walks.</a:t>
            </a:r>
          </a:p>
          <a:p>
            <a:pPr>
              <a:buNone/>
            </a:pPr>
            <a:r>
              <a:rPr lang="en-US" dirty="0" smtClean="0"/>
              <a:t>             The girl walks the dogs.</a:t>
            </a:r>
            <a:endParaRPr lang="en-US" dirty="0"/>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Clauses</a:t>
            </a:r>
            <a:endParaRPr lang="en-US" dirty="0"/>
          </a:p>
        </p:txBody>
      </p:sp>
      <p:sp>
        <p:nvSpPr>
          <p:cNvPr id="3" name="Content Placeholder 2"/>
          <p:cNvSpPr>
            <a:spLocks noGrp="1"/>
          </p:cNvSpPr>
          <p:nvPr>
            <p:ph idx="1"/>
          </p:nvPr>
        </p:nvSpPr>
        <p:spPr/>
        <p:txBody>
          <a:bodyPr/>
          <a:lstStyle/>
          <a:p>
            <a:r>
              <a:rPr lang="en-US" dirty="0" smtClean="0"/>
              <a:t>Clause—syntactic phrase made up of at least a subject (NP) and a predicate (VP)</a:t>
            </a:r>
          </a:p>
          <a:p>
            <a:r>
              <a:rPr lang="en-US" dirty="0" smtClean="0"/>
              <a:t>Is the largest syntactic phrase made up of NP + VP. The NP is the subject and the VP predicate.</a:t>
            </a:r>
          </a:p>
          <a:p>
            <a:r>
              <a:rPr lang="en-US" dirty="0" smtClean="0"/>
              <a:t>Phrase structure rule for clauses (CI):</a:t>
            </a:r>
          </a:p>
          <a:p>
            <a:pPr>
              <a:buNone/>
            </a:pPr>
            <a:r>
              <a:rPr lang="en-US" dirty="0" smtClean="0"/>
              <a:t>          CI---NP VP</a:t>
            </a:r>
          </a:p>
          <a:p>
            <a:pPr>
              <a:buNone/>
            </a:pPr>
            <a:r>
              <a:rPr lang="en-US" dirty="0" smtClean="0"/>
              <a:t>Examples: the tapir is eating leaves</a:t>
            </a:r>
            <a:endParaRPr lang="en-US" dirty="0"/>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cont</a:t>
            </a:r>
            <a:endParaRPr lang="en-US" dirty="0"/>
          </a:p>
        </p:txBody>
      </p:sp>
      <p:sp>
        <p:nvSpPr>
          <p:cNvPr id="3" name="Content Placeholder 2"/>
          <p:cNvSpPr>
            <a:spLocks noGrp="1"/>
          </p:cNvSpPr>
          <p:nvPr>
            <p:ph idx="1"/>
          </p:nvPr>
        </p:nvSpPr>
        <p:spPr/>
        <p:txBody>
          <a:bodyPr>
            <a:normAutofit lnSpcReduction="10000"/>
          </a:bodyPr>
          <a:lstStyle/>
          <a:p>
            <a:r>
              <a:rPr lang="en-US" dirty="0" smtClean="0"/>
              <a:t>The very dirty worm seemed sad</a:t>
            </a:r>
          </a:p>
          <a:p>
            <a:pPr>
              <a:buNone/>
            </a:pPr>
            <a:r>
              <a:rPr lang="en-US" dirty="0" smtClean="0"/>
              <a:t>                           CI</a:t>
            </a:r>
          </a:p>
          <a:p>
            <a:pPr>
              <a:buNone/>
            </a:pPr>
            <a:endParaRPr lang="en-US" dirty="0" smtClean="0"/>
          </a:p>
          <a:p>
            <a:pPr>
              <a:buNone/>
            </a:pPr>
            <a:r>
              <a:rPr lang="en-US" dirty="0" smtClean="0"/>
              <a:t>        NP                                                  VP</a:t>
            </a:r>
          </a:p>
          <a:p>
            <a:pPr>
              <a:buNone/>
            </a:pPr>
            <a:endParaRPr lang="en-US" dirty="0" smtClean="0"/>
          </a:p>
          <a:p>
            <a:pPr>
              <a:buNone/>
            </a:pPr>
            <a:r>
              <a:rPr lang="en-US" dirty="0" smtClean="0"/>
              <a:t>D     AP               N                       AUX     V            AP</a:t>
            </a:r>
          </a:p>
          <a:p>
            <a:pPr>
              <a:buNone/>
            </a:pPr>
            <a:r>
              <a:rPr lang="en-US" dirty="0" smtClean="0"/>
              <a:t>     Deg      A                                                             </a:t>
            </a:r>
            <a:r>
              <a:rPr lang="en-US" dirty="0" err="1" smtClean="0"/>
              <a:t>A</a:t>
            </a:r>
            <a:endParaRPr lang="en-US" dirty="0" smtClean="0"/>
          </a:p>
          <a:p>
            <a:pPr>
              <a:buNone/>
            </a:pPr>
            <a:r>
              <a:rPr lang="en-US" dirty="0" smtClean="0"/>
              <a:t>The  very  dirty worm                       seemed    sad</a:t>
            </a:r>
          </a:p>
          <a:p>
            <a:pPr>
              <a:buNone/>
            </a:pPr>
            <a:endParaRPr lang="en-US" dirty="0" smtClean="0"/>
          </a:p>
          <a:p>
            <a:pPr>
              <a:buNone/>
            </a:pPr>
            <a:endParaRPr lang="en-US" dirty="0"/>
          </a:p>
        </p:txBody>
      </p:sp>
      <p:cxnSp>
        <p:nvCxnSpPr>
          <p:cNvPr id="5" name="Straight Connector 4"/>
          <p:cNvCxnSpPr/>
          <p:nvPr/>
        </p:nvCxnSpPr>
        <p:spPr>
          <a:xfrm flipH="1">
            <a:off x="1828800" y="2514600"/>
            <a:ext cx="1371600" cy="762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7" name="Straight Connector 6"/>
          <p:cNvCxnSpPr/>
          <p:nvPr/>
        </p:nvCxnSpPr>
        <p:spPr>
          <a:xfrm>
            <a:off x="3200400" y="2514600"/>
            <a:ext cx="3276600" cy="838200"/>
          </a:xfrm>
          <a:prstGeom prst="line">
            <a:avLst/>
          </a:prstGeom>
        </p:spPr>
        <p:style>
          <a:lnRef idx="1">
            <a:schemeClr val="accent1"/>
          </a:lnRef>
          <a:fillRef idx="0">
            <a:schemeClr val="accent1"/>
          </a:fillRef>
          <a:effectRef idx="0">
            <a:schemeClr val="accent1"/>
          </a:effectRef>
          <a:fontRef idx="minor">
            <a:schemeClr val="tx1"/>
          </a:fontRef>
        </p:style>
      </p:cxnSp>
      <p:cxnSp>
        <p:nvCxnSpPr>
          <p:cNvPr id="9" name="Straight Arrow Connector 8"/>
          <p:cNvCxnSpPr/>
          <p:nvPr/>
        </p:nvCxnSpPr>
        <p:spPr>
          <a:xfrm flipH="1">
            <a:off x="762000" y="3657600"/>
            <a:ext cx="685800" cy="7620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1" name="Straight Arrow Connector 10"/>
          <p:cNvCxnSpPr/>
          <p:nvPr/>
        </p:nvCxnSpPr>
        <p:spPr>
          <a:xfrm>
            <a:off x="1447800" y="3733800"/>
            <a:ext cx="0" cy="6858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p:nvPr/>
        </p:nvCxnSpPr>
        <p:spPr>
          <a:xfrm>
            <a:off x="1447800" y="3733800"/>
            <a:ext cx="1600200" cy="6858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5" name="Straight Arrow Connector 14"/>
          <p:cNvCxnSpPr/>
          <p:nvPr/>
        </p:nvCxnSpPr>
        <p:spPr>
          <a:xfrm flipH="1">
            <a:off x="1371600" y="4572000"/>
            <a:ext cx="76200" cy="3810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7" name="Straight Arrow Connector 16"/>
          <p:cNvCxnSpPr/>
          <p:nvPr/>
        </p:nvCxnSpPr>
        <p:spPr>
          <a:xfrm>
            <a:off x="1447800" y="4648200"/>
            <a:ext cx="762000" cy="3810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9" name="Straight Arrow Connector 18"/>
          <p:cNvCxnSpPr/>
          <p:nvPr/>
        </p:nvCxnSpPr>
        <p:spPr>
          <a:xfrm flipH="1">
            <a:off x="5791200" y="3581400"/>
            <a:ext cx="685800" cy="8382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1" name="Straight Arrow Connector 20"/>
          <p:cNvCxnSpPr/>
          <p:nvPr/>
        </p:nvCxnSpPr>
        <p:spPr>
          <a:xfrm>
            <a:off x="6477000" y="3581400"/>
            <a:ext cx="152400" cy="7620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3" name="Straight Arrow Connector 22"/>
          <p:cNvCxnSpPr/>
          <p:nvPr/>
        </p:nvCxnSpPr>
        <p:spPr>
          <a:xfrm>
            <a:off x="6553200" y="3581400"/>
            <a:ext cx="1600200" cy="9144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5" name="Straight Arrow Connector 24"/>
          <p:cNvCxnSpPr/>
          <p:nvPr/>
        </p:nvCxnSpPr>
        <p:spPr>
          <a:xfrm>
            <a:off x="8153400" y="4648200"/>
            <a:ext cx="0" cy="2286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7" name="Straight Arrow Connector 26"/>
          <p:cNvCxnSpPr/>
          <p:nvPr/>
        </p:nvCxnSpPr>
        <p:spPr>
          <a:xfrm>
            <a:off x="6705600" y="4648200"/>
            <a:ext cx="0" cy="7620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9" name="Straight Arrow Connector 28"/>
          <p:cNvCxnSpPr/>
          <p:nvPr/>
        </p:nvCxnSpPr>
        <p:spPr>
          <a:xfrm>
            <a:off x="8153400" y="5181600"/>
            <a:ext cx="0" cy="4572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1" name="Straight Arrow Connector 30"/>
          <p:cNvCxnSpPr/>
          <p:nvPr/>
        </p:nvCxnSpPr>
        <p:spPr>
          <a:xfrm>
            <a:off x="3200400" y="4648200"/>
            <a:ext cx="76200" cy="9144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3" name="Straight Arrow Connector 32"/>
          <p:cNvCxnSpPr/>
          <p:nvPr/>
        </p:nvCxnSpPr>
        <p:spPr>
          <a:xfrm>
            <a:off x="2286000" y="5181600"/>
            <a:ext cx="152400" cy="3810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5" name="Straight Arrow Connector 34"/>
          <p:cNvCxnSpPr/>
          <p:nvPr/>
        </p:nvCxnSpPr>
        <p:spPr>
          <a:xfrm>
            <a:off x="1447800" y="5181600"/>
            <a:ext cx="76200" cy="3048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40" name="Straight Arrow Connector 39"/>
          <p:cNvCxnSpPr/>
          <p:nvPr/>
        </p:nvCxnSpPr>
        <p:spPr>
          <a:xfrm>
            <a:off x="609600" y="4648200"/>
            <a:ext cx="0" cy="7620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Subjects and Predicates</a:t>
            </a:r>
            <a:endParaRPr lang="en-US" dirty="0"/>
          </a:p>
        </p:txBody>
      </p:sp>
      <p:sp>
        <p:nvSpPr>
          <p:cNvPr id="3" name="Content Placeholder 2"/>
          <p:cNvSpPr>
            <a:spLocks noGrp="1"/>
          </p:cNvSpPr>
          <p:nvPr>
            <p:ph idx="1"/>
          </p:nvPr>
        </p:nvSpPr>
        <p:spPr/>
        <p:txBody>
          <a:bodyPr>
            <a:normAutofit fontScale="77500" lnSpcReduction="20000"/>
          </a:bodyPr>
          <a:lstStyle/>
          <a:p>
            <a:r>
              <a:rPr lang="en-US" dirty="0" smtClean="0"/>
              <a:t>A subject is usually the doer of the action, but not all are agentive.  Some examples are:</a:t>
            </a:r>
          </a:p>
          <a:p>
            <a:r>
              <a:rPr lang="en-US" dirty="0" smtClean="0"/>
              <a:t>It is raining.</a:t>
            </a:r>
          </a:p>
          <a:p>
            <a:r>
              <a:rPr lang="en-US" dirty="0" smtClean="0"/>
              <a:t>There is a mouse in the hallway.</a:t>
            </a:r>
          </a:p>
          <a:p>
            <a:r>
              <a:rPr lang="en-US" dirty="0" smtClean="0"/>
              <a:t>That is simply ridiculous!</a:t>
            </a:r>
          </a:p>
          <a:p>
            <a:r>
              <a:rPr lang="en-US" dirty="0" smtClean="0"/>
              <a:t>Semantic definition of the subject is different from the syntactic one.</a:t>
            </a:r>
          </a:p>
          <a:p>
            <a:r>
              <a:rPr lang="en-US" dirty="0" smtClean="0"/>
              <a:t>Example: The cat chased the mouse. (active)</a:t>
            </a:r>
          </a:p>
          <a:p>
            <a:r>
              <a:rPr lang="en-US" dirty="0" smtClean="0"/>
              <a:t>The mouse is chased by the cat. (passive)</a:t>
            </a:r>
          </a:p>
          <a:p>
            <a:r>
              <a:rPr lang="en-US" dirty="0" smtClean="0"/>
              <a:t>The NP (2</a:t>
            </a:r>
            <a:r>
              <a:rPr lang="en-US" baseline="30000" dirty="0" smtClean="0"/>
              <a:t>nd</a:t>
            </a:r>
            <a:r>
              <a:rPr lang="en-US" dirty="0" smtClean="0"/>
              <a:t> </a:t>
            </a:r>
            <a:r>
              <a:rPr lang="en-US" dirty="0" err="1" smtClean="0"/>
              <a:t>e.g</a:t>
            </a:r>
            <a:r>
              <a:rPr lang="en-US" dirty="0" smtClean="0"/>
              <a:t>) the mouse is in the syntactic subject position. Subject of a sentence is from the syntactic position.</a:t>
            </a:r>
            <a:endParaRPr lang="en-US" dirty="0" smtClean="0"/>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Cont…</a:t>
            </a:r>
            <a:endParaRPr lang="en-US" dirty="0"/>
          </a:p>
        </p:txBody>
      </p:sp>
      <p:sp>
        <p:nvSpPr>
          <p:cNvPr id="3" name="Content Placeholder 2"/>
          <p:cNvSpPr>
            <a:spLocks noGrp="1"/>
          </p:cNvSpPr>
          <p:nvPr>
            <p:ph idx="1"/>
          </p:nvPr>
        </p:nvSpPr>
        <p:spPr/>
        <p:txBody>
          <a:bodyPr/>
          <a:lstStyle/>
          <a:p>
            <a:r>
              <a:rPr lang="en-US" dirty="0" smtClean="0"/>
              <a:t>The predicate of a sentence is rather difficult to describe in terms of meaning, but simple to describe it syntactically: the predicate is the VP of the clause.</a:t>
            </a:r>
          </a:p>
          <a:p>
            <a:r>
              <a:rPr lang="en-US" dirty="0" smtClean="0"/>
              <a:t>The predicate is syntactically everything that’s not the subject:</a:t>
            </a:r>
          </a:p>
          <a:p>
            <a:r>
              <a:rPr lang="en-US" dirty="0" smtClean="0"/>
              <a:t>The cat chased the mouse.</a:t>
            </a:r>
          </a:p>
          <a:p>
            <a:r>
              <a:rPr lang="en-US" dirty="0" smtClean="0"/>
              <a:t>The mouse was chased by the cat.</a:t>
            </a:r>
            <a:endParaRPr lang="en-US" dirty="0"/>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Independent and Subordinate clauses</a:t>
            </a:r>
            <a:endParaRPr lang="en-US" dirty="0"/>
          </a:p>
        </p:txBody>
      </p:sp>
      <p:sp>
        <p:nvSpPr>
          <p:cNvPr id="3" name="Content Placeholder 2"/>
          <p:cNvSpPr>
            <a:spLocks noGrp="1"/>
          </p:cNvSpPr>
          <p:nvPr>
            <p:ph idx="1"/>
          </p:nvPr>
        </p:nvSpPr>
        <p:spPr/>
        <p:txBody>
          <a:bodyPr/>
          <a:lstStyle/>
          <a:p>
            <a:r>
              <a:rPr lang="en-US" dirty="0" smtClean="0"/>
              <a:t>Subordinate clause is a clause that is contained in another constituent.</a:t>
            </a:r>
          </a:p>
          <a:p>
            <a:r>
              <a:rPr lang="en-US" dirty="0" smtClean="0"/>
              <a:t>E.g.  I think </a:t>
            </a:r>
            <a:r>
              <a:rPr lang="en-US" u="sng" dirty="0" smtClean="0"/>
              <a:t>that </a:t>
            </a:r>
            <a:r>
              <a:rPr lang="en-US" u="sng" dirty="0" err="1" smtClean="0"/>
              <a:t>Sumaya</a:t>
            </a:r>
            <a:r>
              <a:rPr lang="en-US" u="sng" dirty="0" smtClean="0"/>
              <a:t> claimed</a:t>
            </a:r>
          </a:p>
          <a:p>
            <a:pPr>
              <a:buNone/>
            </a:pPr>
            <a:r>
              <a:rPr lang="en-US" dirty="0" smtClean="0"/>
              <a:t>             </a:t>
            </a:r>
            <a:r>
              <a:rPr lang="en-US" u="sng" dirty="0" smtClean="0"/>
              <a:t>that </a:t>
            </a:r>
            <a:r>
              <a:rPr lang="en-US" u="sng" dirty="0" err="1" smtClean="0"/>
              <a:t>Atheer</a:t>
            </a:r>
            <a:r>
              <a:rPr lang="en-US" u="sng" dirty="0" smtClean="0"/>
              <a:t> believed</a:t>
            </a:r>
          </a:p>
          <a:p>
            <a:pPr>
              <a:buNone/>
            </a:pPr>
            <a:r>
              <a:rPr lang="en-US" dirty="0" smtClean="0"/>
              <a:t> </a:t>
            </a:r>
            <a:r>
              <a:rPr lang="en-US" dirty="0" smtClean="0"/>
              <a:t>            </a:t>
            </a:r>
            <a:r>
              <a:rPr lang="en-US" u="sng" dirty="0" smtClean="0"/>
              <a:t>that </a:t>
            </a:r>
            <a:r>
              <a:rPr lang="en-US" u="sng" dirty="0" err="1" smtClean="0"/>
              <a:t>Amal</a:t>
            </a:r>
            <a:r>
              <a:rPr lang="en-US" u="sng" dirty="0" smtClean="0"/>
              <a:t> said</a:t>
            </a:r>
          </a:p>
          <a:p>
            <a:pPr>
              <a:buNone/>
            </a:pPr>
            <a:r>
              <a:rPr lang="en-US" dirty="0" smtClean="0"/>
              <a:t> </a:t>
            </a:r>
            <a:r>
              <a:rPr lang="en-US" dirty="0" smtClean="0"/>
              <a:t>            </a:t>
            </a:r>
            <a:r>
              <a:rPr lang="en-US" u="sng" dirty="0" smtClean="0"/>
              <a:t>that </a:t>
            </a:r>
            <a:r>
              <a:rPr lang="en-US" u="sng" dirty="0" err="1" smtClean="0"/>
              <a:t>Abeer</a:t>
            </a:r>
            <a:r>
              <a:rPr lang="en-US" u="sng" dirty="0" smtClean="0"/>
              <a:t> detests chocolates</a:t>
            </a:r>
            <a:r>
              <a:rPr lang="en-US" dirty="0" smtClean="0"/>
              <a:t>.</a:t>
            </a:r>
          </a:p>
          <a:p>
            <a:pPr>
              <a:buNone/>
            </a:pPr>
            <a:r>
              <a:rPr lang="en-US" dirty="0" smtClean="0"/>
              <a:t>The above sentence has a NP and a very large VP. All the underlined clauses are subordinate.</a:t>
            </a:r>
            <a:endParaRPr lang="en-US" dirty="0"/>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Cont…</a:t>
            </a:r>
            <a:endParaRPr lang="en-US" dirty="0"/>
          </a:p>
        </p:txBody>
      </p:sp>
      <p:sp>
        <p:nvSpPr>
          <p:cNvPr id="3" name="Content Placeholder 2"/>
          <p:cNvSpPr>
            <a:spLocks noGrp="1"/>
          </p:cNvSpPr>
          <p:nvPr>
            <p:ph idx="1"/>
          </p:nvPr>
        </p:nvSpPr>
        <p:spPr/>
        <p:txBody>
          <a:bodyPr>
            <a:normAutofit fontScale="85000" lnSpcReduction="20000"/>
          </a:bodyPr>
          <a:lstStyle/>
          <a:p>
            <a:r>
              <a:rPr lang="en-US" dirty="0" smtClean="0"/>
              <a:t>Draw a tree diagram.</a:t>
            </a:r>
          </a:p>
          <a:p>
            <a:r>
              <a:rPr lang="en-US" dirty="0" smtClean="0"/>
              <a:t>Subordinate clauses come in a variety of types.</a:t>
            </a:r>
          </a:p>
          <a:p>
            <a:r>
              <a:rPr lang="en-US" dirty="0" smtClean="0"/>
              <a:t>E.g. The teacher thinks that </a:t>
            </a:r>
            <a:r>
              <a:rPr lang="en-US" dirty="0" err="1" smtClean="0"/>
              <a:t>Bashayir</a:t>
            </a:r>
            <a:r>
              <a:rPr lang="en-US" dirty="0" smtClean="0"/>
              <a:t> is very intelligent.</a:t>
            </a:r>
          </a:p>
          <a:p>
            <a:r>
              <a:rPr lang="en-US" dirty="0" smtClean="0"/>
              <a:t>We wonder who took the exam.</a:t>
            </a:r>
          </a:p>
          <a:p>
            <a:r>
              <a:rPr lang="en-US" dirty="0" smtClean="0"/>
              <a:t>The students believe the teacher to be kind.</a:t>
            </a:r>
          </a:p>
          <a:p>
            <a:r>
              <a:rPr lang="en-US" dirty="0" smtClean="0"/>
              <a:t>That birds can fly  is a proven fact.</a:t>
            </a:r>
          </a:p>
          <a:p>
            <a:r>
              <a:rPr lang="en-US" dirty="0" smtClean="0"/>
              <a:t>The person whom I know from work was on the news yesterday.</a:t>
            </a:r>
          </a:p>
          <a:p>
            <a:r>
              <a:rPr lang="en-US" dirty="0" smtClean="0"/>
              <a:t>The entire (largest) clause is called an independent clause because it is not contained inside another constituent.</a:t>
            </a:r>
          </a:p>
          <a:p>
            <a:endParaRPr lang="en-US" dirty="0" smtClean="0"/>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is a sentence?</a:t>
            </a:r>
            <a:endParaRPr lang="en-US" dirty="0"/>
          </a:p>
        </p:txBody>
      </p:sp>
      <p:sp>
        <p:nvSpPr>
          <p:cNvPr id="3" name="Content Placeholder 2"/>
          <p:cNvSpPr>
            <a:spLocks noGrp="1"/>
          </p:cNvSpPr>
          <p:nvPr>
            <p:ph idx="1"/>
          </p:nvPr>
        </p:nvSpPr>
        <p:spPr/>
        <p:txBody>
          <a:bodyPr>
            <a:normAutofit fontScale="85000" lnSpcReduction="20000"/>
          </a:bodyPr>
          <a:lstStyle/>
          <a:p>
            <a:r>
              <a:rPr lang="en-US" dirty="0" smtClean="0"/>
              <a:t>A sentence can include any number of clauses (both independent and subordinate) and, when written, can be of any length.</a:t>
            </a:r>
          </a:p>
          <a:p>
            <a:r>
              <a:rPr lang="en-US" dirty="0" smtClean="0"/>
              <a:t>Using different types of punctuation (colons, semicolons, dashes) it’s possible to string together any number of clauses and call the entire thing a “sentence”.</a:t>
            </a:r>
          </a:p>
          <a:p>
            <a:r>
              <a:rPr lang="en-US" dirty="0" smtClean="0"/>
              <a:t>So, a sentence is (at least) a clause and sometimes more. A short sentence, then could be something like Leave!</a:t>
            </a:r>
          </a:p>
          <a:p>
            <a:r>
              <a:rPr lang="en-US" dirty="0" smtClean="0"/>
              <a:t>Sentence is more of an abstraction than a </a:t>
            </a:r>
            <a:r>
              <a:rPr lang="en-US" smtClean="0"/>
              <a:t>syntactic unit.</a:t>
            </a:r>
            <a:endParaRPr lang="en-US"/>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Cont…</a:t>
            </a:r>
            <a:endParaRPr lang="en-US" dirty="0"/>
          </a:p>
        </p:txBody>
      </p:sp>
      <p:sp>
        <p:nvSpPr>
          <p:cNvPr id="3" name="Content Placeholder 2"/>
          <p:cNvSpPr>
            <a:spLocks noGrp="1"/>
          </p:cNvSpPr>
          <p:nvPr>
            <p:ph idx="1"/>
          </p:nvPr>
        </p:nvSpPr>
        <p:spPr/>
        <p:txBody>
          <a:bodyPr>
            <a:normAutofit lnSpcReduction="10000"/>
          </a:bodyPr>
          <a:lstStyle/>
          <a:p>
            <a:r>
              <a:rPr lang="en-US" dirty="0" smtClean="0"/>
              <a:t>1. walks is a </a:t>
            </a:r>
            <a:r>
              <a:rPr lang="en-US" dirty="0" err="1" smtClean="0"/>
              <a:t>noun;it</a:t>
            </a:r>
            <a:r>
              <a:rPr lang="en-US" dirty="0" smtClean="0"/>
              <a:t> occurs to the right of long, the adjective that modifies it.</a:t>
            </a:r>
          </a:p>
          <a:p>
            <a:r>
              <a:rPr lang="en-US" dirty="0" smtClean="0"/>
              <a:t>2. walks is a verb; it occurs after the subject the girl, and before the object, the dogs</a:t>
            </a:r>
          </a:p>
          <a:p>
            <a:r>
              <a:rPr lang="en-US" dirty="0" smtClean="0"/>
              <a:t>Syntax is that words can be grouped or combined in certain ways.</a:t>
            </a:r>
          </a:p>
          <a:p>
            <a:r>
              <a:rPr lang="en-US" dirty="0" smtClean="0"/>
              <a:t>E.g. Six hungry gorillas </a:t>
            </a:r>
            <a:r>
              <a:rPr lang="en-US" u="sng" dirty="0" smtClean="0"/>
              <a:t>spotted the sandwiches.</a:t>
            </a:r>
          </a:p>
          <a:p>
            <a:r>
              <a:rPr lang="en-US" dirty="0" smtClean="0"/>
              <a:t>Six hungry gorillas </a:t>
            </a:r>
            <a:r>
              <a:rPr lang="en-US" u="sng" dirty="0" smtClean="0"/>
              <a:t>spotted the </a:t>
            </a:r>
            <a:r>
              <a:rPr lang="en-US" dirty="0" smtClean="0"/>
              <a:t>sandwiches.</a:t>
            </a:r>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Cont..</a:t>
            </a:r>
            <a:endParaRPr lang="en-US" dirty="0"/>
          </a:p>
        </p:txBody>
      </p:sp>
      <p:sp>
        <p:nvSpPr>
          <p:cNvPr id="3" name="Content Placeholder 2"/>
          <p:cNvSpPr>
            <a:spLocks noGrp="1"/>
          </p:cNvSpPr>
          <p:nvPr>
            <p:ph idx="1"/>
          </p:nvPr>
        </p:nvSpPr>
        <p:spPr/>
        <p:txBody>
          <a:bodyPr/>
          <a:lstStyle/>
          <a:p>
            <a:r>
              <a:rPr lang="en-US" dirty="0" smtClean="0"/>
              <a:t>Sentence is a general term for a long string of words but sentences can be made up of one or more clauses, syntactic units.</a:t>
            </a:r>
          </a:p>
          <a:p>
            <a:pPr>
              <a:buNone/>
            </a:pPr>
            <a:r>
              <a:rPr lang="en-US" dirty="0" smtClean="0"/>
              <a:t>e.g. The gorillas thought that </a:t>
            </a:r>
            <a:r>
              <a:rPr lang="en-US" u="sng" dirty="0" smtClean="0"/>
              <a:t>they spotted the sandwiches</a:t>
            </a:r>
            <a:r>
              <a:rPr lang="en-US" dirty="0" smtClean="0"/>
              <a:t> when </a:t>
            </a:r>
            <a:r>
              <a:rPr lang="en-US" u="sng" dirty="0" smtClean="0"/>
              <a:t>they were strolling through the jungle.</a:t>
            </a:r>
          </a:p>
          <a:p>
            <a:pPr>
              <a:buNone/>
            </a:pPr>
            <a:r>
              <a:rPr lang="en-US" dirty="0" smtClean="0"/>
              <a:t>   The sentence above contains two smaller clauses.</a:t>
            </a:r>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Cont…</a:t>
            </a:r>
            <a:endParaRPr lang="en-US" dirty="0"/>
          </a:p>
        </p:txBody>
      </p:sp>
      <p:sp>
        <p:nvSpPr>
          <p:cNvPr id="3" name="Content Placeholder 2"/>
          <p:cNvSpPr>
            <a:spLocks noGrp="1"/>
          </p:cNvSpPr>
          <p:nvPr>
            <p:ph idx="1"/>
          </p:nvPr>
        </p:nvSpPr>
        <p:spPr/>
        <p:txBody>
          <a:bodyPr/>
          <a:lstStyle/>
          <a:p>
            <a:r>
              <a:rPr lang="en-US" dirty="0" smtClean="0"/>
              <a:t>Phrase: syntactic unit (NP, VP, etc.) headed by a syntactic category (</a:t>
            </a:r>
            <a:r>
              <a:rPr lang="en-US" dirty="0" err="1"/>
              <a:t>N</a:t>
            </a:r>
            <a:r>
              <a:rPr lang="en-US" dirty="0" err="1" smtClean="0"/>
              <a:t>,V,etc</a:t>
            </a:r>
            <a:r>
              <a:rPr lang="en-US" dirty="0" smtClean="0"/>
              <a:t>).</a:t>
            </a:r>
          </a:p>
          <a:p>
            <a:r>
              <a:rPr lang="en-US" dirty="0" smtClean="0"/>
              <a:t>Independent and dependent clause</a:t>
            </a:r>
          </a:p>
          <a:p>
            <a:endParaRPr lang="en-US" dirty="0"/>
          </a:p>
          <a:p>
            <a:pPr>
              <a:buNone/>
            </a:pPr>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Nouns and Noun Phrases</a:t>
            </a:r>
            <a:endParaRPr lang="en-US" dirty="0"/>
          </a:p>
        </p:txBody>
      </p:sp>
      <p:sp>
        <p:nvSpPr>
          <p:cNvPr id="3" name="Content Placeholder 2"/>
          <p:cNvSpPr>
            <a:spLocks noGrp="1"/>
          </p:cNvSpPr>
          <p:nvPr>
            <p:ph idx="1"/>
          </p:nvPr>
        </p:nvSpPr>
        <p:spPr/>
        <p:txBody>
          <a:bodyPr>
            <a:normAutofit fontScale="85000" lnSpcReduction="10000"/>
          </a:bodyPr>
          <a:lstStyle/>
          <a:p>
            <a:r>
              <a:rPr lang="en-US" dirty="0" smtClean="0"/>
              <a:t>The </a:t>
            </a:r>
            <a:r>
              <a:rPr lang="en-US" dirty="0" err="1" smtClean="0"/>
              <a:t>granflons</a:t>
            </a:r>
            <a:r>
              <a:rPr lang="en-US" dirty="0" smtClean="0"/>
              <a:t> ? Nonsense word– Parts of speech? Noun because English nouns usually follow a certain set of words (in this case, the determiner, the)</a:t>
            </a:r>
          </a:p>
          <a:p>
            <a:r>
              <a:rPr lang="en-US" dirty="0" smtClean="0"/>
              <a:t>Quantifiers, numerals, and determiners are all functional categories (</a:t>
            </a:r>
            <a:r>
              <a:rPr lang="en-US" dirty="0" err="1" smtClean="0"/>
              <a:t>Det</a:t>
            </a:r>
            <a:r>
              <a:rPr lang="en-US" dirty="0" smtClean="0"/>
              <a:t>)</a:t>
            </a:r>
          </a:p>
          <a:p>
            <a:r>
              <a:rPr lang="en-US" dirty="0" smtClean="0"/>
              <a:t>* eight all dogs   , all eight dogs</a:t>
            </a:r>
          </a:p>
          <a:p>
            <a:r>
              <a:rPr lang="en-US" dirty="0" smtClean="0"/>
              <a:t>Certain nouns need no determiner at all; generic nouns and mass nouns.</a:t>
            </a:r>
          </a:p>
          <a:p>
            <a:r>
              <a:rPr lang="en-US" dirty="0" smtClean="0"/>
              <a:t>E.g. </a:t>
            </a:r>
            <a:r>
              <a:rPr lang="en-US" u="sng" dirty="0" smtClean="0"/>
              <a:t>Lions</a:t>
            </a:r>
            <a:r>
              <a:rPr lang="en-US" dirty="0" smtClean="0"/>
              <a:t> roar. (generic plural noun)</a:t>
            </a:r>
          </a:p>
          <a:p>
            <a:r>
              <a:rPr lang="en-US" dirty="0" err="1" smtClean="0"/>
              <a:t>Madawi</a:t>
            </a:r>
            <a:r>
              <a:rPr lang="en-US" dirty="0" smtClean="0"/>
              <a:t> makes lovely </a:t>
            </a:r>
            <a:r>
              <a:rPr lang="en-US" u="sng" dirty="0" smtClean="0"/>
              <a:t>jewelry</a:t>
            </a:r>
            <a:r>
              <a:rPr lang="en-US" dirty="0" smtClean="0"/>
              <a:t>. (mass noun)</a:t>
            </a:r>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Cont…</a:t>
            </a:r>
            <a:endParaRPr lang="en-US" dirty="0"/>
          </a:p>
        </p:txBody>
      </p:sp>
      <p:sp>
        <p:nvSpPr>
          <p:cNvPr id="3" name="Content Placeholder 2"/>
          <p:cNvSpPr>
            <a:spLocks noGrp="1"/>
          </p:cNvSpPr>
          <p:nvPr>
            <p:ph idx="1"/>
          </p:nvPr>
        </p:nvSpPr>
        <p:spPr/>
        <p:txBody>
          <a:bodyPr/>
          <a:lstStyle/>
          <a:p>
            <a:r>
              <a:rPr lang="en-US" dirty="0" smtClean="0"/>
              <a:t>Proper names usually occur without determiners, too.</a:t>
            </a:r>
          </a:p>
          <a:p>
            <a:r>
              <a:rPr lang="en-US" dirty="0" smtClean="0"/>
              <a:t>Sarah walked in the door. (proper noun)</a:t>
            </a:r>
          </a:p>
          <a:p>
            <a:r>
              <a:rPr lang="en-US" dirty="0" smtClean="0"/>
              <a:t>*The Sarah walked in the door.</a:t>
            </a:r>
          </a:p>
          <a:p>
            <a:r>
              <a:rPr lang="en-US" dirty="0" smtClean="0"/>
              <a:t>Some proper nouns do take determiners, however,</a:t>
            </a:r>
          </a:p>
          <a:p>
            <a:r>
              <a:rPr lang="en-US" dirty="0" smtClean="0"/>
              <a:t>The Eifel Tower is an amazing building.</a:t>
            </a:r>
          </a:p>
          <a:p>
            <a:r>
              <a:rPr lang="en-US" dirty="0" smtClean="0"/>
              <a:t>The New York Mets played a game yesterday.</a:t>
            </a:r>
            <a:endParaRPr lang="en-US" dirty="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661</TotalTime>
  <Words>2826</Words>
  <Application>Microsoft Office PowerPoint</Application>
  <PresentationFormat>On-screen Show (4:3)</PresentationFormat>
  <Paragraphs>293</Paragraphs>
  <Slides>46</Slides>
  <Notes>1</Notes>
  <HiddenSlides>0</HiddenSlides>
  <MMClips>0</MMClips>
  <ScaleCrop>false</ScaleCrop>
  <HeadingPairs>
    <vt:vector size="4" baseType="variant">
      <vt:variant>
        <vt:lpstr>Theme</vt:lpstr>
      </vt:variant>
      <vt:variant>
        <vt:i4>1</vt:i4>
      </vt:variant>
      <vt:variant>
        <vt:lpstr>Slide Titles</vt:lpstr>
      </vt:variant>
      <vt:variant>
        <vt:i4>46</vt:i4>
      </vt:variant>
    </vt:vector>
  </HeadingPairs>
  <TitlesOfParts>
    <vt:vector size="47" baseType="lpstr">
      <vt:lpstr>Office Theme</vt:lpstr>
      <vt:lpstr>Syntax</vt:lpstr>
      <vt:lpstr>Syntax: Heads and Phrases</vt:lpstr>
      <vt:lpstr>Cont…</vt:lpstr>
      <vt:lpstr>Syntax</vt:lpstr>
      <vt:lpstr>Cont…</vt:lpstr>
      <vt:lpstr>Cont..</vt:lpstr>
      <vt:lpstr>Cont…</vt:lpstr>
      <vt:lpstr>Nouns and Noun Phrases</vt:lpstr>
      <vt:lpstr>Cont…</vt:lpstr>
      <vt:lpstr>A phrase Structure rule for noun Phrases</vt:lpstr>
      <vt:lpstr>Cont. </vt:lpstr>
      <vt:lpstr>Cont…</vt:lpstr>
      <vt:lpstr>Cont…</vt:lpstr>
      <vt:lpstr>Verb and Verb Phrases</vt:lpstr>
      <vt:lpstr>Cont…</vt:lpstr>
      <vt:lpstr>Cont…</vt:lpstr>
      <vt:lpstr>Cont…</vt:lpstr>
      <vt:lpstr>Cont…</vt:lpstr>
      <vt:lpstr>Cont…</vt:lpstr>
      <vt:lpstr>A Phrase Structure Rule for Verb Phrases</vt:lpstr>
      <vt:lpstr>Cont…</vt:lpstr>
      <vt:lpstr>Subject-Auxiliary Inversion</vt:lpstr>
      <vt:lpstr>Cont…</vt:lpstr>
      <vt:lpstr>Cont….</vt:lpstr>
      <vt:lpstr>Cont….</vt:lpstr>
      <vt:lpstr>English Do insertion</vt:lpstr>
      <vt:lpstr>Adjectives and Adjective Phrases</vt:lpstr>
      <vt:lpstr>Adjective Phrase Positions</vt:lpstr>
      <vt:lpstr>Cont…</vt:lpstr>
      <vt:lpstr>Cont…</vt:lpstr>
      <vt:lpstr>Adverbs and Adverb Phrase</vt:lpstr>
      <vt:lpstr>Cont… </vt:lpstr>
      <vt:lpstr>Adverb Phrase Positions </vt:lpstr>
      <vt:lpstr>Prepositions and Prepositional Phrases</vt:lpstr>
      <vt:lpstr>Cont..</vt:lpstr>
      <vt:lpstr>Cont…</vt:lpstr>
      <vt:lpstr>Cont…</vt:lpstr>
      <vt:lpstr>Summary</vt:lpstr>
      <vt:lpstr>Cont..</vt:lpstr>
      <vt:lpstr>Clauses</vt:lpstr>
      <vt:lpstr>cont</vt:lpstr>
      <vt:lpstr>Subjects and Predicates</vt:lpstr>
      <vt:lpstr>Cont…</vt:lpstr>
      <vt:lpstr>Independent and Subordinate clauses</vt:lpstr>
      <vt:lpstr>Cont…</vt:lpstr>
      <vt:lpstr>What is a sentence?</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Syntax</dc:title>
  <dc:creator>ksu</dc:creator>
  <cp:lastModifiedBy>Noorchya Yahya</cp:lastModifiedBy>
  <cp:revision>52</cp:revision>
  <dcterms:created xsi:type="dcterms:W3CDTF">2014-04-21T07:45:01Z</dcterms:created>
  <dcterms:modified xsi:type="dcterms:W3CDTF">2014-04-26T13:55:17Z</dcterms:modified>
</cp:coreProperties>
</file>