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84" r:id="rId1"/>
  </p:sldMasterIdLst>
  <p:sldIdLst>
    <p:sldId id="256" r:id="rId2"/>
    <p:sldId id="259" r:id="rId3"/>
    <p:sldId id="260" r:id="rId4"/>
    <p:sldId id="261" r:id="rId5"/>
    <p:sldId id="264" r:id="rId6"/>
    <p:sldId id="265" r:id="rId7"/>
    <p:sldId id="262" r:id="rId8"/>
    <p:sldId id="263"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4BC9"/>
    <a:srgbClr val="58063D"/>
    <a:srgbClr val="C0BA48"/>
    <a:srgbClr val="E7FFFF"/>
    <a:srgbClr val="FFFF99"/>
    <a:srgbClr val="FFCC99"/>
    <a:srgbClr val="FFFFCC"/>
    <a:srgbClr val="FFFFD9"/>
    <a:srgbClr val="CAEEF2"/>
    <a:srgbClr val="F9E7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505E3EF-67EA-436B-97B2-0124C06EBD24}" styleName="نمط متوسط 4 - تميي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DA37D80-6434-44D0-A028-1B22A696006F}" styleName="نمط فاتح 3 - تميي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نمط فاتح 3 - تميي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نمط فاتح 1 - تميي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نمط متوسط 4 - تميي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نمط ذو نسُق 2 - تمييز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DBED569-4797-4DF1-A0F4-6AAB3CD982D8}" styleName="نمط فاتح 3 - تميي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نمط فاتح 2 - تميي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نمط متوسط 1 - تميي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FD0F851-EC5A-4D38-B0AD-8093EC10F338}" styleName="نمط فاتح 1 - تمييز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النمط الفاتح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نمط متوسط 3 - تمييز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varScale="1">
        <p:scale>
          <a:sx n="80" d="100"/>
          <a:sy n="80" d="100"/>
        </p:scale>
        <p:origin x="-23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6292FF-41E6-41B3-8AD6-A308BC650282}" type="doc">
      <dgm:prSet loTypeId="urn:microsoft.com/office/officeart/2005/8/layout/hList6" loCatId="list" qsTypeId="urn:microsoft.com/office/officeart/2005/8/quickstyle/3d1" qsCatId="3D" csTypeId="urn:microsoft.com/office/officeart/2005/8/colors/colorful5" csCatId="colorful" phldr="1"/>
      <dgm:spPr/>
      <dgm:t>
        <a:bodyPr/>
        <a:lstStyle/>
        <a:p>
          <a:pPr rtl="1"/>
          <a:endParaRPr lang="ar-SA"/>
        </a:p>
      </dgm:t>
    </dgm:pt>
    <dgm:pt modelId="{39C24C4F-0D8A-4E49-ADE5-9E4ED1EE3CE9}">
      <dgm:prSet phldrT="[نص]" custT="1"/>
      <dgm:spPr/>
      <dgm:t>
        <a:bodyPr/>
        <a:lstStyle/>
        <a:p>
          <a:pPr rtl="1"/>
          <a:r>
            <a:rPr lang="ar-SA" sz="2800" b="1" dirty="0" smtClean="0"/>
            <a:t>يستطيع الطلاب اتخاذ بعض قرارات درس التربية الرياضية </a:t>
          </a:r>
          <a:endParaRPr lang="ar-SA" sz="2800" dirty="0"/>
        </a:p>
      </dgm:t>
    </dgm:pt>
    <dgm:pt modelId="{9E1DEF5E-4EDA-434D-9CD2-7B5A7192F2C0}" type="parTrans" cxnId="{0255EDF6-18AC-4B33-B3B0-4E9DB396ADF0}">
      <dgm:prSet/>
      <dgm:spPr/>
      <dgm:t>
        <a:bodyPr/>
        <a:lstStyle/>
        <a:p>
          <a:pPr rtl="1"/>
          <a:endParaRPr lang="ar-SA"/>
        </a:p>
      </dgm:t>
    </dgm:pt>
    <dgm:pt modelId="{FC5E9A44-8422-4F5E-AD22-A33A08D42A53}" type="sibTrans" cxnId="{0255EDF6-18AC-4B33-B3B0-4E9DB396ADF0}">
      <dgm:prSet/>
      <dgm:spPr/>
      <dgm:t>
        <a:bodyPr/>
        <a:lstStyle/>
        <a:p>
          <a:pPr rtl="1"/>
          <a:endParaRPr lang="ar-SA"/>
        </a:p>
      </dgm:t>
    </dgm:pt>
    <dgm:pt modelId="{12299FD9-5CB1-4142-9F88-DE42876D3E5C}">
      <dgm:prSet phldrT="[نص]"/>
      <dgm:spPr/>
      <dgm:t>
        <a:bodyPr/>
        <a:lstStyle/>
        <a:p>
          <a:pPr rtl="1"/>
          <a:r>
            <a:rPr lang="ar-SA" b="1" dirty="0" smtClean="0"/>
            <a:t>يتبادل الطالب المعلومات مع المدرس عن المهارات التي يطبقها .</a:t>
          </a:r>
          <a:endParaRPr lang="ar-SA" dirty="0"/>
        </a:p>
      </dgm:t>
    </dgm:pt>
    <dgm:pt modelId="{8375B2AE-2479-4B2B-9892-AA39D1F4EE7A}" type="parTrans" cxnId="{EE2FDDEB-44EE-4C3C-9C89-4665D4FA2383}">
      <dgm:prSet/>
      <dgm:spPr/>
      <dgm:t>
        <a:bodyPr/>
        <a:lstStyle/>
        <a:p>
          <a:pPr rtl="1"/>
          <a:endParaRPr lang="ar-SA"/>
        </a:p>
      </dgm:t>
    </dgm:pt>
    <dgm:pt modelId="{F92091C1-9678-47D3-BBEE-D123F73084D1}" type="sibTrans" cxnId="{EE2FDDEB-44EE-4C3C-9C89-4665D4FA2383}">
      <dgm:prSet/>
      <dgm:spPr/>
      <dgm:t>
        <a:bodyPr/>
        <a:lstStyle/>
        <a:p>
          <a:pPr rtl="1"/>
          <a:endParaRPr lang="ar-SA"/>
        </a:p>
      </dgm:t>
    </dgm:pt>
    <dgm:pt modelId="{25612FB9-16CA-48DC-B749-30D4F12EF2F9}">
      <dgm:prSet phldrT="[نص]"/>
      <dgm:spPr/>
      <dgm:t>
        <a:bodyPr/>
        <a:lstStyle/>
        <a:p>
          <a:pPr rtl="1"/>
          <a:r>
            <a:rPr lang="ar-SA" b="1" dirty="0" smtClean="0"/>
            <a:t>جاهزية المدرس لتقديم أي معلومة أو ايضاحات للطالب في حالة سؤاله </a:t>
          </a:r>
          <a:endParaRPr lang="ar-SA" dirty="0"/>
        </a:p>
      </dgm:t>
    </dgm:pt>
    <dgm:pt modelId="{D6390B79-837E-46F1-924F-A6DD98C47C07}" type="parTrans" cxnId="{8B0FEB8C-1F89-4E1A-BEF3-EB1A995AAC8C}">
      <dgm:prSet/>
      <dgm:spPr/>
      <dgm:t>
        <a:bodyPr/>
        <a:lstStyle/>
        <a:p>
          <a:pPr rtl="1"/>
          <a:endParaRPr lang="ar-SA"/>
        </a:p>
      </dgm:t>
    </dgm:pt>
    <dgm:pt modelId="{D6736063-8C63-49E0-9987-E6B39BE19177}" type="sibTrans" cxnId="{8B0FEB8C-1F89-4E1A-BEF3-EB1A995AAC8C}">
      <dgm:prSet/>
      <dgm:spPr/>
      <dgm:t>
        <a:bodyPr/>
        <a:lstStyle/>
        <a:p>
          <a:pPr rtl="1"/>
          <a:endParaRPr lang="ar-SA"/>
        </a:p>
      </dgm:t>
    </dgm:pt>
    <dgm:pt modelId="{EFD46395-3332-4F38-B62E-BC55E01A1ADB}">
      <dgm:prSet phldrT="[نص]"/>
      <dgm:spPr/>
      <dgm:t>
        <a:bodyPr/>
        <a:lstStyle/>
        <a:p>
          <a:pPr rtl="1"/>
          <a:r>
            <a:rPr lang="ar-SA" b="1" dirty="0" smtClean="0"/>
            <a:t>حرية الطالب في  اختيار التوقيت والمكان الذي يتم فيه تطبيق المهارة </a:t>
          </a:r>
          <a:endParaRPr lang="ar-SA" dirty="0"/>
        </a:p>
      </dgm:t>
    </dgm:pt>
    <dgm:pt modelId="{CFCB8896-3667-435C-B91D-7A49C937AB33}" type="parTrans" cxnId="{6A923E97-AC48-4C99-B809-24594D5EDCD8}">
      <dgm:prSet/>
      <dgm:spPr/>
      <dgm:t>
        <a:bodyPr/>
        <a:lstStyle/>
        <a:p>
          <a:pPr rtl="1"/>
          <a:endParaRPr lang="ar-SA"/>
        </a:p>
      </dgm:t>
    </dgm:pt>
    <dgm:pt modelId="{4C00E442-9AB9-4D73-835A-DA05B918F754}" type="sibTrans" cxnId="{6A923E97-AC48-4C99-B809-24594D5EDCD8}">
      <dgm:prSet/>
      <dgm:spPr/>
      <dgm:t>
        <a:bodyPr/>
        <a:lstStyle/>
        <a:p>
          <a:pPr rtl="1"/>
          <a:endParaRPr lang="ar-SA"/>
        </a:p>
      </dgm:t>
    </dgm:pt>
    <dgm:pt modelId="{99E46A61-D4BF-417C-A6F4-7DD5AE752514}" type="pres">
      <dgm:prSet presAssocID="{AC6292FF-41E6-41B3-8AD6-A308BC650282}" presName="Name0" presStyleCnt="0">
        <dgm:presLayoutVars>
          <dgm:dir/>
          <dgm:resizeHandles val="exact"/>
        </dgm:presLayoutVars>
      </dgm:prSet>
      <dgm:spPr/>
      <dgm:t>
        <a:bodyPr/>
        <a:lstStyle/>
        <a:p>
          <a:pPr rtl="1"/>
          <a:endParaRPr lang="ar-SA"/>
        </a:p>
      </dgm:t>
    </dgm:pt>
    <dgm:pt modelId="{12883793-68D9-45EA-9310-2AE1F5432EEF}" type="pres">
      <dgm:prSet presAssocID="{39C24C4F-0D8A-4E49-ADE5-9E4ED1EE3CE9}" presName="node" presStyleLbl="node1" presStyleIdx="0" presStyleCnt="4">
        <dgm:presLayoutVars>
          <dgm:bulletEnabled val="1"/>
        </dgm:presLayoutVars>
      </dgm:prSet>
      <dgm:spPr/>
      <dgm:t>
        <a:bodyPr/>
        <a:lstStyle/>
        <a:p>
          <a:pPr rtl="1"/>
          <a:endParaRPr lang="ar-SA"/>
        </a:p>
      </dgm:t>
    </dgm:pt>
    <dgm:pt modelId="{9BF1777A-8473-42DC-B061-182208800B3D}" type="pres">
      <dgm:prSet presAssocID="{FC5E9A44-8422-4F5E-AD22-A33A08D42A53}" presName="sibTrans" presStyleCnt="0"/>
      <dgm:spPr/>
      <dgm:t>
        <a:bodyPr/>
        <a:lstStyle/>
        <a:p>
          <a:pPr rtl="1"/>
          <a:endParaRPr lang="ar-SA"/>
        </a:p>
      </dgm:t>
    </dgm:pt>
    <dgm:pt modelId="{1F924F25-9D6B-41A9-9AE6-72258130313C}" type="pres">
      <dgm:prSet presAssocID="{12299FD9-5CB1-4142-9F88-DE42876D3E5C}" presName="node" presStyleLbl="node1" presStyleIdx="1" presStyleCnt="4">
        <dgm:presLayoutVars>
          <dgm:bulletEnabled val="1"/>
        </dgm:presLayoutVars>
      </dgm:prSet>
      <dgm:spPr/>
      <dgm:t>
        <a:bodyPr/>
        <a:lstStyle/>
        <a:p>
          <a:pPr rtl="1"/>
          <a:endParaRPr lang="ar-SA"/>
        </a:p>
      </dgm:t>
    </dgm:pt>
    <dgm:pt modelId="{BE098CAE-4BFA-48F9-85D9-94AB6C9EDC59}" type="pres">
      <dgm:prSet presAssocID="{F92091C1-9678-47D3-BBEE-D123F73084D1}" presName="sibTrans" presStyleCnt="0"/>
      <dgm:spPr/>
      <dgm:t>
        <a:bodyPr/>
        <a:lstStyle/>
        <a:p>
          <a:pPr rtl="1"/>
          <a:endParaRPr lang="ar-SA"/>
        </a:p>
      </dgm:t>
    </dgm:pt>
    <dgm:pt modelId="{8C6AE2D7-08D0-415C-A3B2-F6A83EAB2F21}" type="pres">
      <dgm:prSet presAssocID="{25612FB9-16CA-48DC-B749-30D4F12EF2F9}" presName="node" presStyleLbl="node1" presStyleIdx="2" presStyleCnt="4">
        <dgm:presLayoutVars>
          <dgm:bulletEnabled val="1"/>
        </dgm:presLayoutVars>
      </dgm:prSet>
      <dgm:spPr/>
      <dgm:t>
        <a:bodyPr/>
        <a:lstStyle/>
        <a:p>
          <a:pPr rtl="1"/>
          <a:endParaRPr lang="ar-SA"/>
        </a:p>
      </dgm:t>
    </dgm:pt>
    <dgm:pt modelId="{155D23CB-2345-447B-A3C1-B03D77D00662}" type="pres">
      <dgm:prSet presAssocID="{D6736063-8C63-49E0-9987-E6B39BE19177}" presName="sibTrans" presStyleCnt="0"/>
      <dgm:spPr/>
      <dgm:t>
        <a:bodyPr/>
        <a:lstStyle/>
        <a:p>
          <a:pPr rtl="1"/>
          <a:endParaRPr lang="ar-SA"/>
        </a:p>
      </dgm:t>
    </dgm:pt>
    <dgm:pt modelId="{1C7EF30E-F314-469D-9374-A777274FDE4D}" type="pres">
      <dgm:prSet presAssocID="{EFD46395-3332-4F38-B62E-BC55E01A1ADB}" presName="node" presStyleLbl="node1" presStyleIdx="3" presStyleCnt="4">
        <dgm:presLayoutVars>
          <dgm:bulletEnabled val="1"/>
        </dgm:presLayoutVars>
      </dgm:prSet>
      <dgm:spPr/>
      <dgm:t>
        <a:bodyPr/>
        <a:lstStyle/>
        <a:p>
          <a:pPr rtl="1"/>
          <a:endParaRPr lang="ar-SA"/>
        </a:p>
      </dgm:t>
    </dgm:pt>
  </dgm:ptLst>
  <dgm:cxnLst>
    <dgm:cxn modelId="{8B0FEB8C-1F89-4E1A-BEF3-EB1A995AAC8C}" srcId="{AC6292FF-41E6-41B3-8AD6-A308BC650282}" destId="{25612FB9-16CA-48DC-B749-30D4F12EF2F9}" srcOrd="2" destOrd="0" parTransId="{D6390B79-837E-46F1-924F-A6DD98C47C07}" sibTransId="{D6736063-8C63-49E0-9987-E6B39BE19177}"/>
    <dgm:cxn modelId="{93BD3DBB-D1BD-4629-AE54-AC1D6B5E6F02}" type="presOf" srcId="{39C24C4F-0D8A-4E49-ADE5-9E4ED1EE3CE9}" destId="{12883793-68D9-45EA-9310-2AE1F5432EEF}" srcOrd="0" destOrd="0" presId="urn:microsoft.com/office/officeart/2005/8/layout/hList6"/>
    <dgm:cxn modelId="{0255EDF6-18AC-4B33-B3B0-4E9DB396ADF0}" srcId="{AC6292FF-41E6-41B3-8AD6-A308BC650282}" destId="{39C24C4F-0D8A-4E49-ADE5-9E4ED1EE3CE9}" srcOrd="0" destOrd="0" parTransId="{9E1DEF5E-4EDA-434D-9CD2-7B5A7192F2C0}" sibTransId="{FC5E9A44-8422-4F5E-AD22-A33A08D42A53}"/>
    <dgm:cxn modelId="{7F32A31A-5FCA-4EA6-B653-BDA335FF4567}" type="presOf" srcId="{25612FB9-16CA-48DC-B749-30D4F12EF2F9}" destId="{8C6AE2D7-08D0-415C-A3B2-F6A83EAB2F21}" srcOrd="0" destOrd="0" presId="urn:microsoft.com/office/officeart/2005/8/layout/hList6"/>
    <dgm:cxn modelId="{6A923E97-AC48-4C99-B809-24594D5EDCD8}" srcId="{AC6292FF-41E6-41B3-8AD6-A308BC650282}" destId="{EFD46395-3332-4F38-B62E-BC55E01A1ADB}" srcOrd="3" destOrd="0" parTransId="{CFCB8896-3667-435C-B91D-7A49C937AB33}" sibTransId="{4C00E442-9AB9-4D73-835A-DA05B918F754}"/>
    <dgm:cxn modelId="{EE2FDDEB-44EE-4C3C-9C89-4665D4FA2383}" srcId="{AC6292FF-41E6-41B3-8AD6-A308BC650282}" destId="{12299FD9-5CB1-4142-9F88-DE42876D3E5C}" srcOrd="1" destOrd="0" parTransId="{8375B2AE-2479-4B2B-9892-AA39D1F4EE7A}" sibTransId="{F92091C1-9678-47D3-BBEE-D123F73084D1}"/>
    <dgm:cxn modelId="{F04D288A-B8CE-4F72-A555-EB960B604180}" type="presOf" srcId="{EFD46395-3332-4F38-B62E-BC55E01A1ADB}" destId="{1C7EF30E-F314-469D-9374-A777274FDE4D}" srcOrd="0" destOrd="0" presId="urn:microsoft.com/office/officeart/2005/8/layout/hList6"/>
    <dgm:cxn modelId="{3C83EAE3-42C8-4FC3-8BAF-2B173265FEDB}" type="presOf" srcId="{AC6292FF-41E6-41B3-8AD6-A308BC650282}" destId="{99E46A61-D4BF-417C-A6F4-7DD5AE752514}" srcOrd="0" destOrd="0" presId="urn:microsoft.com/office/officeart/2005/8/layout/hList6"/>
    <dgm:cxn modelId="{B54277A3-EA09-4FBB-BD35-93DA8716315B}" type="presOf" srcId="{12299FD9-5CB1-4142-9F88-DE42876D3E5C}" destId="{1F924F25-9D6B-41A9-9AE6-72258130313C}" srcOrd="0" destOrd="0" presId="urn:microsoft.com/office/officeart/2005/8/layout/hList6"/>
    <dgm:cxn modelId="{30A7078F-2E33-4F46-BEF5-6410AAF242A4}" type="presParOf" srcId="{99E46A61-D4BF-417C-A6F4-7DD5AE752514}" destId="{12883793-68D9-45EA-9310-2AE1F5432EEF}" srcOrd="0" destOrd="0" presId="urn:microsoft.com/office/officeart/2005/8/layout/hList6"/>
    <dgm:cxn modelId="{89F471F0-BE29-4251-B15A-F6416709A451}" type="presParOf" srcId="{99E46A61-D4BF-417C-A6F4-7DD5AE752514}" destId="{9BF1777A-8473-42DC-B061-182208800B3D}" srcOrd="1" destOrd="0" presId="urn:microsoft.com/office/officeart/2005/8/layout/hList6"/>
    <dgm:cxn modelId="{DCC91446-41C0-4185-887B-25CFA46F7BBA}" type="presParOf" srcId="{99E46A61-D4BF-417C-A6F4-7DD5AE752514}" destId="{1F924F25-9D6B-41A9-9AE6-72258130313C}" srcOrd="2" destOrd="0" presId="urn:microsoft.com/office/officeart/2005/8/layout/hList6"/>
    <dgm:cxn modelId="{FFE99990-3457-4434-B84A-EF1B38A57077}" type="presParOf" srcId="{99E46A61-D4BF-417C-A6F4-7DD5AE752514}" destId="{BE098CAE-4BFA-48F9-85D9-94AB6C9EDC59}" srcOrd="3" destOrd="0" presId="urn:microsoft.com/office/officeart/2005/8/layout/hList6"/>
    <dgm:cxn modelId="{C6B457E2-C655-4C92-B2D3-1655EEB26135}" type="presParOf" srcId="{99E46A61-D4BF-417C-A6F4-7DD5AE752514}" destId="{8C6AE2D7-08D0-415C-A3B2-F6A83EAB2F21}" srcOrd="4" destOrd="0" presId="urn:microsoft.com/office/officeart/2005/8/layout/hList6"/>
    <dgm:cxn modelId="{C3275DEB-9A2D-4B06-A611-B9CD35677B46}" type="presParOf" srcId="{99E46A61-D4BF-417C-A6F4-7DD5AE752514}" destId="{155D23CB-2345-447B-A3C1-B03D77D00662}" srcOrd="5" destOrd="0" presId="urn:microsoft.com/office/officeart/2005/8/layout/hList6"/>
    <dgm:cxn modelId="{099B9CCF-ECBA-416A-B858-67DEEADA8170}" type="presParOf" srcId="{99E46A61-D4BF-417C-A6F4-7DD5AE752514}" destId="{1C7EF30E-F314-469D-9374-A777274FDE4D}"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883793-68D9-45EA-9310-2AE1F5432EEF}">
      <dsp:nvSpPr>
        <dsp:cNvPr id="0" name=""/>
        <dsp:cNvSpPr/>
      </dsp:nvSpPr>
      <dsp:spPr>
        <a:xfrm rot="16200000">
          <a:off x="-1462968" y="1464952"/>
          <a:ext cx="4876800" cy="1946895"/>
        </a:xfrm>
        <a:prstGeom prst="flowChartManualOperation">
          <a:avLst/>
        </a:prstGeom>
        <a:gradFill rotWithShape="0">
          <a:gsLst>
            <a:gs pos="0">
              <a:schemeClr val="accent5">
                <a:hueOff val="0"/>
                <a:satOff val="0"/>
                <a:lumOff val="0"/>
                <a:alphaOff val="0"/>
                <a:shade val="70000"/>
                <a:satMod val="150000"/>
              </a:schemeClr>
            </a:gs>
            <a:gs pos="34000">
              <a:schemeClr val="accent5">
                <a:hueOff val="0"/>
                <a:satOff val="0"/>
                <a:lumOff val="0"/>
                <a:alphaOff val="0"/>
                <a:shade val="70000"/>
                <a:satMod val="140000"/>
              </a:schemeClr>
            </a:gs>
            <a:gs pos="70000">
              <a:schemeClr val="accent5">
                <a:hueOff val="0"/>
                <a:satOff val="0"/>
                <a:lumOff val="0"/>
                <a:alphaOff val="0"/>
                <a:tint val="100000"/>
                <a:shade val="90000"/>
                <a:satMod val="140000"/>
              </a:schemeClr>
            </a:gs>
            <a:gs pos="100000">
              <a:schemeClr val="accent5">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0" tIns="0" rIns="177800" bIns="0" numCol="1" spcCol="1270" anchor="ctr" anchorCtr="0">
          <a:noAutofit/>
        </a:bodyPr>
        <a:lstStyle/>
        <a:p>
          <a:pPr lvl="0" algn="ctr" defTabSz="1244600" rtl="1">
            <a:lnSpc>
              <a:spcPct val="90000"/>
            </a:lnSpc>
            <a:spcBef>
              <a:spcPct val="0"/>
            </a:spcBef>
            <a:spcAft>
              <a:spcPct val="35000"/>
            </a:spcAft>
          </a:pPr>
          <a:r>
            <a:rPr lang="ar-SA" sz="2800" b="1" kern="1200" dirty="0" smtClean="0"/>
            <a:t>يستطيع الطلاب اتخاذ بعض قرارات درس التربية الرياضية </a:t>
          </a:r>
          <a:endParaRPr lang="ar-SA" sz="2800" kern="1200" dirty="0"/>
        </a:p>
      </dsp:txBody>
      <dsp:txXfrm rot="5400000">
        <a:off x="1984" y="975360"/>
        <a:ext cx="1946895" cy="2926080"/>
      </dsp:txXfrm>
    </dsp:sp>
    <dsp:sp modelId="{1F924F25-9D6B-41A9-9AE6-72258130313C}">
      <dsp:nvSpPr>
        <dsp:cNvPr id="0" name=""/>
        <dsp:cNvSpPr/>
      </dsp:nvSpPr>
      <dsp:spPr>
        <a:xfrm rot="16200000">
          <a:off x="629943" y="1464952"/>
          <a:ext cx="4876800" cy="1946895"/>
        </a:xfrm>
        <a:prstGeom prst="flowChartManualOperation">
          <a:avLst/>
        </a:prstGeom>
        <a:gradFill rotWithShape="0">
          <a:gsLst>
            <a:gs pos="0">
              <a:schemeClr val="accent5">
                <a:hueOff val="-4132458"/>
                <a:satOff val="6183"/>
                <a:lumOff val="-6928"/>
                <a:alphaOff val="0"/>
                <a:shade val="70000"/>
                <a:satMod val="150000"/>
              </a:schemeClr>
            </a:gs>
            <a:gs pos="34000">
              <a:schemeClr val="accent5">
                <a:hueOff val="-4132458"/>
                <a:satOff val="6183"/>
                <a:lumOff val="-6928"/>
                <a:alphaOff val="0"/>
                <a:shade val="70000"/>
                <a:satMod val="140000"/>
              </a:schemeClr>
            </a:gs>
            <a:gs pos="70000">
              <a:schemeClr val="accent5">
                <a:hueOff val="-4132458"/>
                <a:satOff val="6183"/>
                <a:lumOff val="-6928"/>
                <a:alphaOff val="0"/>
                <a:tint val="100000"/>
                <a:shade val="90000"/>
                <a:satMod val="140000"/>
              </a:schemeClr>
            </a:gs>
            <a:gs pos="100000">
              <a:schemeClr val="accent5">
                <a:hueOff val="-4132458"/>
                <a:satOff val="6183"/>
                <a:lumOff val="-6928"/>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4150" tIns="0" rIns="186531" bIns="0" numCol="1" spcCol="1270" anchor="ctr" anchorCtr="0">
          <a:noAutofit/>
        </a:bodyPr>
        <a:lstStyle/>
        <a:p>
          <a:pPr lvl="0" algn="ctr" defTabSz="1289050" rtl="1">
            <a:lnSpc>
              <a:spcPct val="90000"/>
            </a:lnSpc>
            <a:spcBef>
              <a:spcPct val="0"/>
            </a:spcBef>
            <a:spcAft>
              <a:spcPct val="35000"/>
            </a:spcAft>
          </a:pPr>
          <a:r>
            <a:rPr lang="ar-SA" sz="2900" b="1" kern="1200" dirty="0" smtClean="0"/>
            <a:t>يتبادل الطالب المعلومات مع المدرس عن المهارات التي يطبقها .</a:t>
          </a:r>
          <a:endParaRPr lang="ar-SA" sz="2900" kern="1200" dirty="0"/>
        </a:p>
      </dsp:txBody>
      <dsp:txXfrm rot="5400000">
        <a:off x="2094895" y="975360"/>
        <a:ext cx="1946895" cy="2926080"/>
      </dsp:txXfrm>
    </dsp:sp>
    <dsp:sp modelId="{8C6AE2D7-08D0-415C-A3B2-F6A83EAB2F21}">
      <dsp:nvSpPr>
        <dsp:cNvPr id="0" name=""/>
        <dsp:cNvSpPr/>
      </dsp:nvSpPr>
      <dsp:spPr>
        <a:xfrm rot="16200000">
          <a:off x="2722856" y="1464952"/>
          <a:ext cx="4876800" cy="1946895"/>
        </a:xfrm>
        <a:prstGeom prst="flowChartManualOperation">
          <a:avLst/>
        </a:prstGeom>
        <a:gradFill rotWithShape="0">
          <a:gsLst>
            <a:gs pos="0">
              <a:schemeClr val="accent5">
                <a:hueOff val="-8264916"/>
                <a:satOff val="12367"/>
                <a:lumOff val="-13855"/>
                <a:alphaOff val="0"/>
                <a:shade val="70000"/>
                <a:satMod val="150000"/>
              </a:schemeClr>
            </a:gs>
            <a:gs pos="34000">
              <a:schemeClr val="accent5">
                <a:hueOff val="-8264916"/>
                <a:satOff val="12367"/>
                <a:lumOff val="-13855"/>
                <a:alphaOff val="0"/>
                <a:shade val="70000"/>
                <a:satMod val="140000"/>
              </a:schemeClr>
            </a:gs>
            <a:gs pos="70000">
              <a:schemeClr val="accent5">
                <a:hueOff val="-8264916"/>
                <a:satOff val="12367"/>
                <a:lumOff val="-13855"/>
                <a:alphaOff val="0"/>
                <a:tint val="100000"/>
                <a:shade val="90000"/>
                <a:satMod val="140000"/>
              </a:schemeClr>
            </a:gs>
            <a:gs pos="100000">
              <a:schemeClr val="accent5">
                <a:hueOff val="-8264916"/>
                <a:satOff val="12367"/>
                <a:lumOff val="-13855"/>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4150" tIns="0" rIns="186531" bIns="0" numCol="1" spcCol="1270" anchor="ctr" anchorCtr="0">
          <a:noAutofit/>
        </a:bodyPr>
        <a:lstStyle/>
        <a:p>
          <a:pPr lvl="0" algn="ctr" defTabSz="1289050" rtl="1">
            <a:lnSpc>
              <a:spcPct val="90000"/>
            </a:lnSpc>
            <a:spcBef>
              <a:spcPct val="0"/>
            </a:spcBef>
            <a:spcAft>
              <a:spcPct val="35000"/>
            </a:spcAft>
          </a:pPr>
          <a:r>
            <a:rPr lang="ar-SA" sz="2900" b="1" kern="1200" dirty="0" smtClean="0"/>
            <a:t>جاهزية المدرس لتقديم أي معلومة أو ايضاحات للطالب في حالة سؤاله </a:t>
          </a:r>
          <a:endParaRPr lang="ar-SA" sz="2900" kern="1200" dirty="0"/>
        </a:p>
      </dsp:txBody>
      <dsp:txXfrm rot="5400000">
        <a:off x="4187808" y="975360"/>
        <a:ext cx="1946895" cy="2926080"/>
      </dsp:txXfrm>
    </dsp:sp>
    <dsp:sp modelId="{1C7EF30E-F314-469D-9374-A777274FDE4D}">
      <dsp:nvSpPr>
        <dsp:cNvPr id="0" name=""/>
        <dsp:cNvSpPr/>
      </dsp:nvSpPr>
      <dsp:spPr>
        <a:xfrm rot="16200000">
          <a:off x="4815768" y="1464952"/>
          <a:ext cx="4876800" cy="1946895"/>
        </a:xfrm>
        <a:prstGeom prst="flowChartManualOperation">
          <a:avLst/>
        </a:prstGeom>
        <a:gradFill rotWithShape="0">
          <a:gsLst>
            <a:gs pos="0">
              <a:schemeClr val="accent5">
                <a:hueOff val="-12397374"/>
                <a:satOff val="18550"/>
                <a:lumOff val="-20783"/>
                <a:alphaOff val="0"/>
                <a:shade val="70000"/>
                <a:satMod val="150000"/>
              </a:schemeClr>
            </a:gs>
            <a:gs pos="34000">
              <a:schemeClr val="accent5">
                <a:hueOff val="-12397374"/>
                <a:satOff val="18550"/>
                <a:lumOff val="-20783"/>
                <a:alphaOff val="0"/>
                <a:shade val="70000"/>
                <a:satMod val="140000"/>
              </a:schemeClr>
            </a:gs>
            <a:gs pos="70000">
              <a:schemeClr val="accent5">
                <a:hueOff val="-12397374"/>
                <a:satOff val="18550"/>
                <a:lumOff val="-20783"/>
                <a:alphaOff val="0"/>
                <a:tint val="100000"/>
                <a:shade val="90000"/>
                <a:satMod val="140000"/>
              </a:schemeClr>
            </a:gs>
            <a:gs pos="100000">
              <a:schemeClr val="accent5">
                <a:hueOff val="-12397374"/>
                <a:satOff val="18550"/>
                <a:lumOff val="-20783"/>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4150" tIns="0" rIns="186531" bIns="0" numCol="1" spcCol="1270" anchor="ctr" anchorCtr="0">
          <a:noAutofit/>
        </a:bodyPr>
        <a:lstStyle/>
        <a:p>
          <a:pPr lvl="0" algn="ctr" defTabSz="1289050" rtl="1">
            <a:lnSpc>
              <a:spcPct val="90000"/>
            </a:lnSpc>
            <a:spcBef>
              <a:spcPct val="0"/>
            </a:spcBef>
            <a:spcAft>
              <a:spcPct val="35000"/>
            </a:spcAft>
          </a:pPr>
          <a:r>
            <a:rPr lang="ar-SA" sz="2900" b="1" kern="1200" dirty="0" smtClean="0"/>
            <a:t>حرية الطالب في  اختيار التوقيت والمكان الذي يتم فيه تطبيق المهارة </a:t>
          </a:r>
          <a:endParaRPr lang="ar-SA" sz="2900" kern="1200" dirty="0"/>
        </a:p>
      </dsp:txBody>
      <dsp:txXfrm rot="5400000">
        <a:off x="6280720" y="975360"/>
        <a:ext cx="1946895" cy="2926080"/>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32CBD24C-5812-46EB-8355-554E5EBAEB9B}" type="datetimeFigureOut">
              <a:rPr lang="ar-SA" smtClean="0"/>
              <a:t>17/07/36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DE01C8C-4A79-4A3E-AAAD-9FB032B64269}" type="slidenum">
              <a:rPr lang="ar-SA" smtClean="0"/>
              <a:t>‹#›</a:t>
            </a:fld>
            <a:endParaRPr lang="ar-S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2CBD24C-5812-46EB-8355-554E5EBAEB9B}" type="datetimeFigureOut">
              <a:rPr lang="ar-SA" smtClean="0"/>
              <a:t>17/07/36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DE01C8C-4A79-4A3E-AAAD-9FB032B64269}"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2CBD24C-5812-46EB-8355-554E5EBAEB9B}" type="datetimeFigureOut">
              <a:rPr lang="ar-SA" smtClean="0"/>
              <a:t>17/07/36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DE01C8C-4A79-4A3E-AAAD-9FB032B64269}"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2CBD24C-5812-46EB-8355-554E5EBAEB9B}" type="datetimeFigureOut">
              <a:rPr lang="ar-SA" smtClean="0"/>
              <a:t>17/07/36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DE01C8C-4A79-4A3E-AAAD-9FB032B64269}"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2CBD24C-5812-46EB-8355-554E5EBAEB9B}" type="datetimeFigureOut">
              <a:rPr lang="ar-SA" smtClean="0"/>
              <a:t>17/07/36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DE01C8C-4A79-4A3E-AAAD-9FB032B64269}" type="slidenum">
              <a:rPr lang="ar-SA" smtClean="0"/>
              <a:t>‹#›</a:t>
            </a:fld>
            <a:endParaRPr lang="ar-S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32CBD24C-5812-46EB-8355-554E5EBAEB9B}" type="datetimeFigureOut">
              <a:rPr lang="ar-SA" smtClean="0"/>
              <a:t>17/07/36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DE01C8C-4A79-4A3E-AAAD-9FB032B64269}"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32CBD24C-5812-46EB-8355-554E5EBAEB9B}" type="datetimeFigureOut">
              <a:rPr lang="ar-SA" smtClean="0"/>
              <a:t>17/07/36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DE01C8C-4A79-4A3E-AAAD-9FB032B64269}" type="slidenum">
              <a:rPr lang="ar-SA" smtClean="0"/>
              <a:t>‹#›</a:t>
            </a:fld>
            <a:endParaRPr lang="ar-SA"/>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32CBD24C-5812-46EB-8355-554E5EBAEB9B}" type="datetimeFigureOut">
              <a:rPr lang="ar-SA" smtClean="0"/>
              <a:t>17/07/36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DE01C8C-4A79-4A3E-AAAD-9FB032B64269}"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CBD24C-5812-46EB-8355-554E5EBAEB9B}" type="datetimeFigureOut">
              <a:rPr lang="ar-SA" smtClean="0"/>
              <a:t>17/07/36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DE01C8C-4A79-4A3E-AAAD-9FB032B64269}"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2CBD24C-5812-46EB-8355-554E5EBAEB9B}" type="datetimeFigureOut">
              <a:rPr lang="ar-SA" smtClean="0"/>
              <a:t>17/07/36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DE01C8C-4A79-4A3E-AAAD-9FB032B64269}" type="slidenum">
              <a:rPr lang="ar-SA" smtClean="0"/>
              <a:t>‹#›</a:t>
            </a:fld>
            <a:endParaRPr lang="ar-S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2CBD24C-5812-46EB-8355-554E5EBAEB9B}" type="datetimeFigureOut">
              <a:rPr lang="ar-SA" smtClean="0"/>
              <a:t>17/07/36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DE01C8C-4A79-4A3E-AAAD-9FB032B64269}"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2CBD24C-5812-46EB-8355-554E5EBAEB9B}" type="datetimeFigureOut">
              <a:rPr lang="ar-SA" smtClean="0"/>
              <a:t>17/07/36</a:t>
            </a:fld>
            <a:endParaRPr lang="ar-SA"/>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ar-SA"/>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DE01C8C-4A79-4A3E-AAAD-9FB032B64269}"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637928" y="2033553"/>
            <a:ext cx="5958408" cy="1323439"/>
          </a:xfrm>
          <a:prstGeom prst="rect">
            <a:avLst/>
          </a:prstGeom>
        </p:spPr>
        <p:txBody>
          <a:bodyPr wrap="square">
            <a:spAutoFit/>
          </a:bodyPr>
          <a:lstStyle/>
          <a:p>
            <a:pPr algn="ctr"/>
            <a:r>
              <a:rPr lang="ar-SA" sz="4000" b="1" dirty="0" smtClean="0">
                <a:solidFill>
                  <a:srgbClr val="FB4BC9"/>
                </a:solidFill>
              </a:rPr>
              <a:t>دراسات متقدمة في التربية البدنية </a:t>
            </a:r>
            <a:r>
              <a:rPr lang="ar-SA" sz="4000" b="1" dirty="0" smtClean="0">
                <a:solidFill>
                  <a:srgbClr val="EC22C1"/>
                </a:solidFill>
              </a:rPr>
              <a:t/>
            </a:r>
            <a:br>
              <a:rPr lang="ar-SA" sz="4000" b="1" dirty="0" smtClean="0">
                <a:solidFill>
                  <a:srgbClr val="EC22C1"/>
                </a:solidFill>
              </a:rPr>
            </a:br>
            <a:r>
              <a:rPr lang="ar-SA" sz="4000" b="1" dirty="0" smtClean="0">
                <a:solidFill>
                  <a:srgbClr val="0070C0"/>
                </a:solidFill>
              </a:rPr>
              <a:t>الأسلوب التدريبي</a:t>
            </a:r>
            <a:endParaRPr lang="ar-SA" sz="4000" dirty="0">
              <a:solidFill>
                <a:srgbClr val="0070C0"/>
              </a:solidFill>
            </a:endParaRPr>
          </a:p>
        </p:txBody>
      </p:sp>
      <p:sp>
        <p:nvSpPr>
          <p:cNvPr id="10" name="مستطيل 9"/>
          <p:cNvSpPr/>
          <p:nvPr/>
        </p:nvSpPr>
        <p:spPr>
          <a:xfrm>
            <a:off x="2286000" y="5140349"/>
            <a:ext cx="5382344" cy="1384995"/>
          </a:xfrm>
          <a:prstGeom prst="rect">
            <a:avLst/>
          </a:prstGeom>
        </p:spPr>
        <p:txBody>
          <a:bodyPr wrap="square">
            <a:spAutoFit/>
          </a:bodyPr>
          <a:lstStyle/>
          <a:p>
            <a:pPr algn="ctr"/>
            <a:r>
              <a:rPr lang="ar-SA" sz="2800" b="1" dirty="0" smtClean="0"/>
              <a:t>إعداد الطالب : ماهر بن خليل الجري </a:t>
            </a:r>
          </a:p>
          <a:p>
            <a:pPr algn="ctr"/>
            <a:r>
              <a:rPr lang="ar-SA" sz="2800" b="1" dirty="0" smtClean="0"/>
              <a:t>الرقم الجامعي : 434910705</a:t>
            </a:r>
          </a:p>
          <a:p>
            <a:pPr algn="ctr"/>
            <a:r>
              <a:rPr lang="ar-SA" sz="2800" b="1" dirty="0" smtClean="0"/>
              <a:t>إشراف الدكتور : راشد بن محمد الجساس</a:t>
            </a:r>
            <a:endParaRPr lang="ar-SA" sz="2800" b="1" dirty="0"/>
          </a:p>
        </p:txBody>
      </p:sp>
      <p:pic>
        <p:nvPicPr>
          <p:cNvPr id="11" name="Picture 2" descr="http://www.sportunterricht.de/lksport/vbastr.gif"/>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23728" y="3501008"/>
            <a:ext cx="5328592" cy="13525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Time Computer\Pictures\fM6YhQ9EKKm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3034" y="404664"/>
            <a:ext cx="3070966" cy="129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202599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693912" y="1960240"/>
            <a:ext cx="7715200" cy="204482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lvl="0" indent="0">
              <a:buNone/>
            </a:pPr>
            <a:r>
              <a:rPr lang="ar-SA" sz="2800" b="1" dirty="0" smtClean="0"/>
              <a:t>5-التوضيح </a:t>
            </a:r>
            <a:endParaRPr lang="en-US" sz="2800" dirty="0"/>
          </a:p>
          <a:p>
            <a:pPr marL="0" indent="0">
              <a:buNone/>
            </a:pPr>
            <a:r>
              <a:rPr lang="ar-SA" sz="2800" dirty="0">
                <a:solidFill>
                  <a:srgbClr val="0070C0"/>
                </a:solidFill>
              </a:rPr>
              <a:t>حيث يكون من حق الطالب سؤال المدرس عن أي شيء غير واضح في كرت الفعاليات ويقوم المدرس في هذه الحالة بتوضيح ذلك للطالب .</a:t>
            </a:r>
            <a:endParaRPr lang="en-US" sz="2800" dirty="0">
              <a:solidFill>
                <a:srgbClr val="0070C0"/>
              </a:solidFill>
            </a:endParaRPr>
          </a:p>
        </p:txBody>
      </p:sp>
      <p:sp>
        <p:nvSpPr>
          <p:cNvPr id="3" name="عنصر نائب للمحتوى 2"/>
          <p:cNvSpPr txBox="1">
            <a:spLocks/>
          </p:cNvSpPr>
          <p:nvPr/>
        </p:nvSpPr>
        <p:spPr>
          <a:xfrm>
            <a:off x="693912" y="4264496"/>
            <a:ext cx="7715200" cy="226084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1">
            <a:normAutofit fontScale="85000" lnSpcReduction="10000"/>
          </a:bodyPr>
          <a:lstStyle>
            <a:lvl1pPr marL="342900" indent="-342900" algn="r" defTabSz="914400" rtl="1"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lvl="0" indent="0">
              <a:buNone/>
            </a:pPr>
            <a:r>
              <a:rPr lang="ar-SA" b="1" dirty="0" smtClean="0"/>
              <a:t>6- الايقاع </a:t>
            </a:r>
            <a:r>
              <a:rPr lang="ar-SA" b="1" dirty="0"/>
              <a:t>الحركي المناسب لكل مهارة </a:t>
            </a:r>
            <a:endParaRPr lang="en-US" dirty="0"/>
          </a:p>
          <a:p>
            <a:pPr marL="0" indent="0">
              <a:buNone/>
            </a:pPr>
            <a:r>
              <a:rPr lang="ar-SA" dirty="0" smtClean="0">
                <a:solidFill>
                  <a:srgbClr val="C00000"/>
                </a:solidFill>
              </a:rPr>
              <a:t>اثناء </a:t>
            </a:r>
            <a:r>
              <a:rPr lang="ar-SA" dirty="0">
                <a:solidFill>
                  <a:srgbClr val="C00000"/>
                </a:solidFill>
              </a:rPr>
              <a:t>تطبيق المهارات فانه من حق الطالب اختيار الايقاع المناسب له لعمل المهارات ، </a:t>
            </a:r>
            <a:r>
              <a:rPr lang="ar-SA" dirty="0" smtClean="0">
                <a:solidFill>
                  <a:srgbClr val="C00000"/>
                </a:solidFill>
              </a:rPr>
              <a:t>فمن </a:t>
            </a:r>
            <a:r>
              <a:rPr lang="ar-SA" dirty="0">
                <a:solidFill>
                  <a:srgbClr val="C00000"/>
                </a:solidFill>
              </a:rPr>
              <a:t>الطلاب يرغب بتطبيق المهارات بإيقاع سريع ومنهم من يفضل الايقاع متوسط السرعة ومنهم من يختار الايقاع البطيء حتى يضمن الدقة في تطبيق المهارة .</a:t>
            </a:r>
            <a:endParaRPr lang="en-US" dirty="0">
              <a:solidFill>
                <a:srgbClr val="C00000"/>
              </a:solidFill>
            </a:endParaRPr>
          </a:p>
        </p:txBody>
      </p:sp>
      <p:sp>
        <p:nvSpPr>
          <p:cNvPr id="6" name="عنوان 7"/>
          <p:cNvSpPr txBox="1">
            <a:spLocks/>
          </p:cNvSpPr>
          <p:nvPr/>
        </p:nvSpPr>
        <p:spPr>
          <a:xfrm>
            <a:off x="457200" y="620688"/>
            <a:ext cx="8229600" cy="864096"/>
          </a:xfrm>
          <a:prstGeom prst="roundRect">
            <a:avLst/>
          </a:prstGeom>
          <a:effectLst>
            <a:outerShdw blurRad="50800" dist="38100" dir="2700000" algn="tl" rotWithShape="0">
              <a:prstClr val="black">
                <a:alpha val="40000"/>
              </a:prstClr>
            </a:outerShdw>
          </a:effectLst>
          <a:scene3d>
            <a:camera prst="perspectiveFront"/>
            <a:lightRig rig="threePt" dir="t"/>
          </a:scene3d>
        </p:spPr>
        <p:style>
          <a:lnRef idx="3">
            <a:schemeClr val="lt1"/>
          </a:lnRef>
          <a:fillRef idx="1">
            <a:schemeClr val="accent1"/>
          </a:fillRef>
          <a:effectRef idx="1">
            <a:schemeClr val="accent1"/>
          </a:effectRef>
          <a:fontRef idx="minor">
            <a:schemeClr val="lt1"/>
          </a:fontRef>
        </p:style>
        <p:txBody>
          <a:bodyPr rtlCol="1" anchor="ctr">
            <a:normAutofit/>
          </a:bodyPr>
          <a:lstStyle>
            <a:lvl1pPr algn="l" defTabSz="914400" rtl="1" eaLnBrk="1" latinLnBrk="0" hangingPunct="1">
              <a:spcBef>
                <a:spcPct val="0"/>
              </a:spcBef>
              <a:buNone/>
              <a:defRPr sz="4000" kern="1200" spc="-10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ar-SA" b="1" smtClean="0"/>
              <a:t>أهم القرارات التي تنتقل من المدرس الى الطلاب </a:t>
            </a:r>
            <a:endParaRPr lang="ar-SA" dirty="0"/>
          </a:p>
        </p:txBody>
      </p:sp>
    </p:spTree>
    <p:extLst>
      <p:ext uri="{BB962C8B-B14F-4D97-AF65-F5344CB8AC3E}">
        <p14:creationId xmlns:p14="http://schemas.microsoft.com/office/powerpoint/2010/main" val="3024698401"/>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693912" y="1600200"/>
            <a:ext cx="7715200" cy="226084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1">
            <a:normAutofit fontScale="92500" lnSpcReduction="20000"/>
          </a:bodyPr>
          <a:lstStyle>
            <a:lvl1pPr marL="342900" indent="-342900" algn="r" defTabSz="914400" rtl="1"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lvl="0" indent="0">
              <a:buNone/>
            </a:pPr>
            <a:r>
              <a:rPr lang="ar-SA" sz="2800" b="1" dirty="0" smtClean="0"/>
              <a:t>7- بدء </a:t>
            </a:r>
            <a:r>
              <a:rPr lang="ar-SA" sz="2800" b="1" dirty="0"/>
              <a:t>تطبيق المهارة </a:t>
            </a:r>
            <a:endParaRPr lang="en-US" sz="2800" dirty="0"/>
          </a:p>
          <a:p>
            <a:pPr marL="0" indent="0">
              <a:buNone/>
            </a:pPr>
            <a:r>
              <a:rPr lang="ar-SA" sz="2800" dirty="0">
                <a:solidFill>
                  <a:srgbClr val="0070C0"/>
                </a:solidFill>
              </a:rPr>
              <a:t>بعد قراءة المهمات الموجودة على كارت الفعاليات فان للطالب الحق في اتخاذ قرار بدء تطبيق المهارة ، فأحينا نجد بعض الطلاب يبدأ بتطبيق المهارات قبل غيرهم وذلك يعود لقدرتهم السريعة على فهم المهمات وهناك طلاب اخرين يفضلون التروي حتى يفهمون ما هو المقصود بالمهمة قبل أن يبدوا بالتطبيق </a:t>
            </a:r>
            <a:endParaRPr lang="en-US" sz="2800" dirty="0">
              <a:solidFill>
                <a:srgbClr val="0070C0"/>
              </a:solidFill>
            </a:endParaRPr>
          </a:p>
        </p:txBody>
      </p:sp>
      <p:sp>
        <p:nvSpPr>
          <p:cNvPr id="3" name="عنصر نائب للمحتوى 2"/>
          <p:cNvSpPr txBox="1">
            <a:spLocks/>
          </p:cNvSpPr>
          <p:nvPr/>
        </p:nvSpPr>
        <p:spPr>
          <a:xfrm>
            <a:off x="693912" y="4048472"/>
            <a:ext cx="7715200" cy="226084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1">
            <a:normAutofit fontScale="85000" lnSpcReduction="10000"/>
          </a:bodyPr>
          <a:lstStyle>
            <a:lvl1pPr marL="342900" indent="-342900" algn="r" defTabSz="914400" rtl="1"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lvl="0" indent="0">
              <a:buNone/>
            </a:pPr>
            <a:r>
              <a:rPr lang="ar-SA" b="1" dirty="0" smtClean="0"/>
              <a:t>8- انتهاء </a:t>
            </a:r>
            <a:r>
              <a:rPr lang="ar-SA" b="1" dirty="0"/>
              <a:t>تطبيق المهارات </a:t>
            </a:r>
            <a:endParaRPr lang="en-US" dirty="0"/>
          </a:p>
          <a:p>
            <a:pPr marL="0" indent="0">
              <a:buNone/>
            </a:pPr>
            <a:r>
              <a:rPr lang="ar-SA" dirty="0">
                <a:solidFill>
                  <a:srgbClr val="C00000"/>
                </a:solidFill>
              </a:rPr>
              <a:t>المقصود هنا ان يقرر الطالب التوقف عن تطبيق المهارات لا نه انهى جميع المهمات الواجب عملها والموجودة على كارت الفعاليات وهنا ايضا نجد ان بعض الطلاب سينهى عمل المهمات قبل غيره من الطلاب ويرجع ذلك للفروق الفردية بين الطلاب .</a:t>
            </a:r>
            <a:endParaRPr lang="en-US" dirty="0">
              <a:solidFill>
                <a:srgbClr val="C00000"/>
              </a:solidFill>
            </a:endParaRPr>
          </a:p>
        </p:txBody>
      </p:sp>
      <p:pic>
        <p:nvPicPr>
          <p:cNvPr id="5" name="Picture 2" descr="http://www.bdnia.com/wp-content/uploads/2008/12/122229-1733-15.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36096" y="6309320"/>
            <a:ext cx="3400425" cy="548680"/>
          </a:xfrm>
          <a:prstGeom prst="rect">
            <a:avLst/>
          </a:prstGeom>
          <a:noFill/>
          <a:extLst>
            <a:ext uri="{909E8E84-426E-40DD-AFC4-6F175D3DCCD1}">
              <a14:hiddenFill xmlns:a14="http://schemas.microsoft.com/office/drawing/2010/main">
                <a:solidFill>
                  <a:srgbClr val="FFFFFF"/>
                </a:solidFill>
              </a14:hiddenFill>
            </a:ext>
          </a:extLst>
        </p:spPr>
      </p:pic>
      <p:sp>
        <p:nvSpPr>
          <p:cNvPr id="6" name="عنوان 7"/>
          <p:cNvSpPr txBox="1">
            <a:spLocks/>
          </p:cNvSpPr>
          <p:nvPr/>
        </p:nvSpPr>
        <p:spPr>
          <a:xfrm>
            <a:off x="457200" y="620688"/>
            <a:ext cx="8229600" cy="720080"/>
          </a:xfrm>
          <a:prstGeom prst="roundRect">
            <a:avLst/>
          </a:prstGeom>
          <a:effectLst>
            <a:outerShdw blurRad="50800" dist="38100" dir="2700000" algn="tl" rotWithShape="0">
              <a:prstClr val="black">
                <a:alpha val="40000"/>
              </a:prstClr>
            </a:outerShdw>
          </a:effectLst>
          <a:scene3d>
            <a:camera prst="perspectiveFront"/>
            <a:lightRig rig="threePt" dir="t"/>
          </a:scene3d>
        </p:spPr>
        <p:style>
          <a:lnRef idx="3">
            <a:schemeClr val="lt1"/>
          </a:lnRef>
          <a:fillRef idx="1">
            <a:schemeClr val="accent1"/>
          </a:fillRef>
          <a:effectRef idx="1">
            <a:schemeClr val="accent1"/>
          </a:effectRef>
          <a:fontRef idx="minor">
            <a:schemeClr val="lt1"/>
          </a:fontRef>
        </p:style>
        <p:txBody>
          <a:bodyPr rtlCol="1" anchor="ctr">
            <a:normAutofit fontScale="92500" lnSpcReduction="10000"/>
          </a:bodyPr>
          <a:lstStyle>
            <a:lvl1pPr algn="l" defTabSz="914400" rtl="1" eaLnBrk="1" latinLnBrk="0" hangingPunct="1">
              <a:spcBef>
                <a:spcPct val="0"/>
              </a:spcBef>
              <a:buNone/>
              <a:defRPr sz="4000" kern="1200" spc="-10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ar-SA" b="1" smtClean="0"/>
              <a:t>أهم القرارات التي تنتقل من المدرس الى الطلاب </a:t>
            </a:r>
            <a:endParaRPr lang="ar-SA" dirty="0"/>
          </a:p>
        </p:txBody>
      </p:sp>
    </p:spTree>
    <p:extLst>
      <p:ext uri="{BB962C8B-B14F-4D97-AF65-F5344CB8AC3E}">
        <p14:creationId xmlns:p14="http://schemas.microsoft.com/office/powerpoint/2010/main" val="367008650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383831697"/>
              </p:ext>
            </p:extLst>
          </p:nvPr>
        </p:nvGraphicFramePr>
        <p:xfrm>
          <a:off x="669655" y="449236"/>
          <a:ext cx="7718769" cy="315468"/>
        </p:xfrm>
        <a:graphic>
          <a:graphicData uri="http://schemas.openxmlformats.org/drawingml/2006/table">
            <a:tbl>
              <a:tblPr rtl="1" firstRow="1" firstCol="1" bandRow="1">
                <a:tableStyleId>{5C22544A-7EE6-4342-B048-85BDC9FD1C3A}</a:tableStyleId>
              </a:tblPr>
              <a:tblGrid>
                <a:gridCol w="1319208"/>
                <a:gridCol w="6399561"/>
              </a:tblGrid>
              <a:tr h="0">
                <a:tc>
                  <a:txBody>
                    <a:bodyPr/>
                    <a:lstStyle/>
                    <a:p>
                      <a:pPr algn="ctr" rtl="1">
                        <a:lnSpc>
                          <a:spcPct val="115000"/>
                        </a:lnSpc>
                        <a:spcAft>
                          <a:spcPts val="0"/>
                        </a:spcAft>
                      </a:pPr>
                      <a:r>
                        <a:rPr lang="ar-SA" sz="1800" dirty="0">
                          <a:effectLst/>
                        </a:rPr>
                        <a:t>الاهداف</a:t>
                      </a:r>
                      <a:endParaRPr lang="en-US" sz="1800" dirty="0">
                        <a:effectLst/>
                        <a:latin typeface="Calibri"/>
                        <a:ea typeface="Calibri"/>
                        <a:cs typeface="Arial"/>
                      </a:endParaRPr>
                    </a:p>
                  </a:txBody>
                  <a:tcPr marL="68580" marR="68580" marT="0" marB="0"/>
                </a:tc>
                <a:tc>
                  <a:txBody>
                    <a:bodyPr/>
                    <a:lstStyle/>
                    <a:p>
                      <a:pPr marL="0" lvl="0" indent="0" algn="ctr" rtl="1">
                        <a:lnSpc>
                          <a:spcPct val="115000"/>
                        </a:lnSpc>
                        <a:spcAft>
                          <a:spcPts val="0"/>
                        </a:spcAft>
                        <a:buFont typeface="+mj-cs"/>
                        <a:buNone/>
                      </a:pPr>
                      <a:r>
                        <a:rPr lang="ar-SA" sz="1800" kern="1200" dirty="0" smtClean="0">
                          <a:effectLst/>
                        </a:rPr>
                        <a:t>الموضوع : الوثبة الثلاثية / العاب قوى</a:t>
                      </a:r>
                      <a:endParaRPr lang="en-US" sz="1800" dirty="0">
                        <a:effectLst/>
                        <a:latin typeface="Calibri"/>
                        <a:ea typeface="Calibri"/>
                        <a:cs typeface="Arial"/>
                      </a:endParaRPr>
                    </a:p>
                  </a:txBody>
                  <a:tcPr marL="68580" marR="68580" marT="0" marB="0"/>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672757287"/>
              </p:ext>
            </p:extLst>
          </p:nvPr>
        </p:nvGraphicFramePr>
        <p:xfrm>
          <a:off x="681592" y="980728"/>
          <a:ext cx="7706832" cy="315468"/>
        </p:xfrm>
        <a:graphic>
          <a:graphicData uri="http://schemas.openxmlformats.org/drawingml/2006/table">
            <a:tbl>
              <a:tblPr rtl="1" firstRow="1" firstCol="1" bandRow="1">
                <a:tableStyleId>{5C22544A-7EE6-4342-B048-85BDC9FD1C3A}</a:tableStyleId>
              </a:tblPr>
              <a:tblGrid>
                <a:gridCol w="1317333"/>
                <a:gridCol w="6389499"/>
              </a:tblGrid>
              <a:tr h="144016">
                <a:tc>
                  <a:txBody>
                    <a:bodyPr/>
                    <a:lstStyle/>
                    <a:p>
                      <a:pPr algn="ctr" rtl="1">
                        <a:lnSpc>
                          <a:spcPct val="115000"/>
                        </a:lnSpc>
                        <a:spcAft>
                          <a:spcPts val="0"/>
                        </a:spcAft>
                      </a:pPr>
                      <a:r>
                        <a:rPr lang="ar-SA" sz="1800" dirty="0">
                          <a:effectLst/>
                        </a:rPr>
                        <a:t>الصفات</a:t>
                      </a:r>
                      <a:endParaRPr lang="en-US" sz="1800" dirty="0">
                        <a:effectLst/>
                        <a:latin typeface="Calibri"/>
                        <a:ea typeface="Calibri"/>
                        <a:cs typeface="Arial"/>
                      </a:endParaRPr>
                    </a:p>
                  </a:txBody>
                  <a:tcPr marL="68580" marR="68580" marT="0" marB="0"/>
                </a:tc>
                <a:tc>
                  <a:txBody>
                    <a:bodyPr/>
                    <a:lstStyle/>
                    <a:p>
                      <a:pPr marL="0" lvl="0" indent="0" algn="ctr" rtl="1">
                        <a:lnSpc>
                          <a:spcPct val="115000"/>
                        </a:lnSpc>
                        <a:spcAft>
                          <a:spcPts val="0"/>
                        </a:spcAft>
                        <a:buFont typeface="+mj-cs"/>
                        <a:buNone/>
                      </a:pPr>
                      <a:r>
                        <a:rPr lang="ar-SA" sz="1800" dirty="0" smtClean="0">
                          <a:effectLst/>
                        </a:rPr>
                        <a:t>لا توجد معرفة سابقة بالمهارة</a:t>
                      </a:r>
                      <a:endParaRPr lang="en-US" sz="1800" dirty="0">
                        <a:effectLst/>
                        <a:latin typeface="Calibri"/>
                        <a:ea typeface="Calibri"/>
                        <a:cs typeface="Arial"/>
                      </a:endParaRPr>
                    </a:p>
                  </a:txBody>
                  <a:tcPr marL="68580" marR="68580" marT="0" marB="0"/>
                </a:tc>
              </a:tr>
            </a:tbl>
          </a:graphicData>
        </a:graphic>
      </p:graphicFrame>
      <p:graphicFrame>
        <p:nvGraphicFramePr>
          <p:cNvPr id="4" name="جدول 3"/>
          <p:cNvGraphicFramePr>
            <a:graphicFrameLocks noGrp="1"/>
          </p:cNvGraphicFramePr>
          <p:nvPr>
            <p:extLst>
              <p:ext uri="{D42A27DB-BD31-4B8C-83A1-F6EECF244321}">
                <p14:modId xmlns:p14="http://schemas.microsoft.com/office/powerpoint/2010/main" val="3571266253"/>
              </p:ext>
            </p:extLst>
          </p:nvPr>
        </p:nvGraphicFramePr>
        <p:xfrm>
          <a:off x="689451" y="1416148"/>
          <a:ext cx="7698973" cy="4101084"/>
        </p:xfrm>
        <a:graphic>
          <a:graphicData uri="http://schemas.openxmlformats.org/drawingml/2006/table">
            <a:tbl>
              <a:tblPr rtl="1" firstRow="1" firstCol="1" bandRow="1">
                <a:tableStyleId>{5C22544A-7EE6-4342-B048-85BDC9FD1C3A}</a:tableStyleId>
              </a:tblPr>
              <a:tblGrid>
                <a:gridCol w="2013913"/>
                <a:gridCol w="2947065"/>
                <a:gridCol w="2125469"/>
                <a:gridCol w="612526"/>
              </a:tblGrid>
              <a:tr h="0">
                <a:tc>
                  <a:txBody>
                    <a:bodyPr/>
                    <a:lstStyle/>
                    <a:p>
                      <a:pPr algn="ctr" rtl="1">
                        <a:lnSpc>
                          <a:spcPct val="115000"/>
                        </a:lnSpc>
                        <a:spcAft>
                          <a:spcPts val="0"/>
                        </a:spcAft>
                      </a:pPr>
                      <a:r>
                        <a:rPr lang="ar-SA" sz="1800" dirty="0">
                          <a:effectLst/>
                        </a:rPr>
                        <a:t> </a:t>
                      </a:r>
                      <a:endParaRPr lang="en-US" sz="18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dirty="0">
                          <a:effectLst/>
                        </a:rPr>
                        <a:t>الاجزاء</a:t>
                      </a:r>
                      <a:endParaRPr lang="en-US" sz="18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a:effectLst/>
                        </a:rPr>
                        <a:t>النشاط </a:t>
                      </a:r>
                      <a:endParaRPr lang="en-US" sz="180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dirty="0">
                          <a:effectLst/>
                        </a:rPr>
                        <a:t>الزمن </a:t>
                      </a:r>
                      <a:endParaRPr lang="en-US" sz="1800" dirty="0">
                        <a:effectLst/>
                        <a:latin typeface="Calibri"/>
                        <a:ea typeface="Calibri"/>
                        <a:cs typeface="Arial"/>
                      </a:endParaRPr>
                    </a:p>
                  </a:txBody>
                  <a:tcPr marL="68580" marR="68580" marT="0" marB="0"/>
                </a:tc>
              </a:tr>
              <a:tr h="0">
                <a:tc rowSpan="7">
                  <a:txBody>
                    <a:bodyPr/>
                    <a:lstStyle/>
                    <a:p>
                      <a:pPr algn="ctr" rtl="1">
                        <a:lnSpc>
                          <a:spcPct val="115000"/>
                        </a:lnSpc>
                        <a:spcAft>
                          <a:spcPts val="0"/>
                        </a:spcAft>
                      </a:pPr>
                      <a:r>
                        <a:rPr lang="ar-SA" sz="1800" dirty="0">
                          <a:effectLst/>
                        </a:rPr>
                        <a:t> </a:t>
                      </a:r>
                      <a:endParaRPr lang="en-US" sz="1800" dirty="0">
                        <a:effectLst/>
                      </a:endParaRPr>
                    </a:p>
                    <a:p>
                      <a:pPr algn="r" rtl="1">
                        <a:lnSpc>
                          <a:spcPct val="115000"/>
                        </a:lnSpc>
                        <a:spcAft>
                          <a:spcPts val="0"/>
                        </a:spcAft>
                      </a:pPr>
                      <a:r>
                        <a:rPr lang="ar-SA" sz="1800" dirty="0">
                          <a:effectLst/>
                        </a:rPr>
                        <a:t> </a:t>
                      </a:r>
                      <a:endParaRPr lang="en-US" sz="1800" dirty="0">
                        <a:effectLst/>
                      </a:endParaRPr>
                    </a:p>
                    <a:p>
                      <a:pPr algn="r" rtl="1">
                        <a:lnSpc>
                          <a:spcPct val="115000"/>
                        </a:lnSpc>
                        <a:spcAft>
                          <a:spcPts val="0"/>
                        </a:spcAft>
                      </a:pPr>
                      <a:r>
                        <a:rPr lang="ar-SA" sz="1800" dirty="0">
                          <a:effectLst/>
                        </a:rPr>
                        <a:t> </a:t>
                      </a:r>
                      <a:endParaRPr lang="en-US" sz="1800" dirty="0">
                        <a:effectLst/>
                      </a:endParaRPr>
                    </a:p>
                    <a:p>
                      <a:pPr algn="ctr" rtl="1">
                        <a:lnSpc>
                          <a:spcPct val="115000"/>
                        </a:lnSpc>
                        <a:spcAft>
                          <a:spcPts val="0"/>
                        </a:spcAft>
                      </a:pPr>
                      <a:r>
                        <a:rPr lang="ar-SA" sz="1800" dirty="0">
                          <a:effectLst/>
                        </a:rPr>
                        <a:t>المقدمة</a:t>
                      </a:r>
                      <a:endParaRPr lang="en-US" sz="18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dirty="0">
                          <a:effectLst/>
                        </a:rPr>
                        <a:t>اداري تنظيمي</a:t>
                      </a:r>
                      <a:endParaRPr lang="en-US" sz="18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a:effectLst/>
                        </a:rPr>
                        <a:t>اخذ الحضور والغياب</a:t>
                      </a:r>
                      <a:endParaRPr lang="en-US" sz="180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dirty="0">
                          <a:effectLst/>
                        </a:rPr>
                        <a:t>2د</a:t>
                      </a:r>
                      <a:endParaRPr lang="en-US" sz="1800" dirty="0">
                        <a:effectLst/>
                        <a:latin typeface="Calibri"/>
                        <a:ea typeface="Calibri"/>
                        <a:cs typeface="Arial"/>
                      </a:endParaRPr>
                    </a:p>
                  </a:txBody>
                  <a:tcPr marL="68580" marR="68580" marT="0" marB="0"/>
                </a:tc>
              </a:tr>
              <a:tr h="0">
                <a:tc vMerge="1">
                  <a:txBody>
                    <a:bodyPr/>
                    <a:lstStyle/>
                    <a:p>
                      <a:pPr rtl="1"/>
                      <a:endParaRPr lang="ar-SA"/>
                    </a:p>
                  </a:txBody>
                  <a:tcPr/>
                </a:tc>
                <a:tc>
                  <a:txBody>
                    <a:bodyPr/>
                    <a:lstStyle/>
                    <a:p>
                      <a:pPr algn="ctr" rtl="1">
                        <a:lnSpc>
                          <a:spcPct val="115000"/>
                        </a:lnSpc>
                        <a:spcAft>
                          <a:spcPts val="0"/>
                        </a:spcAft>
                      </a:pPr>
                      <a:r>
                        <a:rPr lang="ar-SA" sz="1800" dirty="0">
                          <a:effectLst/>
                        </a:rPr>
                        <a:t>اختبار قبلي</a:t>
                      </a:r>
                      <a:endParaRPr lang="en-US" sz="18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a:effectLst/>
                        </a:rPr>
                        <a:t>اداء المهارة قبل التعلم</a:t>
                      </a:r>
                      <a:endParaRPr lang="en-US" sz="180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dirty="0">
                          <a:effectLst/>
                        </a:rPr>
                        <a:t>3د</a:t>
                      </a:r>
                      <a:endParaRPr lang="en-US" sz="1800" dirty="0">
                        <a:effectLst/>
                        <a:latin typeface="Calibri"/>
                        <a:ea typeface="Calibri"/>
                        <a:cs typeface="Arial"/>
                      </a:endParaRPr>
                    </a:p>
                  </a:txBody>
                  <a:tcPr marL="68580" marR="68580" marT="0" marB="0"/>
                </a:tc>
              </a:tr>
              <a:tr h="0">
                <a:tc vMerge="1">
                  <a:txBody>
                    <a:bodyPr/>
                    <a:lstStyle/>
                    <a:p>
                      <a:pPr rtl="1"/>
                      <a:endParaRPr lang="ar-SA"/>
                    </a:p>
                  </a:txBody>
                  <a:tcPr/>
                </a:tc>
                <a:tc>
                  <a:txBody>
                    <a:bodyPr/>
                    <a:lstStyle/>
                    <a:p>
                      <a:pPr algn="ctr" rtl="1">
                        <a:lnSpc>
                          <a:spcPct val="115000"/>
                        </a:lnSpc>
                        <a:spcAft>
                          <a:spcPts val="0"/>
                        </a:spcAft>
                      </a:pPr>
                      <a:r>
                        <a:rPr lang="ar-SA" sz="1800" dirty="0">
                          <a:effectLst/>
                        </a:rPr>
                        <a:t>شرح المهارة فنيا</a:t>
                      </a:r>
                      <a:endParaRPr lang="en-US" sz="18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dirty="0">
                          <a:effectLst/>
                        </a:rPr>
                        <a:t>الخطوات الفنية للمهارة </a:t>
                      </a:r>
                      <a:endParaRPr lang="en-US" sz="18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dirty="0">
                          <a:effectLst/>
                        </a:rPr>
                        <a:t>3د</a:t>
                      </a:r>
                      <a:endParaRPr lang="en-US" sz="1800" dirty="0">
                        <a:effectLst/>
                        <a:latin typeface="Calibri"/>
                        <a:ea typeface="Calibri"/>
                        <a:cs typeface="Arial"/>
                      </a:endParaRPr>
                    </a:p>
                  </a:txBody>
                  <a:tcPr marL="68580" marR="68580" marT="0" marB="0"/>
                </a:tc>
              </a:tr>
              <a:tr h="0">
                <a:tc vMerge="1">
                  <a:txBody>
                    <a:bodyPr/>
                    <a:lstStyle/>
                    <a:p>
                      <a:pPr rtl="1"/>
                      <a:endParaRPr lang="ar-SA"/>
                    </a:p>
                  </a:txBody>
                  <a:tcPr/>
                </a:tc>
                <a:tc>
                  <a:txBody>
                    <a:bodyPr/>
                    <a:lstStyle/>
                    <a:p>
                      <a:pPr algn="ctr" rtl="1">
                        <a:lnSpc>
                          <a:spcPct val="115000"/>
                        </a:lnSpc>
                        <a:spcAft>
                          <a:spcPts val="0"/>
                        </a:spcAft>
                      </a:pPr>
                      <a:r>
                        <a:rPr lang="ar-SA" sz="1800" dirty="0">
                          <a:effectLst/>
                        </a:rPr>
                        <a:t>عمل نموذج للمهارة (معلم)</a:t>
                      </a:r>
                      <a:endParaRPr lang="en-US" sz="18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a:effectLst/>
                        </a:rPr>
                        <a:t>مع تجزئة الاداء</a:t>
                      </a:r>
                      <a:endParaRPr lang="en-US" sz="180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a:effectLst/>
                        </a:rPr>
                        <a:t>2د</a:t>
                      </a:r>
                      <a:endParaRPr lang="en-US" sz="1800">
                        <a:effectLst/>
                        <a:latin typeface="Calibri"/>
                        <a:ea typeface="Calibri"/>
                        <a:cs typeface="Arial"/>
                      </a:endParaRPr>
                    </a:p>
                  </a:txBody>
                  <a:tcPr marL="68580" marR="68580" marT="0" marB="0"/>
                </a:tc>
              </a:tr>
              <a:tr h="0">
                <a:tc vMerge="1">
                  <a:txBody>
                    <a:bodyPr/>
                    <a:lstStyle/>
                    <a:p>
                      <a:pPr rtl="1"/>
                      <a:endParaRPr lang="ar-SA"/>
                    </a:p>
                  </a:txBody>
                  <a:tcPr/>
                </a:tc>
                <a:tc>
                  <a:txBody>
                    <a:bodyPr/>
                    <a:lstStyle/>
                    <a:p>
                      <a:pPr algn="ctr" rtl="1">
                        <a:lnSpc>
                          <a:spcPct val="115000"/>
                        </a:lnSpc>
                        <a:spcAft>
                          <a:spcPts val="0"/>
                        </a:spcAft>
                      </a:pPr>
                      <a:r>
                        <a:rPr lang="ar-SA" sz="1800" dirty="0">
                          <a:effectLst/>
                        </a:rPr>
                        <a:t>عمل نموذج للمهارة (طالب)</a:t>
                      </a:r>
                      <a:endParaRPr lang="en-US" sz="18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a:effectLst/>
                        </a:rPr>
                        <a:t>كلي</a:t>
                      </a:r>
                      <a:endParaRPr lang="en-US" sz="180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a:effectLst/>
                        </a:rPr>
                        <a:t>4د</a:t>
                      </a:r>
                      <a:endParaRPr lang="en-US" sz="1800">
                        <a:effectLst/>
                        <a:latin typeface="Calibri"/>
                        <a:ea typeface="Calibri"/>
                        <a:cs typeface="Arial"/>
                      </a:endParaRPr>
                    </a:p>
                  </a:txBody>
                  <a:tcPr marL="68580" marR="68580" marT="0" marB="0"/>
                </a:tc>
              </a:tr>
              <a:tr h="0">
                <a:tc vMerge="1">
                  <a:txBody>
                    <a:bodyPr/>
                    <a:lstStyle/>
                    <a:p>
                      <a:pPr rtl="1"/>
                      <a:endParaRPr lang="ar-SA"/>
                    </a:p>
                  </a:txBody>
                  <a:tcPr/>
                </a:tc>
                <a:tc>
                  <a:txBody>
                    <a:bodyPr/>
                    <a:lstStyle/>
                    <a:p>
                      <a:pPr algn="ctr" rtl="1">
                        <a:lnSpc>
                          <a:spcPct val="115000"/>
                        </a:lnSpc>
                        <a:spcAft>
                          <a:spcPts val="0"/>
                        </a:spcAft>
                      </a:pPr>
                      <a:r>
                        <a:rPr lang="ar-SA" sz="1800" dirty="0">
                          <a:effectLst/>
                        </a:rPr>
                        <a:t>توزيع كروت المهمات</a:t>
                      </a:r>
                      <a:endParaRPr lang="en-US" sz="18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dirty="0">
                          <a:effectLst/>
                        </a:rPr>
                        <a:t>توزيع لكل طالب</a:t>
                      </a:r>
                      <a:endParaRPr lang="en-US" sz="18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dirty="0">
                          <a:effectLst/>
                        </a:rPr>
                        <a:t>1د</a:t>
                      </a:r>
                      <a:endParaRPr lang="en-US" sz="1800" dirty="0">
                        <a:effectLst/>
                        <a:latin typeface="Calibri"/>
                        <a:ea typeface="Calibri"/>
                        <a:cs typeface="Arial"/>
                      </a:endParaRPr>
                    </a:p>
                  </a:txBody>
                  <a:tcPr marL="68580" marR="68580" marT="0" marB="0"/>
                </a:tc>
              </a:tr>
              <a:tr h="0">
                <a:tc vMerge="1">
                  <a:txBody>
                    <a:bodyPr/>
                    <a:lstStyle/>
                    <a:p>
                      <a:pPr rtl="1"/>
                      <a:endParaRPr lang="ar-SA"/>
                    </a:p>
                  </a:txBody>
                  <a:tcPr/>
                </a:tc>
                <a:tc>
                  <a:txBody>
                    <a:bodyPr/>
                    <a:lstStyle/>
                    <a:p>
                      <a:pPr algn="ctr" rtl="1">
                        <a:lnSpc>
                          <a:spcPct val="115000"/>
                        </a:lnSpc>
                        <a:spcAft>
                          <a:spcPts val="0"/>
                        </a:spcAft>
                      </a:pPr>
                      <a:r>
                        <a:rPr lang="ar-SA" sz="1800" dirty="0">
                          <a:effectLst/>
                        </a:rPr>
                        <a:t>الاحماء</a:t>
                      </a:r>
                      <a:endParaRPr lang="en-US" sz="18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a:effectLst/>
                        </a:rPr>
                        <a:t>كما هو موضح بالكرت</a:t>
                      </a:r>
                      <a:endParaRPr lang="en-US" sz="180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dirty="0">
                          <a:effectLst/>
                        </a:rPr>
                        <a:t>5د</a:t>
                      </a:r>
                      <a:endParaRPr lang="en-US" sz="1800" dirty="0">
                        <a:effectLst/>
                        <a:latin typeface="Calibri"/>
                        <a:ea typeface="Calibri"/>
                        <a:cs typeface="Arial"/>
                      </a:endParaRPr>
                    </a:p>
                  </a:txBody>
                  <a:tcPr marL="68580" marR="68580" marT="0" marB="0"/>
                </a:tc>
              </a:tr>
              <a:tr h="0">
                <a:tc rowSpan="2">
                  <a:txBody>
                    <a:bodyPr/>
                    <a:lstStyle/>
                    <a:p>
                      <a:pPr algn="ctr" rtl="1">
                        <a:lnSpc>
                          <a:spcPct val="115000"/>
                        </a:lnSpc>
                        <a:spcAft>
                          <a:spcPts val="0"/>
                        </a:spcAft>
                      </a:pPr>
                      <a:r>
                        <a:rPr lang="ar-SA" sz="1800" dirty="0">
                          <a:effectLst/>
                        </a:rPr>
                        <a:t>التطبيق</a:t>
                      </a:r>
                      <a:endParaRPr lang="en-US" sz="1800" dirty="0">
                        <a:effectLst/>
                      </a:endParaRPr>
                    </a:p>
                    <a:p>
                      <a:pPr algn="ctr" rtl="1">
                        <a:lnSpc>
                          <a:spcPct val="115000"/>
                        </a:lnSpc>
                        <a:spcAft>
                          <a:spcPts val="0"/>
                        </a:spcAft>
                      </a:pPr>
                      <a:r>
                        <a:rPr lang="ar-SA" sz="1800" dirty="0">
                          <a:effectLst/>
                        </a:rPr>
                        <a:t> </a:t>
                      </a:r>
                      <a:endParaRPr lang="en-US" sz="1800" dirty="0">
                        <a:effectLst/>
                        <a:latin typeface="Calibri"/>
                        <a:ea typeface="Calibri"/>
                        <a:cs typeface="Arial"/>
                      </a:endParaRPr>
                    </a:p>
                  </a:txBody>
                  <a:tcPr marL="68580" marR="68580" marT="0" marB="0" anchor="b"/>
                </a:tc>
                <a:tc>
                  <a:txBody>
                    <a:bodyPr/>
                    <a:lstStyle/>
                    <a:p>
                      <a:pPr algn="ctr" rtl="1">
                        <a:lnSpc>
                          <a:spcPct val="115000"/>
                        </a:lnSpc>
                        <a:spcAft>
                          <a:spcPts val="0"/>
                        </a:spcAft>
                      </a:pPr>
                      <a:r>
                        <a:rPr lang="ar-SA" sz="1800" dirty="0">
                          <a:effectLst/>
                        </a:rPr>
                        <a:t>قراءة المهمات</a:t>
                      </a:r>
                      <a:endParaRPr lang="en-US" sz="18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a:effectLst/>
                        </a:rPr>
                        <a:t>تقرا من قبل المعلم</a:t>
                      </a:r>
                      <a:endParaRPr lang="en-US" sz="180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dirty="0">
                          <a:effectLst/>
                        </a:rPr>
                        <a:t>2د</a:t>
                      </a:r>
                      <a:endParaRPr lang="en-US" sz="1800" dirty="0">
                        <a:effectLst/>
                        <a:latin typeface="Calibri"/>
                        <a:ea typeface="Calibri"/>
                        <a:cs typeface="Arial"/>
                      </a:endParaRPr>
                    </a:p>
                  </a:txBody>
                  <a:tcPr marL="68580" marR="68580" marT="0" marB="0"/>
                </a:tc>
              </a:tr>
              <a:tr h="0">
                <a:tc vMerge="1">
                  <a:txBody>
                    <a:bodyPr/>
                    <a:lstStyle/>
                    <a:p>
                      <a:pPr rtl="1"/>
                      <a:endParaRPr lang="ar-SA"/>
                    </a:p>
                  </a:txBody>
                  <a:tcPr/>
                </a:tc>
                <a:tc>
                  <a:txBody>
                    <a:bodyPr/>
                    <a:lstStyle/>
                    <a:p>
                      <a:pPr algn="ctr" rtl="1">
                        <a:lnSpc>
                          <a:spcPct val="115000"/>
                        </a:lnSpc>
                        <a:spcAft>
                          <a:spcPts val="0"/>
                        </a:spcAft>
                      </a:pPr>
                      <a:r>
                        <a:rPr lang="ar-SA" sz="1800" dirty="0">
                          <a:effectLst/>
                        </a:rPr>
                        <a:t>تطبيق المهمات</a:t>
                      </a:r>
                      <a:endParaRPr lang="en-US" sz="18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dirty="0">
                          <a:effectLst/>
                        </a:rPr>
                        <a:t>تؤدى بشكل فردي</a:t>
                      </a:r>
                      <a:endParaRPr lang="en-US" sz="18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dirty="0">
                          <a:effectLst/>
                        </a:rPr>
                        <a:t>20د</a:t>
                      </a:r>
                      <a:endParaRPr lang="en-US" sz="1800" dirty="0">
                        <a:effectLst/>
                        <a:latin typeface="Calibri"/>
                        <a:ea typeface="Calibri"/>
                        <a:cs typeface="Arial"/>
                      </a:endParaRPr>
                    </a:p>
                  </a:txBody>
                  <a:tcPr marL="68580" marR="68580" marT="0" marB="0"/>
                </a:tc>
              </a:tr>
              <a:tr h="0">
                <a:tc rowSpan="3">
                  <a:txBody>
                    <a:bodyPr/>
                    <a:lstStyle/>
                    <a:p>
                      <a:pPr algn="ctr" rtl="1">
                        <a:lnSpc>
                          <a:spcPct val="115000"/>
                        </a:lnSpc>
                        <a:spcAft>
                          <a:spcPts val="0"/>
                        </a:spcAft>
                      </a:pPr>
                      <a:r>
                        <a:rPr lang="ar-SA" sz="1800" dirty="0">
                          <a:effectLst/>
                        </a:rPr>
                        <a:t> </a:t>
                      </a:r>
                      <a:endParaRPr lang="en-US" sz="1800" dirty="0">
                        <a:effectLst/>
                      </a:endParaRPr>
                    </a:p>
                    <a:p>
                      <a:pPr algn="ctr" rtl="1">
                        <a:lnSpc>
                          <a:spcPct val="115000"/>
                        </a:lnSpc>
                        <a:spcAft>
                          <a:spcPts val="0"/>
                        </a:spcAft>
                      </a:pPr>
                      <a:r>
                        <a:rPr lang="ar-SA" sz="1800" dirty="0">
                          <a:effectLst/>
                        </a:rPr>
                        <a:t>الختام</a:t>
                      </a:r>
                      <a:endParaRPr lang="en-US" sz="18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dirty="0">
                          <a:effectLst/>
                        </a:rPr>
                        <a:t>التغذية الراجعة</a:t>
                      </a:r>
                      <a:endParaRPr lang="en-US" sz="18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dirty="0">
                          <a:effectLst/>
                        </a:rPr>
                        <a:t>فردية وجماعية</a:t>
                      </a:r>
                      <a:endParaRPr lang="en-US" sz="18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dirty="0">
                          <a:effectLst/>
                        </a:rPr>
                        <a:t>2د</a:t>
                      </a:r>
                      <a:endParaRPr lang="en-US" sz="1800" dirty="0">
                        <a:effectLst/>
                        <a:latin typeface="Calibri"/>
                        <a:ea typeface="Calibri"/>
                        <a:cs typeface="Arial"/>
                      </a:endParaRPr>
                    </a:p>
                  </a:txBody>
                  <a:tcPr marL="68580" marR="68580" marT="0" marB="0"/>
                </a:tc>
              </a:tr>
              <a:tr h="0">
                <a:tc vMerge="1">
                  <a:txBody>
                    <a:bodyPr/>
                    <a:lstStyle/>
                    <a:p>
                      <a:pPr rtl="1"/>
                      <a:endParaRPr lang="ar-SA"/>
                    </a:p>
                  </a:txBody>
                  <a:tcPr/>
                </a:tc>
                <a:tc>
                  <a:txBody>
                    <a:bodyPr/>
                    <a:lstStyle/>
                    <a:p>
                      <a:pPr algn="ctr" rtl="1">
                        <a:lnSpc>
                          <a:spcPct val="115000"/>
                        </a:lnSpc>
                        <a:spcAft>
                          <a:spcPts val="0"/>
                        </a:spcAft>
                      </a:pPr>
                      <a:r>
                        <a:rPr lang="ar-SA" sz="1800" dirty="0">
                          <a:effectLst/>
                        </a:rPr>
                        <a:t>جمع كروت المهمات</a:t>
                      </a:r>
                      <a:endParaRPr lang="en-US" sz="18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dirty="0">
                          <a:effectLst/>
                        </a:rPr>
                        <a:t>في نهاية الدرس</a:t>
                      </a:r>
                      <a:endParaRPr lang="en-US" sz="18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dirty="0">
                          <a:effectLst/>
                        </a:rPr>
                        <a:t>1د</a:t>
                      </a:r>
                      <a:endParaRPr lang="en-US" sz="1800" dirty="0">
                        <a:effectLst/>
                        <a:latin typeface="Calibri"/>
                        <a:ea typeface="Calibri"/>
                        <a:cs typeface="Arial"/>
                      </a:endParaRPr>
                    </a:p>
                  </a:txBody>
                  <a:tcPr marL="68580" marR="68580" marT="0" marB="0"/>
                </a:tc>
              </a:tr>
              <a:tr h="0">
                <a:tc vMerge="1">
                  <a:txBody>
                    <a:bodyPr/>
                    <a:lstStyle/>
                    <a:p>
                      <a:pPr rtl="1"/>
                      <a:endParaRPr lang="ar-SA"/>
                    </a:p>
                  </a:txBody>
                  <a:tcPr/>
                </a:tc>
                <a:tc>
                  <a:txBody>
                    <a:bodyPr/>
                    <a:lstStyle/>
                    <a:p>
                      <a:pPr algn="ctr" rtl="1">
                        <a:lnSpc>
                          <a:spcPct val="115000"/>
                        </a:lnSpc>
                        <a:spcAft>
                          <a:spcPts val="0"/>
                        </a:spcAft>
                      </a:pPr>
                      <a:r>
                        <a:rPr lang="ar-SA" sz="1800" dirty="0">
                          <a:effectLst/>
                        </a:rPr>
                        <a:t>عودة الطلاب الى الصف</a:t>
                      </a:r>
                      <a:endParaRPr lang="en-US" sz="18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a:effectLst/>
                        </a:rPr>
                        <a:t>بعد تبديل الملابس</a:t>
                      </a:r>
                      <a:endParaRPr lang="en-US" sz="180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dirty="0">
                          <a:effectLst/>
                        </a:rPr>
                        <a:t>2د</a:t>
                      </a:r>
                      <a:endParaRPr lang="en-US" sz="1800" dirty="0">
                        <a:effectLst/>
                        <a:latin typeface="Calibri"/>
                        <a:ea typeface="Calibri"/>
                        <a:cs typeface="Arial"/>
                      </a:endParaRPr>
                    </a:p>
                  </a:txBody>
                  <a:tcPr marL="68580" marR="68580" marT="0" marB="0"/>
                </a:tc>
              </a:tr>
            </a:tbl>
          </a:graphicData>
        </a:graphic>
      </p:graphicFrame>
      <p:graphicFrame>
        <p:nvGraphicFramePr>
          <p:cNvPr id="5" name="جدول 4"/>
          <p:cNvGraphicFramePr>
            <a:graphicFrameLocks noGrp="1"/>
          </p:cNvGraphicFramePr>
          <p:nvPr>
            <p:extLst>
              <p:ext uri="{D42A27DB-BD31-4B8C-83A1-F6EECF244321}">
                <p14:modId xmlns:p14="http://schemas.microsoft.com/office/powerpoint/2010/main" val="1107374672"/>
              </p:ext>
            </p:extLst>
          </p:nvPr>
        </p:nvGraphicFramePr>
        <p:xfrm>
          <a:off x="676328" y="5805264"/>
          <a:ext cx="7729299" cy="424432"/>
        </p:xfrm>
        <a:graphic>
          <a:graphicData uri="http://schemas.openxmlformats.org/drawingml/2006/table">
            <a:tbl>
              <a:tblPr rtl="1" firstRow="1" firstCol="1" bandRow="1">
                <a:tableStyleId>{5C22544A-7EE6-4342-B048-85BDC9FD1C3A}</a:tableStyleId>
              </a:tblPr>
              <a:tblGrid>
                <a:gridCol w="1279631"/>
                <a:gridCol w="6449668"/>
              </a:tblGrid>
              <a:tr h="424432">
                <a:tc>
                  <a:txBody>
                    <a:bodyPr/>
                    <a:lstStyle/>
                    <a:p>
                      <a:pPr algn="ctr" rtl="1">
                        <a:lnSpc>
                          <a:spcPct val="115000"/>
                        </a:lnSpc>
                        <a:spcAft>
                          <a:spcPts val="0"/>
                        </a:spcAft>
                      </a:pPr>
                      <a:r>
                        <a:rPr lang="ar-SA" sz="1800" dirty="0">
                          <a:effectLst/>
                        </a:rPr>
                        <a:t>الادوات</a:t>
                      </a:r>
                      <a:endParaRPr lang="en-US" sz="1800" dirty="0">
                        <a:effectLst/>
                        <a:latin typeface="Calibri"/>
                        <a:ea typeface="Calibri"/>
                        <a:cs typeface="Arial"/>
                      </a:endParaRPr>
                    </a:p>
                  </a:txBody>
                  <a:tcPr marL="68580" marR="68580" marT="0" marB="0"/>
                </a:tc>
                <a:tc>
                  <a:txBody>
                    <a:bodyPr/>
                    <a:lstStyle/>
                    <a:p>
                      <a:pPr marL="0" lvl="0" indent="0" algn="ctr" rtl="1">
                        <a:lnSpc>
                          <a:spcPct val="115000"/>
                        </a:lnSpc>
                        <a:spcAft>
                          <a:spcPts val="0"/>
                        </a:spcAft>
                        <a:buFont typeface="+mj-cs"/>
                        <a:buNone/>
                      </a:pPr>
                      <a:r>
                        <a:rPr lang="ar-SA" sz="1800" dirty="0">
                          <a:effectLst/>
                        </a:rPr>
                        <a:t>حبال ( 10 ) ، رسوم توضيحية</a:t>
                      </a:r>
                      <a:endParaRPr lang="en-US" sz="1800" dirty="0">
                        <a:effectLst/>
                        <a:latin typeface="Calibri"/>
                        <a:ea typeface="Calibri"/>
                        <a:cs typeface="Arial"/>
                      </a:endParaRPr>
                    </a:p>
                  </a:txBody>
                  <a:tcPr marL="68580" marR="68580" marT="0" marB="0"/>
                </a:tc>
              </a:tr>
            </a:tbl>
          </a:graphicData>
        </a:graphic>
      </p:graphicFrame>
      <p:graphicFrame>
        <p:nvGraphicFramePr>
          <p:cNvPr id="6" name="جدول 5"/>
          <p:cNvGraphicFramePr>
            <a:graphicFrameLocks noGrp="1"/>
          </p:cNvGraphicFramePr>
          <p:nvPr>
            <p:extLst>
              <p:ext uri="{D42A27DB-BD31-4B8C-83A1-F6EECF244321}">
                <p14:modId xmlns:p14="http://schemas.microsoft.com/office/powerpoint/2010/main" val="3663733937"/>
              </p:ext>
            </p:extLst>
          </p:nvPr>
        </p:nvGraphicFramePr>
        <p:xfrm>
          <a:off x="689450" y="6453336"/>
          <a:ext cx="7698973" cy="315468"/>
        </p:xfrm>
        <a:graphic>
          <a:graphicData uri="http://schemas.openxmlformats.org/drawingml/2006/table">
            <a:tbl>
              <a:tblPr rtl="1" firstRow="1" firstCol="1" bandRow="1">
                <a:tableStyleId>{5C22544A-7EE6-4342-B048-85BDC9FD1C3A}</a:tableStyleId>
              </a:tblPr>
              <a:tblGrid>
                <a:gridCol w="1268247"/>
                <a:gridCol w="6430726"/>
              </a:tblGrid>
              <a:tr h="0">
                <a:tc>
                  <a:txBody>
                    <a:bodyPr/>
                    <a:lstStyle/>
                    <a:p>
                      <a:pPr algn="ctr" rtl="1">
                        <a:lnSpc>
                          <a:spcPct val="115000"/>
                        </a:lnSpc>
                        <a:spcAft>
                          <a:spcPts val="0"/>
                        </a:spcAft>
                      </a:pPr>
                      <a:r>
                        <a:rPr lang="ar-SA" sz="1800" dirty="0">
                          <a:effectLst/>
                        </a:rPr>
                        <a:t>التقويم</a:t>
                      </a:r>
                      <a:endParaRPr lang="en-US" sz="1800" dirty="0">
                        <a:effectLst/>
                        <a:latin typeface="Calibri"/>
                        <a:ea typeface="Calibri"/>
                        <a:cs typeface="Arial"/>
                      </a:endParaRPr>
                    </a:p>
                  </a:txBody>
                  <a:tcPr marL="68580" marR="68580" marT="0" marB="0"/>
                </a:tc>
                <a:tc>
                  <a:txBody>
                    <a:bodyPr/>
                    <a:lstStyle/>
                    <a:p>
                      <a:pPr marL="0" lvl="0" indent="0" algn="ctr" rtl="1">
                        <a:lnSpc>
                          <a:spcPct val="115000"/>
                        </a:lnSpc>
                        <a:spcAft>
                          <a:spcPts val="0"/>
                        </a:spcAft>
                        <a:buFont typeface="+mj-cs"/>
                        <a:buNone/>
                      </a:pPr>
                      <a:r>
                        <a:rPr lang="ar-SA" sz="1800" dirty="0">
                          <a:effectLst/>
                        </a:rPr>
                        <a:t>ملاحظة مستوى الاداء الفني للمهارة اوليا .</a:t>
                      </a:r>
                      <a:endParaRPr lang="en-US" sz="1800" dirty="0">
                        <a:effectLst/>
                        <a:latin typeface="Calibri"/>
                        <a:ea typeface="Calibri"/>
                        <a:cs typeface="Arial"/>
                      </a:endParaRPr>
                    </a:p>
                  </a:txBody>
                  <a:tcPr marL="68580" marR="68580" marT="0" marB="0"/>
                </a:tc>
              </a:tr>
            </a:tbl>
          </a:graphicData>
        </a:graphic>
      </p:graphicFrame>
      <p:sp>
        <p:nvSpPr>
          <p:cNvPr id="7" name="مستطيل 6"/>
          <p:cNvSpPr/>
          <p:nvPr/>
        </p:nvSpPr>
        <p:spPr>
          <a:xfrm>
            <a:off x="5364088" y="43152"/>
            <a:ext cx="3685624" cy="369332"/>
          </a:xfrm>
          <a:prstGeom prst="rect">
            <a:avLst/>
          </a:prstGeom>
        </p:spPr>
        <p:txBody>
          <a:bodyPr wrap="none">
            <a:spAutoFit/>
          </a:bodyPr>
          <a:lstStyle/>
          <a:p>
            <a:r>
              <a:rPr lang="ar-SA" b="1" dirty="0">
                <a:solidFill>
                  <a:schemeClr val="bg1"/>
                </a:solidFill>
              </a:rPr>
              <a:t>نموذج خطة درس بالطريقة التدريبية رقم ( 1 )</a:t>
            </a:r>
            <a:endParaRPr lang="en-US" dirty="0">
              <a:solidFill>
                <a:schemeClr val="bg1"/>
              </a:solidFill>
            </a:endParaRPr>
          </a:p>
        </p:txBody>
      </p:sp>
      <p:sp>
        <p:nvSpPr>
          <p:cNvPr id="8" name="مستطيل 7"/>
          <p:cNvSpPr/>
          <p:nvPr/>
        </p:nvSpPr>
        <p:spPr>
          <a:xfrm>
            <a:off x="-19237" y="43152"/>
            <a:ext cx="1417376" cy="369332"/>
          </a:xfrm>
          <a:prstGeom prst="rect">
            <a:avLst/>
          </a:prstGeom>
        </p:spPr>
        <p:txBody>
          <a:bodyPr wrap="none">
            <a:spAutoFit/>
          </a:bodyPr>
          <a:lstStyle/>
          <a:p>
            <a:r>
              <a:rPr lang="ar-SA" b="1" dirty="0">
                <a:solidFill>
                  <a:schemeClr val="bg1"/>
                </a:solidFill>
              </a:rPr>
              <a:t>الصف  : الثامن </a:t>
            </a:r>
          </a:p>
        </p:txBody>
      </p:sp>
      <p:sp>
        <p:nvSpPr>
          <p:cNvPr id="9" name="مستطيل 8"/>
          <p:cNvSpPr/>
          <p:nvPr/>
        </p:nvSpPr>
        <p:spPr>
          <a:xfrm>
            <a:off x="2045180" y="44624"/>
            <a:ext cx="3081293" cy="369332"/>
          </a:xfrm>
          <a:prstGeom prst="rect">
            <a:avLst/>
          </a:prstGeom>
        </p:spPr>
        <p:txBody>
          <a:bodyPr wrap="none">
            <a:spAutoFit/>
          </a:bodyPr>
          <a:lstStyle/>
          <a:p>
            <a:r>
              <a:rPr lang="ar-SA" b="1" dirty="0">
                <a:solidFill>
                  <a:schemeClr val="bg1"/>
                </a:solidFill>
              </a:rPr>
              <a:t>الموضوع : الوثبة الثلاثية / العاب قوى</a:t>
            </a:r>
          </a:p>
        </p:txBody>
      </p:sp>
    </p:spTree>
    <p:extLst>
      <p:ext uri="{BB962C8B-B14F-4D97-AF65-F5344CB8AC3E}">
        <p14:creationId xmlns:p14="http://schemas.microsoft.com/office/powerpoint/2010/main" val="54175677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425572865"/>
              </p:ext>
            </p:extLst>
          </p:nvPr>
        </p:nvGraphicFramePr>
        <p:xfrm>
          <a:off x="741084" y="404664"/>
          <a:ext cx="7719347" cy="315468"/>
        </p:xfrm>
        <a:graphic>
          <a:graphicData uri="http://schemas.openxmlformats.org/drawingml/2006/table">
            <a:tbl>
              <a:tblPr rtl="1" firstRow="1" firstCol="1" bandRow="1">
                <a:tableStyleId>{5940675A-B579-460E-94D1-54222C63F5DA}</a:tableStyleId>
              </a:tblPr>
              <a:tblGrid>
                <a:gridCol w="1271604"/>
                <a:gridCol w="6447743"/>
              </a:tblGrid>
              <a:tr h="288032">
                <a:tc>
                  <a:txBody>
                    <a:bodyPr/>
                    <a:lstStyle/>
                    <a:p>
                      <a:pPr algn="ctr" rtl="1">
                        <a:lnSpc>
                          <a:spcPct val="115000"/>
                        </a:lnSpc>
                        <a:spcAft>
                          <a:spcPts val="0"/>
                        </a:spcAft>
                      </a:pPr>
                      <a:r>
                        <a:rPr lang="ar-SA" sz="1800" b="1" dirty="0">
                          <a:effectLst/>
                        </a:rPr>
                        <a:t>الموضوع </a:t>
                      </a:r>
                      <a:endParaRPr lang="en-US" sz="1800" b="1" dirty="0">
                        <a:effectLst/>
                        <a:latin typeface="Calibri"/>
                        <a:ea typeface="Calibri"/>
                        <a:cs typeface="Arial"/>
                      </a:endParaRPr>
                    </a:p>
                  </a:txBody>
                  <a:tcPr marL="68580" marR="68580" marT="0" marB="0">
                    <a:solidFill>
                      <a:srgbClr val="FFFFCC"/>
                    </a:solidFill>
                  </a:tcPr>
                </a:tc>
                <a:tc>
                  <a:txBody>
                    <a:bodyPr/>
                    <a:lstStyle/>
                    <a:p>
                      <a:pPr algn="r" rtl="1">
                        <a:lnSpc>
                          <a:spcPct val="115000"/>
                        </a:lnSpc>
                        <a:spcAft>
                          <a:spcPts val="0"/>
                        </a:spcAft>
                      </a:pPr>
                      <a:r>
                        <a:rPr lang="ar-SA" sz="1800" b="1" dirty="0">
                          <a:effectLst/>
                        </a:rPr>
                        <a:t> العاب قوى / الوثبة الثلاثية </a:t>
                      </a:r>
                      <a:endParaRPr lang="en-US" sz="1800" b="1" dirty="0">
                        <a:effectLst/>
                        <a:latin typeface="Calibri"/>
                        <a:ea typeface="Calibri"/>
                        <a:cs typeface="Arial"/>
                      </a:endParaRPr>
                    </a:p>
                  </a:txBody>
                  <a:tcPr marL="68580" marR="68580" marT="0" marB="0">
                    <a:solidFill>
                      <a:srgbClr val="FFFFCC"/>
                    </a:solidFill>
                  </a:tcPr>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2752159783"/>
              </p:ext>
            </p:extLst>
          </p:nvPr>
        </p:nvGraphicFramePr>
        <p:xfrm>
          <a:off x="741084" y="908720"/>
          <a:ext cx="7719347" cy="1261872"/>
        </p:xfrm>
        <a:graphic>
          <a:graphicData uri="http://schemas.openxmlformats.org/drawingml/2006/table">
            <a:tbl>
              <a:tblPr rtl="1" firstRow="1" firstCol="1" bandRow="1">
                <a:tableStyleId>{5940675A-B579-460E-94D1-54222C63F5DA}</a:tableStyleId>
              </a:tblPr>
              <a:tblGrid>
                <a:gridCol w="859697"/>
                <a:gridCol w="6859650"/>
              </a:tblGrid>
              <a:tr h="0">
                <a:tc>
                  <a:txBody>
                    <a:bodyPr/>
                    <a:lstStyle/>
                    <a:p>
                      <a:pPr algn="ctr" rtl="1">
                        <a:lnSpc>
                          <a:spcPct val="115000"/>
                        </a:lnSpc>
                        <a:spcAft>
                          <a:spcPts val="0"/>
                        </a:spcAft>
                      </a:pPr>
                      <a:r>
                        <a:rPr lang="ar-SA" sz="1800" b="1" dirty="0">
                          <a:effectLst/>
                        </a:rPr>
                        <a:t>ارشادات </a:t>
                      </a:r>
                      <a:endParaRPr lang="en-US" sz="1800" b="1" dirty="0">
                        <a:effectLst/>
                        <a:latin typeface="Calibri"/>
                        <a:ea typeface="Calibri"/>
                        <a:cs typeface="Arial"/>
                      </a:endParaRPr>
                    </a:p>
                  </a:txBody>
                  <a:tcPr marL="68580" marR="68580" marT="0" marB="0" anchor="ctr">
                    <a:solidFill>
                      <a:srgbClr val="FFFFCC"/>
                    </a:solidFill>
                  </a:tcPr>
                </a:tc>
                <a:tc>
                  <a:txBody>
                    <a:bodyPr/>
                    <a:lstStyle/>
                    <a:p>
                      <a:pPr marL="0" lvl="0" indent="0" algn="r" rtl="1">
                        <a:lnSpc>
                          <a:spcPct val="115000"/>
                        </a:lnSpc>
                        <a:spcAft>
                          <a:spcPts val="0"/>
                        </a:spcAft>
                        <a:buFont typeface="+mj-cs"/>
                        <a:buNone/>
                      </a:pPr>
                      <a:r>
                        <a:rPr lang="ar-SA" sz="1800" b="1" dirty="0">
                          <a:effectLst/>
                        </a:rPr>
                        <a:t>بعد ان تعلمت مهارة الوثبة الثلاثية وخطواتها الفنية من المعلم عليك القيام بما يلي :</a:t>
                      </a:r>
                      <a:endParaRPr lang="en-US" sz="1800" b="1" dirty="0">
                        <a:effectLst/>
                      </a:endParaRPr>
                    </a:p>
                    <a:p>
                      <a:pPr marL="0" lvl="0" indent="0" algn="r" rtl="1">
                        <a:lnSpc>
                          <a:spcPct val="115000"/>
                        </a:lnSpc>
                        <a:spcAft>
                          <a:spcPts val="0"/>
                        </a:spcAft>
                        <a:buFont typeface="+mj-cs"/>
                        <a:buNone/>
                      </a:pPr>
                      <a:r>
                        <a:rPr lang="ar-SA" sz="1800" b="1" dirty="0">
                          <a:effectLst/>
                        </a:rPr>
                        <a:t>اداء تمرينات الاحماء جميعها بشكل مستمر وفردي من خلال الانتشار الحر حول حفرة الوثب </a:t>
                      </a:r>
                      <a:endParaRPr lang="en-US" sz="1800" b="1" dirty="0">
                        <a:effectLst/>
                      </a:endParaRPr>
                    </a:p>
                    <a:p>
                      <a:pPr marL="0" lvl="0" indent="0" algn="r" rtl="1">
                        <a:lnSpc>
                          <a:spcPct val="115000"/>
                        </a:lnSpc>
                        <a:spcAft>
                          <a:spcPts val="0"/>
                        </a:spcAft>
                        <a:buFont typeface="+mj-cs"/>
                        <a:buNone/>
                      </a:pPr>
                      <a:r>
                        <a:rPr lang="ar-SA" sz="1800" b="1" dirty="0">
                          <a:effectLst/>
                        </a:rPr>
                        <a:t>بعد اداء الاحماء قم بأداء جميع المهمات الواردة في الكرت ولا تردد بسؤال المعلم عن أي شيء لا تعرفه </a:t>
                      </a:r>
                      <a:endParaRPr lang="en-US" sz="1800" b="1" dirty="0">
                        <a:effectLst/>
                        <a:latin typeface="Calibri"/>
                        <a:ea typeface="Calibri"/>
                        <a:cs typeface="Arial"/>
                      </a:endParaRPr>
                    </a:p>
                  </a:txBody>
                  <a:tcPr marL="68580" marR="68580" marT="0" marB="0">
                    <a:solidFill>
                      <a:srgbClr val="FFFFCC"/>
                    </a:solidFill>
                  </a:tcPr>
                </a:tc>
              </a:tr>
            </a:tbl>
          </a:graphicData>
        </a:graphic>
      </p:graphicFrame>
      <p:graphicFrame>
        <p:nvGraphicFramePr>
          <p:cNvPr id="4" name="جدول 3"/>
          <p:cNvGraphicFramePr>
            <a:graphicFrameLocks noGrp="1"/>
          </p:cNvGraphicFramePr>
          <p:nvPr>
            <p:extLst>
              <p:ext uri="{D42A27DB-BD31-4B8C-83A1-F6EECF244321}">
                <p14:modId xmlns:p14="http://schemas.microsoft.com/office/powerpoint/2010/main" val="3043212989"/>
              </p:ext>
            </p:extLst>
          </p:nvPr>
        </p:nvGraphicFramePr>
        <p:xfrm>
          <a:off x="741084" y="2564904"/>
          <a:ext cx="7719348" cy="1261872"/>
        </p:xfrm>
        <a:graphic>
          <a:graphicData uri="http://schemas.openxmlformats.org/drawingml/2006/table">
            <a:tbl>
              <a:tblPr rtl="1" firstRow="1" firstCol="1" bandRow="1">
                <a:tableStyleId>{5940675A-B579-460E-94D1-54222C63F5DA}</a:tableStyleId>
              </a:tblPr>
              <a:tblGrid>
                <a:gridCol w="474909"/>
                <a:gridCol w="5276189"/>
                <a:gridCol w="1968250"/>
              </a:tblGrid>
              <a:tr h="0">
                <a:tc>
                  <a:txBody>
                    <a:bodyPr/>
                    <a:lstStyle/>
                    <a:p>
                      <a:pPr algn="ctr" rtl="1">
                        <a:lnSpc>
                          <a:spcPct val="115000"/>
                        </a:lnSpc>
                        <a:spcAft>
                          <a:spcPts val="0"/>
                        </a:spcAft>
                      </a:pPr>
                      <a:r>
                        <a:rPr lang="ar-SA" sz="1800" b="1" dirty="0">
                          <a:effectLst/>
                        </a:rPr>
                        <a:t> 1</a:t>
                      </a:r>
                      <a:endParaRPr lang="en-US" sz="1800" b="1" dirty="0">
                        <a:effectLst/>
                        <a:latin typeface="Calibri"/>
                        <a:ea typeface="Calibri"/>
                        <a:cs typeface="Arial"/>
                      </a:endParaRPr>
                    </a:p>
                  </a:txBody>
                  <a:tcPr marL="68580" marR="68580" marT="0" marB="0">
                    <a:solidFill>
                      <a:srgbClr val="FFFFCC"/>
                    </a:solidFill>
                  </a:tcPr>
                </a:tc>
                <a:tc>
                  <a:txBody>
                    <a:bodyPr/>
                    <a:lstStyle/>
                    <a:p>
                      <a:pPr algn="r" rtl="1">
                        <a:lnSpc>
                          <a:spcPct val="115000"/>
                        </a:lnSpc>
                        <a:spcAft>
                          <a:spcPts val="0"/>
                        </a:spcAft>
                      </a:pPr>
                      <a:r>
                        <a:rPr lang="ar-SA" sz="1800" b="1" dirty="0">
                          <a:effectLst/>
                        </a:rPr>
                        <a:t>الجري مسافة 50م ذهابا وايابا بشكل مستمر</a:t>
                      </a:r>
                      <a:endParaRPr lang="en-US" sz="1800" b="1" dirty="0">
                        <a:effectLst/>
                        <a:latin typeface="Calibri"/>
                        <a:ea typeface="Calibri"/>
                        <a:cs typeface="Arial"/>
                      </a:endParaRPr>
                    </a:p>
                  </a:txBody>
                  <a:tcPr marL="68580" marR="68580" marT="0" marB="0">
                    <a:solidFill>
                      <a:srgbClr val="FFFFCC"/>
                    </a:solidFill>
                  </a:tcPr>
                </a:tc>
                <a:tc>
                  <a:txBody>
                    <a:bodyPr/>
                    <a:lstStyle/>
                    <a:p>
                      <a:pPr marL="228600" algn="ctr" rtl="1">
                        <a:lnSpc>
                          <a:spcPct val="115000"/>
                        </a:lnSpc>
                        <a:spcAft>
                          <a:spcPts val="0"/>
                        </a:spcAft>
                      </a:pPr>
                      <a:r>
                        <a:rPr lang="ar-SA" sz="1800" b="1" dirty="0">
                          <a:effectLst/>
                        </a:rPr>
                        <a:t>5 مرات</a:t>
                      </a:r>
                      <a:endParaRPr lang="en-US" sz="1800" b="1" dirty="0">
                        <a:effectLst/>
                        <a:latin typeface="Calibri"/>
                        <a:ea typeface="Calibri"/>
                        <a:cs typeface="Arial"/>
                      </a:endParaRPr>
                    </a:p>
                  </a:txBody>
                  <a:tcPr marL="68580" marR="68580" marT="0" marB="0">
                    <a:solidFill>
                      <a:srgbClr val="FFFFCC"/>
                    </a:solidFill>
                  </a:tcPr>
                </a:tc>
              </a:tr>
              <a:tr h="0">
                <a:tc>
                  <a:txBody>
                    <a:bodyPr/>
                    <a:lstStyle/>
                    <a:p>
                      <a:pPr algn="ctr" rtl="1">
                        <a:lnSpc>
                          <a:spcPct val="115000"/>
                        </a:lnSpc>
                        <a:spcAft>
                          <a:spcPts val="0"/>
                        </a:spcAft>
                      </a:pPr>
                      <a:r>
                        <a:rPr lang="ar-SA" sz="1800" b="1" dirty="0">
                          <a:effectLst/>
                        </a:rPr>
                        <a:t>2</a:t>
                      </a:r>
                      <a:endParaRPr lang="en-US" sz="1800" b="1" dirty="0">
                        <a:effectLst/>
                        <a:latin typeface="Calibri"/>
                        <a:ea typeface="Calibri"/>
                        <a:cs typeface="Arial"/>
                      </a:endParaRPr>
                    </a:p>
                  </a:txBody>
                  <a:tcPr marL="68580" marR="68580" marT="0" marB="0">
                    <a:solidFill>
                      <a:srgbClr val="FFFFCC"/>
                    </a:solidFill>
                  </a:tcPr>
                </a:tc>
                <a:tc>
                  <a:txBody>
                    <a:bodyPr/>
                    <a:lstStyle/>
                    <a:p>
                      <a:pPr algn="r" rtl="1">
                        <a:lnSpc>
                          <a:spcPct val="115000"/>
                        </a:lnSpc>
                        <a:spcAft>
                          <a:spcPts val="0"/>
                        </a:spcAft>
                      </a:pPr>
                      <a:r>
                        <a:rPr lang="ar-SA" sz="1800" b="1" dirty="0">
                          <a:effectLst/>
                        </a:rPr>
                        <a:t>مرجحة الساق اليمنى اماما خلفا ثم التبديل</a:t>
                      </a:r>
                      <a:endParaRPr lang="en-US" sz="1800" b="1" dirty="0">
                        <a:effectLst/>
                        <a:latin typeface="Calibri"/>
                        <a:ea typeface="Calibri"/>
                        <a:cs typeface="Arial"/>
                      </a:endParaRPr>
                    </a:p>
                  </a:txBody>
                  <a:tcPr marL="68580" marR="68580" marT="0" marB="0">
                    <a:solidFill>
                      <a:srgbClr val="FFFFCC"/>
                    </a:solidFill>
                  </a:tcPr>
                </a:tc>
                <a:tc>
                  <a:txBody>
                    <a:bodyPr/>
                    <a:lstStyle/>
                    <a:p>
                      <a:pPr marL="228600" algn="ctr" rtl="1">
                        <a:lnSpc>
                          <a:spcPct val="115000"/>
                        </a:lnSpc>
                        <a:spcAft>
                          <a:spcPts val="0"/>
                        </a:spcAft>
                      </a:pPr>
                      <a:r>
                        <a:rPr lang="ar-SA" sz="1800" b="1">
                          <a:effectLst/>
                        </a:rPr>
                        <a:t>10 مرات لكل ساق</a:t>
                      </a:r>
                      <a:endParaRPr lang="en-US" sz="1800" b="1">
                        <a:effectLst/>
                        <a:latin typeface="Calibri"/>
                        <a:ea typeface="Calibri"/>
                        <a:cs typeface="Arial"/>
                      </a:endParaRPr>
                    </a:p>
                  </a:txBody>
                  <a:tcPr marL="68580" marR="68580" marT="0" marB="0">
                    <a:solidFill>
                      <a:srgbClr val="FFFFCC"/>
                    </a:solidFill>
                  </a:tcPr>
                </a:tc>
              </a:tr>
              <a:tr h="0">
                <a:tc>
                  <a:txBody>
                    <a:bodyPr/>
                    <a:lstStyle/>
                    <a:p>
                      <a:pPr algn="ctr" rtl="1">
                        <a:lnSpc>
                          <a:spcPct val="115000"/>
                        </a:lnSpc>
                        <a:spcAft>
                          <a:spcPts val="0"/>
                        </a:spcAft>
                      </a:pPr>
                      <a:r>
                        <a:rPr lang="ar-SA" sz="1800" b="1" dirty="0">
                          <a:effectLst/>
                        </a:rPr>
                        <a:t>3</a:t>
                      </a:r>
                      <a:endParaRPr lang="en-US" sz="1800" b="1" dirty="0">
                        <a:effectLst/>
                        <a:latin typeface="Calibri"/>
                        <a:ea typeface="Calibri"/>
                        <a:cs typeface="Arial"/>
                      </a:endParaRPr>
                    </a:p>
                  </a:txBody>
                  <a:tcPr marL="68580" marR="68580" marT="0" marB="0">
                    <a:solidFill>
                      <a:srgbClr val="FFFFCC"/>
                    </a:solidFill>
                  </a:tcPr>
                </a:tc>
                <a:tc>
                  <a:txBody>
                    <a:bodyPr/>
                    <a:lstStyle/>
                    <a:p>
                      <a:pPr algn="r" rtl="1">
                        <a:lnSpc>
                          <a:spcPct val="115000"/>
                        </a:lnSpc>
                        <a:spcAft>
                          <a:spcPts val="0"/>
                        </a:spcAft>
                      </a:pPr>
                      <a:r>
                        <a:rPr lang="ar-SA" sz="1800" b="1" dirty="0">
                          <a:effectLst/>
                        </a:rPr>
                        <a:t>تمرين طاحونة الهواء</a:t>
                      </a:r>
                      <a:endParaRPr lang="en-US" sz="1800" b="1" dirty="0">
                        <a:effectLst/>
                        <a:latin typeface="Calibri"/>
                        <a:ea typeface="Calibri"/>
                        <a:cs typeface="Arial"/>
                      </a:endParaRPr>
                    </a:p>
                  </a:txBody>
                  <a:tcPr marL="68580" marR="68580" marT="0" marB="0">
                    <a:solidFill>
                      <a:srgbClr val="FFFFCC"/>
                    </a:solidFill>
                  </a:tcPr>
                </a:tc>
                <a:tc>
                  <a:txBody>
                    <a:bodyPr/>
                    <a:lstStyle/>
                    <a:p>
                      <a:pPr marL="228600" algn="ctr" rtl="1">
                        <a:lnSpc>
                          <a:spcPct val="115000"/>
                        </a:lnSpc>
                        <a:spcAft>
                          <a:spcPts val="0"/>
                        </a:spcAft>
                      </a:pPr>
                      <a:r>
                        <a:rPr lang="ar-SA" sz="1800" b="1" dirty="0">
                          <a:effectLst/>
                        </a:rPr>
                        <a:t>10 مرات</a:t>
                      </a:r>
                      <a:endParaRPr lang="en-US" sz="1800" b="1" dirty="0">
                        <a:effectLst/>
                        <a:latin typeface="Calibri"/>
                        <a:ea typeface="Calibri"/>
                        <a:cs typeface="Arial"/>
                      </a:endParaRPr>
                    </a:p>
                  </a:txBody>
                  <a:tcPr marL="68580" marR="68580" marT="0" marB="0">
                    <a:solidFill>
                      <a:srgbClr val="FFFFCC"/>
                    </a:solidFill>
                  </a:tcPr>
                </a:tc>
              </a:tr>
              <a:tr h="0">
                <a:tc>
                  <a:txBody>
                    <a:bodyPr/>
                    <a:lstStyle/>
                    <a:p>
                      <a:pPr algn="ctr" rtl="1">
                        <a:lnSpc>
                          <a:spcPct val="115000"/>
                        </a:lnSpc>
                        <a:spcAft>
                          <a:spcPts val="0"/>
                        </a:spcAft>
                      </a:pPr>
                      <a:r>
                        <a:rPr lang="ar-SA" sz="1800" b="1" dirty="0">
                          <a:effectLst/>
                        </a:rPr>
                        <a:t>4</a:t>
                      </a:r>
                      <a:endParaRPr lang="en-US" sz="1800" b="1" dirty="0">
                        <a:effectLst/>
                        <a:latin typeface="Calibri"/>
                        <a:ea typeface="Calibri"/>
                        <a:cs typeface="Arial"/>
                      </a:endParaRPr>
                    </a:p>
                  </a:txBody>
                  <a:tcPr marL="68580" marR="68580" marT="0" marB="0">
                    <a:solidFill>
                      <a:srgbClr val="FFFFCC"/>
                    </a:solidFill>
                  </a:tcPr>
                </a:tc>
                <a:tc>
                  <a:txBody>
                    <a:bodyPr/>
                    <a:lstStyle/>
                    <a:p>
                      <a:pPr algn="r" rtl="1">
                        <a:lnSpc>
                          <a:spcPct val="115000"/>
                        </a:lnSpc>
                        <a:spcAft>
                          <a:spcPts val="0"/>
                        </a:spcAft>
                      </a:pPr>
                      <a:r>
                        <a:rPr lang="ar-SA" sz="1800" b="1" dirty="0">
                          <a:effectLst/>
                        </a:rPr>
                        <a:t>الجري عدة خطوات ثم الحجل على القدم اليمنى والتبديل لمسافة 10 م</a:t>
                      </a:r>
                      <a:endParaRPr lang="en-US" sz="1800" b="1" dirty="0">
                        <a:effectLst/>
                        <a:latin typeface="Calibri"/>
                        <a:ea typeface="Calibri"/>
                        <a:cs typeface="Arial"/>
                      </a:endParaRPr>
                    </a:p>
                  </a:txBody>
                  <a:tcPr marL="68580" marR="68580" marT="0" marB="0">
                    <a:solidFill>
                      <a:srgbClr val="FFFFCC"/>
                    </a:solidFill>
                  </a:tcPr>
                </a:tc>
                <a:tc>
                  <a:txBody>
                    <a:bodyPr/>
                    <a:lstStyle/>
                    <a:p>
                      <a:pPr marL="228600" algn="ctr" rtl="1">
                        <a:lnSpc>
                          <a:spcPct val="115000"/>
                        </a:lnSpc>
                        <a:spcAft>
                          <a:spcPts val="0"/>
                        </a:spcAft>
                      </a:pPr>
                      <a:r>
                        <a:rPr lang="ar-SA" sz="1800" b="1" dirty="0">
                          <a:effectLst/>
                        </a:rPr>
                        <a:t>5 مرات</a:t>
                      </a:r>
                      <a:endParaRPr lang="en-US" sz="1800" b="1" dirty="0">
                        <a:effectLst/>
                        <a:latin typeface="Calibri"/>
                        <a:ea typeface="Calibri"/>
                        <a:cs typeface="Arial"/>
                      </a:endParaRPr>
                    </a:p>
                  </a:txBody>
                  <a:tcPr marL="68580" marR="68580" marT="0" marB="0">
                    <a:solidFill>
                      <a:srgbClr val="FFFFCC"/>
                    </a:solidFill>
                  </a:tcPr>
                </a:tc>
              </a:tr>
            </a:tbl>
          </a:graphicData>
        </a:graphic>
      </p:graphicFrame>
      <p:graphicFrame>
        <p:nvGraphicFramePr>
          <p:cNvPr id="5" name="جدول 4"/>
          <p:cNvGraphicFramePr>
            <a:graphicFrameLocks noGrp="1"/>
          </p:cNvGraphicFramePr>
          <p:nvPr>
            <p:extLst>
              <p:ext uri="{D42A27DB-BD31-4B8C-83A1-F6EECF244321}">
                <p14:modId xmlns:p14="http://schemas.microsoft.com/office/powerpoint/2010/main" val="2179066614"/>
              </p:ext>
            </p:extLst>
          </p:nvPr>
        </p:nvGraphicFramePr>
        <p:xfrm>
          <a:off x="741085" y="4292064"/>
          <a:ext cx="7719347" cy="2545176"/>
        </p:xfrm>
        <a:graphic>
          <a:graphicData uri="http://schemas.openxmlformats.org/drawingml/2006/table">
            <a:tbl>
              <a:tblPr rtl="1" firstRow="1" firstCol="1" bandRow="1">
                <a:tableStyleId>{5940675A-B579-460E-94D1-54222C63F5DA}</a:tableStyleId>
              </a:tblPr>
              <a:tblGrid>
                <a:gridCol w="379544"/>
                <a:gridCol w="6532358"/>
                <a:gridCol w="807445"/>
              </a:tblGrid>
              <a:tr h="319040">
                <a:tc>
                  <a:txBody>
                    <a:bodyPr/>
                    <a:lstStyle/>
                    <a:p>
                      <a:pPr algn="ctr" rtl="1">
                        <a:lnSpc>
                          <a:spcPct val="115000"/>
                        </a:lnSpc>
                        <a:spcAft>
                          <a:spcPts val="0"/>
                        </a:spcAft>
                      </a:pPr>
                      <a:r>
                        <a:rPr lang="en-US" sz="1800" b="1" dirty="0">
                          <a:effectLst/>
                        </a:rPr>
                        <a:t> </a:t>
                      </a:r>
                      <a:r>
                        <a:rPr lang="ar-SA" sz="1800" b="1" dirty="0">
                          <a:effectLst/>
                        </a:rPr>
                        <a:t>1</a:t>
                      </a:r>
                      <a:endParaRPr lang="en-US" sz="1800" b="1" dirty="0">
                        <a:effectLst/>
                        <a:latin typeface="Calibri"/>
                        <a:ea typeface="Calibri"/>
                        <a:cs typeface="Arial"/>
                      </a:endParaRPr>
                    </a:p>
                  </a:txBody>
                  <a:tcPr marL="68580" marR="68580" marT="0" marB="0">
                    <a:solidFill>
                      <a:srgbClr val="FFFFCC"/>
                    </a:solidFill>
                  </a:tcPr>
                </a:tc>
                <a:tc>
                  <a:txBody>
                    <a:bodyPr/>
                    <a:lstStyle/>
                    <a:p>
                      <a:pPr algn="r" rtl="1">
                        <a:lnSpc>
                          <a:spcPct val="115000"/>
                        </a:lnSpc>
                        <a:spcAft>
                          <a:spcPts val="0"/>
                        </a:spcAft>
                      </a:pPr>
                      <a:r>
                        <a:rPr lang="ar-SA" sz="1800" b="1" dirty="0">
                          <a:effectLst/>
                        </a:rPr>
                        <a:t>الحجل على قدم والارتقاء للأمام لمسافة 10م</a:t>
                      </a:r>
                      <a:endParaRPr lang="en-US" sz="1800" b="1" dirty="0">
                        <a:effectLst/>
                        <a:latin typeface="Calibri"/>
                        <a:ea typeface="Calibri"/>
                        <a:cs typeface="Arial"/>
                      </a:endParaRPr>
                    </a:p>
                  </a:txBody>
                  <a:tcPr marL="68580" marR="68580" marT="0" marB="0">
                    <a:solidFill>
                      <a:srgbClr val="FFFFCC"/>
                    </a:solidFill>
                  </a:tcPr>
                </a:tc>
                <a:tc>
                  <a:txBody>
                    <a:bodyPr/>
                    <a:lstStyle/>
                    <a:p>
                      <a:pPr algn="r" rtl="1">
                        <a:lnSpc>
                          <a:spcPct val="115000"/>
                        </a:lnSpc>
                        <a:spcAft>
                          <a:spcPts val="0"/>
                        </a:spcAft>
                      </a:pPr>
                      <a:r>
                        <a:rPr lang="ar-SA" sz="1800" b="1" dirty="0">
                          <a:effectLst/>
                        </a:rPr>
                        <a:t>5 مرات </a:t>
                      </a:r>
                      <a:endParaRPr lang="en-US" sz="1800" b="1" dirty="0">
                        <a:effectLst/>
                        <a:latin typeface="Calibri"/>
                        <a:ea typeface="Calibri"/>
                        <a:cs typeface="Arial"/>
                      </a:endParaRPr>
                    </a:p>
                  </a:txBody>
                  <a:tcPr marL="68580" marR="68580" marT="0" marB="0" anchor="ctr">
                    <a:solidFill>
                      <a:srgbClr val="FFFFCC"/>
                    </a:solidFill>
                  </a:tcPr>
                </a:tc>
              </a:tr>
              <a:tr h="319040">
                <a:tc>
                  <a:txBody>
                    <a:bodyPr/>
                    <a:lstStyle/>
                    <a:p>
                      <a:pPr algn="ctr" rtl="1">
                        <a:lnSpc>
                          <a:spcPct val="115000"/>
                        </a:lnSpc>
                        <a:spcAft>
                          <a:spcPts val="0"/>
                        </a:spcAft>
                      </a:pPr>
                      <a:r>
                        <a:rPr lang="ar-SA" sz="1800" b="1" dirty="0">
                          <a:effectLst/>
                        </a:rPr>
                        <a:t>2</a:t>
                      </a:r>
                      <a:endParaRPr lang="en-US" sz="1800" b="1" dirty="0">
                        <a:effectLst/>
                        <a:latin typeface="Calibri"/>
                        <a:ea typeface="Calibri"/>
                        <a:cs typeface="Arial"/>
                      </a:endParaRPr>
                    </a:p>
                  </a:txBody>
                  <a:tcPr marL="68580" marR="68580" marT="0" marB="0">
                    <a:solidFill>
                      <a:srgbClr val="FFFFCC"/>
                    </a:solidFill>
                  </a:tcPr>
                </a:tc>
                <a:tc>
                  <a:txBody>
                    <a:bodyPr/>
                    <a:lstStyle/>
                    <a:p>
                      <a:pPr algn="r" rtl="1">
                        <a:lnSpc>
                          <a:spcPct val="115000"/>
                        </a:lnSpc>
                        <a:spcAft>
                          <a:spcPts val="0"/>
                        </a:spcAft>
                      </a:pPr>
                      <a:r>
                        <a:rPr lang="ar-SA" sz="1800" b="1" dirty="0">
                          <a:effectLst/>
                        </a:rPr>
                        <a:t>عمل عدة خطوات واسعة للأمام لمسافة 10م</a:t>
                      </a:r>
                      <a:endParaRPr lang="en-US" sz="1800" b="1" dirty="0">
                        <a:effectLst/>
                        <a:latin typeface="Calibri"/>
                        <a:ea typeface="Calibri"/>
                        <a:cs typeface="Arial"/>
                      </a:endParaRPr>
                    </a:p>
                  </a:txBody>
                  <a:tcPr marL="68580" marR="68580" marT="0" marB="0">
                    <a:solidFill>
                      <a:srgbClr val="FFFFCC"/>
                    </a:solidFill>
                  </a:tcPr>
                </a:tc>
                <a:tc>
                  <a:txBody>
                    <a:bodyPr/>
                    <a:lstStyle/>
                    <a:p>
                      <a:pPr algn="r" rtl="1">
                        <a:lnSpc>
                          <a:spcPct val="115000"/>
                        </a:lnSpc>
                        <a:spcAft>
                          <a:spcPts val="0"/>
                        </a:spcAft>
                      </a:pPr>
                      <a:r>
                        <a:rPr lang="ar-SA" sz="1800" b="1" dirty="0">
                          <a:effectLst/>
                        </a:rPr>
                        <a:t>5 مرات</a:t>
                      </a:r>
                      <a:endParaRPr lang="en-US" sz="1800" b="1" dirty="0">
                        <a:effectLst/>
                        <a:latin typeface="Calibri"/>
                        <a:ea typeface="Calibri"/>
                        <a:cs typeface="Arial"/>
                      </a:endParaRPr>
                    </a:p>
                  </a:txBody>
                  <a:tcPr marL="68580" marR="68580" marT="0" marB="0" anchor="ctr">
                    <a:solidFill>
                      <a:srgbClr val="FFFFCC"/>
                    </a:solidFill>
                  </a:tcPr>
                </a:tc>
              </a:tr>
              <a:tr h="319040">
                <a:tc>
                  <a:txBody>
                    <a:bodyPr/>
                    <a:lstStyle/>
                    <a:p>
                      <a:pPr algn="ctr" rtl="1">
                        <a:lnSpc>
                          <a:spcPct val="115000"/>
                        </a:lnSpc>
                        <a:spcAft>
                          <a:spcPts val="0"/>
                        </a:spcAft>
                      </a:pPr>
                      <a:r>
                        <a:rPr lang="ar-SA" sz="1800" b="1" dirty="0">
                          <a:effectLst/>
                        </a:rPr>
                        <a:t>3</a:t>
                      </a:r>
                      <a:endParaRPr lang="en-US" sz="1800" b="1" dirty="0">
                        <a:effectLst/>
                        <a:latin typeface="Calibri"/>
                        <a:ea typeface="Calibri"/>
                        <a:cs typeface="Arial"/>
                      </a:endParaRPr>
                    </a:p>
                  </a:txBody>
                  <a:tcPr marL="68580" marR="68580" marT="0" marB="0">
                    <a:solidFill>
                      <a:srgbClr val="FFFFCC"/>
                    </a:solidFill>
                  </a:tcPr>
                </a:tc>
                <a:tc>
                  <a:txBody>
                    <a:bodyPr/>
                    <a:lstStyle/>
                    <a:p>
                      <a:pPr algn="r" rtl="1">
                        <a:lnSpc>
                          <a:spcPct val="115000"/>
                        </a:lnSpc>
                        <a:spcAft>
                          <a:spcPts val="0"/>
                        </a:spcAft>
                      </a:pPr>
                      <a:r>
                        <a:rPr lang="ar-SA" sz="1800" b="1" dirty="0">
                          <a:effectLst/>
                        </a:rPr>
                        <a:t>الوثب على علامات من فوق حبل من خطوات تقريبية (3-5) خطوات</a:t>
                      </a:r>
                      <a:endParaRPr lang="en-US" sz="1800" b="1" dirty="0">
                        <a:effectLst/>
                        <a:latin typeface="Calibri"/>
                        <a:ea typeface="Calibri"/>
                        <a:cs typeface="Arial"/>
                      </a:endParaRPr>
                    </a:p>
                  </a:txBody>
                  <a:tcPr marL="68580" marR="68580" marT="0" marB="0">
                    <a:solidFill>
                      <a:srgbClr val="FFFFCC"/>
                    </a:solidFill>
                  </a:tcPr>
                </a:tc>
                <a:tc>
                  <a:txBody>
                    <a:bodyPr/>
                    <a:lstStyle/>
                    <a:p>
                      <a:pPr algn="r" rtl="1">
                        <a:lnSpc>
                          <a:spcPct val="115000"/>
                        </a:lnSpc>
                        <a:spcAft>
                          <a:spcPts val="0"/>
                        </a:spcAft>
                      </a:pPr>
                      <a:r>
                        <a:rPr lang="ar-SA" sz="1800" b="1" dirty="0">
                          <a:effectLst/>
                        </a:rPr>
                        <a:t>5 مرات</a:t>
                      </a:r>
                      <a:endParaRPr lang="en-US" sz="1800" b="1" dirty="0">
                        <a:effectLst/>
                        <a:latin typeface="Calibri"/>
                        <a:ea typeface="Calibri"/>
                        <a:cs typeface="Arial"/>
                      </a:endParaRPr>
                    </a:p>
                  </a:txBody>
                  <a:tcPr marL="68580" marR="68580" marT="0" marB="0" anchor="ctr">
                    <a:solidFill>
                      <a:srgbClr val="FFFFCC"/>
                    </a:solidFill>
                  </a:tcPr>
                </a:tc>
              </a:tr>
              <a:tr h="319040">
                <a:tc>
                  <a:txBody>
                    <a:bodyPr/>
                    <a:lstStyle/>
                    <a:p>
                      <a:pPr algn="ctr" rtl="1">
                        <a:lnSpc>
                          <a:spcPct val="115000"/>
                        </a:lnSpc>
                        <a:spcAft>
                          <a:spcPts val="0"/>
                        </a:spcAft>
                      </a:pPr>
                      <a:r>
                        <a:rPr lang="ar-SA" sz="1800" b="1" dirty="0">
                          <a:effectLst/>
                        </a:rPr>
                        <a:t>4</a:t>
                      </a:r>
                      <a:endParaRPr lang="en-US" sz="1800" b="1" dirty="0">
                        <a:effectLst/>
                        <a:latin typeface="Calibri"/>
                        <a:ea typeface="Calibri"/>
                        <a:cs typeface="Arial"/>
                      </a:endParaRPr>
                    </a:p>
                  </a:txBody>
                  <a:tcPr marL="68580" marR="68580" marT="0" marB="0">
                    <a:solidFill>
                      <a:srgbClr val="FFFFCC"/>
                    </a:solidFill>
                  </a:tcPr>
                </a:tc>
                <a:tc>
                  <a:txBody>
                    <a:bodyPr/>
                    <a:lstStyle/>
                    <a:p>
                      <a:pPr algn="r" rtl="1">
                        <a:lnSpc>
                          <a:spcPct val="115000"/>
                        </a:lnSpc>
                        <a:spcAft>
                          <a:spcPts val="0"/>
                        </a:spcAft>
                      </a:pPr>
                      <a:r>
                        <a:rPr lang="ar-SA" sz="1800" b="1" dirty="0">
                          <a:effectLst/>
                        </a:rPr>
                        <a:t>من اقتراب (3 - 5) خطوات اداء حجلتين وخطوة </a:t>
                      </a:r>
                      <a:endParaRPr lang="en-US" sz="1800" b="1" dirty="0">
                        <a:effectLst/>
                        <a:latin typeface="Calibri"/>
                        <a:ea typeface="Calibri"/>
                        <a:cs typeface="Arial"/>
                      </a:endParaRPr>
                    </a:p>
                  </a:txBody>
                  <a:tcPr marL="68580" marR="68580" marT="0" marB="0">
                    <a:solidFill>
                      <a:srgbClr val="FFFFCC"/>
                    </a:solidFill>
                  </a:tcPr>
                </a:tc>
                <a:tc>
                  <a:txBody>
                    <a:bodyPr/>
                    <a:lstStyle/>
                    <a:p>
                      <a:pPr algn="r" rtl="1">
                        <a:lnSpc>
                          <a:spcPct val="115000"/>
                        </a:lnSpc>
                        <a:spcAft>
                          <a:spcPts val="0"/>
                        </a:spcAft>
                      </a:pPr>
                      <a:r>
                        <a:rPr lang="ar-SA" sz="1800" b="1" dirty="0">
                          <a:effectLst/>
                        </a:rPr>
                        <a:t>5 مرات</a:t>
                      </a:r>
                      <a:endParaRPr lang="en-US" sz="1800" b="1" dirty="0">
                        <a:effectLst/>
                        <a:latin typeface="Calibri"/>
                        <a:ea typeface="Calibri"/>
                        <a:cs typeface="Arial"/>
                      </a:endParaRPr>
                    </a:p>
                  </a:txBody>
                  <a:tcPr marL="68580" marR="68580" marT="0" marB="0" anchor="ctr">
                    <a:solidFill>
                      <a:srgbClr val="FFFFCC"/>
                    </a:solidFill>
                  </a:tcPr>
                </a:tc>
              </a:tr>
              <a:tr h="319040">
                <a:tc>
                  <a:txBody>
                    <a:bodyPr/>
                    <a:lstStyle/>
                    <a:p>
                      <a:pPr algn="ctr" rtl="1">
                        <a:lnSpc>
                          <a:spcPct val="115000"/>
                        </a:lnSpc>
                        <a:spcAft>
                          <a:spcPts val="0"/>
                        </a:spcAft>
                      </a:pPr>
                      <a:r>
                        <a:rPr lang="ar-SA" sz="1800" b="1" dirty="0">
                          <a:effectLst/>
                        </a:rPr>
                        <a:t>5</a:t>
                      </a:r>
                      <a:endParaRPr lang="en-US" sz="1800" b="1" dirty="0">
                        <a:effectLst/>
                        <a:latin typeface="Calibri"/>
                        <a:ea typeface="Calibri"/>
                        <a:cs typeface="Arial"/>
                      </a:endParaRPr>
                    </a:p>
                  </a:txBody>
                  <a:tcPr marL="68580" marR="68580" marT="0" marB="0">
                    <a:solidFill>
                      <a:srgbClr val="FFFFCC"/>
                    </a:solidFill>
                  </a:tcPr>
                </a:tc>
                <a:tc>
                  <a:txBody>
                    <a:bodyPr/>
                    <a:lstStyle/>
                    <a:p>
                      <a:pPr algn="r" rtl="1">
                        <a:lnSpc>
                          <a:spcPct val="115000"/>
                        </a:lnSpc>
                        <a:spcAft>
                          <a:spcPts val="0"/>
                        </a:spcAft>
                      </a:pPr>
                      <a:r>
                        <a:rPr lang="ar-SA" sz="1800" b="1" dirty="0">
                          <a:effectLst/>
                        </a:rPr>
                        <a:t>من اقتراب ( 5 – 7 ) خطوات اداء خطوة ثم وثبة طويلة</a:t>
                      </a:r>
                      <a:endParaRPr lang="en-US" sz="1800" b="1" dirty="0">
                        <a:effectLst/>
                        <a:latin typeface="Calibri"/>
                        <a:ea typeface="Calibri"/>
                        <a:cs typeface="Arial"/>
                      </a:endParaRPr>
                    </a:p>
                  </a:txBody>
                  <a:tcPr marL="68580" marR="68580" marT="0" marB="0">
                    <a:solidFill>
                      <a:srgbClr val="FFFFCC"/>
                    </a:solidFill>
                  </a:tcPr>
                </a:tc>
                <a:tc>
                  <a:txBody>
                    <a:bodyPr/>
                    <a:lstStyle/>
                    <a:p>
                      <a:pPr algn="r" rtl="1">
                        <a:lnSpc>
                          <a:spcPct val="115000"/>
                        </a:lnSpc>
                        <a:spcAft>
                          <a:spcPts val="0"/>
                        </a:spcAft>
                      </a:pPr>
                      <a:r>
                        <a:rPr lang="ar-SA" sz="1800" b="1" dirty="0">
                          <a:effectLst/>
                        </a:rPr>
                        <a:t>5 مرات</a:t>
                      </a:r>
                      <a:endParaRPr lang="en-US" sz="1800" b="1" dirty="0">
                        <a:effectLst/>
                        <a:latin typeface="Calibri"/>
                        <a:ea typeface="Calibri"/>
                        <a:cs typeface="Arial"/>
                      </a:endParaRPr>
                    </a:p>
                  </a:txBody>
                  <a:tcPr marL="68580" marR="68580" marT="0" marB="0" anchor="ctr">
                    <a:solidFill>
                      <a:srgbClr val="FFFFCC"/>
                    </a:solidFill>
                  </a:tcPr>
                </a:tc>
              </a:tr>
              <a:tr h="319040">
                <a:tc>
                  <a:txBody>
                    <a:bodyPr/>
                    <a:lstStyle/>
                    <a:p>
                      <a:pPr algn="ctr" rtl="1">
                        <a:lnSpc>
                          <a:spcPct val="115000"/>
                        </a:lnSpc>
                        <a:spcAft>
                          <a:spcPts val="0"/>
                        </a:spcAft>
                      </a:pPr>
                      <a:r>
                        <a:rPr lang="ar-SA" sz="1800" b="1" dirty="0">
                          <a:effectLst/>
                        </a:rPr>
                        <a:t>6</a:t>
                      </a:r>
                      <a:endParaRPr lang="en-US" sz="1800" b="1" dirty="0">
                        <a:effectLst/>
                        <a:latin typeface="Calibri"/>
                        <a:ea typeface="Calibri"/>
                        <a:cs typeface="Arial"/>
                      </a:endParaRPr>
                    </a:p>
                  </a:txBody>
                  <a:tcPr marL="68580" marR="68580" marT="0" marB="0">
                    <a:solidFill>
                      <a:srgbClr val="FFFFCC"/>
                    </a:solidFill>
                  </a:tcPr>
                </a:tc>
                <a:tc>
                  <a:txBody>
                    <a:bodyPr/>
                    <a:lstStyle/>
                    <a:p>
                      <a:pPr algn="r" rtl="1">
                        <a:lnSpc>
                          <a:spcPct val="115000"/>
                        </a:lnSpc>
                        <a:spcAft>
                          <a:spcPts val="0"/>
                        </a:spcAft>
                      </a:pPr>
                      <a:r>
                        <a:rPr lang="ar-SA" sz="1800" b="1" dirty="0">
                          <a:effectLst/>
                        </a:rPr>
                        <a:t>من اقتراب ( 7– 9) خطوات اداء حجلة ،خطوة، وثبة  </a:t>
                      </a:r>
                      <a:endParaRPr lang="en-US" sz="1800" b="1" dirty="0">
                        <a:effectLst/>
                        <a:latin typeface="Calibri"/>
                        <a:ea typeface="Calibri"/>
                        <a:cs typeface="Arial"/>
                      </a:endParaRPr>
                    </a:p>
                  </a:txBody>
                  <a:tcPr marL="68580" marR="68580" marT="0" marB="0">
                    <a:solidFill>
                      <a:srgbClr val="FFFFCC"/>
                    </a:solidFill>
                  </a:tcPr>
                </a:tc>
                <a:tc>
                  <a:txBody>
                    <a:bodyPr/>
                    <a:lstStyle/>
                    <a:p>
                      <a:pPr algn="r" rtl="1">
                        <a:lnSpc>
                          <a:spcPct val="115000"/>
                        </a:lnSpc>
                        <a:spcAft>
                          <a:spcPts val="0"/>
                        </a:spcAft>
                      </a:pPr>
                      <a:r>
                        <a:rPr lang="ar-SA" sz="1800" b="1" dirty="0">
                          <a:effectLst/>
                        </a:rPr>
                        <a:t>5 مرات</a:t>
                      </a:r>
                      <a:endParaRPr lang="en-US" sz="1800" b="1" dirty="0">
                        <a:effectLst/>
                        <a:latin typeface="Calibri"/>
                        <a:ea typeface="Calibri"/>
                        <a:cs typeface="Arial"/>
                      </a:endParaRPr>
                    </a:p>
                  </a:txBody>
                  <a:tcPr marL="68580" marR="68580" marT="0" marB="0" anchor="ctr">
                    <a:solidFill>
                      <a:srgbClr val="FFFFCC"/>
                    </a:solidFill>
                  </a:tcPr>
                </a:tc>
              </a:tr>
              <a:tr h="319040">
                <a:tc>
                  <a:txBody>
                    <a:bodyPr/>
                    <a:lstStyle/>
                    <a:p>
                      <a:pPr algn="ctr" rtl="1">
                        <a:lnSpc>
                          <a:spcPct val="115000"/>
                        </a:lnSpc>
                        <a:spcAft>
                          <a:spcPts val="0"/>
                        </a:spcAft>
                      </a:pPr>
                      <a:r>
                        <a:rPr lang="ar-SA" sz="1800" b="1" dirty="0">
                          <a:effectLst/>
                        </a:rPr>
                        <a:t>7</a:t>
                      </a:r>
                      <a:endParaRPr lang="en-US" sz="1800" b="1" dirty="0">
                        <a:effectLst/>
                        <a:latin typeface="Calibri"/>
                        <a:ea typeface="Calibri"/>
                        <a:cs typeface="Arial"/>
                      </a:endParaRPr>
                    </a:p>
                  </a:txBody>
                  <a:tcPr marL="68580" marR="68580" marT="0" marB="0">
                    <a:solidFill>
                      <a:srgbClr val="FFFFCC"/>
                    </a:solidFill>
                  </a:tcPr>
                </a:tc>
                <a:tc>
                  <a:txBody>
                    <a:bodyPr/>
                    <a:lstStyle/>
                    <a:p>
                      <a:pPr algn="r" rtl="1">
                        <a:lnSpc>
                          <a:spcPct val="115000"/>
                        </a:lnSpc>
                        <a:spcAft>
                          <a:spcPts val="0"/>
                        </a:spcAft>
                      </a:pPr>
                      <a:r>
                        <a:rPr lang="ar-SA" sz="1800" b="1" dirty="0">
                          <a:effectLst/>
                        </a:rPr>
                        <a:t>من اقتراب ( 7 – 9 ) خطوات اداء الحجلة للأمام، الخطوة أعلى منها، الوثبة اعلى منها</a:t>
                      </a:r>
                      <a:endParaRPr lang="en-US" sz="1800" b="1" dirty="0">
                        <a:effectLst/>
                        <a:latin typeface="Calibri"/>
                        <a:ea typeface="Calibri"/>
                        <a:cs typeface="Arial"/>
                      </a:endParaRPr>
                    </a:p>
                  </a:txBody>
                  <a:tcPr marL="68580" marR="68580" marT="0" marB="0">
                    <a:solidFill>
                      <a:srgbClr val="FFFFCC"/>
                    </a:solidFill>
                  </a:tcPr>
                </a:tc>
                <a:tc>
                  <a:txBody>
                    <a:bodyPr/>
                    <a:lstStyle/>
                    <a:p>
                      <a:pPr algn="r" rtl="1">
                        <a:lnSpc>
                          <a:spcPct val="115000"/>
                        </a:lnSpc>
                        <a:spcAft>
                          <a:spcPts val="0"/>
                        </a:spcAft>
                      </a:pPr>
                      <a:r>
                        <a:rPr lang="ar-SA" sz="1800" b="1" dirty="0">
                          <a:effectLst/>
                        </a:rPr>
                        <a:t>5 مرات</a:t>
                      </a:r>
                      <a:endParaRPr lang="en-US" sz="1800" b="1" dirty="0">
                        <a:effectLst/>
                        <a:latin typeface="Calibri"/>
                        <a:ea typeface="Calibri"/>
                        <a:cs typeface="Arial"/>
                      </a:endParaRPr>
                    </a:p>
                  </a:txBody>
                  <a:tcPr marL="68580" marR="68580" marT="0" marB="0" anchor="ctr">
                    <a:solidFill>
                      <a:srgbClr val="FFFFCC"/>
                    </a:solidFill>
                  </a:tcPr>
                </a:tc>
              </a:tr>
            </a:tbl>
          </a:graphicData>
        </a:graphic>
      </p:graphicFrame>
      <p:sp>
        <p:nvSpPr>
          <p:cNvPr id="6" name="مستطيل 5"/>
          <p:cNvSpPr/>
          <p:nvPr/>
        </p:nvSpPr>
        <p:spPr>
          <a:xfrm>
            <a:off x="5004048" y="0"/>
            <a:ext cx="3425938" cy="369332"/>
          </a:xfrm>
          <a:prstGeom prst="rect">
            <a:avLst/>
          </a:prstGeom>
        </p:spPr>
        <p:txBody>
          <a:bodyPr wrap="none">
            <a:spAutoFit/>
          </a:bodyPr>
          <a:lstStyle/>
          <a:p>
            <a:r>
              <a:rPr lang="ar-SA" b="1" dirty="0"/>
              <a:t>نموذج كرت مهمات لخطة الدرس رقم ( 1 )</a:t>
            </a:r>
            <a:endParaRPr lang="en-US" dirty="0"/>
          </a:p>
        </p:txBody>
      </p:sp>
      <p:sp>
        <p:nvSpPr>
          <p:cNvPr id="7" name="مستطيل 6"/>
          <p:cNvSpPr/>
          <p:nvPr/>
        </p:nvSpPr>
        <p:spPr>
          <a:xfrm>
            <a:off x="768616" y="0"/>
            <a:ext cx="1499128" cy="369332"/>
          </a:xfrm>
          <a:prstGeom prst="rect">
            <a:avLst/>
          </a:prstGeom>
        </p:spPr>
        <p:txBody>
          <a:bodyPr wrap="none">
            <a:spAutoFit/>
          </a:bodyPr>
          <a:lstStyle/>
          <a:p>
            <a:r>
              <a:rPr lang="ar-SA" dirty="0"/>
              <a:t> </a:t>
            </a:r>
            <a:r>
              <a:rPr lang="ar-SA" b="1" dirty="0"/>
              <a:t>الطريقة التدريبية</a:t>
            </a:r>
          </a:p>
        </p:txBody>
      </p:sp>
      <p:sp>
        <p:nvSpPr>
          <p:cNvPr id="8" name="مستطيل 7"/>
          <p:cNvSpPr/>
          <p:nvPr/>
        </p:nvSpPr>
        <p:spPr>
          <a:xfrm>
            <a:off x="4175102" y="2132856"/>
            <a:ext cx="787396" cy="400110"/>
          </a:xfrm>
          <a:prstGeom prst="rect">
            <a:avLst/>
          </a:prstGeom>
        </p:spPr>
        <p:txBody>
          <a:bodyPr wrap="none">
            <a:spAutoFit/>
          </a:bodyPr>
          <a:lstStyle/>
          <a:p>
            <a:pPr algn="ctr"/>
            <a:r>
              <a:rPr lang="ar-SA" sz="2000" b="1" dirty="0">
                <a:solidFill>
                  <a:srgbClr val="FF0000"/>
                </a:solidFill>
              </a:rPr>
              <a:t>الأحماء</a:t>
            </a:r>
            <a:endParaRPr lang="ar-SA" sz="2000" dirty="0">
              <a:solidFill>
                <a:srgbClr val="FF0000"/>
              </a:solidFill>
            </a:endParaRPr>
          </a:p>
        </p:txBody>
      </p:sp>
      <p:sp>
        <p:nvSpPr>
          <p:cNvPr id="9" name="مستطيل 8"/>
          <p:cNvSpPr/>
          <p:nvPr/>
        </p:nvSpPr>
        <p:spPr>
          <a:xfrm>
            <a:off x="4176700" y="3851756"/>
            <a:ext cx="790601" cy="369332"/>
          </a:xfrm>
          <a:prstGeom prst="rect">
            <a:avLst/>
          </a:prstGeom>
        </p:spPr>
        <p:txBody>
          <a:bodyPr wrap="none">
            <a:spAutoFit/>
          </a:bodyPr>
          <a:lstStyle/>
          <a:p>
            <a:r>
              <a:rPr lang="ar-SA" b="1" dirty="0">
                <a:solidFill>
                  <a:srgbClr val="FF0000"/>
                </a:solidFill>
              </a:rPr>
              <a:t>المهمات</a:t>
            </a:r>
            <a:endParaRPr lang="en-US" b="1" dirty="0">
              <a:solidFill>
                <a:srgbClr val="FF0000"/>
              </a:solidFill>
            </a:endParaRPr>
          </a:p>
        </p:txBody>
      </p:sp>
    </p:spTree>
    <p:extLst>
      <p:ext uri="{BB962C8B-B14F-4D97-AF65-F5344CB8AC3E}">
        <p14:creationId xmlns:p14="http://schemas.microsoft.com/office/powerpoint/2010/main" val="401062109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268760"/>
          </a:xfrm>
        </p:spPr>
        <p:txBody>
          <a:bodyPr>
            <a:normAutofit/>
          </a:bodyPr>
          <a:lstStyle/>
          <a:p>
            <a:r>
              <a:rPr lang="ar-SA" sz="3600" b="1" dirty="0"/>
              <a:t>هناك طريقتين لاستعمال </a:t>
            </a:r>
            <a:r>
              <a:rPr lang="ar-SA" sz="3600" b="1" dirty="0" smtClean="0"/>
              <a:t>اوراق الفعاليات :</a:t>
            </a:r>
            <a:endParaRPr lang="ar-SA" sz="3600" dirty="0"/>
          </a:p>
        </p:txBody>
      </p:sp>
      <p:sp>
        <p:nvSpPr>
          <p:cNvPr id="4" name="عنصر نائب للمحتوى 3"/>
          <p:cNvSpPr>
            <a:spLocks noGrp="1"/>
          </p:cNvSpPr>
          <p:nvPr>
            <p:ph idx="1"/>
          </p:nvPr>
        </p:nvSpPr>
        <p:spPr>
          <a:xfrm>
            <a:off x="467544" y="1412776"/>
            <a:ext cx="8229600" cy="326896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normAutofit fontScale="92500"/>
          </a:bodyPr>
          <a:lstStyle/>
          <a:p>
            <a:pPr marL="0" lvl="0" indent="0">
              <a:buNone/>
            </a:pPr>
            <a:r>
              <a:rPr lang="ar-SA" sz="2800" b="1" dirty="0" smtClean="0"/>
              <a:t>الطريقة الأولى :</a:t>
            </a:r>
          </a:p>
          <a:p>
            <a:pPr marL="0" lvl="0" indent="0">
              <a:buNone/>
            </a:pPr>
            <a:r>
              <a:rPr lang="ar-SA" sz="2800" b="1" dirty="0" smtClean="0">
                <a:solidFill>
                  <a:srgbClr val="C00000"/>
                </a:solidFill>
              </a:rPr>
              <a:t>تقديم </a:t>
            </a:r>
            <a:r>
              <a:rPr lang="ar-SA" sz="2800" b="1" dirty="0">
                <a:solidFill>
                  <a:srgbClr val="C00000"/>
                </a:solidFill>
              </a:rPr>
              <a:t>ورقة فعاليات لكل طالب على حده لتكون دليله في العمل والتطبيق .</a:t>
            </a:r>
            <a:endParaRPr lang="en-US" sz="2800" b="1" dirty="0">
              <a:solidFill>
                <a:srgbClr val="C00000"/>
              </a:solidFill>
            </a:endParaRPr>
          </a:p>
          <a:p>
            <a:pPr marL="0" indent="0">
              <a:buNone/>
            </a:pPr>
            <a:r>
              <a:rPr lang="ar-SA" sz="2800" b="1" dirty="0"/>
              <a:t>الطريقة </a:t>
            </a:r>
            <a:r>
              <a:rPr lang="ar-SA" sz="2800" b="1" dirty="0" smtClean="0"/>
              <a:t>الثانية </a:t>
            </a:r>
            <a:r>
              <a:rPr lang="ar-SA" sz="2800" b="1" dirty="0"/>
              <a:t>:</a:t>
            </a:r>
          </a:p>
          <a:p>
            <a:pPr marL="0" lvl="0" indent="0">
              <a:buNone/>
            </a:pPr>
            <a:r>
              <a:rPr lang="ar-SA" sz="2800" b="1" dirty="0" smtClean="0">
                <a:solidFill>
                  <a:srgbClr val="C00000"/>
                </a:solidFill>
              </a:rPr>
              <a:t>استعمال </a:t>
            </a:r>
            <a:r>
              <a:rPr lang="ar-SA" sz="2800" b="1" dirty="0">
                <a:solidFill>
                  <a:srgbClr val="C00000"/>
                </a:solidFill>
              </a:rPr>
              <a:t>الكروت الكبيرة واعتبارها كروت الفعاليات . وهنا يجب ان تلصق هذه الكروت على الحائط في مكان بارز لتكون دليلا ً لجميع الطلاب .  </a:t>
            </a:r>
            <a:endParaRPr lang="en-US" sz="2800" b="1" dirty="0">
              <a:solidFill>
                <a:srgbClr val="C00000"/>
              </a:solidFill>
            </a:endParaRPr>
          </a:p>
          <a:p>
            <a:pPr marL="0" indent="0">
              <a:buNone/>
            </a:pPr>
            <a:endParaRPr lang="en-US" sz="2800" b="1" dirty="0">
              <a:solidFill>
                <a:schemeClr val="tx2"/>
              </a:solidFill>
            </a:endParaRPr>
          </a:p>
        </p:txBody>
      </p:sp>
      <p:pic>
        <p:nvPicPr>
          <p:cNvPr id="4098" name="Picture 2" descr="C:\Users\Time Computer\Pictures\تنزيل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5085184"/>
            <a:ext cx="2171700" cy="1501354"/>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Time Computer\Pictures\images (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4954798"/>
            <a:ext cx="2600325" cy="176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1966415"/>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4000" b="1" dirty="0"/>
              <a:t>كيفية تنفيذ الاسلوب التدريبي</a:t>
            </a:r>
            <a:r>
              <a:rPr lang="en-US" sz="4000" dirty="0"/>
              <a:t/>
            </a:r>
            <a:br>
              <a:rPr lang="en-US" sz="4000" dirty="0"/>
            </a:br>
            <a:endParaRPr lang="ar-SA" sz="4000" dirty="0"/>
          </a:p>
        </p:txBody>
      </p:sp>
      <p:sp>
        <p:nvSpPr>
          <p:cNvPr id="3" name="عنصر نائب للمحتوى 2"/>
          <p:cNvSpPr>
            <a:spLocks noGrp="1"/>
          </p:cNvSpPr>
          <p:nvPr>
            <p:ph idx="1"/>
          </p:nvPr>
        </p:nvSpPr>
        <p:spPr>
          <a:xfrm>
            <a:off x="457200" y="1268760"/>
            <a:ext cx="8229600" cy="4525963"/>
          </a:xfrm>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endParaRPr lang="en-US" dirty="0"/>
          </a:p>
          <a:p>
            <a:r>
              <a:rPr lang="ar-SA" dirty="0"/>
              <a:t>يعتبر الاسلوب التدريبي هو الاسلوب الاول من مجموعة اساليب </a:t>
            </a:r>
            <a:r>
              <a:rPr lang="ar-SA" dirty="0" smtClean="0"/>
              <a:t>(</a:t>
            </a:r>
            <a:r>
              <a:rPr lang="ar-SA" dirty="0" err="1" smtClean="0"/>
              <a:t>موستون</a:t>
            </a:r>
            <a:r>
              <a:rPr lang="ar-SA" dirty="0" smtClean="0"/>
              <a:t>) </a:t>
            </a:r>
            <a:r>
              <a:rPr lang="ar-SA" dirty="0"/>
              <a:t>الذي يطلب من المتعلم اتخاذ بعض القرارات خلال الوحدة </a:t>
            </a:r>
            <a:r>
              <a:rPr lang="ar-SA" dirty="0" smtClean="0"/>
              <a:t>التدريسية ، ان الوحدة التدريسية في </a:t>
            </a:r>
            <a:r>
              <a:rPr lang="ar-SA" dirty="0"/>
              <a:t>الاسلوب التدريبي تؤدي الى ايجاد واقع جديد يقوم فيه المتعلمين بالتدريب ليس فقط على اداء المهارة وإنما على عملية اتخاذ القرارات بشكل سليم ومدروس .</a:t>
            </a:r>
            <a:endParaRPr lang="en-US" dirty="0"/>
          </a:p>
          <a:p>
            <a:r>
              <a:rPr lang="ar-SA" dirty="0"/>
              <a:t>توضح الخطوات التالية اهمية تحليل الاسلوب التدريبي كأداة لتوجيه عملية التطبيق، ان هذه العملية تتضمن اتخاذ القرارات في كل من مرحلة ما قبل الدرس، ومرحلة الدرس، ومرحلة ما بعد الدرس .</a:t>
            </a:r>
            <a:endParaRPr lang="en-US" dirty="0"/>
          </a:p>
          <a:p>
            <a:endParaRPr lang="ar-SA" dirty="0"/>
          </a:p>
        </p:txBody>
      </p:sp>
      <p:pic>
        <p:nvPicPr>
          <p:cNvPr id="4" name="Picture 6" descr="http://www.bdnia.com/wp-content/uploads/2008/12/122229-1733-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5949280"/>
            <a:ext cx="4392488" cy="908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3569830"/>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340768"/>
          </a:xfrm>
        </p:spPr>
        <p:txBody>
          <a:bodyPr>
            <a:normAutofit/>
          </a:bodyPr>
          <a:lstStyle/>
          <a:p>
            <a:r>
              <a:rPr lang="ar-SA" sz="3200" b="1" dirty="0"/>
              <a:t>مرحلة ما قبل الدرس </a:t>
            </a:r>
            <a:r>
              <a:rPr lang="en-US" sz="3200" b="1" dirty="0"/>
              <a:t>The Pre – </a:t>
            </a:r>
            <a:r>
              <a:rPr lang="en-US" sz="3200" b="1" dirty="0" smtClean="0"/>
              <a:t>Impact set </a:t>
            </a:r>
            <a:endParaRPr lang="en-US" sz="3200" dirty="0"/>
          </a:p>
        </p:txBody>
      </p:sp>
      <p:sp>
        <p:nvSpPr>
          <p:cNvPr id="3" name="عنصر نائب للمحتوى 2"/>
          <p:cNvSpPr>
            <a:spLocks noGrp="1"/>
          </p:cNvSpPr>
          <p:nvPr>
            <p:ph idx="1"/>
          </p:nvPr>
        </p:nvSpPr>
        <p:spPr>
          <a:xfrm>
            <a:off x="457200" y="1600201"/>
            <a:ext cx="8229600" cy="2332855"/>
          </a:xfrm>
        </p:spPr>
        <p:style>
          <a:lnRef idx="2">
            <a:schemeClr val="accent6"/>
          </a:lnRef>
          <a:fillRef idx="1">
            <a:schemeClr val="lt1"/>
          </a:fillRef>
          <a:effectRef idx="0">
            <a:schemeClr val="accent6"/>
          </a:effectRef>
          <a:fontRef idx="minor">
            <a:schemeClr val="dk1"/>
          </a:fontRef>
        </p:style>
        <p:txBody>
          <a:bodyPr>
            <a:normAutofit/>
          </a:bodyPr>
          <a:lstStyle/>
          <a:p>
            <a:r>
              <a:rPr lang="ar-SA" sz="2800" dirty="0"/>
              <a:t>ان دور المعلم يكمن في اتخاذ جميع القرارات في فترة ما قبل الدرس ولكن هناك اختلافين أساسين في لهذه المرحلة عن الاسلوب الامري هما : الالمام التام بعملية انتقال القرارات التي سوف تتم خلال فترة الدرس ( الاداء ) ، واختيار المهارات التي تؤدي الى استخدام هذا الاسلوب او تساعد على استخدامه .</a:t>
            </a:r>
            <a:endParaRPr lang="en-US" sz="2800" dirty="0"/>
          </a:p>
          <a:p>
            <a:pPr marL="0" indent="0">
              <a:buNone/>
            </a:pPr>
            <a:endParaRPr lang="ar-SA" dirty="0"/>
          </a:p>
        </p:txBody>
      </p:sp>
      <p:pic>
        <p:nvPicPr>
          <p:cNvPr id="5122" name="Picture 2" descr="C:\Users\Time Computer\Pictures\TN_physical_education_teacher_03.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88224" y="4797152"/>
            <a:ext cx="1701800" cy="190894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http://4.bp.blogspot.com/-6IREXwnzjqA/Ta1d-VfF-5I/AAAAAAAAAA4/hewlwIlMm-M/s1600/%25D9%2582%25D8%25AF%25D9%2585%252520%252520%254012.jpg"/>
          <p:cNvPicPr/>
          <p:nvPr/>
        </p:nvPicPr>
        <p:blipFill>
          <a:blip r:embed="rId3">
            <a:extLst>
              <a:ext uri="{28A0092B-C50C-407E-A947-70E740481C1C}">
                <a14:useLocalDpi xmlns:a14="http://schemas.microsoft.com/office/drawing/2010/main" val="0"/>
              </a:ext>
            </a:extLst>
          </a:blip>
          <a:srcRect/>
          <a:stretch>
            <a:fillRect/>
          </a:stretch>
        </p:blipFill>
        <p:spPr bwMode="auto">
          <a:xfrm>
            <a:off x="1187624" y="4581128"/>
            <a:ext cx="3672408" cy="1944216"/>
          </a:xfrm>
          <a:prstGeom prst="rect">
            <a:avLst/>
          </a:prstGeom>
          <a:noFill/>
          <a:extLst/>
        </p:spPr>
      </p:pic>
    </p:spTree>
    <p:extLst>
      <p:ext uri="{BB962C8B-B14F-4D97-AF65-F5344CB8AC3E}">
        <p14:creationId xmlns:p14="http://schemas.microsoft.com/office/powerpoint/2010/main" val="292048702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080120"/>
          </a:xfrm>
        </p:spPr>
        <p:txBody>
          <a:bodyPr>
            <a:normAutofit/>
          </a:bodyPr>
          <a:lstStyle/>
          <a:p>
            <a:r>
              <a:rPr lang="ar-SA" sz="3200" b="1" dirty="0"/>
              <a:t>مرحلة الدرس     </a:t>
            </a:r>
            <a:r>
              <a:rPr lang="en-US" sz="3200" b="1" dirty="0"/>
              <a:t>   </a:t>
            </a:r>
            <a:r>
              <a:rPr lang="en-US" sz="3200" b="1" dirty="0" smtClean="0"/>
              <a:t>The Impact set    </a:t>
            </a:r>
            <a:endParaRPr lang="ar-SA" sz="3200" dirty="0"/>
          </a:p>
        </p:txBody>
      </p:sp>
      <p:sp>
        <p:nvSpPr>
          <p:cNvPr id="3" name="عنصر نائب للمحتوى 2"/>
          <p:cNvSpPr>
            <a:spLocks noGrp="1"/>
          </p:cNvSpPr>
          <p:nvPr>
            <p:ph idx="1"/>
          </p:nvPr>
        </p:nvSpPr>
        <p:spPr>
          <a:xfrm>
            <a:off x="251520" y="980728"/>
            <a:ext cx="8435280" cy="5069160"/>
          </a:xfrm>
        </p:spPr>
        <p:style>
          <a:lnRef idx="2">
            <a:schemeClr val="accent6"/>
          </a:lnRef>
          <a:fillRef idx="1">
            <a:schemeClr val="lt1"/>
          </a:fillRef>
          <a:effectRef idx="0">
            <a:schemeClr val="accent6"/>
          </a:effectRef>
          <a:fontRef idx="minor">
            <a:schemeClr val="dk1"/>
          </a:fontRef>
        </p:style>
        <p:txBody>
          <a:bodyPr>
            <a:normAutofit/>
          </a:bodyPr>
          <a:lstStyle/>
          <a:p>
            <a:r>
              <a:rPr lang="ar-SA" b="1" dirty="0"/>
              <a:t>تتضمن احداث الوحدة التدريسية في هذه المرحلة ما يلي :</a:t>
            </a:r>
            <a:endParaRPr lang="en-US" b="1" dirty="0"/>
          </a:p>
          <a:p>
            <a:pPr marL="0" lvl="0" indent="0">
              <a:buNone/>
            </a:pPr>
            <a:r>
              <a:rPr lang="ar-SA" sz="2800" dirty="0" smtClean="0"/>
              <a:t>1- يهيا </a:t>
            </a:r>
            <a:r>
              <a:rPr lang="ar-SA" sz="2800" dirty="0"/>
              <a:t>المعلم الدرس من خلال دعوة </a:t>
            </a:r>
            <a:r>
              <a:rPr lang="ar-SA" sz="2800" dirty="0" smtClean="0"/>
              <a:t>المتعلمين </a:t>
            </a:r>
            <a:r>
              <a:rPr lang="ar-SA" sz="2800" dirty="0"/>
              <a:t>للوقوف او الجلوس </a:t>
            </a:r>
            <a:r>
              <a:rPr lang="ar-SA" sz="2800" dirty="0" smtClean="0"/>
              <a:t>حوله.</a:t>
            </a:r>
            <a:endParaRPr lang="en-US" sz="2800" dirty="0"/>
          </a:p>
          <a:p>
            <a:pPr marL="0" lvl="0" indent="0">
              <a:buNone/>
            </a:pPr>
            <a:r>
              <a:rPr lang="ar-SA" sz="2800" dirty="0" smtClean="0"/>
              <a:t>2- يحدد </a:t>
            </a:r>
            <a:r>
              <a:rPr lang="ar-SA" sz="2800" dirty="0"/>
              <a:t>المعلم اهداف الاسلوب خلال اعطاء الوقت الكافي لكل متعلم </a:t>
            </a:r>
            <a:r>
              <a:rPr lang="ar-SA" sz="2800" dirty="0" smtClean="0"/>
              <a:t>للعمل بصورة </a:t>
            </a:r>
            <a:r>
              <a:rPr lang="ar-SA" sz="2800" dirty="0"/>
              <a:t>فردية، وكذلك توفير الوقت اللازم للمعلم لإعطاء </a:t>
            </a:r>
            <a:r>
              <a:rPr lang="ar-SA" sz="2800" dirty="0" smtClean="0"/>
              <a:t>التغذية الراجعة </a:t>
            </a:r>
            <a:r>
              <a:rPr lang="ar-SA" sz="2800" dirty="0"/>
              <a:t>الفردية والجماعية .</a:t>
            </a:r>
            <a:endParaRPr lang="en-US" sz="2800" dirty="0"/>
          </a:p>
          <a:p>
            <a:pPr marL="0" lvl="0" indent="0">
              <a:buNone/>
            </a:pPr>
            <a:r>
              <a:rPr lang="ar-SA" sz="2800" dirty="0" smtClean="0"/>
              <a:t>3- يوضح </a:t>
            </a:r>
            <a:r>
              <a:rPr lang="ar-SA" sz="2800" dirty="0"/>
              <a:t>المعلم دور المتعلم وكذلك عملية اتخاذ القرار من قبله .</a:t>
            </a:r>
            <a:endParaRPr lang="en-US" sz="2800" dirty="0"/>
          </a:p>
          <a:p>
            <a:pPr marL="0" lvl="0" indent="0">
              <a:buNone/>
            </a:pPr>
            <a:r>
              <a:rPr lang="ar-SA" sz="2800" dirty="0" smtClean="0"/>
              <a:t>4- يوضح </a:t>
            </a:r>
            <a:r>
              <a:rPr lang="ar-SA" sz="2800" dirty="0"/>
              <a:t>المعلم الدور الذي يقوم به وهو مراقبة الاداء واعطاء التغذية </a:t>
            </a:r>
            <a:r>
              <a:rPr lang="ar-SA" sz="2800" dirty="0" smtClean="0"/>
              <a:t>الراجعة بشكل </a:t>
            </a:r>
            <a:r>
              <a:rPr lang="ar-SA" sz="2800" dirty="0"/>
              <a:t>فردي، التواجد للإجابة على اسئلة المتعلمين .</a:t>
            </a:r>
            <a:endParaRPr lang="en-US" sz="2800" dirty="0"/>
          </a:p>
          <a:p>
            <a:pPr marL="0" lvl="0" indent="0">
              <a:buNone/>
            </a:pPr>
            <a:r>
              <a:rPr lang="ar-SA" sz="2800" dirty="0" smtClean="0"/>
              <a:t>5- يقوم </a:t>
            </a:r>
            <a:r>
              <a:rPr lang="ar-SA" sz="2800" dirty="0"/>
              <a:t>المعلم بتقديم المهارة أو المهارات .</a:t>
            </a:r>
            <a:endParaRPr lang="en-US" sz="2800" dirty="0"/>
          </a:p>
          <a:p>
            <a:pPr marL="0" indent="0">
              <a:buNone/>
            </a:pPr>
            <a:endParaRPr lang="ar-SA" dirty="0"/>
          </a:p>
        </p:txBody>
      </p:sp>
      <p:pic>
        <p:nvPicPr>
          <p:cNvPr id="6146" name="Picture 2" descr="C:\Users\Time Computer\Pictures\images.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5536" y="4293096"/>
            <a:ext cx="1571625" cy="1656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618416"/>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3600" b="1" dirty="0"/>
              <a:t>مرحلة الدرس     </a:t>
            </a:r>
            <a:r>
              <a:rPr lang="en-US" sz="3600" b="1" dirty="0"/>
              <a:t>   The Impact set </a:t>
            </a:r>
            <a:r>
              <a:rPr lang="en-US" dirty="0"/>
              <a:t/>
            </a:r>
            <a:br>
              <a:rPr lang="en-US" dirty="0"/>
            </a:br>
            <a:endParaRPr lang="ar-SA" dirty="0"/>
          </a:p>
        </p:txBody>
      </p:sp>
      <p:sp>
        <p:nvSpPr>
          <p:cNvPr id="3" name="عنصر نائب للمحتوى 2"/>
          <p:cNvSpPr>
            <a:spLocks noGrp="1"/>
          </p:cNvSpPr>
          <p:nvPr>
            <p:ph idx="1"/>
          </p:nvPr>
        </p:nvSpPr>
        <p:spPr/>
        <p:txBody>
          <a:bodyPr>
            <a:normAutofit/>
          </a:bodyPr>
          <a:lstStyle/>
          <a:p>
            <a:pPr lvl="0"/>
            <a:r>
              <a:rPr lang="ar-SA" sz="2400" dirty="0" smtClean="0"/>
              <a:t> </a:t>
            </a:r>
            <a:endParaRPr lang="en-US" sz="2400" dirty="0"/>
          </a:p>
          <a:p>
            <a:pPr marL="0" indent="0">
              <a:buNone/>
            </a:pPr>
            <a:endParaRPr lang="ar-SA" dirty="0"/>
          </a:p>
        </p:txBody>
      </p:sp>
      <p:sp>
        <p:nvSpPr>
          <p:cNvPr id="4" name="عنصر نائب للمحتوى 2"/>
          <p:cNvSpPr txBox="1">
            <a:spLocks/>
          </p:cNvSpPr>
          <p:nvPr/>
        </p:nvSpPr>
        <p:spPr>
          <a:xfrm>
            <a:off x="251520" y="1052736"/>
            <a:ext cx="8435280" cy="5069160"/>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lvl="0" indent="0">
              <a:buNone/>
            </a:pPr>
            <a:r>
              <a:rPr lang="ar-SA" sz="2800" dirty="0" smtClean="0"/>
              <a:t>6- يقوم </a:t>
            </a:r>
            <a:r>
              <a:rPr lang="ar-SA" sz="2800" dirty="0"/>
              <a:t>المعلم بتحديد الاسس او المعايير والاجراءات التنظيمية والادارية </a:t>
            </a:r>
            <a:endParaRPr lang="ar-SA" sz="2800" dirty="0" smtClean="0"/>
          </a:p>
          <a:p>
            <a:pPr marL="0" lvl="0" indent="0">
              <a:buNone/>
            </a:pPr>
            <a:r>
              <a:rPr lang="ar-SA" sz="2800" dirty="0"/>
              <a:t> </a:t>
            </a:r>
            <a:r>
              <a:rPr lang="ar-SA" sz="2800" dirty="0" smtClean="0"/>
              <a:t>    للوحدة </a:t>
            </a:r>
            <a:r>
              <a:rPr lang="ar-SA" sz="2800" dirty="0"/>
              <a:t>التدريسية</a:t>
            </a:r>
            <a:endParaRPr lang="en-US" sz="2800" dirty="0"/>
          </a:p>
          <a:p>
            <a:pPr marL="0" lvl="0" indent="0">
              <a:buNone/>
            </a:pPr>
            <a:r>
              <a:rPr lang="ar-SA" sz="2800" dirty="0" smtClean="0"/>
              <a:t>7- يطلب </a:t>
            </a:r>
            <a:r>
              <a:rPr lang="ar-SA" sz="2800" dirty="0"/>
              <a:t>المعلم من المتعلمين البدء بتنفيذ محتوى الدرس .</a:t>
            </a:r>
            <a:endParaRPr lang="en-US" sz="2800" dirty="0"/>
          </a:p>
          <a:p>
            <a:pPr marL="0" lvl="0" indent="0">
              <a:buNone/>
            </a:pPr>
            <a:r>
              <a:rPr lang="ar-SA" sz="2800" dirty="0" smtClean="0"/>
              <a:t>8- يبدا </a:t>
            </a:r>
            <a:r>
              <a:rPr lang="ar-SA" sz="2800" dirty="0"/>
              <a:t>المتعلمين باتخاذ القرارات التي انتقلت اليهم وذلك من خلال فترة </a:t>
            </a:r>
            <a:endParaRPr lang="ar-SA" sz="2800" dirty="0" smtClean="0"/>
          </a:p>
          <a:p>
            <a:pPr marL="0" lvl="0" indent="0">
              <a:buNone/>
            </a:pPr>
            <a:r>
              <a:rPr lang="ar-SA" sz="2800" dirty="0"/>
              <a:t> </a:t>
            </a:r>
            <a:r>
              <a:rPr lang="ar-SA" sz="2800" dirty="0" smtClean="0"/>
              <a:t>   الدرس</a:t>
            </a:r>
            <a:r>
              <a:rPr lang="ar-SA" sz="2800" dirty="0"/>
              <a:t>، حيث يتفرق المتعلمين ويقوم كل منهم باتخاذ القرار المناسب </a:t>
            </a:r>
            <a:endParaRPr lang="ar-SA" sz="2800" dirty="0" smtClean="0"/>
          </a:p>
          <a:p>
            <a:pPr marL="0" lvl="0" indent="0">
              <a:buNone/>
            </a:pPr>
            <a:r>
              <a:rPr lang="ar-SA" sz="2800" dirty="0"/>
              <a:t> </a:t>
            </a:r>
            <a:r>
              <a:rPr lang="ar-SA" sz="2800" dirty="0" smtClean="0"/>
              <a:t>   حول </a:t>
            </a:r>
            <a:r>
              <a:rPr lang="ar-SA" sz="2800" dirty="0"/>
              <a:t>المكان الذي يقف فيه ويواصل التدرب على اداء الواجب </a:t>
            </a:r>
            <a:r>
              <a:rPr lang="ar-SA" sz="2800" dirty="0" smtClean="0"/>
              <a:t>حركي</a:t>
            </a:r>
          </a:p>
          <a:p>
            <a:pPr marL="0" lvl="0" indent="0">
              <a:buNone/>
            </a:pPr>
            <a:r>
              <a:rPr lang="ar-SA" sz="2800" dirty="0"/>
              <a:t> </a:t>
            </a:r>
            <a:r>
              <a:rPr lang="ar-SA" sz="2800" dirty="0" smtClean="0"/>
              <a:t>   </a:t>
            </a:r>
            <a:r>
              <a:rPr lang="ar-SA" sz="2800" dirty="0"/>
              <a:t>واتخاذ بقية القرارات الأخرى.</a:t>
            </a:r>
            <a:endParaRPr lang="en-US" sz="2800" dirty="0"/>
          </a:p>
          <a:p>
            <a:pPr marL="0" lvl="0" indent="0">
              <a:buNone/>
            </a:pPr>
            <a:r>
              <a:rPr lang="ar-SA" sz="2800" dirty="0" smtClean="0"/>
              <a:t>9- يقوم </a:t>
            </a:r>
            <a:r>
              <a:rPr lang="ar-SA" sz="2800" dirty="0"/>
              <a:t>المعلم بمراقبة البدايات الاولى للوحدة التدريسية </a:t>
            </a:r>
            <a:endParaRPr lang="ar-SA" sz="2800" dirty="0" smtClean="0"/>
          </a:p>
          <a:p>
            <a:pPr marL="0" lvl="0" indent="0">
              <a:buNone/>
            </a:pPr>
            <a:r>
              <a:rPr lang="ar-SA" sz="2800" dirty="0"/>
              <a:t> </a:t>
            </a:r>
            <a:r>
              <a:rPr lang="ar-SA" sz="2800" dirty="0" smtClean="0"/>
              <a:t>   ثم </a:t>
            </a:r>
            <a:r>
              <a:rPr lang="ar-SA" sz="2800" dirty="0"/>
              <a:t>ينتقل هنا </a:t>
            </a:r>
            <a:r>
              <a:rPr lang="ar-SA" sz="2800" dirty="0" smtClean="0"/>
              <a:t>وهناك </a:t>
            </a:r>
            <a:r>
              <a:rPr lang="ar-SA" sz="2800" dirty="0"/>
              <a:t>ليبدأ عملية الاتصال مع المتعلمين .</a:t>
            </a:r>
            <a:endParaRPr lang="en-US" sz="2800" dirty="0"/>
          </a:p>
          <a:p>
            <a:pPr marL="0" indent="0">
              <a:buFont typeface="Arial" pitchFamily="34" charset="0"/>
              <a:buNone/>
            </a:pPr>
            <a:endParaRPr lang="ar-SA" dirty="0"/>
          </a:p>
        </p:txBody>
      </p:sp>
      <p:pic>
        <p:nvPicPr>
          <p:cNvPr id="7170" name="Picture 2" descr="C:\Users\Time Computer\Pictures\gym-clip-art-A_Coach_Instructing_a_Boy_In_Gym_Class_Royalty_Free_Clipart_Picture_110127-132409-698053.jpg"/>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11560" y="4149080"/>
            <a:ext cx="1512168" cy="1500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87569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836712"/>
            <a:ext cx="8208912" cy="936104"/>
          </a:xfrm>
        </p:spPr>
        <p:txBody>
          <a:bodyPr>
            <a:normAutofit fontScale="90000"/>
          </a:bodyPr>
          <a:lstStyle/>
          <a:p>
            <a:pPr algn="r"/>
            <a:r>
              <a:rPr lang="ar-SA" sz="3600" b="1" dirty="0" smtClean="0"/>
              <a:t>مرحلة </a:t>
            </a:r>
            <a:r>
              <a:rPr lang="ar-SA" sz="3600" b="1" dirty="0"/>
              <a:t>ما بعد الدرس ( التقويم </a:t>
            </a:r>
            <a:r>
              <a:rPr lang="ar-SA" sz="3600" b="1" dirty="0" smtClean="0"/>
              <a:t>)</a:t>
            </a:r>
            <a:r>
              <a:rPr lang="en-US" sz="3600" b="1" dirty="0"/>
              <a:t> The Post – </a:t>
            </a:r>
            <a:r>
              <a:rPr lang="en-US" sz="3600" b="1" dirty="0" smtClean="0"/>
              <a:t>Impact set </a:t>
            </a:r>
            <a:r>
              <a:rPr lang="ar-SA" sz="3600" b="1" dirty="0" smtClean="0"/>
              <a:t/>
            </a:r>
            <a:br>
              <a:rPr lang="ar-SA" sz="3600" b="1" dirty="0" smtClean="0"/>
            </a:br>
            <a:r>
              <a:rPr lang="en-US" sz="3600" b="1" dirty="0" smtClean="0"/>
              <a:t> </a:t>
            </a:r>
            <a:r>
              <a:rPr lang="en-US" dirty="0"/>
              <a:t/>
            </a:r>
            <a:br>
              <a:rPr lang="en-US" dirty="0"/>
            </a:br>
            <a:endParaRPr lang="ar-SA" dirty="0"/>
          </a:p>
        </p:txBody>
      </p:sp>
      <p:sp>
        <p:nvSpPr>
          <p:cNvPr id="3" name="عنصر نائب للمحتوى 2"/>
          <p:cNvSpPr>
            <a:spLocks noGrp="1"/>
          </p:cNvSpPr>
          <p:nvPr>
            <p:ph idx="1"/>
          </p:nvPr>
        </p:nvSpPr>
        <p:spPr>
          <a:xfrm>
            <a:off x="457200" y="1124744"/>
            <a:ext cx="8229600" cy="5184576"/>
          </a:xfrm>
        </p:spPr>
        <p:style>
          <a:lnRef idx="2">
            <a:schemeClr val="accent1"/>
          </a:lnRef>
          <a:fillRef idx="1">
            <a:schemeClr val="lt1"/>
          </a:fillRef>
          <a:effectRef idx="0">
            <a:schemeClr val="accent1"/>
          </a:effectRef>
          <a:fontRef idx="minor">
            <a:schemeClr val="dk1"/>
          </a:fontRef>
        </p:style>
        <p:txBody>
          <a:bodyPr>
            <a:normAutofit/>
          </a:bodyPr>
          <a:lstStyle/>
          <a:p>
            <a:r>
              <a:rPr lang="ar-SA" sz="2400" dirty="0"/>
              <a:t>ان الغرض من مرحلة ما بعد الدرس هو إعطاء التغذية الراجعة لجميع المتعلمين ومن اجل القيام بذلك يقوم المعلم بالانتقال من متعلم الى اخر ويبدا بمراقبة مستوى اداء المهارة ومستوى المتعلم في عملية اتخاذ القرار وخلال هذه العملية يحتاج المعلم  الاخذ بنظر الاعتبار ما يلي </a:t>
            </a:r>
            <a:r>
              <a:rPr lang="ar-SA" sz="2400" dirty="0" smtClean="0"/>
              <a:t>:</a:t>
            </a:r>
          </a:p>
          <a:p>
            <a:pPr marL="0" lvl="0" indent="0">
              <a:buNone/>
            </a:pPr>
            <a:r>
              <a:rPr lang="ar-SA" sz="2400" dirty="0" smtClean="0">
                <a:solidFill>
                  <a:srgbClr val="C00000"/>
                </a:solidFill>
              </a:rPr>
              <a:t>1- تحديد </a:t>
            </a:r>
            <a:r>
              <a:rPr lang="ar-SA" sz="2400" dirty="0">
                <a:solidFill>
                  <a:srgbClr val="C00000"/>
                </a:solidFill>
              </a:rPr>
              <a:t>المتعلمين الذين قاموا بارتكاب اخطاء عند اداء المهارة </a:t>
            </a:r>
            <a:endParaRPr lang="en-US" sz="2400" dirty="0">
              <a:solidFill>
                <a:srgbClr val="C00000"/>
              </a:solidFill>
            </a:endParaRPr>
          </a:p>
          <a:p>
            <a:pPr marL="0" lvl="0" indent="0">
              <a:buNone/>
            </a:pPr>
            <a:r>
              <a:rPr lang="ar-SA" sz="2400" dirty="0" smtClean="0">
                <a:solidFill>
                  <a:srgbClr val="C00000"/>
                </a:solidFill>
              </a:rPr>
              <a:t>2- إعطاء </a:t>
            </a:r>
            <a:r>
              <a:rPr lang="ar-SA" sz="2400" dirty="0">
                <a:solidFill>
                  <a:srgbClr val="C00000"/>
                </a:solidFill>
              </a:rPr>
              <a:t>التغذية الراجعة للمتعلم والتأكد من الاداء الصحيح .</a:t>
            </a:r>
            <a:endParaRPr lang="en-US" sz="2400" dirty="0">
              <a:solidFill>
                <a:srgbClr val="C00000"/>
              </a:solidFill>
            </a:endParaRPr>
          </a:p>
          <a:p>
            <a:pPr marL="0" lvl="0" indent="0">
              <a:buNone/>
            </a:pPr>
            <a:r>
              <a:rPr lang="ar-SA" sz="2400" dirty="0" smtClean="0">
                <a:solidFill>
                  <a:srgbClr val="C00000"/>
                </a:solidFill>
              </a:rPr>
              <a:t>3- ينتقل </a:t>
            </a:r>
            <a:r>
              <a:rPr lang="ar-SA" sz="2400" dirty="0">
                <a:solidFill>
                  <a:srgbClr val="C00000"/>
                </a:solidFill>
              </a:rPr>
              <a:t>المعلم الى المتعلم الذي يليه .</a:t>
            </a:r>
            <a:endParaRPr lang="en-US" sz="2400" dirty="0">
              <a:solidFill>
                <a:srgbClr val="C00000"/>
              </a:solidFill>
            </a:endParaRPr>
          </a:p>
          <a:p>
            <a:pPr marL="0" lvl="0" indent="0">
              <a:buNone/>
            </a:pPr>
            <a:r>
              <a:rPr lang="ar-SA" sz="2400" dirty="0" smtClean="0">
                <a:solidFill>
                  <a:srgbClr val="C00000"/>
                </a:solidFill>
              </a:rPr>
              <a:t>4- الانتقال </a:t>
            </a:r>
            <a:r>
              <a:rPr lang="ar-SA" sz="2400" dirty="0">
                <a:solidFill>
                  <a:srgbClr val="C00000"/>
                </a:solidFill>
              </a:rPr>
              <a:t>أيضا الى المتعلمين الذين يكون أداؤهم صحيحا ومراقبة </a:t>
            </a:r>
            <a:endParaRPr lang="ar-SA" sz="2400" dirty="0" smtClean="0">
              <a:solidFill>
                <a:srgbClr val="C00000"/>
              </a:solidFill>
            </a:endParaRPr>
          </a:p>
          <a:p>
            <a:pPr marL="0" lvl="0" indent="0">
              <a:buNone/>
            </a:pPr>
            <a:r>
              <a:rPr lang="ar-SA" sz="2400" dirty="0">
                <a:solidFill>
                  <a:srgbClr val="C00000"/>
                </a:solidFill>
              </a:rPr>
              <a:t> </a:t>
            </a:r>
            <a:r>
              <a:rPr lang="ar-SA" sz="2400" dirty="0" smtClean="0">
                <a:solidFill>
                  <a:srgbClr val="C00000"/>
                </a:solidFill>
              </a:rPr>
              <a:t>    مستوى </a:t>
            </a:r>
            <a:r>
              <a:rPr lang="ar-SA" sz="2400" dirty="0">
                <a:solidFill>
                  <a:srgbClr val="C00000"/>
                </a:solidFill>
              </a:rPr>
              <a:t>الاداء لديهم.</a:t>
            </a:r>
            <a:endParaRPr lang="en-US" sz="2400" dirty="0">
              <a:solidFill>
                <a:srgbClr val="C00000"/>
              </a:solidFill>
            </a:endParaRPr>
          </a:p>
          <a:p>
            <a:pPr marL="0" lvl="0" indent="0">
              <a:buNone/>
            </a:pPr>
            <a:endParaRPr lang="ar-SA" dirty="0" smtClean="0">
              <a:solidFill>
                <a:srgbClr val="C00000"/>
              </a:solidFill>
            </a:endParaRPr>
          </a:p>
          <a:p>
            <a:pPr lvl="0"/>
            <a:endParaRPr lang="ar-SA" dirty="0"/>
          </a:p>
          <a:p>
            <a:pPr lvl="0"/>
            <a:endParaRPr lang="en-US" dirty="0"/>
          </a:p>
          <a:p>
            <a:pPr marL="0" indent="0">
              <a:buNone/>
            </a:pPr>
            <a:endParaRPr lang="en-US" dirty="0"/>
          </a:p>
          <a:p>
            <a:endParaRPr lang="ar-SA" dirty="0"/>
          </a:p>
        </p:txBody>
      </p:sp>
      <p:pic>
        <p:nvPicPr>
          <p:cNvPr id="8194" name="Picture 2" descr="C:\Users\Time Computer\Pictures\images (15).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15816" y="4606684"/>
            <a:ext cx="2520279"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3294057"/>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مستدير الزوايا 9"/>
          <p:cNvSpPr/>
          <p:nvPr/>
        </p:nvSpPr>
        <p:spPr>
          <a:xfrm>
            <a:off x="467544" y="620688"/>
            <a:ext cx="8352928" cy="3452125"/>
          </a:xfrm>
          <a:prstGeom prst="roundRect">
            <a:avLst/>
          </a:prstGeom>
          <a:solidFill>
            <a:srgbClr val="FAFEC8"/>
          </a:solidFill>
        </p:spPr>
        <p:style>
          <a:lnRef idx="2">
            <a:schemeClr val="accent2"/>
          </a:lnRef>
          <a:fillRef idx="1">
            <a:schemeClr val="lt1"/>
          </a:fillRef>
          <a:effectRef idx="0">
            <a:schemeClr val="accent2"/>
          </a:effectRef>
          <a:fontRef idx="minor">
            <a:schemeClr val="dk1"/>
          </a:fontRef>
        </p:style>
        <p:txBody>
          <a:bodyPr rtlCol="1" anchor="ctr"/>
          <a:lstStyle/>
          <a:p>
            <a:r>
              <a:rPr lang="ar-SA" sz="2800" b="1" dirty="0"/>
              <a:t>الاسلوب التدريبي </a:t>
            </a:r>
            <a:r>
              <a:rPr lang="en-US" sz="2800" b="1" dirty="0"/>
              <a:t>Training style</a:t>
            </a:r>
            <a:endParaRPr lang="en-US" sz="2800" dirty="0"/>
          </a:p>
          <a:p>
            <a:pPr algn="justLow"/>
            <a:r>
              <a:rPr lang="ar-SA" sz="2800" dirty="0"/>
              <a:t>في هذا الاسلوب تتحول بعض القرارات الخاصة بالعملية التدريسية الى الطالب والتي لا يكون لها أي تأثير على الهدف فيمكن للمتعلم تعديل تلك الظروف مثل مكان التطبيق، وقت بداية ونهاية الحركة ، ايقاع الحركة وغير ذلك والهدف من استخدام هذا الاسلوب هو تعليم المهارة في ظروف تسمح بتوفير اقصى زمن لتطبيقها ودائما يستخدم هذا الاسلوب بعد الاسلوب الامري</a:t>
            </a:r>
            <a:endParaRPr lang="en-US" sz="2800" dirty="0"/>
          </a:p>
        </p:txBody>
      </p:sp>
      <p:pic>
        <p:nvPicPr>
          <p:cNvPr id="11" name="Picture 4" descr="نتيجة بحث الصور عن مهارات رياضية"/>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568" y="4229818"/>
            <a:ext cx="1990725" cy="229552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descr="http://4.bp.blogspot.com/-6IREXwnzjqA/Ta1d-VfF-5I/AAAAAAAAAA4/hewlwIlMm-M/s1600/%25D9%2582%25D8%25AF%25D9%2585%252520%252520%254012.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59832" y="4229818"/>
            <a:ext cx="3528392" cy="236753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www.wask-hand.com/info/tr2.JPG"/>
          <p:cNvPicPr>
            <a:picLocks noChangeAspect="1" noChangeArrowheads="1"/>
          </p:cNvPicPr>
          <p:nvPr/>
        </p:nvPicPr>
        <p:blipFill>
          <a:blip r:embed="rId4">
            <a:clrChange>
              <a:clrFrom>
                <a:srgbClr val="F8FCFB"/>
              </a:clrFrom>
              <a:clrTo>
                <a:srgbClr val="F8FCFB">
                  <a:alpha val="0"/>
                </a:srgbClr>
              </a:clrTo>
            </a:clrChange>
            <a:extLst>
              <a:ext uri="{28A0092B-C50C-407E-A947-70E740481C1C}">
                <a14:useLocalDpi xmlns:a14="http://schemas.microsoft.com/office/drawing/2010/main" val="0"/>
              </a:ext>
            </a:extLst>
          </a:blip>
          <a:srcRect/>
          <a:stretch>
            <a:fillRect/>
          </a:stretch>
        </p:blipFill>
        <p:spPr bwMode="auto">
          <a:xfrm>
            <a:off x="6948264" y="4293096"/>
            <a:ext cx="1970663" cy="2276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982179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457200" y="562670"/>
            <a:ext cx="8229600" cy="922114"/>
          </a:xfrm>
          <a:prstGeom prst="rect">
            <a:avLst/>
          </a:prstGeom>
        </p:spPr>
        <p:txBody>
          <a:bodyPr vert="horz" lIns="91440" tIns="45720" rIns="91440" bIns="45720" rtlCol="1" anchor="ctr">
            <a:normAutofit fontScale="825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sz="3600" b="1" dirty="0" smtClean="0">
                <a:solidFill>
                  <a:srgbClr val="C00000"/>
                </a:solidFill>
              </a:rPr>
              <a:t>مرحلة ما بعد الدرس ( التقويم ) </a:t>
            </a:r>
            <a:r>
              <a:rPr lang="en-US" sz="3600" b="1" dirty="0" smtClean="0">
                <a:solidFill>
                  <a:srgbClr val="C00000"/>
                </a:solidFill>
              </a:rPr>
              <a:t>The Post – Impact set </a:t>
            </a:r>
            <a:r>
              <a:rPr lang="en-US" dirty="0" smtClean="0">
                <a:solidFill>
                  <a:srgbClr val="C00000"/>
                </a:solidFill>
              </a:rPr>
              <a:t/>
            </a:r>
            <a:br>
              <a:rPr lang="en-US" dirty="0" smtClean="0">
                <a:solidFill>
                  <a:srgbClr val="C00000"/>
                </a:solidFill>
              </a:rPr>
            </a:br>
            <a:endParaRPr lang="ar-SA" dirty="0">
              <a:solidFill>
                <a:srgbClr val="C00000"/>
              </a:solidFill>
            </a:endParaRPr>
          </a:p>
        </p:txBody>
      </p:sp>
      <p:sp>
        <p:nvSpPr>
          <p:cNvPr id="5" name="عنصر نائب للمحتوى 2"/>
          <p:cNvSpPr txBox="1">
            <a:spLocks/>
          </p:cNvSpPr>
          <p:nvPr/>
        </p:nvSpPr>
        <p:spPr>
          <a:xfrm>
            <a:off x="457200" y="1171194"/>
            <a:ext cx="8229600" cy="470607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lvl="0" indent="0">
              <a:buNone/>
            </a:pPr>
            <a:r>
              <a:rPr lang="ar-SA" sz="2800" dirty="0" smtClean="0">
                <a:solidFill>
                  <a:schemeClr val="tx1"/>
                </a:solidFill>
              </a:rPr>
              <a:t>5- وفي </a:t>
            </a:r>
            <a:r>
              <a:rPr lang="ar-SA" sz="2800" dirty="0">
                <a:solidFill>
                  <a:schemeClr val="tx1"/>
                </a:solidFill>
              </a:rPr>
              <a:t>نهاية الدرس يتم جمع المتعلمين </a:t>
            </a:r>
            <a:r>
              <a:rPr lang="ar-SA" sz="2800" dirty="0" smtClean="0">
                <a:solidFill>
                  <a:schemeClr val="tx1"/>
                </a:solidFill>
              </a:rPr>
              <a:t>لإداء </a:t>
            </a:r>
            <a:r>
              <a:rPr lang="ar-SA" sz="2800" dirty="0">
                <a:solidFill>
                  <a:schemeClr val="tx1"/>
                </a:solidFill>
              </a:rPr>
              <a:t>الجزء </a:t>
            </a:r>
            <a:r>
              <a:rPr lang="ar-SA" sz="2800" dirty="0" smtClean="0">
                <a:solidFill>
                  <a:schemeClr val="tx1"/>
                </a:solidFill>
              </a:rPr>
              <a:t>الختامي </a:t>
            </a:r>
            <a:r>
              <a:rPr lang="ar-SA" sz="2800" dirty="0">
                <a:solidFill>
                  <a:schemeClr val="tx1"/>
                </a:solidFill>
              </a:rPr>
              <a:t>الذي يمكن أن يأخذ اشكالا عديدة مثل مراجعة الاشياء التي تم تعلمها، أو اعطاء التغذية الراجعة العامة لجميع طلاب الصف ،أو عبارات معينة حول الدرس القادم، ان لحظة الختام تمنح المعلم والمتعلم الاحساس بإكمال الواجب .</a:t>
            </a:r>
            <a:endParaRPr lang="en-US" sz="2800" dirty="0">
              <a:solidFill>
                <a:schemeClr val="tx1"/>
              </a:solidFill>
            </a:endParaRPr>
          </a:p>
        </p:txBody>
      </p:sp>
      <p:pic>
        <p:nvPicPr>
          <p:cNvPr id="9219" name="Picture 3" descr="C:\Users\Time Computer\Pictures\images (16).jpg"/>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763688" y="3068960"/>
            <a:ext cx="2286000" cy="1809750"/>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C:\Users\Time Computer\Pictures\images.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14379" y="2996952"/>
            <a:ext cx="1571625"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4729008"/>
      </p:ext>
    </p:extLst>
  </p:cSld>
  <p:clrMapOvr>
    <a:masterClrMapping/>
  </p:clrMapOvr>
  <p:transition spd="slow">
    <p:cover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b="1" dirty="0"/>
              <a:t>هناك عدة خيارات لتنظيم الطريقة التدريبية</a:t>
            </a:r>
            <a:r>
              <a:rPr lang="en-US" dirty="0"/>
              <a:t/>
            </a:r>
            <a:br>
              <a:rPr lang="en-US" dirty="0"/>
            </a:br>
            <a:endParaRPr lang="ar-SA" dirty="0"/>
          </a:p>
        </p:txBody>
      </p:sp>
      <p:sp>
        <p:nvSpPr>
          <p:cNvPr id="3" name="عنصر نائب للمحتوى 2"/>
          <p:cNvSpPr>
            <a:spLocks noGrp="1"/>
          </p:cNvSpPr>
          <p:nvPr>
            <p:ph idx="1"/>
          </p:nvPr>
        </p:nvSpPr>
        <p:spPr>
          <a:xfrm>
            <a:off x="323528" y="1340768"/>
            <a:ext cx="8496944" cy="5040560"/>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lvl="0"/>
            <a:r>
              <a:rPr lang="ar-SA" sz="3600" b="1" dirty="0">
                <a:solidFill>
                  <a:srgbClr val="FF0000"/>
                </a:solidFill>
              </a:rPr>
              <a:t>محطة واحدة – مهارة واحدة</a:t>
            </a:r>
            <a:endParaRPr lang="en-US" sz="3600" b="1" dirty="0">
              <a:solidFill>
                <a:srgbClr val="FF0000"/>
              </a:solidFill>
            </a:endParaRPr>
          </a:p>
          <a:p>
            <a:r>
              <a:rPr lang="ar-SA" sz="3600" dirty="0"/>
              <a:t>يقوم الطالب باختيار المكان المناسب للتطبيق (محطة) ويقوم بتطبيق مهارة واحدة محددة ( مهارة واحدة ) مثال ان يختار الطالب المكان الذي يفضله في الصالة ويقوم بعمل تمرين للمرونة في ذلك المكان.</a:t>
            </a:r>
            <a:endParaRPr lang="en-US" sz="3600" dirty="0"/>
          </a:p>
          <a:p>
            <a:pPr lvl="0"/>
            <a:r>
              <a:rPr lang="ar-SA" sz="3600" b="1" dirty="0">
                <a:solidFill>
                  <a:srgbClr val="FF0000"/>
                </a:solidFill>
              </a:rPr>
              <a:t>محطة واحدة – عدة مهارات</a:t>
            </a:r>
            <a:endParaRPr lang="en-US" sz="3600" b="1" dirty="0">
              <a:solidFill>
                <a:srgbClr val="FF0000"/>
              </a:solidFill>
            </a:endParaRPr>
          </a:p>
          <a:p>
            <a:pPr lvl="0"/>
            <a:r>
              <a:rPr lang="ar-SA" sz="3600" dirty="0"/>
              <a:t>يقوم الطالب بعمل اكثر من مهارة واحدة في نفس المكان الذي اختاره للتطبيق المهارات. مثال ذلك ان يقوم الطالب </a:t>
            </a:r>
            <a:r>
              <a:rPr lang="ar-SA" sz="3600" dirty="0" err="1"/>
              <a:t>بتنطيط</a:t>
            </a:r>
            <a:r>
              <a:rPr lang="ar-SA" sz="3600" dirty="0"/>
              <a:t> الكرة 25 مرة باليد اليمنى (مهمة)، ثم </a:t>
            </a:r>
            <a:r>
              <a:rPr lang="ar-SA" sz="3600" dirty="0" err="1"/>
              <a:t>تنطيط</a:t>
            </a:r>
            <a:r>
              <a:rPr lang="ar-SA" sz="3600" dirty="0"/>
              <a:t> الكرة 25مرة باليد اليسرى (مهمة ثانية) تنطط الكرة 40 مرة باليدين ثم يتم التبديل كل 10 مرات(مهمة ثالثة ) </a:t>
            </a:r>
            <a:endParaRPr lang="ar-SA" sz="3600" dirty="0" smtClean="0"/>
          </a:p>
          <a:p>
            <a:pPr lvl="0"/>
            <a:r>
              <a:rPr lang="ar-SA" sz="3600" b="1" dirty="0" smtClean="0">
                <a:solidFill>
                  <a:srgbClr val="FF0000"/>
                </a:solidFill>
              </a:rPr>
              <a:t>عدة </a:t>
            </a:r>
            <a:r>
              <a:rPr lang="ar-SA" sz="3600" b="1" dirty="0">
                <a:solidFill>
                  <a:srgbClr val="FF0000"/>
                </a:solidFill>
              </a:rPr>
              <a:t>محطات – مهارة واحدة</a:t>
            </a:r>
            <a:endParaRPr lang="en-US" sz="3600" b="1" dirty="0">
              <a:solidFill>
                <a:srgbClr val="FF0000"/>
              </a:solidFill>
            </a:endParaRPr>
          </a:p>
          <a:p>
            <a:r>
              <a:rPr lang="ar-SA" sz="3600" dirty="0"/>
              <a:t>هذا التنظيم يشبه الى حد بعيد بالتدريب الدائري ، حيث يقوم الطالب بعمل مهارة في مكان معين ثم الانتقال الى مكان ثاني لعمل مهارة غيرها ثم يتحرك الى مكان ثالث لعمل مهارة ثالثة وهكذا .</a:t>
            </a:r>
            <a:endParaRPr lang="en-US" sz="3600" dirty="0"/>
          </a:p>
          <a:p>
            <a:endParaRPr lang="ar-SA" dirty="0" smtClean="0"/>
          </a:p>
          <a:p>
            <a:endParaRPr lang="en-US" dirty="0"/>
          </a:p>
          <a:p>
            <a:endParaRPr lang="ar-SA" dirty="0"/>
          </a:p>
        </p:txBody>
      </p:sp>
    </p:spTree>
    <p:extLst>
      <p:ext uri="{BB962C8B-B14F-4D97-AF65-F5344CB8AC3E}">
        <p14:creationId xmlns:p14="http://schemas.microsoft.com/office/powerpoint/2010/main" val="997882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7019"/>
            <a:ext cx="8229600" cy="5258325"/>
          </a:xfrm>
        </p:spPr>
        <p:style>
          <a:lnRef idx="2">
            <a:schemeClr val="accent1"/>
          </a:lnRef>
          <a:fillRef idx="1">
            <a:schemeClr val="lt1"/>
          </a:fillRef>
          <a:effectRef idx="0">
            <a:schemeClr val="accent1"/>
          </a:effectRef>
          <a:fontRef idx="minor">
            <a:schemeClr val="dk1"/>
          </a:fontRef>
        </p:style>
        <p:txBody>
          <a:bodyPr>
            <a:noAutofit/>
          </a:bodyPr>
          <a:lstStyle/>
          <a:p>
            <a:pPr lvl="0"/>
            <a:r>
              <a:rPr lang="ar-SA" b="1" dirty="0" smtClean="0">
                <a:solidFill>
                  <a:srgbClr val="FF0000"/>
                </a:solidFill>
              </a:rPr>
              <a:t>عدة </a:t>
            </a:r>
            <a:r>
              <a:rPr lang="ar-SA" b="1" dirty="0">
                <a:solidFill>
                  <a:srgbClr val="FF0000"/>
                </a:solidFill>
              </a:rPr>
              <a:t>محطات – عدة مهارات</a:t>
            </a:r>
            <a:endParaRPr lang="en-US" b="1" dirty="0">
              <a:solidFill>
                <a:srgbClr val="FF0000"/>
              </a:solidFill>
            </a:endParaRPr>
          </a:p>
          <a:p>
            <a:r>
              <a:rPr lang="ar-SA" dirty="0"/>
              <a:t>هذا التنظيم يشبه السابق ماعد ان الطالب هنا يقوم بعمل اكثر من مهمة أو مهارة واحدة في المحطة التي ينتقل اليها </a:t>
            </a:r>
            <a:r>
              <a:rPr lang="ar-SA" dirty="0" smtClean="0"/>
              <a:t>.</a:t>
            </a:r>
            <a:r>
              <a:rPr lang="ar-SA" dirty="0"/>
              <a:t> </a:t>
            </a:r>
            <a:r>
              <a:rPr lang="ar-SA" dirty="0" smtClean="0"/>
              <a:t> </a:t>
            </a:r>
            <a:r>
              <a:rPr lang="ar-SA" b="1" dirty="0" smtClean="0">
                <a:solidFill>
                  <a:srgbClr val="FF0000"/>
                </a:solidFill>
              </a:rPr>
              <a:t>مثال </a:t>
            </a:r>
            <a:r>
              <a:rPr lang="ar-SA" b="1" dirty="0">
                <a:solidFill>
                  <a:srgbClr val="FF0000"/>
                </a:solidFill>
              </a:rPr>
              <a:t>/</a:t>
            </a:r>
            <a:endParaRPr lang="en-US" b="1" dirty="0">
              <a:solidFill>
                <a:srgbClr val="FF0000"/>
              </a:solidFill>
            </a:endParaRPr>
          </a:p>
          <a:p>
            <a:r>
              <a:rPr lang="ar-SA" b="1" dirty="0">
                <a:solidFill>
                  <a:srgbClr val="00B050"/>
                </a:solidFill>
              </a:rPr>
              <a:t>محطة رقم (1)</a:t>
            </a:r>
            <a:endParaRPr lang="en-US" b="1" dirty="0">
              <a:solidFill>
                <a:srgbClr val="00B050"/>
              </a:solidFill>
            </a:endParaRPr>
          </a:p>
          <a:p>
            <a:pPr lvl="0"/>
            <a:r>
              <a:rPr lang="ar-SA" dirty="0"/>
              <a:t> يقوم اللاعب بضرب الكرة بباطن القدم ( مهمة)</a:t>
            </a:r>
            <a:endParaRPr lang="en-US" dirty="0"/>
          </a:p>
          <a:p>
            <a:pPr lvl="0"/>
            <a:r>
              <a:rPr lang="ar-SA" dirty="0"/>
              <a:t> يقوم الاعب بضرب الكرة بوجه القدم الداخلي ( مهمة ثانية )</a:t>
            </a:r>
            <a:endParaRPr lang="en-US" dirty="0"/>
          </a:p>
          <a:p>
            <a:r>
              <a:rPr lang="ar-SA" b="1" dirty="0">
                <a:solidFill>
                  <a:srgbClr val="00B050"/>
                </a:solidFill>
              </a:rPr>
              <a:t>محطة رقم (2)</a:t>
            </a:r>
            <a:endParaRPr lang="en-US" b="1" dirty="0">
              <a:solidFill>
                <a:srgbClr val="00B050"/>
              </a:solidFill>
            </a:endParaRPr>
          </a:p>
          <a:p>
            <a:pPr lvl="0"/>
            <a:r>
              <a:rPr lang="ar-SA" dirty="0"/>
              <a:t> تمرير الكرة على الحائط 10 مرات </a:t>
            </a:r>
            <a:endParaRPr lang="en-US" dirty="0"/>
          </a:p>
          <a:p>
            <a:pPr lvl="0"/>
            <a:r>
              <a:rPr lang="ar-SA" dirty="0" err="1"/>
              <a:t>تنطيط</a:t>
            </a:r>
            <a:r>
              <a:rPr lang="ar-SA" dirty="0"/>
              <a:t> الكرة بالرجلين 10 مرات</a:t>
            </a:r>
            <a:endParaRPr lang="en-US" dirty="0"/>
          </a:p>
          <a:p>
            <a:r>
              <a:rPr lang="ar-SA" b="1" dirty="0" smtClean="0">
                <a:solidFill>
                  <a:srgbClr val="00B050"/>
                </a:solidFill>
              </a:rPr>
              <a:t>محطة </a:t>
            </a:r>
            <a:r>
              <a:rPr lang="ar-SA" b="1" dirty="0">
                <a:solidFill>
                  <a:srgbClr val="00B050"/>
                </a:solidFill>
              </a:rPr>
              <a:t>رقم (3</a:t>
            </a:r>
            <a:r>
              <a:rPr lang="ar-SA" b="1" dirty="0" smtClean="0">
                <a:solidFill>
                  <a:srgbClr val="00B050"/>
                </a:solidFill>
              </a:rPr>
              <a:t>)                                                      </a:t>
            </a:r>
            <a:endParaRPr lang="en-US" b="1" dirty="0">
              <a:solidFill>
                <a:srgbClr val="00B050"/>
              </a:solidFill>
            </a:endParaRPr>
          </a:p>
          <a:p>
            <a:pPr lvl="0"/>
            <a:r>
              <a:rPr lang="ar-SA" dirty="0"/>
              <a:t> الجري بالكرة </a:t>
            </a:r>
            <a:endParaRPr lang="en-US" dirty="0"/>
          </a:p>
          <a:p>
            <a:pPr lvl="0"/>
            <a:r>
              <a:rPr lang="ar-SA" dirty="0"/>
              <a:t>الجري بدون كرة </a:t>
            </a:r>
            <a:endParaRPr lang="ar-SA" dirty="0" smtClean="0"/>
          </a:p>
          <a:p>
            <a:pPr marL="0" lvl="0" indent="0">
              <a:buNone/>
            </a:pPr>
            <a:r>
              <a:rPr lang="en-US" dirty="0" smtClean="0"/>
              <a:t> </a:t>
            </a:r>
            <a:endParaRPr lang="en-US" dirty="0"/>
          </a:p>
        </p:txBody>
      </p:sp>
      <p:sp>
        <p:nvSpPr>
          <p:cNvPr id="2" name="مستطيل 1"/>
          <p:cNvSpPr/>
          <p:nvPr/>
        </p:nvSpPr>
        <p:spPr>
          <a:xfrm>
            <a:off x="1475656" y="476672"/>
            <a:ext cx="6048672" cy="923330"/>
          </a:xfrm>
          <a:prstGeom prst="rect">
            <a:avLst/>
          </a:prstGeom>
        </p:spPr>
        <p:txBody>
          <a:bodyPr wrap="square">
            <a:spAutoFit/>
          </a:bodyPr>
          <a:lstStyle/>
          <a:p>
            <a:pPr algn="ctr"/>
            <a:r>
              <a:rPr lang="ar-SA" sz="3600" b="1" dirty="0" smtClean="0">
                <a:solidFill>
                  <a:srgbClr val="C00000"/>
                </a:solidFill>
              </a:rPr>
              <a:t>تابع - خيارات </a:t>
            </a:r>
            <a:r>
              <a:rPr lang="ar-SA" sz="3600" b="1" dirty="0">
                <a:solidFill>
                  <a:srgbClr val="C00000"/>
                </a:solidFill>
              </a:rPr>
              <a:t>لتنظيم الطريقة التدريبية</a:t>
            </a:r>
            <a:r>
              <a:rPr lang="en-US" dirty="0"/>
              <a:t/>
            </a:r>
            <a:br>
              <a:rPr lang="en-US" dirty="0"/>
            </a:br>
            <a:endParaRPr lang="ar-S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933056"/>
            <a:ext cx="4320480" cy="241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1616926"/>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457200" y="533400"/>
            <a:ext cx="8229600" cy="990600"/>
          </a:xfrm>
          <a:prstGeom prst="rect">
            <a:avLst/>
          </a:prstGeom>
        </p:spPr>
        <p:txBody>
          <a:bodyPr>
            <a:normAutofit/>
          </a:bodyPr>
          <a:lstStyle>
            <a:lvl1pPr algn="l" defTabSz="914400" rtl="1" eaLnBrk="1" latinLnBrk="0" hangingPunct="1">
              <a:spcBef>
                <a:spcPct val="0"/>
              </a:spcBef>
              <a:buNone/>
              <a:defRPr sz="4000" kern="1200" spc="-100" baseline="0">
                <a:solidFill>
                  <a:schemeClr val="tx2"/>
                </a:solidFill>
                <a:latin typeface="+mj-lt"/>
                <a:ea typeface="+mj-ea"/>
                <a:cs typeface="+mj-cs"/>
              </a:defRPr>
            </a:lvl1pPr>
          </a:lstStyle>
          <a:p>
            <a:r>
              <a:rPr lang="ar-SA" sz="2800" smtClean="0">
                <a:solidFill>
                  <a:srgbClr val="C00000"/>
                </a:solidFill>
              </a:rPr>
              <a:t> </a:t>
            </a:r>
            <a:endParaRPr lang="ar-SA" sz="2800" dirty="0">
              <a:solidFill>
                <a:srgbClr val="C00000"/>
              </a:solidFill>
            </a:endParaRPr>
          </a:p>
        </p:txBody>
      </p:sp>
      <p:sp>
        <p:nvSpPr>
          <p:cNvPr id="3" name="مستطيل 2"/>
          <p:cNvSpPr/>
          <p:nvPr/>
        </p:nvSpPr>
        <p:spPr>
          <a:xfrm>
            <a:off x="2915816" y="2780928"/>
            <a:ext cx="5760640"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sz="5400" b="1" cap="all" spc="0" dirty="0" smtClean="0">
                <a:ln w="0"/>
                <a:solidFill>
                  <a:srgbClr val="002060"/>
                </a:solidFill>
                <a:effectLst>
                  <a:reflection blurRad="12700" stA="50000" endPos="50000" dist="5000" dir="5400000" sy="-100000" rotWithShape="0"/>
                </a:effectLst>
              </a:rPr>
              <a:t>شكراً لحسن استماعكم</a:t>
            </a:r>
            <a:endParaRPr lang="ar-SA" sz="5400" b="1" cap="all" spc="0" dirty="0">
              <a:ln w="0"/>
              <a:solidFill>
                <a:srgbClr val="002060"/>
              </a:solidFill>
              <a:effectLst>
                <a:reflection blurRad="12700" stA="50000" endPos="50000" dist="5000" dir="5400000" sy="-100000" rotWithShape="0"/>
              </a:effectLst>
            </a:endParaRPr>
          </a:p>
        </p:txBody>
      </p:sp>
      <p:pic>
        <p:nvPicPr>
          <p:cNvPr id="4" name="Picture 2" descr="C:\Users\Time Computer\Pictures\coach-shadow-full-lengt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444" y="1607961"/>
            <a:ext cx="2635388" cy="4269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8897041"/>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323528" y="620688"/>
            <a:ext cx="8496944" cy="6048672"/>
          </a:xfrm>
          <a:prstGeom prst="roundRect">
            <a:avLst/>
          </a:prstGeom>
          <a:solidFill>
            <a:schemeClr val="bg2"/>
          </a:solidFill>
        </p:spPr>
        <p:style>
          <a:lnRef idx="2">
            <a:schemeClr val="accent2"/>
          </a:lnRef>
          <a:fillRef idx="1">
            <a:schemeClr val="lt1"/>
          </a:fillRef>
          <a:effectRef idx="0">
            <a:schemeClr val="accent2"/>
          </a:effectRef>
          <a:fontRef idx="minor">
            <a:schemeClr val="dk1"/>
          </a:fontRef>
        </p:style>
        <p:txBody>
          <a:bodyPr rtlCol="1" anchor="ctr"/>
          <a:lstStyle/>
          <a:p>
            <a:pPr lvl="0" algn="justLow"/>
            <a:endParaRPr lang="ar-SA" sz="2800" b="1" dirty="0" smtClean="0"/>
          </a:p>
          <a:p>
            <a:pPr lvl="0" algn="justLow"/>
            <a:r>
              <a:rPr lang="ar-SA" sz="2800" b="1" dirty="0" smtClean="0"/>
              <a:t>كما اشار </a:t>
            </a:r>
            <a:r>
              <a:rPr lang="ar-SA" sz="2800" b="1" dirty="0" err="1" smtClean="0"/>
              <a:t>موستون</a:t>
            </a:r>
            <a:r>
              <a:rPr lang="ar-SA" sz="2800" b="1" dirty="0" smtClean="0"/>
              <a:t> </a:t>
            </a:r>
            <a:r>
              <a:rPr lang="ar-SA" sz="2800" b="1" dirty="0" smtClean="0">
                <a:solidFill>
                  <a:srgbClr val="00B050"/>
                </a:solidFill>
              </a:rPr>
              <a:t>(</a:t>
            </a:r>
            <a:r>
              <a:rPr lang="en-US" sz="2800" b="1" dirty="0" smtClean="0">
                <a:solidFill>
                  <a:srgbClr val="00B050"/>
                </a:solidFill>
              </a:rPr>
              <a:t>(</a:t>
            </a:r>
            <a:r>
              <a:rPr lang="en-US" sz="2800" b="1" dirty="0" err="1" smtClean="0">
                <a:solidFill>
                  <a:srgbClr val="00B050"/>
                </a:solidFill>
              </a:rPr>
              <a:t>Masston</a:t>
            </a:r>
            <a:r>
              <a:rPr lang="ar-SA" sz="2800" b="1" dirty="0" smtClean="0"/>
              <a:t>فان هذه </a:t>
            </a:r>
            <a:r>
              <a:rPr lang="ar-SA" sz="2800" b="1" dirty="0"/>
              <a:t>الطريقة التدريبية </a:t>
            </a:r>
            <a:r>
              <a:rPr lang="ar-SA" sz="2800" b="1" dirty="0" smtClean="0"/>
              <a:t>تعتبر بداية اعطاء الطلاب لذلك الدور في عملية مشاركة المدرس في اتخاذ القرارات ، حيث يتم نقل القرارات جميعا والمتعلقة بمرحلة التطبيق من المدرس للطالب لأول مرة بممارسة العملية التعليمية بخط جديد .</a:t>
            </a:r>
          </a:p>
          <a:p>
            <a:pPr lvl="0" algn="justLow"/>
            <a:endParaRPr lang="ar-SA" sz="2800" dirty="0" smtClean="0"/>
          </a:p>
          <a:p>
            <a:pPr lvl="0" algn="justLow"/>
            <a:endParaRPr lang="ar-SA" sz="2800" dirty="0" smtClean="0"/>
          </a:p>
          <a:p>
            <a:pPr algn="justLow"/>
            <a:r>
              <a:rPr lang="ar-SA" sz="2800" b="1" dirty="0" smtClean="0"/>
              <a:t>دور </a:t>
            </a:r>
            <a:r>
              <a:rPr lang="ar-SA" sz="2800" b="1" dirty="0"/>
              <a:t>التلميذ فهو قدرته على اداء المهارات التي قدمها وشرحها المدرس مع قدرته على اتخاذ القرارات التي انتقلت اليه من المدرس </a:t>
            </a:r>
            <a:endParaRPr lang="ar-SA" sz="2800" b="1" dirty="0" smtClean="0"/>
          </a:p>
          <a:p>
            <a:pPr algn="justLow"/>
            <a:endParaRPr lang="ar-SA" sz="2800" dirty="0" smtClean="0"/>
          </a:p>
          <a:p>
            <a:pPr algn="justLow"/>
            <a:r>
              <a:rPr lang="ar-SA" sz="2800" b="1" dirty="0" smtClean="0">
                <a:solidFill>
                  <a:schemeClr val="tx2"/>
                </a:solidFill>
              </a:rPr>
              <a:t>بالنسبة لقرارات تحديد الدرس وتقويم الدرس</a:t>
            </a:r>
          </a:p>
          <a:p>
            <a:pPr lvl="0" algn="justLow"/>
            <a:r>
              <a:rPr lang="ar-SA" sz="2800" b="1" dirty="0" smtClean="0">
                <a:solidFill>
                  <a:schemeClr val="tx2"/>
                </a:solidFill>
              </a:rPr>
              <a:t>فأنها من اختصاص المدرس نفسه .</a:t>
            </a:r>
            <a:endParaRPr lang="en-US" sz="2800" b="1" dirty="0" smtClean="0">
              <a:solidFill>
                <a:schemeClr val="tx2"/>
              </a:solidFill>
            </a:endParaRPr>
          </a:p>
          <a:p>
            <a:pPr lvl="0" algn="justLow"/>
            <a:r>
              <a:rPr lang="ar-SA" sz="2800" b="1" dirty="0" smtClean="0">
                <a:solidFill>
                  <a:schemeClr val="tx2"/>
                </a:solidFill>
              </a:rPr>
              <a:t>دور المدرس في هذه الطريقة هو اتخاذ قرارات تحضير الدرس .</a:t>
            </a:r>
            <a:endParaRPr lang="en-US" sz="2800" b="1" dirty="0" smtClean="0">
              <a:solidFill>
                <a:schemeClr val="tx2"/>
              </a:solidFill>
            </a:endParaRPr>
          </a:p>
          <a:p>
            <a:pPr lvl="0" algn="justLow"/>
            <a:r>
              <a:rPr lang="ar-SA" sz="2800" dirty="0" smtClean="0"/>
              <a:t> </a:t>
            </a:r>
            <a:endParaRPr lang="en-US" sz="2800" dirty="0"/>
          </a:p>
        </p:txBody>
      </p:sp>
      <p:pic>
        <p:nvPicPr>
          <p:cNvPr id="3" name="Picture 2" descr="http://2.bp.blogspot.com/-1ApL1nhNnTU/T1bjyFH5AqI/AAAAAAAACHc/u-lZDAKS4Ck/s1600/exchange.jpg"/>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3131840" y="2662857"/>
            <a:ext cx="3714750" cy="105417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Users\Time Computer\Pictures\images (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4797152"/>
            <a:ext cx="2520281"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4521158"/>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467544" y="548680"/>
            <a:ext cx="8064896" cy="3600400"/>
          </a:xfrm>
          <a:prstGeom prst="roundRect">
            <a:avLst/>
          </a:prstGeom>
          <a:solidFill>
            <a:schemeClr val="bg2"/>
          </a:solidFill>
        </p:spPr>
        <p:style>
          <a:lnRef idx="2">
            <a:schemeClr val="accent2"/>
          </a:lnRef>
          <a:fillRef idx="1">
            <a:schemeClr val="lt1"/>
          </a:fillRef>
          <a:effectRef idx="0">
            <a:schemeClr val="accent2"/>
          </a:effectRef>
          <a:fontRef idx="minor">
            <a:schemeClr val="dk1"/>
          </a:fontRef>
        </p:style>
        <p:txBody>
          <a:bodyPr rtlCol="1" anchor="ctr"/>
          <a:lstStyle/>
          <a:p>
            <a:pPr algn="justLow"/>
            <a:r>
              <a:rPr lang="ar-SA" sz="2800" b="1" dirty="0"/>
              <a:t>وهنا يتطلب من المعلم أن يدور حول المتعلمين بطريقة منظمة ومخططة تسمح له بإعطاء التغذية الراجعة الخاصة بتصحيح أداء كل متعلم على حده ويتميز هذا الاسلوب بتوفير قدر اكبر للتطبيق ولإنجاح هذا الاسلوب يجب أن يوفر المعلم المكان المناسب والادوات بحيث يمكن للمتعلم أن يستفيد من الزمن المتاح للتطبيق في ظل هذا الاسلوب .</a:t>
            </a:r>
            <a:endParaRPr lang="en-US" sz="2800" b="1" dirty="0"/>
          </a:p>
        </p:txBody>
      </p:sp>
      <p:pic>
        <p:nvPicPr>
          <p:cNvPr id="3" name="Picture 2" descr="C:\Users\Time Computer\Pictures\university_02_temp-1320566960-4eb640b0-620x348.jpg"/>
          <p:cNvPicPr>
            <a:picLocks noChangeAspect="1" noChangeArrowheads="1"/>
          </p:cNvPicPr>
          <p:nvPr/>
        </p:nvPicPr>
        <p:blipFill>
          <a:blip r:embed="rId2">
            <a:clrChange>
              <a:clrFrom>
                <a:srgbClr val="FCFAFF"/>
              </a:clrFrom>
              <a:clrTo>
                <a:srgbClr val="FCFAFF">
                  <a:alpha val="0"/>
                </a:srgbClr>
              </a:clrTo>
            </a:clrChange>
            <a:extLst>
              <a:ext uri="{28A0092B-C50C-407E-A947-70E740481C1C}">
                <a14:useLocalDpi xmlns:a14="http://schemas.microsoft.com/office/drawing/2010/main" val="0"/>
              </a:ext>
            </a:extLst>
          </a:blip>
          <a:srcRect/>
          <a:stretch>
            <a:fillRect/>
          </a:stretch>
        </p:blipFill>
        <p:spPr bwMode="auto">
          <a:xfrm>
            <a:off x="539552" y="4509120"/>
            <a:ext cx="4464495" cy="197673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Time Computer\Pictures\images (1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4509120"/>
            <a:ext cx="2160240" cy="2187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8540450"/>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عنوان 1"/>
          <p:cNvSpPr txBox="1">
            <a:spLocks/>
          </p:cNvSpPr>
          <p:nvPr/>
        </p:nvSpPr>
        <p:spPr>
          <a:xfrm>
            <a:off x="457200" y="533400"/>
            <a:ext cx="8229600" cy="990600"/>
          </a:xfrm>
          <a:prstGeom prst="rect">
            <a:avLst/>
          </a:prstGeom>
        </p:spPr>
        <p:txBody>
          <a:bodyPr>
            <a:normAutofit fontScale="825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r"/>
            <a:r>
              <a:rPr lang="ar-SA" b="1" smtClean="0"/>
              <a:t>ايجابيات هذه الطريقة ( الاسلوب التدريبي) كما حددها بيل(</a:t>
            </a:r>
            <a:r>
              <a:rPr lang="en-US" b="1" smtClean="0"/>
              <a:t>Beal</a:t>
            </a:r>
            <a:r>
              <a:rPr lang="ar-SA" b="1" smtClean="0"/>
              <a:t> ) 1982م</a:t>
            </a:r>
            <a:endParaRPr lang="ar-SA" dirty="0"/>
          </a:p>
        </p:txBody>
      </p:sp>
      <p:graphicFrame>
        <p:nvGraphicFramePr>
          <p:cNvPr id="16" name="عنصر نائب للمحتوى 3"/>
          <p:cNvGraphicFramePr>
            <a:graphicFrameLocks/>
          </p:cNvGraphicFramePr>
          <p:nvPr>
            <p:extLst>
              <p:ext uri="{D42A27DB-BD31-4B8C-83A1-F6EECF244321}">
                <p14:modId xmlns:p14="http://schemas.microsoft.com/office/powerpoint/2010/main" val="3218648048"/>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209365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23528" y="908720"/>
            <a:ext cx="8496944" cy="224676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ar-SA" sz="2800" b="1" dirty="0">
                <a:solidFill>
                  <a:srgbClr val="C00000"/>
                </a:solidFill>
              </a:rPr>
              <a:t>كما يرى خبراء طرق التدريس أمثال </a:t>
            </a:r>
            <a:r>
              <a:rPr lang="ar-SA" sz="2800" b="1" dirty="0" err="1">
                <a:solidFill>
                  <a:srgbClr val="C00000"/>
                </a:solidFill>
              </a:rPr>
              <a:t>موستون</a:t>
            </a:r>
            <a:r>
              <a:rPr lang="ar-SA" sz="2800" b="1" dirty="0">
                <a:solidFill>
                  <a:srgbClr val="C00000"/>
                </a:solidFill>
              </a:rPr>
              <a:t> ( </a:t>
            </a:r>
            <a:r>
              <a:rPr lang="en-US" sz="2800" b="1" dirty="0" err="1">
                <a:solidFill>
                  <a:srgbClr val="C00000"/>
                </a:solidFill>
              </a:rPr>
              <a:t>Masston</a:t>
            </a:r>
            <a:r>
              <a:rPr lang="en-US" sz="2800" b="1" dirty="0">
                <a:solidFill>
                  <a:srgbClr val="C00000"/>
                </a:solidFill>
              </a:rPr>
              <a:t> </a:t>
            </a:r>
            <a:r>
              <a:rPr lang="ar-SA" sz="2800" b="1" dirty="0">
                <a:solidFill>
                  <a:srgbClr val="C00000"/>
                </a:solidFill>
              </a:rPr>
              <a:t> )، </a:t>
            </a:r>
            <a:r>
              <a:rPr lang="ar-SA" sz="2800" b="1" dirty="0" err="1">
                <a:solidFill>
                  <a:srgbClr val="C00000"/>
                </a:solidFill>
              </a:rPr>
              <a:t>بيترسون</a:t>
            </a:r>
            <a:r>
              <a:rPr lang="ar-SA" sz="2800" b="1" dirty="0">
                <a:solidFill>
                  <a:srgbClr val="C00000"/>
                </a:solidFill>
              </a:rPr>
              <a:t> (</a:t>
            </a:r>
            <a:r>
              <a:rPr lang="en-US" sz="2800" b="1" dirty="0">
                <a:solidFill>
                  <a:srgbClr val="C00000"/>
                </a:solidFill>
              </a:rPr>
              <a:t>Peterson</a:t>
            </a:r>
            <a:r>
              <a:rPr lang="ar-SA" sz="2800" b="1" dirty="0">
                <a:solidFill>
                  <a:srgbClr val="C00000"/>
                </a:solidFill>
              </a:rPr>
              <a:t> )، ودوري ( </a:t>
            </a:r>
            <a:r>
              <a:rPr lang="en-US" sz="2800" b="1" dirty="0" err="1">
                <a:solidFill>
                  <a:srgbClr val="C00000"/>
                </a:solidFill>
              </a:rPr>
              <a:t>Daughtry</a:t>
            </a:r>
            <a:r>
              <a:rPr lang="ar-SA" sz="2800" b="1" dirty="0">
                <a:solidFill>
                  <a:srgbClr val="C00000"/>
                </a:solidFill>
              </a:rPr>
              <a:t> )، </a:t>
            </a:r>
            <a:r>
              <a:rPr lang="ar-SA" sz="2800" b="1" dirty="0" err="1">
                <a:solidFill>
                  <a:srgbClr val="C00000"/>
                </a:solidFill>
              </a:rPr>
              <a:t>وبونانو</a:t>
            </a:r>
            <a:r>
              <a:rPr lang="ar-SA" sz="2800" b="1" dirty="0">
                <a:solidFill>
                  <a:srgbClr val="C00000"/>
                </a:solidFill>
              </a:rPr>
              <a:t>(</a:t>
            </a:r>
            <a:r>
              <a:rPr lang="en-US" sz="2800" b="1" dirty="0" err="1">
                <a:solidFill>
                  <a:srgbClr val="C00000"/>
                </a:solidFill>
              </a:rPr>
              <a:t>Bonano</a:t>
            </a:r>
            <a:r>
              <a:rPr lang="ar-SA" sz="2800" b="1" dirty="0">
                <a:solidFill>
                  <a:srgbClr val="C00000"/>
                </a:solidFill>
              </a:rPr>
              <a:t> ) </a:t>
            </a:r>
            <a:endParaRPr lang="ar-SA" sz="2800" b="1" dirty="0" smtClean="0">
              <a:solidFill>
                <a:srgbClr val="C00000"/>
              </a:solidFill>
            </a:endParaRPr>
          </a:p>
          <a:p>
            <a:r>
              <a:rPr lang="ar-SA" sz="2800" b="1" dirty="0" smtClean="0"/>
              <a:t>ان </a:t>
            </a:r>
            <a:r>
              <a:rPr lang="ar-SA" sz="2800" b="1" dirty="0"/>
              <a:t>الطريقة التدريبية أفضل الطرق التي تراعي عاملي :</a:t>
            </a:r>
            <a:endParaRPr lang="en-US" sz="2800" b="1" dirty="0"/>
          </a:p>
          <a:p>
            <a:pPr lvl="0"/>
            <a:r>
              <a:rPr lang="ar-SA" sz="2800" b="1" dirty="0" smtClean="0"/>
              <a:t>1- زيادة </a:t>
            </a:r>
            <a:r>
              <a:rPr lang="ar-SA" sz="2800" b="1" dirty="0"/>
              <a:t>وقت </a:t>
            </a:r>
            <a:r>
              <a:rPr lang="ar-SA" sz="2800" b="1" dirty="0" smtClean="0"/>
              <a:t>التطبيق.</a:t>
            </a:r>
            <a:endParaRPr lang="en-US" sz="2800" b="1" dirty="0"/>
          </a:p>
          <a:p>
            <a:pPr lvl="0"/>
            <a:r>
              <a:rPr lang="ar-SA" sz="2800" b="1" dirty="0" smtClean="0"/>
              <a:t>2- تقديم </a:t>
            </a:r>
            <a:r>
              <a:rPr lang="ar-SA" sz="2800" b="1" dirty="0"/>
              <a:t>المعلومات والايضاحات وتصحيح الأخطاء .</a:t>
            </a:r>
            <a:endParaRPr lang="en-US" sz="2800" b="1" dirty="0"/>
          </a:p>
        </p:txBody>
      </p:sp>
      <p:pic>
        <p:nvPicPr>
          <p:cNvPr id="4" name="Picture 2" descr="C:\Users\Time Computer\Pictures\معلم التربية البدنية.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72000" y="3933056"/>
            <a:ext cx="4174207" cy="21907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Time Computer\Pictures\soccer_athlete_139748_tnb.png"/>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187624" y="3573016"/>
            <a:ext cx="2520280" cy="2791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494677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txBox="1">
            <a:spLocks/>
          </p:cNvSpPr>
          <p:nvPr/>
        </p:nvSpPr>
        <p:spPr>
          <a:xfrm>
            <a:off x="467544" y="1772816"/>
            <a:ext cx="8229600" cy="4205064"/>
          </a:xfrm>
          <a:prstGeom prst="rect">
            <a:avLst/>
          </a:prstGeom>
        </p:spPr>
        <p:txBody>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ar-SA" sz="2800" b="1" dirty="0" smtClean="0">
                <a:solidFill>
                  <a:schemeClr val="accent1">
                    <a:lumMod val="75000"/>
                  </a:schemeClr>
                </a:solidFill>
              </a:rPr>
              <a:t>المكان المخصص لتطبيق المهارات </a:t>
            </a:r>
            <a:endParaRPr lang="en-US" sz="2800" dirty="0" smtClean="0">
              <a:solidFill>
                <a:schemeClr val="accent1">
                  <a:lumMod val="75000"/>
                </a:schemeClr>
              </a:solidFill>
            </a:endParaRPr>
          </a:p>
          <a:p>
            <a:r>
              <a:rPr lang="ar-SA" sz="2800" b="1" dirty="0" smtClean="0">
                <a:solidFill>
                  <a:schemeClr val="accent1">
                    <a:lumMod val="75000"/>
                  </a:schemeClr>
                </a:solidFill>
              </a:rPr>
              <a:t>ترتيب تطبيق المهارات </a:t>
            </a:r>
            <a:endParaRPr lang="en-US" sz="2800" dirty="0" smtClean="0">
              <a:solidFill>
                <a:schemeClr val="accent1">
                  <a:lumMod val="75000"/>
                </a:schemeClr>
              </a:solidFill>
            </a:endParaRPr>
          </a:p>
          <a:p>
            <a:r>
              <a:rPr lang="ar-SA" sz="2800" b="1" dirty="0" smtClean="0">
                <a:solidFill>
                  <a:schemeClr val="accent1">
                    <a:lumMod val="75000"/>
                  </a:schemeClr>
                </a:solidFill>
              </a:rPr>
              <a:t>الاوضاع المناسبة لتطبيق المهارات</a:t>
            </a:r>
            <a:endParaRPr lang="en-US" sz="2800" dirty="0" smtClean="0">
              <a:solidFill>
                <a:schemeClr val="accent1">
                  <a:lumMod val="75000"/>
                </a:schemeClr>
              </a:solidFill>
            </a:endParaRPr>
          </a:p>
          <a:p>
            <a:r>
              <a:rPr lang="ar-SA" sz="2800" b="1" dirty="0" smtClean="0">
                <a:solidFill>
                  <a:schemeClr val="accent1">
                    <a:lumMod val="75000"/>
                  </a:schemeClr>
                </a:solidFill>
              </a:rPr>
              <a:t>الوقت الفاصل بين عمل مهارة ومهارة اخرى</a:t>
            </a:r>
            <a:endParaRPr lang="en-US" sz="2800" dirty="0" smtClean="0">
              <a:solidFill>
                <a:schemeClr val="accent1">
                  <a:lumMod val="75000"/>
                </a:schemeClr>
              </a:solidFill>
            </a:endParaRPr>
          </a:p>
          <a:p>
            <a:r>
              <a:rPr lang="ar-SA" sz="2800" b="1" dirty="0" smtClean="0">
                <a:solidFill>
                  <a:schemeClr val="accent1">
                    <a:lumMod val="75000"/>
                  </a:schemeClr>
                </a:solidFill>
              </a:rPr>
              <a:t>التوضيح </a:t>
            </a:r>
            <a:endParaRPr lang="en-US" sz="2800" dirty="0" smtClean="0">
              <a:solidFill>
                <a:schemeClr val="accent1">
                  <a:lumMod val="75000"/>
                </a:schemeClr>
              </a:solidFill>
            </a:endParaRPr>
          </a:p>
          <a:p>
            <a:r>
              <a:rPr lang="ar-SA" sz="2800" b="1" dirty="0" smtClean="0">
                <a:solidFill>
                  <a:schemeClr val="accent1">
                    <a:lumMod val="75000"/>
                  </a:schemeClr>
                </a:solidFill>
              </a:rPr>
              <a:t>الايقاع الحركي المناسب لكل مهارة </a:t>
            </a:r>
            <a:endParaRPr lang="en-US" sz="2800" dirty="0" smtClean="0">
              <a:solidFill>
                <a:schemeClr val="accent1">
                  <a:lumMod val="75000"/>
                </a:schemeClr>
              </a:solidFill>
            </a:endParaRPr>
          </a:p>
          <a:p>
            <a:r>
              <a:rPr lang="ar-SA" sz="2800" b="1" dirty="0" smtClean="0">
                <a:solidFill>
                  <a:schemeClr val="accent1">
                    <a:lumMod val="75000"/>
                  </a:schemeClr>
                </a:solidFill>
              </a:rPr>
              <a:t>بدء تطبيق المهارة </a:t>
            </a:r>
            <a:endParaRPr lang="en-US" sz="2800" dirty="0" smtClean="0">
              <a:solidFill>
                <a:schemeClr val="accent1">
                  <a:lumMod val="75000"/>
                </a:schemeClr>
              </a:solidFill>
            </a:endParaRPr>
          </a:p>
          <a:p>
            <a:r>
              <a:rPr lang="ar-SA" sz="2800" b="1" dirty="0" smtClean="0">
                <a:solidFill>
                  <a:schemeClr val="accent1">
                    <a:lumMod val="75000"/>
                  </a:schemeClr>
                </a:solidFill>
              </a:rPr>
              <a:t>انتهاء تطبيق المهارات </a:t>
            </a:r>
            <a:endParaRPr lang="en-US" sz="2800" dirty="0" smtClean="0">
              <a:solidFill>
                <a:schemeClr val="accent1">
                  <a:lumMod val="75000"/>
                </a:schemeClr>
              </a:solidFill>
            </a:endParaRPr>
          </a:p>
          <a:p>
            <a:endParaRPr lang="ar-SA" dirty="0"/>
          </a:p>
        </p:txBody>
      </p:sp>
      <p:sp>
        <p:nvSpPr>
          <p:cNvPr id="4" name="مربع نص 3"/>
          <p:cNvSpPr txBox="1"/>
          <p:nvPr/>
        </p:nvSpPr>
        <p:spPr>
          <a:xfrm>
            <a:off x="467544" y="2204864"/>
            <a:ext cx="1800200" cy="369332"/>
          </a:xfrm>
          <a:prstGeom prst="rect">
            <a:avLst/>
          </a:prstGeom>
          <a:noFill/>
        </p:spPr>
        <p:txBody>
          <a:bodyPr wrap="square" rtlCol="1">
            <a:spAutoFit/>
          </a:bodyPr>
          <a:lstStyle/>
          <a:p>
            <a:endParaRPr lang="ar-SA" dirty="0"/>
          </a:p>
        </p:txBody>
      </p:sp>
      <p:pic>
        <p:nvPicPr>
          <p:cNvPr id="5" name="Picture 6" descr="http://cdns2.freepik.com/foto-gratis/jugadores-de-baloncesto-vectores_624686.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1520" y="1916832"/>
            <a:ext cx="2880320" cy="4032448"/>
          </a:xfrm>
          <a:prstGeom prst="rect">
            <a:avLst/>
          </a:prstGeom>
          <a:noFill/>
          <a:extLst>
            <a:ext uri="{909E8E84-426E-40DD-AFC4-6F175D3DCCD1}">
              <a14:hiddenFill xmlns:a14="http://schemas.microsoft.com/office/drawing/2010/main">
                <a:solidFill>
                  <a:srgbClr val="FFFFFF"/>
                </a:solidFill>
              </a14:hiddenFill>
            </a:ext>
          </a:extLst>
        </p:spPr>
      </p:pic>
      <p:sp>
        <p:nvSpPr>
          <p:cNvPr id="6" name="مستطيل مستدير الزوايا 5"/>
          <p:cNvSpPr/>
          <p:nvPr/>
        </p:nvSpPr>
        <p:spPr>
          <a:xfrm>
            <a:off x="251520" y="548680"/>
            <a:ext cx="8640960" cy="1008112"/>
          </a:xfrm>
          <a:prstGeom prst="roundRect">
            <a:avLst/>
          </a:prstGeom>
          <a:effectLst>
            <a:glow rad="228600">
              <a:schemeClr val="accent1">
                <a:satMod val="175000"/>
                <a:alpha val="40000"/>
              </a:schemeClr>
            </a:glow>
          </a:effectLst>
        </p:spPr>
        <p:style>
          <a:lnRef idx="3">
            <a:schemeClr val="lt1"/>
          </a:lnRef>
          <a:fillRef idx="1">
            <a:schemeClr val="accent1"/>
          </a:fillRef>
          <a:effectRef idx="1">
            <a:schemeClr val="accent1"/>
          </a:effectRef>
          <a:fontRef idx="minor">
            <a:schemeClr val="lt1"/>
          </a:fontRef>
        </p:style>
        <p:txBody>
          <a:bodyPr rtlCol="1" anchor="ctr"/>
          <a:lstStyle/>
          <a:p>
            <a:pPr algn="ctr"/>
            <a:r>
              <a:rPr lang="ar-SA" sz="4000" b="1" dirty="0"/>
              <a:t>أهم القرارات التي تنتقل من المدرس الى الطلاب </a:t>
            </a:r>
            <a:endParaRPr lang="ar-SA" sz="4000" dirty="0"/>
          </a:p>
        </p:txBody>
      </p:sp>
    </p:spTree>
    <p:extLst>
      <p:ext uri="{BB962C8B-B14F-4D97-AF65-F5344CB8AC3E}">
        <p14:creationId xmlns:p14="http://schemas.microsoft.com/office/powerpoint/2010/main" val="128556991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7"/>
          <p:cNvSpPr>
            <a:spLocks noGrp="1"/>
          </p:cNvSpPr>
          <p:nvPr>
            <p:ph type="title"/>
          </p:nvPr>
        </p:nvSpPr>
        <p:spPr>
          <a:xfrm>
            <a:off x="457200" y="476672"/>
            <a:ext cx="8229600" cy="1008112"/>
          </a:xfrm>
          <a:prstGeom prst="roundRect">
            <a:avLst/>
          </a:prstGeom>
          <a:effectLst>
            <a:outerShdw blurRad="50800" dist="38100" dir="2700000" algn="tl" rotWithShape="0">
              <a:prstClr val="black">
                <a:alpha val="40000"/>
              </a:prstClr>
            </a:outerShdw>
          </a:effectLst>
          <a:scene3d>
            <a:camera prst="perspectiveFront"/>
            <a:lightRig rig="threePt" dir="t"/>
          </a:scene3d>
        </p:spPr>
        <p:style>
          <a:lnRef idx="3">
            <a:schemeClr val="lt1"/>
          </a:lnRef>
          <a:fillRef idx="1">
            <a:schemeClr val="accent1"/>
          </a:fillRef>
          <a:effectRef idx="1">
            <a:schemeClr val="accent1"/>
          </a:effectRef>
          <a:fontRef idx="minor">
            <a:schemeClr val="lt1"/>
          </a:fontRef>
        </p:style>
        <p:txBody>
          <a:bodyPr rtlCol="1" anchor="ctr">
            <a:normAutofit/>
          </a:bodyPr>
          <a:lstStyle/>
          <a:p>
            <a:pPr algn="ctr"/>
            <a:r>
              <a:rPr lang="ar-SA" sz="4000" b="1" dirty="0"/>
              <a:t>أهم القرارات التي تنتقل من المدرس الى الطلاب </a:t>
            </a:r>
            <a:endParaRPr lang="ar-SA" sz="4000" dirty="0"/>
          </a:p>
        </p:txBody>
      </p:sp>
      <p:sp>
        <p:nvSpPr>
          <p:cNvPr id="3" name="عنصر نائب للمحتوى 2"/>
          <p:cNvSpPr>
            <a:spLocks noGrp="1"/>
          </p:cNvSpPr>
          <p:nvPr>
            <p:ph idx="1"/>
          </p:nvPr>
        </p:nvSpPr>
        <p:spPr>
          <a:xfrm>
            <a:off x="683568" y="1772815"/>
            <a:ext cx="7715200" cy="2088233"/>
          </a:xfrm>
        </p:spPr>
        <p:style>
          <a:lnRef idx="2">
            <a:schemeClr val="accent1"/>
          </a:lnRef>
          <a:fillRef idx="1">
            <a:schemeClr val="lt1"/>
          </a:fillRef>
          <a:effectRef idx="0">
            <a:schemeClr val="accent1"/>
          </a:effectRef>
          <a:fontRef idx="minor">
            <a:schemeClr val="dk1"/>
          </a:fontRef>
        </p:style>
        <p:txBody>
          <a:bodyPr>
            <a:normAutofit/>
          </a:bodyPr>
          <a:lstStyle/>
          <a:p>
            <a:pPr marL="0" lvl="0" indent="0">
              <a:buNone/>
            </a:pPr>
            <a:r>
              <a:rPr lang="ar-SA" sz="2800" b="1" dirty="0" smtClean="0"/>
              <a:t>1- المكان </a:t>
            </a:r>
            <a:r>
              <a:rPr lang="ar-SA" sz="2800" b="1" dirty="0"/>
              <a:t>المخصص لتطبيق المهارات </a:t>
            </a:r>
            <a:endParaRPr lang="en-US" sz="2800" b="1" dirty="0"/>
          </a:p>
          <a:p>
            <a:pPr marL="0" indent="0">
              <a:buNone/>
            </a:pPr>
            <a:r>
              <a:rPr lang="ar-SA" sz="2800" dirty="0">
                <a:solidFill>
                  <a:srgbClr val="0070C0"/>
                </a:solidFill>
              </a:rPr>
              <a:t>يستطيع الطالب ان يختار المكان المناسب له في صالة الجمنازيوم أو في الملعب الخارجي مع مراعة عامل الامن والسلامة بحيث لا يتعرض للإصابة أثناء التطبيق</a:t>
            </a:r>
            <a:r>
              <a:rPr lang="ar-SA" sz="2800" dirty="0" smtClean="0">
                <a:solidFill>
                  <a:srgbClr val="0070C0"/>
                </a:solidFill>
              </a:rPr>
              <a:t>.</a:t>
            </a:r>
            <a:endParaRPr lang="en-US" sz="2800" dirty="0">
              <a:solidFill>
                <a:srgbClr val="0070C0"/>
              </a:solidFill>
            </a:endParaRPr>
          </a:p>
        </p:txBody>
      </p:sp>
      <p:sp>
        <p:nvSpPr>
          <p:cNvPr id="12" name="عنصر نائب للمحتوى 2"/>
          <p:cNvSpPr txBox="1">
            <a:spLocks/>
          </p:cNvSpPr>
          <p:nvPr/>
        </p:nvSpPr>
        <p:spPr>
          <a:xfrm>
            <a:off x="693912" y="4043474"/>
            <a:ext cx="7715200" cy="226084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1">
            <a:normAutofit fontScale="85000" lnSpcReduction="10000"/>
          </a:bodyPr>
          <a:lstStyle>
            <a:lvl1pPr marL="342900" indent="-342900" algn="r" defTabSz="914400" rtl="1"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lvl="0" indent="0">
              <a:buNone/>
            </a:pPr>
            <a:r>
              <a:rPr lang="ar-SA" b="1" dirty="0" smtClean="0"/>
              <a:t>2- </a:t>
            </a:r>
            <a:r>
              <a:rPr lang="ar-SA" b="1" dirty="0"/>
              <a:t>ترتيب تطبيق المهارات </a:t>
            </a:r>
            <a:endParaRPr lang="ar-SA" dirty="0"/>
          </a:p>
          <a:p>
            <a:pPr marL="0" lvl="0" indent="0">
              <a:buNone/>
            </a:pPr>
            <a:r>
              <a:rPr lang="ar-SA" dirty="0" smtClean="0">
                <a:solidFill>
                  <a:srgbClr val="C00000"/>
                </a:solidFill>
              </a:rPr>
              <a:t>بما </a:t>
            </a:r>
            <a:r>
              <a:rPr lang="ar-SA" dirty="0">
                <a:solidFill>
                  <a:srgbClr val="C00000"/>
                </a:solidFill>
              </a:rPr>
              <a:t>ان المعلم يزود الطالب بكرت الفعاليات المتضمن مجموع المهمات الواجب قيامها وعدد مرات التكرار فان من حق الطالب في هذه الحالة ان يختار أي مهمة من المهمات على شرط أن يكون في نهاية فترة التطبيق أنهى جميع مهمات الدرس .</a:t>
            </a:r>
            <a:endParaRPr lang="en-US" dirty="0">
              <a:solidFill>
                <a:srgbClr val="C00000"/>
              </a:solidFill>
            </a:endParaRPr>
          </a:p>
        </p:txBody>
      </p:sp>
    </p:spTree>
    <p:extLst>
      <p:ext uri="{BB962C8B-B14F-4D97-AF65-F5344CB8AC3E}">
        <p14:creationId xmlns:p14="http://schemas.microsoft.com/office/powerpoint/2010/main" val="1139452285"/>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a:xfrm>
            <a:off x="683568" y="1816224"/>
            <a:ext cx="7715200" cy="211683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1">
            <a:normAutofit fontScale="85000" lnSpcReduction="20000"/>
          </a:bodyPr>
          <a:lstStyle>
            <a:lvl1pPr marL="342900" indent="-342900" algn="r" defTabSz="914400" rtl="1"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lvl="0" indent="0">
              <a:buNone/>
            </a:pPr>
            <a:r>
              <a:rPr lang="ar-SA" sz="2800" b="1" dirty="0" smtClean="0"/>
              <a:t>3- الاوضاع </a:t>
            </a:r>
            <a:r>
              <a:rPr lang="ar-SA" sz="2800" b="1" dirty="0"/>
              <a:t>المناسبة لتطبيق المهارات</a:t>
            </a:r>
            <a:endParaRPr lang="en-US" sz="2800" dirty="0"/>
          </a:p>
          <a:p>
            <a:pPr marL="0" indent="0">
              <a:buNone/>
            </a:pPr>
            <a:r>
              <a:rPr lang="ar-SA" sz="3000" dirty="0">
                <a:solidFill>
                  <a:srgbClr val="0070C0"/>
                </a:solidFill>
              </a:rPr>
              <a:t>يقصد بذلك ان يختار الطالب الوضع المناسب له في تطبيق أي مهارة فمن الطلاب من يختار مكان منعزلاً داخل الصالة لتطبيق المهارات أو يمارس التطبيق في ركن بعيد من الملعب الخارجي وهذا بالطبع من اختصاص الطالب طالما أنه لم يغادر المكان الذي حدده المدرس لتطبيق المهارات .</a:t>
            </a:r>
            <a:endParaRPr lang="en-US" sz="3000" dirty="0">
              <a:solidFill>
                <a:srgbClr val="0070C0"/>
              </a:solidFill>
            </a:endParaRPr>
          </a:p>
        </p:txBody>
      </p:sp>
      <p:sp>
        <p:nvSpPr>
          <p:cNvPr id="5" name="عنصر نائب للمحتوى 2"/>
          <p:cNvSpPr txBox="1">
            <a:spLocks/>
          </p:cNvSpPr>
          <p:nvPr/>
        </p:nvSpPr>
        <p:spPr>
          <a:xfrm>
            <a:off x="693912" y="4264496"/>
            <a:ext cx="7715200" cy="226084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1">
            <a:normAutofit fontScale="85000" lnSpcReduction="20000"/>
          </a:bodyPr>
          <a:lstStyle>
            <a:lvl1pPr marL="342900" indent="-342900" algn="r" defTabSz="914400" rtl="1"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lvl="0" indent="0">
              <a:buNone/>
            </a:pPr>
            <a:r>
              <a:rPr lang="ar-SA" b="1" dirty="0"/>
              <a:t>4</a:t>
            </a:r>
            <a:r>
              <a:rPr lang="ar-SA" b="1" dirty="0" smtClean="0"/>
              <a:t>- </a:t>
            </a:r>
            <a:r>
              <a:rPr lang="ar-SA" b="1" dirty="0"/>
              <a:t>الوقت الفاصل بين عمل مهارة ومهارة اخرى</a:t>
            </a:r>
            <a:endParaRPr lang="en-US" dirty="0"/>
          </a:p>
          <a:p>
            <a:pPr marL="0" indent="0">
              <a:buNone/>
            </a:pPr>
            <a:r>
              <a:rPr lang="ar-SA" dirty="0" smtClean="0">
                <a:solidFill>
                  <a:srgbClr val="C00000"/>
                </a:solidFill>
              </a:rPr>
              <a:t>فعندما </a:t>
            </a:r>
            <a:r>
              <a:rPr lang="ar-SA" dirty="0">
                <a:solidFill>
                  <a:srgbClr val="C00000"/>
                </a:solidFill>
              </a:rPr>
              <a:t>ينهى الطالب عمل مهمة ما موجودة على كارت الفعاليات فانه يحتاج الى وقت للراحة حتى يقوم بالمهمة التي تليها، وهذا الوقت الفاصل بين عمل المهمتين هو من حق الطالب ويمكن له تقرير مدى هذا الزمن ولكن من المفضل أن لا يزيد هذا الزمن بين عمل مهمة ومهمة اخرى عن دقيقة واحدة .</a:t>
            </a:r>
            <a:endParaRPr lang="en-US" dirty="0">
              <a:solidFill>
                <a:srgbClr val="C00000"/>
              </a:solidFill>
            </a:endParaRPr>
          </a:p>
        </p:txBody>
      </p:sp>
      <p:sp>
        <p:nvSpPr>
          <p:cNvPr id="7" name="عنوان 7"/>
          <p:cNvSpPr>
            <a:spLocks noGrp="1"/>
          </p:cNvSpPr>
          <p:nvPr>
            <p:ph type="title"/>
          </p:nvPr>
        </p:nvSpPr>
        <p:spPr>
          <a:xfrm>
            <a:off x="457200" y="476672"/>
            <a:ext cx="8229600" cy="1008112"/>
          </a:xfrm>
          <a:prstGeom prst="roundRect">
            <a:avLst/>
          </a:prstGeom>
          <a:effectLst>
            <a:outerShdw blurRad="50800" dist="38100" dir="2700000" algn="tl" rotWithShape="0">
              <a:prstClr val="black">
                <a:alpha val="40000"/>
              </a:prstClr>
            </a:outerShdw>
          </a:effectLst>
          <a:scene3d>
            <a:camera prst="perspectiveFront"/>
            <a:lightRig rig="threePt" dir="t"/>
          </a:scene3d>
        </p:spPr>
        <p:style>
          <a:lnRef idx="3">
            <a:schemeClr val="lt1"/>
          </a:lnRef>
          <a:fillRef idx="1">
            <a:schemeClr val="accent1"/>
          </a:fillRef>
          <a:effectRef idx="1">
            <a:schemeClr val="accent1"/>
          </a:effectRef>
          <a:fontRef idx="minor">
            <a:schemeClr val="lt1"/>
          </a:fontRef>
        </p:style>
        <p:txBody>
          <a:bodyPr rtlCol="1" anchor="ctr">
            <a:normAutofit/>
          </a:bodyPr>
          <a:lstStyle/>
          <a:p>
            <a:pPr algn="ctr"/>
            <a:r>
              <a:rPr lang="ar-SA" sz="4000" b="1" dirty="0"/>
              <a:t>أهم القرارات التي تنتقل من المدرس الى الطلاب </a:t>
            </a:r>
            <a:endParaRPr lang="ar-SA" sz="4000" dirty="0"/>
          </a:p>
        </p:txBody>
      </p:sp>
    </p:spTree>
    <p:extLst>
      <p:ext uri="{BB962C8B-B14F-4D97-AF65-F5344CB8AC3E}">
        <p14:creationId xmlns:p14="http://schemas.microsoft.com/office/powerpoint/2010/main" val="3087346133"/>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ضوح">
  <a:themeElements>
    <a:clrScheme name="وضوح">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كلاسيكي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ضوح">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735</TotalTime>
  <Words>1893</Words>
  <Application>Microsoft Office PowerPoint</Application>
  <PresentationFormat>عرض على الشاشة (3:4)‏</PresentationFormat>
  <Paragraphs>221</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وضوح</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أهم القرارات التي تنتقل من المدرس الى الطلاب </vt:lpstr>
      <vt:lpstr>أهم القرارات التي تنتقل من المدرس الى الطلاب </vt:lpstr>
      <vt:lpstr>عرض تقديمي في PowerPoint</vt:lpstr>
      <vt:lpstr>عرض تقديمي في PowerPoint</vt:lpstr>
      <vt:lpstr>عرض تقديمي في PowerPoint</vt:lpstr>
      <vt:lpstr>عرض تقديمي في PowerPoint</vt:lpstr>
      <vt:lpstr>هناك طريقتين لاستعمال اوراق الفعاليات :</vt:lpstr>
      <vt:lpstr>كيفية تنفيذ الاسلوب التدريبي </vt:lpstr>
      <vt:lpstr>مرحلة ما قبل الدرس The Pre – Impact set </vt:lpstr>
      <vt:lpstr>مرحلة الدرس        The Impact set    </vt:lpstr>
      <vt:lpstr>مرحلة الدرس        The Impact set  </vt:lpstr>
      <vt:lpstr>مرحلة ما بعد الدرس ( التقويم ) The Post – Impact set    </vt:lpstr>
      <vt:lpstr>عرض تقديمي في PowerPoint</vt:lpstr>
      <vt:lpstr>هناك عدة خيارات لتنظيم الطريقة التدريبية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Time Computer</dc:creator>
  <cp:lastModifiedBy>user</cp:lastModifiedBy>
  <cp:revision>368</cp:revision>
  <dcterms:created xsi:type="dcterms:W3CDTF">2015-03-21T02:07:09Z</dcterms:created>
  <dcterms:modified xsi:type="dcterms:W3CDTF">2015-05-05T09:11:20Z</dcterms:modified>
</cp:coreProperties>
</file>