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6" r:id="rId3"/>
    <p:sldId id="258" r:id="rId4"/>
    <p:sldId id="259" r:id="rId5"/>
    <p:sldId id="260" r:id="rId6"/>
    <p:sldId id="269" r:id="rId7"/>
    <p:sldId id="261" r:id="rId8"/>
    <p:sldId id="270" r:id="rId9"/>
    <p:sldId id="262" r:id="rId10"/>
    <p:sldId id="263" r:id="rId11"/>
    <p:sldId id="264" r:id="rId12"/>
    <p:sldId id="265" r:id="rId13"/>
    <p:sldId id="266" r:id="rId14"/>
    <p:sldId id="267" r:id="rId15"/>
    <p:sldId id="268" r:id="rId1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60" d="100"/>
          <a:sy n="60" d="100"/>
        </p:scale>
        <p:origin x="-1450" y="-17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A2FCA3E2-9B88-468A-A287-39C78A7C0727}" type="datetimeFigureOut">
              <a:rPr lang="ar-SA" smtClean="0"/>
              <a:t>14/06/36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5870147-134F-4E14-8A85-B48240D8BD43}" type="slidenum">
              <a:rPr lang="ar-SA" smtClean="0"/>
              <a:t>‹#›</a:t>
            </a:fld>
            <a:endParaRPr lang="ar-SA"/>
          </a:p>
        </p:txBody>
      </p:sp>
    </p:spTree>
    <p:extLst>
      <p:ext uri="{BB962C8B-B14F-4D97-AF65-F5344CB8AC3E}">
        <p14:creationId xmlns:p14="http://schemas.microsoft.com/office/powerpoint/2010/main" val="3804582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2FCA3E2-9B88-468A-A287-39C78A7C0727}" type="datetimeFigureOut">
              <a:rPr lang="ar-SA" smtClean="0"/>
              <a:t>14/06/36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5870147-134F-4E14-8A85-B48240D8BD43}" type="slidenum">
              <a:rPr lang="ar-SA" smtClean="0"/>
              <a:t>‹#›</a:t>
            </a:fld>
            <a:endParaRPr lang="ar-SA"/>
          </a:p>
        </p:txBody>
      </p:sp>
    </p:spTree>
    <p:extLst>
      <p:ext uri="{BB962C8B-B14F-4D97-AF65-F5344CB8AC3E}">
        <p14:creationId xmlns:p14="http://schemas.microsoft.com/office/powerpoint/2010/main" val="1746538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2FCA3E2-9B88-468A-A287-39C78A7C0727}" type="datetimeFigureOut">
              <a:rPr lang="ar-SA" smtClean="0"/>
              <a:t>14/06/36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5870147-134F-4E14-8A85-B48240D8BD43}" type="slidenum">
              <a:rPr lang="ar-SA" smtClean="0"/>
              <a:t>‹#›</a:t>
            </a:fld>
            <a:endParaRPr lang="ar-SA"/>
          </a:p>
        </p:txBody>
      </p:sp>
    </p:spTree>
    <p:extLst>
      <p:ext uri="{BB962C8B-B14F-4D97-AF65-F5344CB8AC3E}">
        <p14:creationId xmlns:p14="http://schemas.microsoft.com/office/powerpoint/2010/main" val="1703426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2FCA3E2-9B88-468A-A287-39C78A7C0727}" type="datetimeFigureOut">
              <a:rPr lang="ar-SA" smtClean="0"/>
              <a:t>14/06/36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5870147-134F-4E14-8A85-B48240D8BD43}" type="slidenum">
              <a:rPr lang="ar-SA" smtClean="0"/>
              <a:t>‹#›</a:t>
            </a:fld>
            <a:endParaRPr lang="ar-SA"/>
          </a:p>
        </p:txBody>
      </p:sp>
    </p:spTree>
    <p:extLst>
      <p:ext uri="{BB962C8B-B14F-4D97-AF65-F5344CB8AC3E}">
        <p14:creationId xmlns:p14="http://schemas.microsoft.com/office/powerpoint/2010/main" val="2526501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A2FCA3E2-9B88-468A-A287-39C78A7C0727}" type="datetimeFigureOut">
              <a:rPr lang="ar-SA" smtClean="0"/>
              <a:t>14/06/36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5870147-134F-4E14-8A85-B48240D8BD43}" type="slidenum">
              <a:rPr lang="ar-SA" smtClean="0"/>
              <a:t>‹#›</a:t>
            </a:fld>
            <a:endParaRPr lang="ar-SA"/>
          </a:p>
        </p:txBody>
      </p:sp>
    </p:spTree>
    <p:extLst>
      <p:ext uri="{BB962C8B-B14F-4D97-AF65-F5344CB8AC3E}">
        <p14:creationId xmlns:p14="http://schemas.microsoft.com/office/powerpoint/2010/main" val="2569323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A2FCA3E2-9B88-468A-A287-39C78A7C0727}" type="datetimeFigureOut">
              <a:rPr lang="ar-SA" smtClean="0"/>
              <a:t>14/06/36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C5870147-134F-4E14-8A85-B48240D8BD43}" type="slidenum">
              <a:rPr lang="ar-SA" smtClean="0"/>
              <a:t>‹#›</a:t>
            </a:fld>
            <a:endParaRPr lang="ar-SA"/>
          </a:p>
        </p:txBody>
      </p:sp>
    </p:spTree>
    <p:extLst>
      <p:ext uri="{BB962C8B-B14F-4D97-AF65-F5344CB8AC3E}">
        <p14:creationId xmlns:p14="http://schemas.microsoft.com/office/powerpoint/2010/main" val="3155298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A2FCA3E2-9B88-468A-A287-39C78A7C0727}" type="datetimeFigureOut">
              <a:rPr lang="ar-SA" smtClean="0"/>
              <a:t>14/06/36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C5870147-134F-4E14-8A85-B48240D8BD43}" type="slidenum">
              <a:rPr lang="ar-SA" smtClean="0"/>
              <a:t>‹#›</a:t>
            </a:fld>
            <a:endParaRPr lang="ar-SA"/>
          </a:p>
        </p:txBody>
      </p:sp>
    </p:spTree>
    <p:extLst>
      <p:ext uri="{BB962C8B-B14F-4D97-AF65-F5344CB8AC3E}">
        <p14:creationId xmlns:p14="http://schemas.microsoft.com/office/powerpoint/2010/main" val="3289845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A2FCA3E2-9B88-468A-A287-39C78A7C0727}" type="datetimeFigureOut">
              <a:rPr lang="ar-SA" smtClean="0"/>
              <a:t>14/06/36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C5870147-134F-4E14-8A85-B48240D8BD43}" type="slidenum">
              <a:rPr lang="ar-SA" smtClean="0"/>
              <a:t>‹#›</a:t>
            </a:fld>
            <a:endParaRPr lang="ar-SA"/>
          </a:p>
        </p:txBody>
      </p:sp>
    </p:spTree>
    <p:extLst>
      <p:ext uri="{BB962C8B-B14F-4D97-AF65-F5344CB8AC3E}">
        <p14:creationId xmlns:p14="http://schemas.microsoft.com/office/powerpoint/2010/main" val="764831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2FCA3E2-9B88-468A-A287-39C78A7C0727}" type="datetimeFigureOut">
              <a:rPr lang="ar-SA" smtClean="0"/>
              <a:t>14/06/36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C5870147-134F-4E14-8A85-B48240D8BD43}" type="slidenum">
              <a:rPr lang="ar-SA" smtClean="0"/>
              <a:t>‹#›</a:t>
            </a:fld>
            <a:endParaRPr lang="ar-SA"/>
          </a:p>
        </p:txBody>
      </p:sp>
    </p:spTree>
    <p:extLst>
      <p:ext uri="{BB962C8B-B14F-4D97-AF65-F5344CB8AC3E}">
        <p14:creationId xmlns:p14="http://schemas.microsoft.com/office/powerpoint/2010/main" val="31363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2FCA3E2-9B88-468A-A287-39C78A7C0727}" type="datetimeFigureOut">
              <a:rPr lang="ar-SA" smtClean="0"/>
              <a:t>14/06/36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C5870147-134F-4E14-8A85-B48240D8BD43}" type="slidenum">
              <a:rPr lang="ar-SA" smtClean="0"/>
              <a:t>‹#›</a:t>
            </a:fld>
            <a:endParaRPr lang="ar-SA"/>
          </a:p>
        </p:txBody>
      </p:sp>
    </p:spTree>
    <p:extLst>
      <p:ext uri="{BB962C8B-B14F-4D97-AF65-F5344CB8AC3E}">
        <p14:creationId xmlns:p14="http://schemas.microsoft.com/office/powerpoint/2010/main" val="3593594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2FCA3E2-9B88-468A-A287-39C78A7C0727}" type="datetimeFigureOut">
              <a:rPr lang="ar-SA" smtClean="0"/>
              <a:t>14/06/36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C5870147-134F-4E14-8A85-B48240D8BD43}" type="slidenum">
              <a:rPr lang="ar-SA" smtClean="0"/>
              <a:t>‹#›</a:t>
            </a:fld>
            <a:endParaRPr lang="ar-SA"/>
          </a:p>
        </p:txBody>
      </p:sp>
    </p:spTree>
    <p:extLst>
      <p:ext uri="{BB962C8B-B14F-4D97-AF65-F5344CB8AC3E}">
        <p14:creationId xmlns:p14="http://schemas.microsoft.com/office/powerpoint/2010/main" val="2616852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2FCA3E2-9B88-468A-A287-39C78A7C0727}" type="datetimeFigureOut">
              <a:rPr lang="ar-SA" smtClean="0"/>
              <a:t>14/06/36</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5870147-134F-4E14-8A85-B48240D8BD43}" type="slidenum">
              <a:rPr lang="ar-SA" smtClean="0"/>
              <a:t>‹#›</a:t>
            </a:fld>
            <a:endParaRPr lang="ar-SA"/>
          </a:p>
        </p:txBody>
      </p:sp>
    </p:spTree>
    <p:extLst>
      <p:ext uri="{BB962C8B-B14F-4D97-AF65-F5344CB8AC3E}">
        <p14:creationId xmlns:p14="http://schemas.microsoft.com/office/powerpoint/2010/main" val="2971745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3568" y="2697932"/>
            <a:ext cx="7772400" cy="1179562"/>
          </a:xfrm>
        </p:spPr>
        <p:txBody>
          <a:bodyPr/>
          <a:lstStyle/>
          <a:p>
            <a:r>
              <a:rPr lang="ar-SA" kern="1400" spc="25" dirty="0" smtClean="0">
                <a:effectLst/>
              </a:rPr>
              <a:t>صفات معلم التربية البدنية الجيد</a:t>
            </a:r>
            <a:endParaRPr lang="ar-SA" dirty="0"/>
          </a:p>
        </p:txBody>
      </p:sp>
      <p:sp>
        <p:nvSpPr>
          <p:cNvPr id="3" name="عنوان فرعي 2"/>
          <p:cNvSpPr>
            <a:spLocks noGrp="1"/>
          </p:cNvSpPr>
          <p:nvPr>
            <p:ph type="subTitle" idx="1"/>
          </p:nvPr>
        </p:nvSpPr>
        <p:spPr>
          <a:xfrm>
            <a:off x="1403648" y="4149080"/>
            <a:ext cx="6400800" cy="1752600"/>
          </a:xfrm>
        </p:spPr>
        <p:txBody>
          <a:bodyPr/>
          <a:lstStyle/>
          <a:p>
            <a:r>
              <a:rPr lang="ar-SA" spc="75" dirty="0" smtClean="0">
                <a:effectLst/>
              </a:rPr>
              <a:t>إعداد: سعد بن عبدالعزيز العبدالسلام</a:t>
            </a:r>
          </a:p>
          <a:p>
            <a:r>
              <a:rPr lang="ar-SA" sz="3600" dirty="0" smtClean="0">
                <a:effectLst/>
              </a:rPr>
              <a:t> إشراف: د. راشد محمد الجساس </a:t>
            </a:r>
            <a:endParaRPr lang="en-US" sz="3600" dirty="0">
              <a:ea typeface="Calibri"/>
              <a:cs typeface="Arial"/>
            </a:endParaRPr>
          </a:p>
          <a:p>
            <a:endParaRPr lang="en-US" sz="1600" i="1" spc="75" dirty="0" smtClean="0">
              <a:solidFill>
                <a:srgbClr val="4F81BD"/>
              </a:solidFill>
              <a:effectLst/>
              <a:latin typeface="Cambria"/>
              <a:ea typeface="Times New Roman"/>
              <a:cs typeface="Times New Roman"/>
            </a:endParaRPr>
          </a:p>
          <a:p>
            <a:endParaRPr lang="ar-SA" dirty="0"/>
          </a:p>
        </p:txBody>
      </p:sp>
      <p:pic>
        <p:nvPicPr>
          <p:cNvPr id="2049" name="صورة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4756" y="188640"/>
            <a:ext cx="1858963" cy="2049462"/>
          </a:xfrm>
          <a:prstGeom prst="rect">
            <a:avLst/>
          </a:prstGeom>
          <a:noFill/>
          <a:extLst>
            <a:ext uri="{909E8E84-426E-40DD-AFC4-6F175D3DCCD1}">
              <a14:hiddenFill xmlns:a14="http://schemas.microsoft.com/office/drawing/2010/main">
                <a:solidFill>
                  <a:srgbClr val="FFFFFF"/>
                </a:solidFill>
              </a14:hiddenFill>
            </a:ext>
          </a:extLst>
        </p:spPr>
      </p:pic>
      <p:sp>
        <p:nvSpPr>
          <p:cNvPr id="5" name="مربع نص 2"/>
          <p:cNvSpPr txBox="1">
            <a:spLocks noChangeArrowheads="1"/>
          </p:cNvSpPr>
          <p:nvPr/>
        </p:nvSpPr>
        <p:spPr bwMode="auto">
          <a:xfrm flipH="1">
            <a:off x="6444208" y="323849"/>
            <a:ext cx="1497012" cy="1401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altLang="ar-SA" sz="1200" b="0" i="0" u="none" strike="noStrike" cap="none" normalizeH="0" baseline="0" smtClean="0">
                <a:ln>
                  <a:noFill/>
                </a:ln>
                <a:solidFill>
                  <a:schemeClr val="tx1"/>
                </a:solidFill>
                <a:effectLst/>
                <a:latin typeface="Calibri" pitchFamily="34" charset="0"/>
                <a:ea typeface="Calibri" pitchFamily="34" charset="0"/>
                <a:cs typeface="Arial" pitchFamily="34" charset="0"/>
              </a:rPr>
              <a:t>المملكة العربية السعودية</a:t>
            </a:r>
            <a:endParaRPr kumimoji="0" lang="en-US" altLang="ar-SA" sz="700" b="0" i="0" u="none" strike="noStrike" cap="none" normalizeH="0" baseline="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ar-SA" sz="1200" b="0" i="0" u="none" strike="noStrike" cap="none" normalizeH="0" baseline="0" smtClean="0">
                <a:ln>
                  <a:noFill/>
                </a:ln>
                <a:solidFill>
                  <a:schemeClr val="tx1"/>
                </a:solidFill>
                <a:effectLst/>
                <a:latin typeface="Calibri" pitchFamily="34" charset="0"/>
                <a:ea typeface="Calibri" pitchFamily="34" charset="0"/>
                <a:cs typeface="Arial" pitchFamily="34" charset="0"/>
              </a:rPr>
              <a:t>وزارة التعليم</a:t>
            </a:r>
            <a:endParaRPr kumimoji="0" lang="en-US" altLang="ar-SA" sz="700" b="0" i="0" u="none" strike="noStrike" cap="none" normalizeH="0" baseline="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ar-SA" sz="1200" b="0" i="0" u="none" strike="noStrike" cap="none" normalizeH="0" baseline="0" smtClean="0">
                <a:ln>
                  <a:noFill/>
                </a:ln>
                <a:solidFill>
                  <a:schemeClr val="tx1"/>
                </a:solidFill>
                <a:effectLst/>
                <a:latin typeface="Calibri" pitchFamily="34" charset="0"/>
                <a:ea typeface="Calibri" pitchFamily="34" charset="0"/>
                <a:cs typeface="Arial" pitchFamily="34" charset="0"/>
              </a:rPr>
              <a:t>جامعة الملك سعود</a:t>
            </a:r>
            <a:endParaRPr kumimoji="0" lang="en-US" altLang="ar-SA" sz="700" b="0" i="0" u="none" strike="noStrike" cap="none" normalizeH="0" baseline="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ar-SA" sz="1200" b="0" i="0" u="none" strike="noStrike" cap="none" normalizeH="0" baseline="0" smtClean="0">
                <a:ln>
                  <a:noFill/>
                </a:ln>
                <a:solidFill>
                  <a:schemeClr val="tx1"/>
                </a:solidFill>
                <a:effectLst/>
                <a:latin typeface="Calibri" pitchFamily="34" charset="0"/>
                <a:ea typeface="Calibri" pitchFamily="34" charset="0"/>
                <a:cs typeface="Arial" pitchFamily="34" charset="0"/>
              </a:rPr>
              <a:t>عمادة الدراسات العليا</a:t>
            </a:r>
            <a:endParaRPr kumimoji="0" lang="ar-SA" alt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3"/>
          <p:cNvSpPr>
            <a:spLocks noChangeArrowheads="1"/>
          </p:cNvSpPr>
          <p:nvPr/>
        </p:nvSpPr>
        <p:spPr bwMode="auto">
          <a:xfrm>
            <a:off x="457200" y="30591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7" name="Rectangle 4"/>
          <p:cNvSpPr>
            <a:spLocks noChangeArrowheads="1"/>
          </p:cNvSpPr>
          <p:nvPr/>
        </p:nvSpPr>
        <p:spPr bwMode="auto">
          <a:xfrm>
            <a:off x="457200" y="3516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8" name="Rectangle 5"/>
          <p:cNvSpPr>
            <a:spLocks noChangeArrowheads="1"/>
          </p:cNvSpPr>
          <p:nvPr/>
        </p:nvSpPr>
        <p:spPr bwMode="auto">
          <a:xfrm>
            <a:off x="457200" y="5565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altLang="ar-SA"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319192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rtl="0"/>
            <a:r>
              <a:rPr lang="en-US" sz="2000" b="1" dirty="0"/>
              <a:t>Highly Qualified Physical Education Teachers exhibit the following attributes </a:t>
            </a:r>
            <a:r>
              <a:rPr lang="en-US" sz="2400" b="1" dirty="0" smtClean="0"/>
              <a:t/>
            </a:r>
            <a:br>
              <a:rPr lang="en-US" sz="2400" b="1" dirty="0" smtClean="0"/>
            </a:br>
            <a:r>
              <a:rPr lang="en-US" sz="2400" b="1" dirty="0" smtClean="0"/>
              <a:t>:(</a:t>
            </a:r>
            <a:r>
              <a:rPr lang="ar-SA" sz="2400" b="1" dirty="0"/>
              <a:t>يُظهر معلمي التربية البدنية المؤهلين تأهيلًا ممتازًا الصفات التالية</a:t>
            </a:r>
            <a:r>
              <a:rPr lang="en-US" sz="2400" b="1" dirty="0" smtClean="0"/>
              <a:t>)</a:t>
            </a:r>
            <a:endParaRPr lang="en-US" sz="2400" b="1" dirty="0"/>
          </a:p>
        </p:txBody>
      </p:sp>
      <p:sp>
        <p:nvSpPr>
          <p:cNvPr id="3" name="عنصر نائب للمحتوى 2"/>
          <p:cNvSpPr>
            <a:spLocks noGrp="1"/>
          </p:cNvSpPr>
          <p:nvPr>
            <p:ph sz="half" idx="1"/>
          </p:nvPr>
        </p:nvSpPr>
        <p:spPr/>
        <p:txBody>
          <a:bodyPr>
            <a:normAutofit fontScale="62500" lnSpcReduction="20000"/>
          </a:bodyPr>
          <a:lstStyle/>
          <a:p>
            <a:pPr marL="0" indent="0" algn="justLow" rtl="0">
              <a:buNone/>
            </a:pPr>
            <a:r>
              <a:rPr lang="en-US" dirty="0"/>
              <a:t>Base their teaching on the national standards for K-12 Physical Education (NASPE, 2004) in order to provide students a foundation of skills and knowledge that can apply to many activities so that students are willing, able, and interested in seeking a lifetime of physical activity. Highly qualified physical education teachers understand the importance of meeting the needs of all types of learners and will use the outcomes provided in the national standards to elicit ideas for a variety of instructional strategies to do so. Highly qualified teachers give a purpose to their curriculum and illustrate that physical education has meaningful, educational, and significant content.</a:t>
            </a:r>
          </a:p>
          <a:p>
            <a:pPr marL="0" lvl="0" indent="0" algn="justLow">
              <a:buNone/>
            </a:pPr>
            <a:endParaRPr lang="en-US" dirty="0" smtClean="0"/>
          </a:p>
        </p:txBody>
      </p:sp>
      <p:sp>
        <p:nvSpPr>
          <p:cNvPr id="4" name="عنصر نائب للمحتوى 3"/>
          <p:cNvSpPr>
            <a:spLocks noGrp="1"/>
          </p:cNvSpPr>
          <p:nvPr>
            <p:ph sz="half" idx="2"/>
          </p:nvPr>
        </p:nvSpPr>
        <p:spPr/>
        <p:txBody>
          <a:bodyPr>
            <a:normAutofit fontScale="62500" lnSpcReduction="20000"/>
          </a:bodyPr>
          <a:lstStyle/>
          <a:p>
            <a:pPr lvl="0" algn="justLow">
              <a:lnSpc>
                <a:spcPct val="170000"/>
              </a:lnSpc>
            </a:pPr>
            <a:r>
              <a:rPr lang="ar-SA" dirty="0"/>
              <a:t>اتخاذ المقاييس الوطنية أساسًا لعملهم لكي يقدمون للمتعلم قاعدة من المهارات والمعرفة التي يمكن تطبيقها في العديد من الأنشطة مما يجعلهم مستعدين وقادرين  ومتشوقين لمتابعة ممارسة الأنشطة الرياضية طوال حياتهم. معلمي التربية البدنية الجيدين يستوعبون أهمية تلبية احتياجات مختلف أنواع المتعلمين ويستحدثون أفكارًا تربوية متنوعة لفعل ذلك. بالإضافة إلى أن معلمي التربية البدنية الجيدين يبرزون أهداف المنهج ويظهرون أهمية التربية البدنية.</a:t>
            </a:r>
            <a:endParaRPr lang="en-US" dirty="0"/>
          </a:p>
          <a:p>
            <a:pPr marL="0" lvl="0" indent="0" algn="justLow">
              <a:buNone/>
            </a:pPr>
            <a:endParaRPr lang="en-US" dirty="0"/>
          </a:p>
        </p:txBody>
      </p:sp>
    </p:spTree>
    <p:extLst>
      <p:ext uri="{BB962C8B-B14F-4D97-AF65-F5344CB8AC3E}">
        <p14:creationId xmlns:p14="http://schemas.microsoft.com/office/powerpoint/2010/main" val="1735357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rtl="0"/>
            <a:r>
              <a:rPr lang="en-US" sz="2000" b="1" dirty="0"/>
              <a:t>Highly Qualified Physical Education Teachers exhibit the following attributes </a:t>
            </a:r>
            <a:r>
              <a:rPr lang="en-US" sz="2400" b="1" dirty="0" smtClean="0"/>
              <a:t/>
            </a:r>
            <a:br>
              <a:rPr lang="en-US" sz="2400" b="1" dirty="0" smtClean="0"/>
            </a:br>
            <a:r>
              <a:rPr lang="en-US" sz="2400" b="1" dirty="0" smtClean="0"/>
              <a:t>:(</a:t>
            </a:r>
            <a:r>
              <a:rPr lang="ar-SA" sz="2400" b="1" dirty="0"/>
              <a:t>يُظهر معلمي التربية البدنية المؤهلين تأهيلًا ممتازًا الصفات التالية</a:t>
            </a:r>
            <a:r>
              <a:rPr lang="en-US" sz="2400" b="1" dirty="0" smtClean="0"/>
              <a:t>)</a:t>
            </a:r>
            <a:endParaRPr lang="en-US" sz="2400" b="1" dirty="0"/>
          </a:p>
        </p:txBody>
      </p:sp>
      <p:sp>
        <p:nvSpPr>
          <p:cNvPr id="3" name="عنصر نائب للمحتوى 2"/>
          <p:cNvSpPr>
            <a:spLocks noGrp="1"/>
          </p:cNvSpPr>
          <p:nvPr>
            <p:ph sz="half" idx="1"/>
          </p:nvPr>
        </p:nvSpPr>
        <p:spPr/>
        <p:txBody>
          <a:bodyPr>
            <a:normAutofit fontScale="70000" lnSpcReduction="20000"/>
          </a:bodyPr>
          <a:lstStyle/>
          <a:p>
            <a:pPr marL="0" lvl="0" indent="0" algn="justLow" rtl="0">
              <a:buNone/>
            </a:pPr>
            <a:r>
              <a:rPr lang="en-US" dirty="0"/>
              <a:t>Establish high expectations for learning within the psychomotor, cognitive, and affective domains and support student learning through the creation of an environment that is conducive to learning. Highly qualified teachers manage the day-to-day functions that are necessary for classes to run smoothly, as well as plan and deliver instruction of the physical education content. This content includes appropriate practice opportunities that contribute to attainment of specific learning goals. Students are encouraged to be physically active inside and outside of the school setting. </a:t>
            </a:r>
          </a:p>
          <a:p>
            <a:pPr marL="0" lvl="0" indent="0" algn="justLow">
              <a:buNone/>
            </a:pPr>
            <a:endParaRPr lang="en-US" dirty="0" smtClean="0"/>
          </a:p>
        </p:txBody>
      </p:sp>
      <p:sp>
        <p:nvSpPr>
          <p:cNvPr id="4" name="عنصر نائب للمحتوى 3"/>
          <p:cNvSpPr>
            <a:spLocks noGrp="1"/>
          </p:cNvSpPr>
          <p:nvPr>
            <p:ph sz="half" idx="2"/>
          </p:nvPr>
        </p:nvSpPr>
        <p:spPr/>
        <p:txBody>
          <a:bodyPr>
            <a:normAutofit fontScale="70000" lnSpcReduction="20000"/>
          </a:bodyPr>
          <a:lstStyle/>
          <a:p>
            <a:pPr lvl="0" algn="justLow">
              <a:lnSpc>
                <a:spcPct val="120000"/>
              </a:lnSpc>
            </a:pPr>
            <a:r>
              <a:rPr lang="ar-SA" dirty="0"/>
              <a:t>ترسيخ توقعات عالية للتعلم ضمن النطاق  النفسي، والمعرفي، والوجداني ودعم تعلم الطلاب من خلال خلق بيئة مواتية للتعلم.  يدير المعلمين المؤهلين تأهيلا عاليا  الوظائف اليومية  والتي هي ضرورية  لتسيير الحصص بسلاسة، فضلا عن تخطيط وتنفيذ توجيهات التربية البدنية. ويشمل هذا المضمون فرص ممارسة مناسبة مما يسهم في تحقيق أهداف تعليمية محددة. </a:t>
            </a:r>
            <a:r>
              <a:rPr lang="ar-SA" dirty="0" smtClean="0"/>
              <a:t>ويشجعون الطلاب </a:t>
            </a:r>
            <a:r>
              <a:rPr lang="ar-SA" dirty="0"/>
              <a:t>على ممارسة النشاط البدني داخل وخارج البيئة المدرسية.</a:t>
            </a:r>
            <a:endParaRPr lang="en-US" dirty="0"/>
          </a:p>
          <a:p>
            <a:pPr marL="0" lvl="0" indent="0" algn="justLow">
              <a:buNone/>
            </a:pPr>
            <a:endParaRPr lang="en-US" dirty="0"/>
          </a:p>
        </p:txBody>
      </p:sp>
    </p:spTree>
    <p:extLst>
      <p:ext uri="{BB962C8B-B14F-4D97-AF65-F5344CB8AC3E}">
        <p14:creationId xmlns:p14="http://schemas.microsoft.com/office/powerpoint/2010/main" val="2922807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rtl="0"/>
            <a:r>
              <a:rPr lang="en-US" sz="2000" b="1" dirty="0"/>
              <a:t>Highly Qualified Physical Education Teachers exhibit the following attributes </a:t>
            </a:r>
            <a:r>
              <a:rPr lang="en-US" sz="2400" b="1" dirty="0" smtClean="0"/>
              <a:t/>
            </a:r>
            <a:br>
              <a:rPr lang="en-US" sz="2400" b="1" dirty="0" smtClean="0"/>
            </a:br>
            <a:r>
              <a:rPr lang="en-US" sz="2400" b="1" dirty="0" smtClean="0"/>
              <a:t>:(</a:t>
            </a:r>
            <a:r>
              <a:rPr lang="ar-SA" sz="2400" b="1" dirty="0"/>
              <a:t>يُظهر معلمي التربية البدنية المؤهلين تأهيلًا ممتازًا الصفات التالية</a:t>
            </a:r>
            <a:r>
              <a:rPr lang="en-US" sz="2400" b="1" dirty="0" smtClean="0"/>
              <a:t>)</a:t>
            </a:r>
            <a:endParaRPr lang="en-US" sz="2400" b="1" dirty="0"/>
          </a:p>
        </p:txBody>
      </p:sp>
      <p:sp>
        <p:nvSpPr>
          <p:cNvPr id="3" name="عنصر نائب للمحتوى 2"/>
          <p:cNvSpPr>
            <a:spLocks noGrp="1"/>
          </p:cNvSpPr>
          <p:nvPr>
            <p:ph sz="half" idx="1"/>
          </p:nvPr>
        </p:nvSpPr>
        <p:spPr/>
        <p:txBody>
          <a:bodyPr>
            <a:normAutofit fontScale="77500" lnSpcReduction="20000"/>
          </a:bodyPr>
          <a:lstStyle/>
          <a:p>
            <a:pPr marL="0" lvl="0" indent="0" algn="justLow" rtl="0">
              <a:buNone/>
            </a:pPr>
            <a:r>
              <a:rPr lang="en-US" dirty="0"/>
              <a:t>View assessment as an integral component of the teaching-learning  process. Regular, ongoing formative and summative assessments provide students with adequate feedback regarding progress towards the specified learning goals. Additionally, regular assessment provides valuable information about student achievement of the content standards and guides the program evaluation process to affect meaningful curriculum change. </a:t>
            </a:r>
          </a:p>
          <a:p>
            <a:pPr marL="0" indent="0" algn="justLow">
              <a:buNone/>
            </a:pPr>
            <a:endParaRPr lang="en-US" dirty="0" smtClean="0"/>
          </a:p>
        </p:txBody>
      </p:sp>
      <p:sp>
        <p:nvSpPr>
          <p:cNvPr id="4" name="عنصر نائب للمحتوى 3"/>
          <p:cNvSpPr>
            <a:spLocks noGrp="1"/>
          </p:cNvSpPr>
          <p:nvPr>
            <p:ph sz="half" idx="2"/>
          </p:nvPr>
        </p:nvSpPr>
        <p:spPr/>
        <p:txBody>
          <a:bodyPr>
            <a:normAutofit fontScale="77500" lnSpcReduction="20000"/>
          </a:bodyPr>
          <a:lstStyle/>
          <a:p>
            <a:pPr lvl="0" algn="justLow">
              <a:lnSpc>
                <a:spcPct val="120000"/>
              </a:lnSpc>
            </a:pPr>
            <a:r>
              <a:rPr lang="ar-SA" dirty="0"/>
              <a:t>رؤية التقييم كجزء لا يتجزأ من عملية التعليم  والتعلم. طرق التقييم المتنوعة توفر للطلاب تغذية راجعة مناسبة بشأن التقدم المحرز في تحقيق الأهداف التعليمية المحددة. بالإضافة إلى ذلك، يوفر التقييم المنتظم معلومات قيمة عن التحصيل العلمي للطلاب مما يساعد عملية تقييم البرنامج نفسه وهو ما يؤدي إلى إحداث تغييرات ذات مغزى في المناهج الدراسية.</a:t>
            </a:r>
            <a:endParaRPr lang="en-US" dirty="0"/>
          </a:p>
          <a:p>
            <a:pPr marL="0" lvl="0" indent="0" algn="justLow">
              <a:buNone/>
            </a:pPr>
            <a:endParaRPr lang="en-US" dirty="0"/>
          </a:p>
        </p:txBody>
      </p:sp>
    </p:spTree>
    <p:extLst>
      <p:ext uri="{BB962C8B-B14F-4D97-AF65-F5344CB8AC3E}">
        <p14:creationId xmlns:p14="http://schemas.microsoft.com/office/powerpoint/2010/main" val="20621814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rtl="0"/>
            <a:r>
              <a:rPr lang="en-US" sz="2000" b="1" dirty="0"/>
              <a:t>Highly Qualified Physical Education Teachers exhibit the following attributes </a:t>
            </a:r>
            <a:r>
              <a:rPr lang="en-US" sz="2400" b="1" dirty="0" smtClean="0"/>
              <a:t/>
            </a:r>
            <a:br>
              <a:rPr lang="en-US" sz="2400" b="1" dirty="0" smtClean="0"/>
            </a:br>
            <a:r>
              <a:rPr lang="en-US" sz="2400" b="1" dirty="0" smtClean="0"/>
              <a:t>:(</a:t>
            </a:r>
            <a:r>
              <a:rPr lang="ar-SA" sz="2400" b="1" dirty="0"/>
              <a:t>يُظهر معلمي التربية البدنية المؤهلين تأهيلًا ممتازًا الصفات التالية</a:t>
            </a:r>
            <a:r>
              <a:rPr lang="en-US" sz="2400" b="1" dirty="0" smtClean="0"/>
              <a:t>)</a:t>
            </a:r>
            <a:endParaRPr lang="en-US" sz="2400" b="1" dirty="0"/>
          </a:p>
        </p:txBody>
      </p:sp>
      <p:sp>
        <p:nvSpPr>
          <p:cNvPr id="3" name="عنصر نائب للمحتوى 2"/>
          <p:cNvSpPr>
            <a:spLocks noGrp="1"/>
          </p:cNvSpPr>
          <p:nvPr>
            <p:ph sz="half" idx="1"/>
          </p:nvPr>
        </p:nvSpPr>
        <p:spPr/>
        <p:txBody>
          <a:bodyPr>
            <a:normAutofit fontScale="40000" lnSpcReduction="20000"/>
          </a:bodyPr>
          <a:lstStyle/>
          <a:p>
            <a:pPr marL="0" lvl="0" indent="0" algn="justLow" rtl="0">
              <a:buNone/>
            </a:pPr>
            <a:r>
              <a:rPr lang="en-US" sz="4200" dirty="0"/>
              <a:t>Demonstrate professionalism and ethical behavior in the learning environment through positive interactions with students, colleagues, administrators, and community members. Highly qualified physical education teachers use sound teaching practices to deliver curricular content, keep abreast of new information in the discipline, and assume leadership roles while advocating for the importance of physical education within the educational process. They seek opportunities to interact and educate members of the family and school community of the value of physical activity in sustaining healthy lifestyles. </a:t>
            </a:r>
          </a:p>
          <a:p>
            <a:pPr marL="0" indent="0" algn="justLow">
              <a:buNone/>
            </a:pPr>
            <a:endParaRPr lang="en-US" dirty="0" smtClean="0"/>
          </a:p>
        </p:txBody>
      </p:sp>
      <p:sp>
        <p:nvSpPr>
          <p:cNvPr id="4" name="عنصر نائب للمحتوى 3"/>
          <p:cNvSpPr>
            <a:spLocks noGrp="1"/>
          </p:cNvSpPr>
          <p:nvPr>
            <p:ph sz="half" idx="2"/>
          </p:nvPr>
        </p:nvSpPr>
        <p:spPr/>
        <p:txBody>
          <a:bodyPr>
            <a:normAutofit fontScale="40000" lnSpcReduction="20000"/>
          </a:bodyPr>
          <a:lstStyle/>
          <a:p>
            <a:pPr lvl="0" algn="justLow">
              <a:lnSpc>
                <a:spcPct val="120000"/>
              </a:lnSpc>
            </a:pPr>
            <a:r>
              <a:rPr lang="ar-SA" sz="5000" dirty="0"/>
              <a:t>إثبات الكفاءة المهنية والسلوك الأخلاقي في بيئة التعلم من خلال التفاعل الإيجابي مع الطلاب والزملاء، والإداريين، وأفراد المجتمع. يستخدم معلمي التربية البدنية المؤهلين تأهيلا عاليا الممارسات التعليمية السليمة لتقديم المحتوى الدراسي، ويواكبون المعلومات الجديدة في المجال، ويتبوؤون الأدوار القيادية  في الدعوة لأهمية التربية البدنية في إطار العملية التعليمية. ويتلمسون الفرص لتثقيف أفراد المجتمع الأسرة والمدرسة عن قيمة النشاط البدني في الحفاظ على نمط حياة صحي. </a:t>
            </a:r>
            <a:endParaRPr lang="en-US" sz="5000" dirty="0"/>
          </a:p>
          <a:p>
            <a:pPr marL="0" lvl="0" indent="0" algn="justLow">
              <a:buNone/>
            </a:pPr>
            <a:endParaRPr lang="en-US" dirty="0"/>
          </a:p>
        </p:txBody>
      </p:sp>
    </p:spTree>
    <p:extLst>
      <p:ext uri="{BB962C8B-B14F-4D97-AF65-F5344CB8AC3E}">
        <p14:creationId xmlns:p14="http://schemas.microsoft.com/office/powerpoint/2010/main" val="769199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rtl="0"/>
            <a:r>
              <a:rPr lang="en-US" sz="2000" b="1" dirty="0"/>
              <a:t>Highly Qualified Physical Education Teachers exhibit the following attributes </a:t>
            </a:r>
            <a:r>
              <a:rPr lang="en-US" sz="2400" b="1" dirty="0" smtClean="0"/>
              <a:t/>
            </a:r>
            <a:br>
              <a:rPr lang="en-US" sz="2400" b="1" dirty="0" smtClean="0"/>
            </a:br>
            <a:r>
              <a:rPr lang="en-US" sz="2400" b="1" dirty="0" smtClean="0"/>
              <a:t>:(</a:t>
            </a:r>
            <a:r>
              <a:rPr lang="ar-SA" sz="2400" b="1" dirty="0"/>
              <a:t>يُظهر معلمي التربية البدنية المؤهلين تأهيلًا ممتازًا الصفات التالية</a:t>
            </a:r>
            <a:r>
              <a:rPr lang="en-US" sz="2400" b="1" dirty="0" smtClean="0"/>
              <a:t>)</a:t>
            </a:r>
            <a:endParaRPr lang="en-US" sz="2400" b="1" dirty="0"/>
          </a:p>
        </p:txBody>
      </p:sp>
      <p:sp>
        <p:nvSpPr>
          <p:cNvPr id="3" name="عنصر نائب للمحتوى 2"/>
          <p:cNvSpPr>
            <a:spLocks noGrp="1"/>
          </p:cNvSpPr>
          <p:nvPr>
            <p:ph sz="half" idx="1"/>
          </p:nvPr>
        </p:nvSpPr>
        <p:spPr/>
        <p:txBody>
          <a:bodyPr>
            <a:normAutofit fontScale="25000" lnSpcReduction="20000"/>
          </a:bodyPr>
          <a:lstStyle/>
          <a:p>
            <a:pPr marL="0" lvl="0" indent="0" algn="justLow" rtl="0">
              <a:buNone/>
            </a:pPr>
            <a:r>
              <a:rPr lang="en-US" sz="7200" dirty="0"/>
              <a:t>Engage in reflective practices while systematically reviewing their curriculum, teaching practices, and assessment tools. They constantly seek to update and refine their professional credentials. Highly qualified physical education teachers welcome professional development opportunities such as workshops, conferences, field research, and professional projects to increase their knowledge in the field, preserve their abilities as quality teachers, and work with colleagues to the benefit of their students and their profession. They are members of a professional physical education organization and often serve as leaders within the organization.</a:t>
            </a:r>
          </a:p>
          <a:p>
            <a:pPr marL="0" indent="0" algn="justLow">
              <a:buNone/>
            </a:pPr>
            <a:endParaRPr lang="en-US" dirty="0" smtClean="0"/>
          </a:p>
        </p:txBody>
      </p:sp>
      <p:sp>
        <p:nvSpPr>
          <p:cNvPr id="4" name="عنصر نائب للمحتوى 3"/>
          <p:cNvSpPr>
            <a:spLocks noGrp="1"/>
          </p:cNvSpPr>
          <p:nvPr>
            <p:ph sz="half" idx="2"/>
          </p:nvPr>
        </p:nvSpPr>
        <p:spPr/>
        <p:txBody>
          <a:bodyPr>
            <a:normAutofit fontScale="25000" lnSpcReduction="20000"/>
          </a:bodyPr>
          <a:lstStyle/>
          <a:p>
            <a:pPr lvl="0" algn="justLow">
              <a:lnSpc>
                <a:spcPct val="120000"/>
              </a:lnSpc>
            </a:pPr>
            <a:r>
              <a:rPr lang="ar-SA" sz="8000" dirty="0"/>
              <a:t>الانخراط في التأمل حين المراجعة المنهجية للمناهج الدراسية، وممارسات التدريس، وأدوات التقييم. </a:t>
            </a:r>
            <a:r>
              <a:rPr lang="ar-SA" sz="8000" dirty="0" smtClean="0"/>
              <a:t>والسعي باستمرار </a:t>
            </a:r>
            <a:r>
              <a:rPr lang="ar-SA" sz="8000" dirty="0"/>
              <a:t>لتحديث وصقل اعتماديتهم المهنية. يرحب معلمي التربية البدنية المؤهلين تأهيلا عاليا بفرص التطوير المهني مثل ورش العمل, والمؤتمرات, والبحوث الميدانية، والمشاريع المهنية لزيادة معرفتهم في هذا المجال والمحافظة على قدراتهم كمعلمين أكفاء، والعمل مع الزملاء لصالح الطلاب والمهنة. المعلمين هم أعضاء في منظمة التربية البدنية، وغالبا ما يلعبوا دور القادة داخل هذه المنظمة.</a:t>
            </a:r>
            <a:endParaRPr lang="en-US" sz="8000" dirty="0"/>
          </a:p>
          <a:p>
            <a:pPr marL="0" lvl="0" indent="0" algn="justLow">
              <a:buNone/>
            </a:pPr>
            <a:endParaRPr lang="en-US" sz="1800" dirty="0"/>
          </a:p>
        </p:txBody>
      </p:sp>
    </p:spTree>
    <p:extLst>
      <p:ext uri="{BB962C8B-B14F-4D97-AF65-F5344CB8AC3E}">
        <p14:creationId xmlns:p14="http://schemas.microsoft.com/office/powerpoint/2010/main" val="12943314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r>
              <a:rPr lang="ar-SA" dirty="0" smtClean="0"/>
              <a:t>المراجع</a:t>
            </a:r>
            <a:endParaRPr lang="ar-SA" dirty="0"/>
          </a:p>
        </p:txBody>
      </p:sp>
      <p:sp>
        <p:nvSpPr>
          <p:cNvPr id="6" name="عنصر نائب للمحتوى 5"/>
          <p:cNvSpPr>
            <a:spLocks noGrp="1"/>
          </p:cNvSpPr>
          <p:nvPr>
            <p:ph idx="1"/>
          </p:nvPr>
        </p:nvSpPr>
        <p:spPr/>
        <p:txBody>
          <a:bodyPr>
            <a:normAutofit fontScale="77500" lnSpcReduction="20000"/>
          </a:bodyPr>
          <a:lstStyle/>
          <a:p>
            <a:pPr algn="justLow"/>
            <a:r>
              <a:rPr lang="ar-SA" dirty="0"/>
              <a:t>الخزاعلة, محمد سلمان والخزاعلة, وصفي محمد (2009) "التربية الرياضية الفاعلة وطلبة كليات التربية البدنية," مكتبة المجتمع العربي للنشر والتوزيع, الطبعة الأولى, عمان.</a:t>
            </a:r>
            <a:endParaRPr lang="en-US" dirty="0"/>
          </a:p>
          <a:p>
            <a:pPr algn="justLow"/>
            <a:r>
              <a:rPr lang="ar-SA" dirty="0"/>
              <a:t>أبــو نمــر ة، محمــد خمــيس وســعادة، نــايف عبــد الــرحمن(2008، ) "التربيــة الرياضــية وطرائــق تدريــسها،" الشركة العربية المتحدة للتسويق والتوريدات بالتعاون مع  جامعة القدس المفتوحة، القاهرة.</a:t>
            </a:r>
            <a:endParaRPr lang="en-US" dirty="0"/>
          </a:p>
          <a:p>
            <a:pPr algn="justLow"/>
            <a:r>
              <a:rPr lang="ar-SA" dirty="0" err="1"/>
              <a:t>الحشحوش</a:t>
            </a:r>
            <a:r>
              <a:rPr lang="ar-SA" dirty="0"/>
              <a:t>, خالد محمد (2012) "طرق تدريس التربية الرياضية الحديثة," مكتبة المجتمع العربي للنشر والتوزيع, الطبعة الأولى, عمان. </a:t>
            </a:r>
            <a:endParaRPr lang="en-US" dirty="0"/>
          </a:p>
          <a:p>
            <a:pPr algn="justLow" rtl="0"/>
            <a:r>
              <a:rPr lang="en-US" dirty="0" err="1"/>
              <a:t>Napper</a:t>
            </a:r>
            <a:r>
              <a:rPr lang="en-US" dirty="0"/>
              <a:t>-Owen, Gloria E., Rip Marston, Pat Van </a:t>
            </a:r>
            <a:r>
              <a:rPr lang="en-US" dirty="0" err="1"/>
              <a:t>Volkinburg</a:t>
            </a:r>
            <a:r>
              <a:rPr lang="en-US" dirty="0"/>
              <a:t>, </a:t>
            </a:r>
            <a:r>
              <a:rPr lang="en-US" dirty="0" err="1"/>
              <a:t>Helène</a:t>
            </a:r>
            <a:r>
              <a:rPr lang="en-US" dirty="0"/>
              <a:t> </a:t>
            </a:r>
            <a:r>
              <a:rPr lang="en-US" dirty="0" err="1"/>
              <a:t>Afeman</a:t>
            </a:r>
            <a:r>
              <a:rPr lang="en-US" dirty="0"/>
              <a:t>, and Joan Brewer. "What Constitutes a Highly Qualified Physical Education Teacher?" Journal of Physical Education, Recreation &amp; Dance 79.8 (2008): 26-51. Web</a:t>
            </a:r>
            <a:r>
              <a:rPr lang="ar-SA" dirty="0"/>
              <a:t>.</a:t>
            </a:r>
            <a:endParaRPr lang="en-US" dirty="0"/>
          </a:p>
          <a:p>
            <a:pPr marL="0" indent="0">
              <a:buNone/>
            </a:pPr>
            <a:endParaRPr lang="ar-SA" dirty="0"/>
          </a:p>
        </p:txBody>
      </p:sp>
    </p:spTree>
    <p:extLst>
      <p:ext uri="{BB962C8B-B14F-4D97-AF65-F5344CB8AC3E}">
        <p14:creationId xmlns:p14="http://schemas.microsoft.com/office/powerpoint/2010/main" val="3239244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ar-SA" sz="2800" b="1" dirty="0" smtClean="0"/>
              <a:t>مبادئ </a:t>
            </a:r>
            <a:r>
              <a:rPr lang="ar-SA" sz="2800" b="1" dirty="0"/>
              <a:t>أساسية يجب على معلم التربية الرياضية أن يلتزم العمل بها </a:t>
            </a:r>
          </a:p>
        </p:txBody>
      </p:sp>
      <p:sp>
        <p:nvSpPr>
          <p:cNvPr id="4" name="عنصر نائب للمحتوى 3"/>
          <p:cNvSpPr>
            <a:spLocks noGrp="1"/>
          </p:cNvSpPr>
          <p:nvPr>
            <p:ph sz="half" idx="2"/>
          </p:nvPr>
        </p:nvSpPr>
        <p:spPr>
          <a:xfrm>
            <a:off x="4716016" y="2132856"/>
            <a:ext cx="3096344" cy="3663256"/>
          </a:xfrm>
        </p:spPr>
        <p:txBody>
          <a:bodyPr/>
          <a:lstStyle/>
          <a:p>
            <a:pPr lvl="0"/>
            <a:r>
              <a:rPr lang="ar-SA" dirty="0"/>
              <a:t>احترام المهنة.</a:t>
            </a:r>
            <a:endParaRPr lang="en-US" dirty="0"/>
          </a:p>
          <a:p>
            <a:pPr lvl="0"/>
            <a:r>
              <a:rPr lang="ar-SA" dirty="0"/>
              <a:t>احترام الذات.</a:t>
            </a:r>
            <a:endParaRPr lang="en-US" dirty="0"/>
          </a:p>
          <a:p>
            <a:pPr lvl="0"/>
            <a:r>
              <a:rPr lang="ar-SA" dirty="0"/>
              <a:t>احترام المتعلم.</a:t>
            </a:r>
            <a:endParaRPr lang="en-US" dirty="0"/>
          </a:p>
          <a:p>
            <a:pPr lvl="0"/>
            <a:r>
              <a:rPr lang="ar-SA" dirty="0"/>
              <a:t>العلاقات الطيبة.</a:t>
            </a:r>
            <a:endParaRPr lang="en-US" dirty="0"/>
          </a:p>
          <a:p>
            <a:pPr marL="0" indent="0">
              <a:buNone/>
            </a:pPr>
            <a:endParaRPr lang="ar-SA" dirty="0"/>
          </a:p>
        </p:txBody>
      </p:sp>
      <p:pic>
        <p:nvPicPr>
          <p:cNvPr id="1026"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1187624" y="1772816"/>
            <a:ext cx="2462358" cy="3181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0424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ar-SA" sz="2800" b="1" dirty="0"/>
              <a:t>عناصر يجب أن تتوفر في معلم التربية البدنية </a:t>
            </a:r>
          </a:p>
        </p:txBody>
      </p:sp>
      <p:sp>
        <p:nvSpPr>
          <p:cNvPr id="4" name="عنصر نائب للمحتوى 3"/>
          <p:cNvSpPr>
            <a:spLocks noGrp="1"/>
          </p:cNvSpPr>
          <p:nvPr>
            <p:ph sz="half" idx="1"/>
          </p:nvPr>
        </p:nvSpPr>
        <p:spPr>
          <a:xfrm>
            <a:off x="4499992" y="2348880"/>
            <a:ext cx="3816424" cy="3733875"/>
          </a:xfrm>
        </p:spPr>
        <p:txBody>
          <a:bodyPr>
            <a:normAutofit/>
          </a:bodyPr>
          <a:lstStyle/>
          <a:p>
            <a:r>
              <a:rPr lang="ar-SA" dirty="0"/>
              <a:t>أولًا: الشخصية</a:t>
            </a:r>
            <a:endParaRPr lang="en-US" dirty="0"/>
          </a:p>
          <a:p>
            <a:r>
              <a:rPr lang="ar-SA" dirty="0" smtClean="0"/>
              <a:t>ثانيًا</a:t>
            </a:r>
            <a:r>
              <a:rPr lang="ar-SA" dirty="0"/>
              <a:t>: الإعداد المهني</a:t>
            </a:r>
            <a:endParaRPr lang="en-US" dirty="0"/>
          </a:p>
          <a:p>
            <a:r>
              <a:rPr lang="ar-SA" dirty="0" smtClean="0"/>
              <a:t>ثالثًا</a:t>
            </a:r>
            <a:r>
              <a:rPr lang="ar-SA" dirty="0"/>
              <a:t>: الخبرة</a:t>
            </a:r>
            <a:endParaRPr lang="en-US" dirty="0"/>
          </a:p>
          <a:p>
            <a:r>
              <a:rPr lang="ar-SA" dirty="0" smtClean="0"/>
              <a:t>رابعًا</a:t>
            </a:r>
            <a:r>
              <a:rPr lang="ar-SA" dirty="0"/>
              <a:t>: </a:t>
            </a:r>
            <a:r>
              <a:rPr lang="ar-SA" dirty="0" smtClean="0"/>
              <a:t>الصحة</a:t>
            </a:r>
            <a:endParaRPr lang="en-US"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9552" y="2060848"/>
            <a:ext cx="4038600" cy="3282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3255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ar-SA" sz="2800" b="1" dirty="0" smtClean="0"/>
              <a:t>صفات معلم </a:t>
            </a:r>
            <a:r>
              <a:rPr lang="ar-SA" sz="2800" b="1" dirty="0"/>
              <a:t>التربية البدنية </a:t>
            </a:r>
          </a:p>
        </p:txBody>
      </p:sp>
      <p:sp>
        <p:nvSpPr>
          <p:cNvPr id="4" name="عنصر نائب للمحتوى 3"/>
          <p:cNvSpPr>
            <a:spLocks noGrp="1"/>
          </p:cNvSpPr>
          <p:nvPr>
            <p:ph sz="half" idx="1"/>
          </p:nvPr>
        </p:nvSpPr>
        <p:spPr>
          <a:xfrm>
            <a:off x="1043608" y="2420888"/>
            <a:ext cx="7566992" cy="3733875"/>
          </a:xfrm>
        </p:spPr>
        <p:txBody>
          <a:bodyPr>
            <a:normAutofit/>
          </a:bodyPr>
          <a:lstStyle/>
          <a:p>
            <a:pPr marL="0" indent="0" algn="justLow">
              <a:buNone/>
            </a:pPr>
            <a:r>
              <a:rPr lang="ar-SA" dirty="0"/>
              <a:t>يقوم معلم التربية البدنية بدور فعال في تنفيذ المنهج ونجاح العملية التعليمية والتربوية وتحقيق أهدافها المنشودة, وحتى يقوم المعلم بهذا الدور الفعال لا بد له أن يتصف بعدة صفات شخصية ومهنية. </a:t>
            </a:r>
            <a:endParaRPr lang="en-US" dirty="0"/>
          </a:p>
          <a:p>
            <a:pPr marL="0" indent="0">
              <a:buNone/>
            </a:pPr>
            <a:endParaRPr lang="en-US" dirty="0"/>
          </a:p>
        </p:txBody>
      </p:sp>
      <p:pic>
        <p:nvPicPr>
          <p:cNvPr id="3075" name="Picture 3" descr="C:\Users\USER\AppData\Local\Microsoft\Windows\Temporary Internet Files\Content.IE5\YV8UEW1F\220px-Athletics_pictogram.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581128"/>
            <a:ext cx="16764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059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ar-SA" sz="2800" b="1" dirty="0" smtClean="0"/>
              <a:t>الصفات الشخصية</a:t>
            </a:r>
            <a:endParaRPr lang="ar-SA" sz="2800" b="1" dirty="0"/>
          </a:p>
        </p:txBody>
      </p:sp>
      <p:sp>
        <p:nvSpPr>
          <p:cNvPr id="4" name="عنصر نائب للمحتوى 3"/>
          <p:cNvSpPr>
            <a:spLocks noGrp="1"/>
          </p:cNvSpPr>
          <p:nvPr>
            <p:ph sz="half" idx="1"/>
          </p:nvPr>
        </p:nvSpPr>
        <p:spPr>
          <a:xfrm>
            <a:off x="4716016" y="1340768"/>
            <a:ext cx="4038600" cy="4741987"/>
          </a:xfrm>
        </p:spPr>
        <p:txBody>
          <a:bodyPr>
            <a:normAutofit fontScale="92500" lnSpcReduction="20000"/>
          </a:bodyPr>
          <a:lstStyle/>
          <a:p>
            <a:pPr lvl="0" algn="justLow"/>
            <a:r>
              <a:rPr lang="ar-SA" dirty="0"/>
              <a:t>الذكاء الاجتماعي. </a:t>
            </a:r>
            <a:endParaRPr lang="en-US" dirty="0"/>
          </a:p>
          <a:p>
            <a:pPr lvl="0" algn="justLow"/>
            <a:r>
              <a:rPr lang="ar-SA" dirty="0"/>
              <a:t>القدرة على أداء المهارات الحركية بمستوى جيد والمحافظة على أدائها مع تقدم العمر. </a:t>
            </a:r>
            <a:endParaRPr lang="en-US" dirty="0"/>
          </a:p>
          <a:p>
            <a:pPr lvl="0" algn="justLow"/>
            <a:r>
              <a:rPr lang="ar-SA" dirty="0"/>
              <a:t>القدرة على الابتكار والإبداع.</a:t>
            </a:r>
            <a:endParaRPr lang="en-US" dirty="0"/>
          </a:p>
          <a:p>
            <a:pPr lvl="0" algn="justLow"/>
            <a:r>
              <a:rPr lang="ar-SA" dirty="0"/>
              <a:t>القدرة على فهم البيئة المحيطة وتأثيرها.</a:t>
            </a:r>
            <a:endParaRPr lang="en-US" dirty="0"/>
          </a:p>
          <a:p>
            <a:pPr lvl="0" algn="justLow"/>
            <a:r>
              <a:rPr lang="ar-SA" dirty="0"/>
              <a:t>العلاقة الطيبة مع زملائه المعلمين.</a:t>
            </a:r>
            <a:endParaRPr lang="en-US" dirty="0"/>
          </a:p>
          <a:p>
            <a:pPr lvl="0" algn="justLow"/>
            <a:r>
              <a:rPr lang="ar-SA" dirty="0"/>
              <a:t>أن يكون أبًا وعلى صلة طيبة بطلابه.</a:t>
            </a:r>
            <a:endParaRPr lang="en-US" dirty="0"/>
          </a:p>
          <a:p>
            <a:pPr lvl="0" algn="justLow"/>
            <a:r>
              <a:rPr lang="ar-SA" dirty="0"/>
              <a:t>أن يتصف بصفات القائد والثقة بالنفس وتحمل المسؤولية</a:t>
            </a:r>
            <a:r>
              <a:rPr lang="ar-SA" dirty="0" smtClean="0"/>
              <a:t>.</a:t>
            </a:r>
            <a:endParaRPr lang="en-US"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9588" y="1886109"/>
            <a:ext cx="3810000" cy="3436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1415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ar-SA" sz="2800" b="1" dirty="0" smtClean="0"/>
              <a:t>الصفات الشخصية</a:t>
            </a:r>
            <a:endParaRPr lang="ar-SA" sz="2800" b="1" dirty="0"/>
          </a:p>
        </p:txBody>
      </p:sp>
      <p:sp>
        <p:nvSpPr>
          <p:cNvPr id="3" name="عنصر نائب للمحتوى 2"/>
          <p:cNvSpPr>
            <a:spLocks noGrp="1"/>
          </p:cNvSpPr>
          <p:nvPr>
            <p:ph sz="half" idx="2"/>
          </p:nvPr>
        </p:nvSpPr>
        <p:spPr>
          <a:xfrm>
            <a:off x="4427984" y="1340768"/>
            <a:ext cx="4038600" cy="4525963"/>
          </a:xfrm>
        </p:spPr>
        <p:txBody>
          <a:bodyPr>
            <a:normAutofit fontScale="85000" lnSpcReduction="20000"/>
          </a:bodyPr>
          <a:lstStyle/>
          <a:p>
            <a:pPr lvl="0" algn="justLow"/>
            <a:r>
              <a:rPr lang="ar-SA" dirty="0" smtClean="0"/>
              <a:t>القدرة على الملاحظة وحسن التصرف.</a:t>
            </a:r>
            <a:endParaRPr lang="en-US" dirty="0" smtClean="0"/>
          </a:p>
          <a:p>
            <a:pPr lvl="0" algn="justLow"/>
            <a:r>
              <a:rPr lang="ar-SA" dirty="0" smtClean="0"/>
              <a:t>القدرة على التعبير عن النفس نطقًا وكتابة وحركة.</a:t>
            </a:r>
            <a:endParaRPr lang="en-US" dirty="0" smtClean="0"/>
          </a:p>
          <a:p>
            <a:pPr lvl="0" algn="justLow"/>
            <a:r>
              <a:rPr lang="ar-SA" dirty="0" smtClean="0"/>
              <a:t>الصدق في القول والعمل.</a:t>
            </a:r>
            <a:endParaRPr lang="en-US" dirty="0" smtClean="0"/>
          </a:p>
          <a:p>
            <a:pPr lvl="0" algn="justLow"/>
            <a:r>
              <a:rPr lang="ar-SA" dirty="0" smtClean="0"/>
              <a:t>الاهتمام بالصحة والمظهر الخارجي ويكون لطيفًا نظيفًا.</a:t>
            </a:r>
            <a:endParaRPr lang="en-US" dirty="0" smtClean="0"/>
          </a:p>
          <a:p>
            <a:pPr lvl="0" algn="justLow"/>
            <a:r>
              <a:rPr lang="ar-SA" dirty="0" smtClean="0"/>
              <a:t>أن يراعي شعور الآخرين ويضبط عواطفه ونفسه.</a:t>
            </a:r>
            <a:endParaRPr lang="en-US" dirty="0" smtClean="0"/>
          </a:p>
          <a:p>
            <a:pPr lvl="0" algn="justLow"/>
            <a:r>
              <a:rPr lang="ar-SA" dirty="0" smtClean="0"/>
              <a:t>القدرة على الابتكار والإبداع.</a:t>
            </a:r>
            <a:endParaRPr lang="en-US" dirty="0" smtClean="0"/>
          </a:p>
          <a:p>
            <a:pPr lvl="0" algn="justLow"/>
            <a:r>
              <a:rPr lang="ar-SA" dirty="0" smtClean="0"/>
              <a:t>سعة الأفق الثقافي.</a:t>
            </a:r>
            <a:endParaRPr lang="en-US" dirty="0" smtClean="0"/>
          </a:p>
          <a:p>
            <a:pPr lvl="0" algn="justLow"/>
            <a:r>
              <a:rPr lang="ar-SA" dirty="0" smtClean="0"/>
              <a:t>الابتعاد عن السلوكيات غير الصحيحة كالتدخين.</a:t>
            </a:r>
            <a:endParaRPr lang="en-US" dirty="0" smtClean="0"/>
          </a:p>
          <a:p>
            <a:pPr marL="0" indent="0" algn="justLow">
              <a:buNone/>
            </a:pPr>
            <a:endParaRPr lang="ar-SA" dirty="0"/>
          </a:p>
        </p:txBody>
      </p:sp>
      <p:pic>
        <p:nvPicPr>
          <p:cNvPr id="2051"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43000" y="2697321"/>
            <a:ext cx="2667000" cy="2331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53948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الصفات المهنية</a:t>
            </a:r>
            <a:endParaRPr lang="ar-SA" dirty="0"/>
          </a:p>
        </p:txBody>
      </p:sp>
      <p:sp>
        <p:nvSpPr>
          <p:cNvPr id="4" name="عنصر نائب للمحتوى 3"/>
          <p:cNvSpPr>
            <a:spLocks noGrp="1"/>
          </p:cNvSpPr>
          <p:nvPr>
            <p:ph sz="half" idx="2"/>
          </p:nvPr>
        </p:nvSpPr>
        <p:spPr/>
        <p:txBody>
          <a:bodyPr>
            <a:normAutofit fontScale="85000" lnSpcReduction="20000"/>
          </a:bodyPr>
          <a:lstStyle/>
          <a:p>
            <a:pPr lvl="0" algn="justLow"/>
            <a:r>
              <a:rPr lang="ar-SA" dirty="0"/>
              <a:t>أن يؤمن بالرسالة التربوية للتربية البدنية.</a:t>
            </a:r>
            <a:endParaRPr lang="en-US" dirty="0"/>
          </a:p>
          <a:p>
            <a:pPr lvl="0" algn="justLow"/>
            <a:r>
              <a:rPr lang="ar-SA" dirty="0"/>
              <a:t>أن يكون داعيًا لأهداف المنهج الدراسي وتوجيهاته ومحتوياته.</a:t>
            </a:r>
            <a:endParaRPr lang="en-US" dirty="0"/>
          </a:p>
          <a:p>
            <a:pPr lvl="0" algn="justLow"/>
            <a:r>
              <a:rPr lang="ar-SA" dirty="0"/>
              <a:t>يلم بالمادة الدراسية وما يتصل بها من حقائق ومعلومات وأراء بكل الفروع العلمية التي لها علاقة بمادة التربية الرياضية مثل علم الاجتماع, علم النفس, وعلم الحركة, وطرق التدريس, ونظريات التعلم, إلخ.</a:t>
            </a:r>
            <a:endParaRPr lang="en-US" dirty="0"/>
          </a:p>
          <a:p>
            <a:pPr lvl="0" algn="justLow"/>
            <a:r>
              <a:rPr lang="ar-SA" dirty="0"/>
              <a:t>القدرة على توصيل المعلومات والخبرات للطلاب مع مراعاة الفروق الفردية</a:t>
            </a:r>
            <a:r>
              <a:rPr lang="ar-SA" dirty="0" smtClean="0"/>
              <a:t>.</a:t>
            </a:r>
            <a:endParaRPr lang="en-US" dirty="0"/>
          </a:p>
        </p:txBody>
      </p:sp>
      <p:pic>
        <p:nvPicPr>
          <p:cNvPr id="3074"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843881"/>
            <a:ext cx="40386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408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الصفات المهنية</a:t>
            </a:r>
            <a:endParaRPr lang="ar-SA" dirty="0"/>
          </a:p>
        </p:txBody>
      </p:sp>
      <p:sp>
        <p:nvSpPr>
          <p:cNvPr id="3" name="عنصر نائب للمحتوى 2"/>
          <p:cNvSpPr>
            <a:spLocks noGrp="1"/>
          </p:cNvSpPr>
          <p:nvPr>
            <p:ph sz="half" idx="1"/>
          </p:nvPr>
        </p:nvSpPr>
        <p:spPr>
          <a:xfrm>
            <a:off x="4499992" y="1556792"/>
            <a:ext cx="4038600" cy="4525963"/>
          </a:xfrm>
        </p:spPr>
        <p:txBody>
          <a:bodyPr>
            <a:normAutofit fontScale="85000" lnSpcReduction="10000"/>
          </a:bodyPr>
          <a:lstStyle/>
          <a:p>
            <a:pPr lvl="0" algn="justLow"/>
            <a:r>
              <a:rPr lang="ar-SA" dirty="0" smtClean="0"/>
              <a:t>أن يكون على دراية تامة بعلم الإدارة المدرسية ونظمها وقوانينها وطرق التعامل فيها.</a:t>
            </a:r>
            <a:endParaRPr lang="en-US" dirty="0" smtClean="0"/>
          </a:p>
          <a:p>
            <a:pPr lvl="0" algn="justLow"/>
            <a:r>
              <a:rPr lang="ar-SA" dirty="0" smtClean="0"/>
              <a:t>أن يعمل بروح التربية المعاصرة من تعاون وحرية منظمة وتشويق.</a:t>
            </a:r>
            <a:endParaRPr lang="en-US" dirty="0" smtClean="0"/>
          </a:p>
          <a:p>
            <a:pPr lvl="0" algn="justLow"/>
            <a:r>
              <a:rPr lang="ar-SA" dirty="0" smtClean="0"/>
              <a:t>القدرة على خلق مواقف تعليمية مناسبة.</a:t>
            </a:r>
            <a:endParaRPr lang="en-US" dirty="0" smtClean="0"/>
          </a:p>
          <a:p>
            <a:pPr lvl="0" algn="justLow"/>
            <a:r>
              <a:rPr lang="ar-SA" dirty="0" smtClean="0"/>
              <a:t>تشجيع المشاركة الفاعلة بين الطلبة.</a:t>
            </a:r>
            <a:endParaRPr lang="en-US" dirty="0" smtClean="0"/>
          </a:p>
          <a:p>
            <a:pPr lvl="0" algn="justLow"/>
            <a:r>
              <a:rPr lang="ar-SA" dirty="0" smtClean="0"/>
              <a:t>تشجيع المساواة وتكافؤ الفرص.</a:t>
            </a:r>
            <a:endParaRPr lang="en-US" dirty="0" smtClean="0"/>
          </a:p>
          <a:p>
            <a:pPr lvl="0" algn="justLow"/>
            <a:r>
              <a:rPr lang="ar-SA" dirty="0" smtClean="0"/>
              <a:t>ربط خبرات التعلم داخل الحصة مع المجتمع والبيئة الخارجية.</a:t>
            </a:r>
            <a:endParaRPr lang="en-US" dirty="0" smtClean="0"/>
          </a:p>
        </p:txBody>
      </p:sp>
      <p:pic>
        <p:nvPicPr>
          <p:cNvPr id="4098" name="Picture 2"/>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b="4291"/>
          <a:stretch/>
        </p:blipFill>
        <p:spPr bwMode="auto">
          <a:xfrm>
            <a:off x="890588" y="2220119"/>
            <a:ext cx="3048000" cy="3063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7296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rtl="0"/>
            <a:r>
              <a:rPr lang="en-US" sz="2000" b="1" dirty="0"/>
              <a:t>Highly Qualified Physical Education Teachers exhibit the following attributes </a:t>
            </a:r>
            <a:r>
              <a:rPr lang="en-US" sz="2400" b="1" dirty="0" smtClean="0"/>
              <a:t/>
            </a:r>
            <a:br>
              <a:rPr lang="en-US" sz="2400" b="1" dirty="0" smtClean="0"/>
            </a:br>
            <a:r>
              <a:rPr lang="en-US" sz="2400" b="1" dirty="0" smtClean="0"/>
              <a:t>:(</a:t>
            </a:r>
            <a:r>
              <a:rPr lang="ar-SA" sz="2400" b="1" dirty="0"/>
              <a:t>يُظهر معلمي التربية البدنية المؤهلين تأهيلًا ممتازًا الصفات التالية</a:t>
            </a:r>
            <a:r>
              <a:rPr lang="en-US" sz="2400" b="1" dirty="0" smtClean="0"/>
              <a:t>)</a:t>
            </a:r>
            <a:endParaRPr lang="en-US" sz="2400" b="1" dirty="0"/>
          </a:p>
        </p:txBody>
      </p:sp>
      <p:sp>
        <p:nvSpPr>
          <p:cNvPr id="3" name="عنصر نائب للمحتوى 2"/>
          <p:cNvSpPr>
            <a:spLocks noGrp="1"/>
          </p:cNvSpPr>
          <p:nvPr>
            <p:ph sz="half" idx="1"/>
          </p:nvPr>
        </p:nvSpPr>
        <p:spPr/>
        <p:txBody>
          <a:bodyPr>
            <a:normAutofit fontScale="77500" lnSpcReduction="20000"/>
          </a:bodyPr>
          <a:lstStyle/>
          <a:p>
            <a:pPr marL="0" indent="0" algn="justLow">
              <a:buNone/>
            </a:pPr>
            <a:r>
              <a:rPr lang="en-US" dirty="0"/>
              <a:t>Physical Education Teacher Education programs should provide pre service teachers with substantial pedagogical and content knowledge bases; afford many opportunities for pre service teachers to participate in an array of field experiences where they can interact with veteran teachers and diverse students at all grade levels while seeing the application of classroom principles; and develop, nurture and reinforce specific professional behaviors that facilitate student learning. </a:t>
            </a:r>
          </a:p>
          <a:p>
            <a:pPr marL="0" lvl="0" indent="0" algn="justLow">
              <a:buNone/>
            </a:pPr>
            <a:endParaRPr lang="en-US" dirty="0" smtClean="0"/>
          </a:p>
        </p:txBody>
      </p:sp>
      <p:sp>
        <p:nvSpPr>
          <p:cNvPr id="4" name="عنصر نائب للمحتوى 3"/>
          <p:cNvSpPr>
            <a:spLocks noGrp="1"/>
          </p:cNvSpPr>
          <p:nvPr>
            <p:ph sz="half" idx="2"/>
          </p:nvPr>
        </p:nvSpPr>
        <p:spPr/>
        <p:txBody>
          <a:bodyPr>
            <a:normAutofit fontScale="77500" lnSpcReduction="20000"/>
          </a:bodyPr>
          <a:lstStyle/>
          <a:p>
            <a:pPr algn="justLow">
              <a:lnSpc>
                <a:spcPct val="120000"/>
              </a:lnSpc>
            </a:pPr>
            <a:r>
              <a:rPr lang="ar-SA" dirty="0"/>
              <a:t>ينبغي أن توفر برامج التربية البدنية للمعلمين قواعد معرفة علمية وتربوية كبيرة, وأن تتيح لهم العديد من الفرص للمشاركة الميدانية حيث يمكن أن يتفاعلوا مع المعلمين المخضرمين  وطيف من الطلاب في جميع المراحل الدراسية حيث يشهدون تطبيق مبادئ الدراسة, ويطورون, ويعززون السلوكيات المهنية  التي تسهل تعلم الطلاب</a:t>
            </a:r>
            <a:r>
              <a:rPr lang="en-US" dirty="0"/>
              <a:t>.</a:t>
            </a:r>
          </a:p>
          <a:p>
            <a:pPr marL="0" lvl="0" indent="0" algn="justLow">
              <a:buNone/>
            </a:pPr>
            <a:endParaRPr lang="en-US" dirty="0"/>
          </a:p>
        </p:txBody>
      </p:sp>
    </p:spTree>
    <p:extLst>
      <p:ext uri="{BB962C8B-B14F-4D97-AF65-F5344CB8AC3E}">
        <p14:creationId xmlns:p14="http://schemas.microsoft.com/office/powerpoint/2010/main" val="816179269"/>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43</TotalTime>
  <Words>1432</Words>
  <Application>Microsoft Office PowerPoint</Application>
  <PresentationFormat>عرض على الشاشة (3:4)‏</PresentationFormat>
  <Paragraphs>71</Paragraphs>
  <Slides>15</Slides>
  <Notes>0</Notes>
  <HiddenSlides>0</HiddenSlides>
  <MMClips>0</MMClips>
  <ScaleCrop>false</ScaleCrop>
  <HeadingPairs>
    <vt:vector size="4" baseType="variant">
      <vt:variant>
        <vt:lpstr>نسق</vt:lpstr>
      </vt:variant>
      <vt:variant>
        <vt:i4>1</vt:i4>
      </vt:variant>
      <vt:variant>
        <vt:lpstr>عناوين الشرائح</vt:lpstr>
      </vt:variant>
      <vt:variant>
        <vt:i4>15</vt:i4>
      </vt:variant>
    </vt:vector>
  </HeadingPairs>
  <TitlesOfParts>
    <vt:vector size="16" baseType="lpstr">
      <vt:lpstr>نسق Office</vt:lpstr>
      <vt:lpstr>صفات معلم التربية البدنية الجيد</vt:lpstr>
      <vt:lpstr>مبادئ أساسية يجب على معلم التربية الرياضية أن يلتزم العمل بها </vt:lpstr>
      <vt:lpstr>عناصر يجب أن تتوفر في معلم التربية البدنية </vt:lpstr>
      <vt:lpstr>صفات معلم التربية البدنية </vt:lpstr>
      <vt:lpstr>الصفات الشخصية</vt:lpstr>
      <vt:lpstr>الصفات الشخصية</vt:lpstr>
      <vt:lpstr>الصفات المهنية</vt:lpstr>
      <vt:lpstr>الصفات المهنية</vt:lpstr>
      <vt:lpstr>Highly Qualified Physical Education Teachers exhibit the following attributes  :(يُظهر معلمي التربية البدنية المؤهلين تأهيلًا ممتازًا الصفات التالية)</vt:lpstr>
      <vt:lpstr>Highly Qualified Physical Education Teachers exhibit the following attributes  :(يُظهر معلمي التربية البدنية المؤهلين تأهيلًا ممتازًا الصفات التالية)</vt:lpstr>
      <vt:lpstr>Highly Qualified Physical Education Teachers exhibit the following attributes  :(يُظهر معلمي التربية البدنية المؤهلين تأهيلًا ممتازًا الصفات التالية)</vt:lpstr>
      <vt:lpstr>Highly Qualified Physical Education Teachers exhibit the following attributes  :(يُظهر معلمي التربية البدنية المؤهلين تأهيلًا ممتازًا الصفات التالية)</vt:lpstr>
      <vt:lpstr>Highly Qualified Physical Education Teachers exhibit the following attributes  :(يُظهر معلمي التربية البدنية المؤهلين تأهيلًا ممتازًا الصفات التالية)</vt:lpstr>
      <vt:lpstr>Highly Qualified Physical Education Teachers exhibit the following attributes  :(يُظهر معلمي التربية البدنية المؤهلين تأهيلًا ممتازًا الصفات التالية)</vt:lpstr>
      <vt:lpstr>المراجع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صفات معلم التربية البدنية الجيد</dc:title>
  <dc:creator>USER</dc:creator>
  <cp:lastModifiedBy>USER</cp:lastModifiedBy>
  <cp:revision>5</cp:revision>
  <dcterms:created xsi:type="dcterms:W3CDTF">2015-04-03T11:28:20Z</dcterms:created>
  <dcterms:modified xsi:type="dcterms:W3CDTF">2015-04-03T12:14:56Z</dcterms:modified>
</cp:coreProperties>
</file>