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6"/>
  </p:notesMasterIdLst>
  <p:handoutMasterIdLst>
    <p:handoutMasterId r:id="rId37"/>
  </p:handoutMasterIdLst>
  <p:sldIdLst>
    <p:sldId id="301" r:id="rId3"/>
    <p:sldId id="306" r:id="rId4"/>
    <p:sldId id="307" r:id="rId5"/>
    <p:sldId id="323" r:id="rId6"/>
    <p:sldId id="308" r:id="rId7"/>
    <p:sldId id="309" r:id="rId8"/>
    <p:sldId id="310" r:id="rId9"/>
    <p:sldId id="343" r:id="rId10"/>
    <p:sldId id="312" r:id="rId11"/>
    <p:sldId id="313" r:id="rId12"/>
    <p:sldId id="328" r:id="rId13"/>
    <p:sldId id="314" r:id="rId14"/>
    <p:sldId id="315" r:id="rId15"/>
    <p:sldId id="329" r:id="rId16"/>
    <p:sldId id="316" r:id="rId17"/>
    <p:sldId id="317" r:id="rId18"/>
    <p:sldId id="318" r:id="rId19"/>
    <p:sldId id="319" r:id="rId20"/>
    <p:sldId id="320" r:id="rId21"/>
    <p:sldId id="321" r:id="rId22"/>
    <p:sldId id="322" r:id="rId23"/>
    <p:sldId id="324" r:id="rId24"/>
    <p:sldId id="325" r:id="rId25"/>
    <p:sldId id="342" r:id="rId26"/>
    <p:sldId id="326" r:id="rId27"/>
    <p:sldId id="330" r:id="rId28"/>
    <p:sldId id="334" r:id="rId29"/>
    <p:sldId id="331" r:id="rId30"/>
    <p:sldId id="333" r:id="rId31"/>
    <p:sldId id="335" r:id="rId32"/>
    <p:sldId id="336" r:id="rId33"/>
    <p:sldId id="337" r:id="rId34"/>
    <p:sldId id="338"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003" userDrawn="1">
          <p15:clr>
            <a:srgbClr val="A4A3A4"/>
          </p15:clr>
        </p15:guide>
        <p15:guide id="2" pos="272" userDrawn="1">
          <p15:clr>
            <a:srgbClr val="A4A3A4"/>
          </p15:clr>
        </p15:guide>
        <p15:guide id="3" orient="horz" pos="1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364" autoAdjust="0"/>
  </p:normalViewPr>
  <p:slideViewPr>
    <p:cSldViewPr snapToGrid="0" snapToObjects="1">
      <p:cViewPr varScale="1">
        <p:scale>
          <a:sx n="69" d="100"/>
          <a:sy n="69" d="100"/>
        </p:scale>
        <p:origin x="-624" y="-96"/>
      </p:cViewPr>
      <p:guideLst>
        <p:guide orient="horz" pos="1003"/>
        <p:guide orient="horz" pos="1570"/>
        <p:guide pos="272"/>
      </p:guideLst>
    </p:cSldViewPr>
  </p:slideViewPr>
  <p:outlineViewPr>
    <p:cViewPr>
      <p:scale>
        <a:sx n="33" d="100"/>
        <a:sy n="33" d="100"/>
      </p:scale>
      <p:origin x="0" y="-1986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0991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58418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06885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sp>
        <p:nvSpPr>
          <p:cNvPr id="16" name="Shape 16"/>
          <p:cNvSpPr txBox="1"/>
          <p:nvPr userDrawn="1"/>
        </p:nvSpPr>
        <p:spPr>
          <a:xfrm>
            <a:off x="1524001" y="6453699"/>
            <a:ext cx="7162799" cy="200054"/>
          </a:xfrm>
          <a:prstGeom prst="rect">
            <a:avLst/>
          </a:prstGeom>
          <a:noFill/>
          <a:ln>
            <a:noFill/>
          </a:ln>
        </p:spPr>
        <p:txBody>
          <a:bodyPr lIns="91425" tIns="45700" rIns="91425" bIns="45700" anchor="t" anchorCtr="0">
            <a:noAutofit/>
          </a:body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2735"/>
            <a:ext cx="8363663" cy="1031499"/>
          </a:xfrm>
        </p:spPr>
        <p:txBody>
          <a:bodyPr anchor="b"/>
          <a:lstStyle/>
          <a:p>
            <a:r>
              <a:rPr lang="en-US" dirty="0" smtClean="0"/>
              <a:t>Introduction to Management </a:t>
            </a:r>
            <a:r>
              <a:rPr lang="en-US" dirty="0"/>
              <a:t>Science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238864"/>
            <a:ext cx="8229600" cy="478970"/>
          </a:xfrm>
        </p:spPr>
        <p:txBody>
          <a:bodyPr/>
          <a:lstStyle/>
          <a:p>
            <a:r>
              <a:rPr lang="en-US" dirty="0" smtClean="0">
                <a:latin typeface="+mn-lt"/>
              </a:rPr>
              <a:t>Thirteenth Edition, Global Edition</a:t>
            </a:r>
            <a:endParaRPr lang="en-US" dirty="0">
              <a:latin typeface="+mn-lt"/>
            </a:endParaRPr>
          </a:p>
        </p:txBody>
      </p:sp>
      <p:sp>
        <p:nvSpPr>
          <p:cNvPr id="4" name="Text Placeholder 3"/>
          <p:cNvSpPr>
            <a:spLocks noGrp="1"/>
          </p:cNvSpPr>
          <p:nvPr>
            <p:ph type="body" idx="2"/>
          </p:nvPr>
        </p:nvSpPr>
        <p:spPr>
          <a:xfrm>
            <a:off x="5029200" y="1923051"/>
            <a:ext cx="3657600" cy="1102032"/>
          </a:xfrm>
        </p:spPr>
        <p:txBody>
          <a:bodyPr/>
          <a:lstStyle/>
          <a:p>
            <a:pPr lvl="0" algn="ctr"/>
            <a:r>
              <a:rPr lang="en-US" b="1" dirty="0" smtClean="0">
                <a:latin typeface="+mn-lt"/>
              </a:rPr>
              <a:t>Chapter </a:t>
            </a:r>
            <a:r>
              <a:rPr lang="en-US" b="1" dirty="0">
                <a:latin typeface="+mn-lt"/>
              </a:rPr>
              <a:t>1</a:t>
            </a:r>
          </a:p>
        </p:txBody>
      </p:sp>
      <p:sp>
        <p:nvSpPr>
          <p:cNvPr id="5" name="Text Placeholder 4"/>
          <p:cNvSpPr>
            <a:spLocks noGrp="1"/>
          </p:cNvSpPr>
          <p:nvPr>
            <p:ph type="body" idx="3"/>
          </p:nvPr>
        </p:nvSpPr>
        <p:spPr>
          <a:xfrm>
            <a:off x="5029200" y="3114461"/>
            <a:ext cx="3657600" cy="487721"/>
          </a:xfrm>
        </p:spPr>
        <p:txBody>
          <a:bodyPr/>
          <a:lstStyle/>
          <a:p>
            <a:pPr algn="ctr"/>
            <a:r>
              <a:rPr lang="en-US" dirty="0">
                <a:latin typeface="+mn-lt"/>
              </a:rPr>
              <a:t>Management Science</a:t>
            </a:r>
            <a:endParaRPr lang="en-IN" dirty="0">
              <a:solidFill>
                <a:schemeClr val="tx1"/>
              </a:solidFill>
              <a:latin typeface="+mn-lt"/>
            </a:endParaRPr>
          </a:p>
        </p:txBody>
      </p:sp>
      <p:sp>
        <p:nvSpPr>
          <p:cNvPr id="6" name="Text Placeholder 5"/>
          <p:cNvSpPr>
            <a:spLocks noGrp="1"/>
          </p:cNvSpPr>
          <p:nvPr>
            <p:ph type="body" idx="13"/>
          </p:nvPr>
        </p:nvSpPr>
        <p:spPr>
          <a:xfrm>
            <a:off x="2645592" y="6504723"/>
            <a:ext cx="6036720" cy="171990"/>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Introduction to Management Science Thirteenth Edition by Taylor.">
            <a:extLst>
              <a:ext uri="{FF2B5EF4-FFF2-40B4-BE49-F238E27FC236}">
                <a16:creationId xmlns="" xmlns:a16="http://schemas.microsoft.com/office/drawing/2014/main" id="{132A3CE5-6FFC-4B59-89DD-E4B27BBEA315}"/>
              </a:ext>
            </a:extLst>
          </p:cNvPr>
          <p:cNvPicPr>
            <a:picLocks noChangeAspect="1"/>
          </p:cNvPicPr>
          <p:nvPr/>
        </p:nvPicPr>
        <p:blipFill>
          <a:blip r:embed="rId3"/>
          <a:stretch>
            <a:fillRect/>
          </a:stretch>
        </p:blipFill>
        <p:spPr>
          <a:xfrm>
            <a:off x="740748" y="1894915"/>
            <a:ext cx="3364797" cy="4205996"/>
          </a:xfrm>
          <a:prstGeom prst="rect">
            <a:avLst/>
          </a:prstGeom>
          <a:ln w="9525">
            <a:solidFill>
              <a:schemeClr val="tx1"/>
            </a:solidFill>
          </a:ln>
        </p:spPr>
      </p:pic>
    </p:spTree>
    <p:extLst>
      <p:ext uri="{BB962C8B-B14F-4D97-AF65-F5344CB8AC3E}">
        <p14:creationId xmlns=""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Learning Objective </a:t>
            </a:r>
            <a:r>
              <a:rPr lang="en-US" dirty="0" smtClean="0">
                <a:solidFill>
                  <a:schemeClr val="tx2"/>
                </a:solidFill>
              </a:rPr>
              <a:t>1.2</a:t>
            </a:r>
            <a:endParaRPr lang="en-US" dirty="0">
              <a:solidFill>
                <a:schemeClr val="tx2"/>
              </a:solidFill>
            </a:endParaRPr>
          </a:p>
        </p:txBody>
      </p:sp>
      <p:sp>
        <p:nvSpPr>
          <p:cNvPr id="3" name="Text Placeholder 2"/>
          <p:cNvSpPr>
            <a:spLocks noGrp="1"/>
          </p:cNvSpPr>
          <p:nvPr>
            <p:ph type="body" idx="1"/>
          </p:nvPr>
        </p:nvSpPr>
        <p:spPr/>
        <p:txBody>
          <a:bodyPr/>
          <a:lstStyle/>
          <a:p>
            <a:pPr eaLnBrk="1" hangingPunct="1"/>
            <a:r>
              <a:rPr lang="en-US" sz="2400" dirty="0" smtClean="0">
                <a:latin typeface="+mn-lt"/>
              </a:rPr>
              <a:t>Management </a:t>
            </a:r>
            <a:r>
              <a:rPr lang="en-US" sz="2400" dirty="0">
                <a:latin typeface="+mn-lt"/>
              </a:rPr>
              <a:t>Science and Business Analytics</a:t>
            </a:r>
          </a:p>
        </p:txBody>
      </p:sp>
    </p:spTree>
    <p:extLst>
      <p:ext uri="{BB962C8B-B14F-4D97-AF65-F5344CB8AC3E}">
        <p14:creationId xmlns="" xmlns:p14="http://schemas.microsoft.com/office/powerpoint/2010/main" val="414672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chemeClr val="tx2"/>
                </a:solidFill>
              </a:rPr>
              <a:t>Management Science </a:t>
            </a:r>
            <a:r>
              <a:rPr lang="en-US" kern="1200" dirty="0" smtClean="0">
                <a:solidFill>
                  <a:schemeClr val="tx2"/>
                </a:solidFill>
              </a:rPr>
              <a:t>and </a:t>
            </a:r>
            <a:r>
              <a:rPr lang="en-US" kern="1200" dirty="0">
                <a:solidFill>
                  <a:schemeClr val="tx2"/>
                </a:solidFill>
              </a:rPr>
              <a:t>Business Analytics</a:t>
            </a:r>
            <a:endParaRPr lang="en-US" dirty="0">
              <a:solidFill>
                <a:schemeClr val="tx2"/>
              </a:solidFill>
            </a:endParaRPr>
          </a:p>
        </p:txBody>
      </p:sp>
      <p:sp>
        <p:nvSpPr>
          <p:cNvPr id="3" name="Text Placeholder 2"/>
          <p:cNvSpPr>
            <a:spLocks noGrp="1"/>
          </p:cNvSpPr>
          <p:nvPr>
            <p:ph type="body" idx="1"/>
          </p:nvPr>
        </p:nvSpPr>
        <p:spPr/>
        <p:txBody>
          <a:bodyPr/>
          <a:lstStyle/>
          <a:p>
            <a:r>
              <a:rPr lang="en-US" sz="2400" dirty="0">
                <a:latin typeface="+mn-lt"/>
              </a:rPr>
              <a:t>Business analytics uses large amounts of data with management science techniques to help managers make decisions</a:t>
            </a:r>
          </a:p>
          <a:p>
            <a:r>
              <a:rPr lang="en-US" sz="2400" dirty="0">
                <a:latin typeface="+mn-lt"/>
              </a:rPr>
              <a:t>Brings together information technology, statistics, management science, computer science, engineering, and data science</a:t>
            </a:r>
          </a:p>
          <a:p>
            <a:r>
              <a:rPr lang="en-US" sz="2400" dirty="0">
                <a:latin typeface="+mn-lt"/>
              </a:rPr>
              <a:t>Big data</a:t>
            </a:r>
          </a:p>
        </p:txBody>
      </p:sp>
    </p:spTree>
    <p:extLst>
      <p:ext uri="{BB962C8B-B14F-4D97-AF65-F5344CB8AC3E}">
        <p14:creationId xmlns="" xmlns:p14="http://schemas.microsoft.com/office/powerpoint/2010/main" val="1635647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chemeClr val="tx2"/>
                </a:solidFill>
              </a:rPr>
              <a:t>Developing Analytical Career Skills</a:t>
            </a:r>
            <a:endParaRPr lang="en-US" dirty="0">
              <a:solidFill>
                <a:schemeClr val="tx2"/>
              </a:solidFill>
            </a:endParaRPr>
          </a:p>
        </p:txBody>
      </p:sp>
      <p:sp>
        <p:nvSpPr>
          <p:cNvPr id="3" name="Text Placeholder 2"/>
          <p:cNvSpPr>
            <a:spLocks noGrp="1"/>
          </p:cNvSpPr>
          <p:nvPr>
            <p:ph type="body" idx="1"/>
          </p:nvPr>
        </p:nvSpPr>
        <p:spPr/>
        <p:txBody>
          <a:bodyPr/>
          <a:lstStyle/>
          <a:p>
            <a:r>
              <a:rPr lang="en-US" sz="2400" dirty="0">
                <a:latin typeface="+mn-lt"/>
              </a:rPr>
              <a:t>Critical thinking – purposeful and goal-oriented problem definition and solution</a:t>
            </a:r>
          </a:p>
          <a:p>
            <a:r>
              <a:rPr lang="en-US" sz="2400" dirty="0">
                <a:latin typeface="+mn-lt"/>
              </a:rPr>
              <a:t>Collaborating – necessary in a project team-based environment</a:t>
            </a:r>
          </a:p>
          <a:p>
            <a:r>
              <a:rPr lang="en-US" sz="2400" dirty="0">
                <a:latin typeface="+mn-lt"/>
              </a:rPr>
              <a:t>Information Technology &amp; Computing – reliance on computer software</a:t>
            </a:r>
          </a:p>
          <a:p>
            <a:r>
              <a:rPr lang="en-US" sz="2400" dirty="0">
                <a:latin typeface="+mn-lt"/>
              </a:rPr>
              <a:t>Data Literacy – ability to access, interpret, manipulate, communicate and summarize data</a:t>
            </a:r>
          </a:p>
        </p:txBody>
      </p:sp>
    </p:spTree>
    <p:extLst>
      <p:ext uri="{BB962C8B-B14F-4D97-AF65-F5344CB8AC3E}">
        <p14:creationId xmlns="" xmlns:p14="http://schemas.microsoft.com/office/powerpoint/2010/main" val="1428305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solidFill>
              </a:rPr>
              <a:t>Learning Objective </a:t>
            </a:r>
            <a:r>
              <a:rPr lang="en-US" dirty="0" smtClean="0">
                <a:solidFill>
                  <a:schemeClr val="tx2"/>
                </a:solidFill>
              </a:rPr>
              <a:t>1.3</a:t>
            </a:r>
            <a:endParaRPr lang="en-US" altLang="en-US" dirty="0"/>
          </a:p>
        </p:txBody>
      </p:sp>
      <p:sp>
        <p:nvSpPr>
          <p:cNvPr id="3" name="Text Placeholder 2"/>
          <p:cNvSpPr>
            <a:spLocks noGrp="1"/>
          </p:cNvSpPr>
          <p:nvPr>
            <p:ph type="body" idx="1"/>
          </p:nvPr>
        </p:nvSpPr>
        <p:spPr/>
        <p:txBody>
          <a:bodyPr/>
          <a:lstStyle/>
          <a:p>
            <a:pPr>
              <a:buClr>
                <a:schemeClr val="tx2"/>
              </a:buClr>
              <a:defRPr/>
            </a:pPr>
            <a:r>
              <a:rPr lang="en-US" sz="2400" dirty="0">
                <a:latin typeface="+mn-lt"/>
              </a:rPr>
              <a:t>Model </a:t>
            </a:r>
            <a:r>
              <a:rPr lang="en-US" sz="2400" dirty="0" smtClean="0">
                <a:latin typeface="+mn-lt"/>
              </a:rPr>
              <a:t>Building: Break-Even </a:t>
            </a:r>
            <a:r>
              <a:rPr lang="en-US" sz="2400" dirty="0">
                <a:latin typeface="+mn-lt"/>
              </a:rPr>
              <a:t>Analysis</a:t>
            </a:r>
            <a:endParaRPr lang="en-US" altLang="en-US" sz="2400" dirty="0">
              <a:latin typeface="+mn-lt"/>
            </a:endParaRPr>
          </a:p>
        </p:txBody>
      </p:sp>
    </p:spTree>
    <p:extLst>
      <p:ext uri="{BB962C8B-B14F-4D97-AF65-F5344CB8AC3E}">
        <p14:creationId xmlns="" xmlns:p14="http://schemas.microsoft.com/office/powerpoint/2010/main" val="197774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(1 of 9)</a:t>
            </a:r>
          </a:p>
        </p:txBody>
      </p:sp>
      <p:sp>
        <p:nvSpPr>
          <p:cNvPr id="3" name="Text Placeholder 2"/>
          <p:cNvSpPr>
            <a:spLocks noGrp="1"/>
          </p:cNvSpPr>
          <p:nvPr>
            <p:ph type="body" idx="1"/>
          </p:nvPr>
        </p:nvSpPr>
        <p:spPr/>
        <p:txBody>
          <a:bodyPr/>
          <a:lstStyle/>
          <a:p>
            <a:pPr>
              <a:buClr>
                <a:schemeClr val="tx2"/>
              </a:buClr>
              <a:defRPr/>
            </a:pPr>
            <a:r>
              <a:rPr lang="en-US" altLang="en-US" sz="2400" dirty="0" smtClean="0">
                <a:latin typeface="+mn-lt"/>
              </a:rPr>
              <a:t>Used </a:t>
            </a:r>
            <a:r>
              <a:rPr lang="en-US" altLang="en-US" sz="2400" dirty="0">
                <a:latin typeface="+mn-lt"/>
              </a:rPr>
              <a:t>to determine the number of units of a product to sell or produce </a:t>
            </a:r>
            <a:r>
              <a:rPr lang="en-US" altLang="en-US" sz="2400" dirty="0" smtClean="0">
                <a:latin typeface="+mn-lt"/>
              </a:rPr>
              <a:t>that will </a:t>
            </a:r>
            <a:r>
              <a:rPr lang="en-US" altLang="en-US" sz="2400" dirty="0">
                <a:latin typeface="+mn-lt"/>
              </a:rPr>
              <a:t>equate total revenue with total cost</a:t>
            </a:r>
            <a:r>
              <a:rPr lang="en-US" altLang="en-US" sz="2400" dirty="0" smtClean="0">
                <a:latin typeface="+mn-lt"/>
              </a:rPr>
              <a:t>.</a:t>
            </a:r>
            <a:endParaRPr lang="en-US" altLang="en-US" sz="2400" dirty="0">
              <a:latin typeface="+mn-lt"/>
            </a:endParaRPr>
          </a:p>
          <a:p>
            <a:pPr>
              <a:buClr>
                <a:schemeClr val="tx2"/>
              </a:buClr>
              <a:defRPr/>
            </a:pPr>
            <a:r>
              <a:rPr lang="en-US" altLang="en-US" sz="2400" dirty="0">
                <a:latin typeface="+mn-lt"/>
              </a:rPr>
              <a:t>The volume at which total revenue equals total cost is called the break-even point</a:t>
            </a:r>
            <a:r>
              <a:rPr lang="en-US" altLang="en-US" sz="2400" dirty="0" smtClean="0">
                <a:latin typeface="+mn-lt"/>
              </a:rPr>
              <a:t>.</a:t>
            </a:r>
            <a:endParaRPr lang="en-US" altLang="en-US" sz="2400" dirty="0">
              <a:latin typeface="+mn-lt"/>
            </a:endParaRPr>
          </a:p>
          <a:p>
            <a:pPr>
              <a:buClr>
                <a:schemeClr val="tx2"/>
              </a:buClr>
              <a:defRPr/>
            </a:pPr>
            <a:r>
              <a:rPr lang="en-US" altLang="en-US" sz="2400" dirty="0">
                <a:latin typeface="+mn-lt"/>
              </a:rPr>
              <a:t>Profit at break-even point is zero.</a:t>
            </a:r>
          </a:p>
        </p:txBody>
      </p:sp>
    </p:spTree>
    <p:extLst>
      <p:ext uri="{BB962C8B-B14F-4D97-AF65-F5344CB8AC3E}">
        <p14:creationId xmlns="" xmlns:p14="http://schemas.microsoft.com/office/powerpoint/2010/main" val="3411200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(2 of 9)</a:t>
            </a:r>
          </a:p>
        </p:txBody>
      </p:sp>
      <p:sp>
        <p:nvSpPr>
          <p:cNvPr id="3" name="Text Placeholder 2"/>
          <p:cNvSpPr>
            <a:spLocks noGrp="1"/>
          </p:cNvSpPr>
          <p:nvPr>
            <p:ph type="body" idx="1"/>
          </p:nvPr>
        </p:nvSpPr>
        <p:spPr/>
        <p:txBody>
          <a:bodyPr/>
          <a:lstStyle/>
          <a:p>
            <a:pPr eaLnBrk="1" hangingPunct="1">
              <a:buFont typeface="Wingdings" pitchFamily="2" charset="2"/>
              <a:buNone/>
            </a:pPr>
            <a:r>
              <a:rPr lang="en-US" sz="2400" b="1" dirty="0">
                <a:latin typeface="+mn-lt"/>
              </a:rPr>
              <a:t>Model Components</a:t>
            </a:r>
          </a:p>
          <a:p>
            <a:pPr eaLnBrk="1" hangingPunct="1"/>
            <a:r>
              <a:rPr lang="en-US" sz="2400" b="1" dirty="0">
                <a:latin typeface="+mn-lt"/>
              </a:rPr>
              <a:t>Fixed Cost (</a:t>
            </a:r>
            <a:r>
              <a:rPr lang="en-US" sz="2400" b="1" i="1" dirty="0">
                <a:latin typeface="+mn-lt"/>
              </a:rPr>
              <a:t>c</a:t>
            </a:r>
            <a:r>
              <a:rPr lang="en-US" sz="2400" b="1" baseline="-25000" dirty="0">
                <a:latin typeface="+mn-lt"/>
              </a:rPr>
              <a:t>f</a:t>
            </a:r>
            <a:r>
              <a:rPr lang="en-US" sz="2400" b="1" dirty="0">
                <a:latin typeface="+mn-lt"/>
              </a:rPr>
              <a:t>)</a:t>
            </a:r>
            <a:r>
              <a:rPr lang="en-US" sz="2400" dirty="0">
                <a:latin typeface="+mn-lt"/>
              </a:rPr>
              <a:t> </a:t>
            </a:r>
            <a:r>
              <a:rPr lang="en-US" sz="2400" dirty="0" smtClean="0">
                <a:latin typeface="+mn-lt"/>
              </a:rPr>
              <a:t>- </a:t>
            </a:r>
            <a:r>
              <a:rPr lang="en-US" sz="2400" dirty="0">
                <a:latin typeface="+mn-lt"/>
              </a:rPr>
              <a:t>costs that are independent of the number of units produced and remain constant</a:t>
            </a:r>
            <a:r>
              <a:rPr lang="en-US" sz="2400" dirty="0" smtClean="0">
                <a:latin typeface="+mn-lt"/>
              </a:rPr>
              <a:t>.</a:t>
            </a:r>
            <a:endParaRPr lang="en-US" sz="2400" b="1" dirty="0">
              <a:latin typeface="+mn-lt"/>
            </a:endParaRPr>
          </a:p>
          <a:p>
            <a:pPr eaLnBrk="1" hangingPunct="1"/>
            <a:r>
              <a:rPr lang="en-US" sz="2400" b="1" dirty="0">
                <a:latin typeface="+mn-lt"/>
              </a:rPr>
              <a:t>Variable Cost (</a:t>
            </a:r>
            <a:r>
              <a:rPr lang="en-US" sz="2400" b="1" i="1" dirty="0">
                <a:latin typeface="+mn-lt"/>
              </a:rPr>
              <a:t>c</a:t>
            </a:r>
            <a:r>
              <a:rPr lang="en-US" sz="2400" b="1" baseline="-25000" dirty="0">
                <a:latin typeface="+mn-lt"/>
              </a:rPr>
              <a:t>v</a:t>
            </a:r>
            <a:r>
              <a:rPr lang="en-US" sz="2400" b="1" dirty="0">
                <a:latin typeface="+mn-lt"/>
              </a:rPr>
              <a:t>)</a:t>
            </a:r>
            <a:r>
              <a:rPr lang="en-US" sz="2400" dirty="0">
                <a:latin typeface="+mn-lt"/>
              </a:rPr>
              <a:t> </a:t>
            </a:r>
            <a:r>
              <a:rPr lang="en-US" sz="2400" dirty="0" smtClean="0">
                <a:latin typeface="+mn-lt"/>
              </a:rPr>
              <a:t>- </a:t>
            </a:r>
            <a:r>
              <a:rPr lang="en-US" sz="2400" dirty="0">
                <a:latin typeface="+mn-lt"/>
              </a:rPr>
              <a:t>unit production cost of product</a:t>
            </a:r>
            <a:r>
              <a:rPr lang="en-US" sz="2400" dirty="0" smtClean="0">
                <a:latin typeface="+mn-lt"/>
              </a:rPr>
              <a:t>.</a:t>
            </a:r>
            <a:endParaRPr lang="en-US" sz="2400" b="1" dirty="0">
              <a:latin typeface="+mn-lt"/>
            </a:endParaRPr>
          </a:p>
          <a:p>
            <a:pPr eaLnBrk="1" hangingPunct="1"/>
            <a:r>
              <a:rPr lang="en-US" sz="2400" b="1" dirty="0">
                <a:latin typeface="+mn-lt"/>
              </a:rPr>
              <a:t>Volume (</a:t>
            </a:r>
            <a:r>
              <a:rPr lang="en-US" sz="2400" b="1" i="1" dirty="0">
                <a:latin typeface="+mn-lt"/>
              </a:rPr>
              <a:t>v</a:t>
            </a:r>
            <a:r>
              <a:rPr lang="en-US" sz="2400" b="1" dirty="0">
                <a:latin typeface="+mn-lt"/>
              </a:rPr>
              <a:t>) </a:t>
            </a:r>
            <a:r>
              <a:rPr lang="en-US" sz="2400" dirty="0" smtClean="0">
                <a:latin typeface="+mn-lt"/>
              </a:rPr>
              <a:t>- </a:t>
            </a:r>
            <a:r>
              <a:rPr lang="en-US" sz="2400" dirty="0">
                <a:latin typeface="+mn-lt"/>
              </a:rPr>
              <a:t>the number of units produced or </a:t>
            </a:r>
            <a:r>
              <a:rPr lang="en-US" sz="2400" dirty="0" smtClean="0">
                <a:latin typeface="+mn-lt"/>
              </a:rPr>
              <a:t>sold</a:t>
            </a:r>
            <a:endParaRPr lang="en-US" sz="2400" b="1" dirty="0">
              <a:latin typeface="+mn-lt"/>
            </a:endParaRPr>
          </a:p>
          <a:p>
            <a:pPr eaLnBrk="1" hangingPunct="1"/>
            <a:r>
              <a:rPr lang="en-US" sz="2400" b="1" dirty="0">
                <a:latin typeface="+mn-lt"/>
              </a:rPr>
              <a:t>Total variable cost (</a:t>
            </a:r>
            <a:r>
              <a:rPr lang="en-US" sz="2400" b="1" i="1" dirty="0" smtClean="0">
                <a:latin typeface="+mn-lt"/>
              </a:rPr>
              <a:t>v</a:t>
            </a:r>
            <a:r>
              <a:rPr lang="en-US" sz="100" b="1" i="1" dirty="0" smtClean="0">
                <a:latin typeface="+mn-lt"/>
              </a:rPr>
              <a:t> </a:t>
            </a:r>
            <a:r>
              <a:rPr lang="en-US" sz="2400" b="1" i="1" dirty="0" smtClean="0">
                <a:latin typeface="+mn-lt"/>
              </a:rPr>
              <a:t>c</a:t>
            </a:r>
            <a:r>
              <a:rPr lang="en-US" sz="2400" b="1" baseline="-25000" dirty="0" smtClean="0">
                <a:latin typeface="+mn-lt"/>
              </a:rPr>
              <a:t>v</a:t>
            </a:r>
            <a:r>
              <a:rPr lang="en-US" sz="2400" b="1" dirty="0">
                <a:latin typeface="+mn-lt"/>
              </a:rPr>
              <a:t>)</a:t>
            </a:r>
            <a:r>
              <a:rPr lang="en-US" sz="2400" dirty="0">
                <a:latin typeface="+mn-lt"/>
              </a:rPr>
              <a:t> </a:t>
            </a:r>
            <a:r>
              <a:rPr lang="en-US" sz="2400" dirty="0" smtClean="0">
                <a:latin typeface="+mn-lt"/>
              </a:rPr>
              <a:t>- </a:t>
            </a:r>
            <a:r>
              <a:rPr lang="en-US" sz="2400" dirty="0">
                <a:latin typeface="+mn-lt"/>
              </a:rPr>
              <a:t>function of volume (</a:t>
            </a:r>
            <a:r>
              <a:rPr lang="en-US" sz="2400" i="1" dirty="0">
                <a:latin typeface="+mn-lt"/>
              </a:rPr>
              <a:t>v</a:t>
            </a:r>
            <a:r>
              <a:rPr lang="en-US" sz="2400" dirty="0">
                <a:latin typeface="+mn-lt"/>
              </a:rPr>
              <a:t>) and unit variable cost</a:t>
            </a:r>
            <a:r>
              <a:rPr lang="en-US" sz="2400" dirty="0" smtClean="0">
                <a:latin typeface="+mn-lt"/>
              </a:rPr>
              <a:t>.</a:t>
            </a:r>
            <a:endParaRPr lang="en-US" sz="2400" dirty="0">
              <a:latin typeface="+mn-lt"/>
            </a:endParaRPr>
          </a:p>
        </p:txBody>
      </p:sp>
    </p:spTree>
    <p:extLst>
      <p:ext uri="{BB962C8B-B14F-4D97-AF65-F5344CB8AC3E}">
        <p14:creationId xmlns="" xmlns:p14="http://schemas.microsoft.com/office/powerpoint/2010/main" val="347498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(3 of 9)</a:t>
            </a:r>
          </a:p>
        </p:txBody>
      </p:sp>
      <p:sp>
        <p:nvSpPr>
          <p:cNvPr id="4" name="Text Placeholder 3"/>
          <p:cNvSpPr>
            <a:spLocks noGrp="1"/>
          </p:cNvSpPr>
          <p:nvPr>
            <p:ph type="body" idx="1"/>
          </p:nvPr>
        </p:nvSpPr>
        <p:spPr>
          <a:xfrm>
            <a:off x="457200" y="1600200"/>
            <a:ext cx="8229600" cy="567813"/>
          </a:xfrm>
        </p:spPr>
        <p:txBody>
          <a:bodyPr/>
          <a:lstStyle/>
          <a:p>
            <a:pPr eaLnBrk="1" hangingPunct="1"/>
            <a:r>
              <a:rPr lang="en-US" sz="2400" b="1" dirty="0" smtClean="0">
                <a:latin typeface="+mn-lt"/>
              </a:rPr>
              <a:t>Total </a:t>
            </a:r>
            <a:r>
              <a:rPr lang="en-US" sz="2400" b="1" dirty="0">
                <a:latin typeface="+mn-lt"/>
              </a:rPr>
              <a:t>Cost (</a:t>
            </a:r>
            <a:r>
              <a:rPr lang="en-US" sz="2400" b="1" dirty="0" smtClean="0">
                <a:latin typeface="+mn-lt"/>
              </a:rPr>
              <a:t>T</a:t>
            </a:r>
            <a:r>
              <a:rPr lang="en-US" sz="100" b="1" dirty="0" smtClean="0">
                <a:latin typeface="+mn-lt"/>
              </a:rPr>
              <a:t> </a:t>
            </a:r>
            <a:r>
              <a:rPr lang="en-US" sz="2400" b="1" dirty="0" smtClean="0">
                <a:latin typeface="+mn-lt"/>
              </a:rPr>
              <a:t>C</a:t>
            </a:r>
            <a:r>
              <a:rPr lang="en-US" sz="2400" b="1" dirty="0">
                <a:latin typeface="+mn-lt"/>
              </a:rPr>
              <a:t>)</a:t>
            </a:r>
            <a:r>
              <a:rPr lang="en-US" sz="2400" dirty="0">
                <a:latin typeface="+mn-lt"/>
              </a:rPr>
              <a:t> - total fixed cost plus total variable cost.</a:t>
            </a:r>
          </a:p>
        </p:txBody>
      </p:sp>
      <p:graphicFrame>
        <p:nvGraphicFramePr>
          <p:cNvPr id="6" name="Object 5" descr="Upper T, Upper C = lower c sub f + lower v, lower c, sub v"/>
          <p:cNvGraphicFramePr>
            <a:graphicFrameLocks noChangeAspect="1"/>
          </p:cNvGraphicFramePr>
          <p:nvPr>
            <p:extLst>
              <p:ext uri="{D42A27DB-BD31-4B8C-83A1-F6EECF244321}">
                <p14:modId xmlns="" xmlns:p14="http://schemas.microsoft.com/office/powerpoint/2010/main" val="2066370721"/>
              </p:ext>
            </p:extLst>
          </p:nvPr>
        </p:nvGraphicFramePr>
        <p:xfrm>
          <a:off x="3554413" y="2203450"/>
          <a:ext cx="1681162" cy="444500"/>
        </p:xfrm>
        <a:graphic>
          <a:graphicData uri="http://schemas.openxmlformats.org/presentationml/2006/ole">
            <p:oleObj spid="_x0000_s6474" name="Equation" r:id="rId3" imgW="863280" imgH="228600" progId="Equation.DSMT4">
              <p:embed/>
            </p:oleObj>
          </a:graphicData>
        </a:graphic>
      </p:graphicFrame>
      <p:sp>
        <p:nvSpPr>
          <p:cNvPr id="5" name="Text Placeholder 4"/>
          <p:cNvSpPr>
            <a:spLocks noGrp="1"/>
          </p:cNvSpPr>
          <p:nvPr>
            <p:ph type="body" idx="2"/>
          </p:nvPr>
        </p:nvSpPr>
        <p:spPr>
          <a:xfrm>
            <a:off x="457200" y="2944770"/>
            <a:ext cx="8229600" cy="816077"/>
          </a:xfrm>
        </p:spPr>
        <p:txBody>
          <a:bodyPr/>
          <a:lstStyle/>
          <a:p>
            <a:pPr eaLnBrk="1" hangingPunct="1"/>
            <a:r>
              <a:rPr lang="en-US" sz="2400" b="1" dirty="0">
                <a:latin typeface="+mn-lt"/>
              </a:rPr>
              <a:t>Profit (</a:t>
            </a:r>
            <a:r>
              <a:rPr lang="en-US" sz="2400" b="1" i="1" dirty="0">
                <a:latin typeface="+mn-lt"/>
              </a:rPr>
              <a:t>Z</a:t>
            </a:r>
            <a:r>
              <a:rPr lang="en-US" sz="2400" b="1" dirty="0">
                <a:latin typeface="+mn-lt"/>
              </a:rPr>
              <a:t>)</a:t>
            </a:r>
            <a:r>
              <a:rPr lang="en-US" sz="2400" dirty="0">
                <a:latin typeface="+mn-lt"/>
              </a:rPr>
              <a:t> - difference between total revenue </a:t>
            </a:r>
            <a:r>
              <a:rPr lang="en-US" sz="2400" i="1" dirty="0" smtClean="0">
                <a:latin typeface="+mn-lt"/>
              </a:rPr>
              <a:t>v</a:t>
            </a:r>
            <a:r>
              <a:rPr lang="en-US" sz="100" i="1" dirty="0" smtClean="0">
                <a:latin typeface="+mn-lt"/>
              </a:rPr>
              <a:t> </a:t>
            </a:r>
            <a:r>
              <a:rPr lang="en-US" sz="2400" i="1" dirty="0" smtClean="0">
                <a:latin typeface="+mn-lt"/>
              </a:rPr>
              <a:t>p</a:t>
            </a:r>
            <a:r>
              <a:rPr lang="en-US" sz="2400" dirty="0" smtClean="0">
                <a:latin typeface="+mn-lt"/>
              </a:rPr>
              <a:t> </a:t>
            </a:r>
            <a:r>
              <a:rPr lang="en-US" sz="2400" dirty="0">
                <a:latin typeface="+mn-lt"/>
              </a:rPr>
              <a:t>(</a:t>
            </a:r>
            <a:r>
              <a:rPr lang="en-US" sz="2400" i="1" dirty="0">
                <a:latin typeface="+mn-lt"/>
              </a:rPr>
              <a:t>p</a:t>
            </a:r>
            <a:r>
              <a:rPr lang="en-US" sz="2400" dirty="0">
                <a:latin typeface="+mn-lt"/>
              </a:rPr>
              <a:t> = unit price) and total cost, i.e.</a:t>
            </a:r>
          </a:p>
        </p:txBody>
      </p:sp>
      <p:graphicFrame>
        <p:nvGraphicFramePr>
          <p:cNvPr id="8" name="Object 7" descr="Upper Z = lower v, lower p minus left parenthesis lower c sub f + lower v lower c sub v right parenthesis. = v p minus c sub f minus v c sub v"/>
          <p:cNvGraphicFramePr>
            <a:graphicFrameLocks noChangeAspect="1"/>
          </p:cNvGraphicFramePr>
          <p:nvPr>
            <p:extLst>
              <p:ext uri="{D42A27DB-BD31-4B8C-83A1-F6EECF244321}">
                <p14:modId xmlns="" xmlns:p14="http://schemas.microsoft.com/office/powerpoint/2010/main" val="143077426"/>
              </p:ext>
            </p:extLst>
          </p:nvPr>
        </p:nvGraphicFramePr>
        <p:xfrm>
          <a:off x="3397250" y="4211638"/>
          <a:ext cx="2349500" cy="941387"/>
        </p:xfrm>
        <a:graphic>
          <a:graphicData uri="http://schemas.openxmlformats.org/presentationml/2006/ole">
            <p:oleObj spid="_x0000_s6475" name="Equation" r:id="rId4" imgW="1206360" imgH="482400" progId="Equation.DSMT4">
              <p:embed/>
            </p:oleObj>
          </a:graphicData>
        </a:graphic>
      </p:graphicFrame>
    </p:spTree>
    <p:extLst>
      <p:ext uri="{BB962C8B-B14F-4D97-AF65-F5344CB8AC3E}">
        <p14:creationId xmlns="" xmlns:p14="http://schemas.microsoft.com/office/powerpoint/2010/main" val="185392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(4 of 9)</a:t>
            </a:r>
          </a:p>
        </p:txBody>
      </p:sp>
      <p:sp>
        <p:nvSpPr>
          <p:cNvPr id="3" name="Text Placeholder 2"/>
          <p:cNvSpPr>
            <a:spLocks noGrp="1"/>
          </p:cNvSpPr>
          <p:nvPr>
            <p:ph type="body" idx="1"/>
          </p:nvPr>
        </p:nvSpPr>
        <p:spPr>
          <a:xfrm>
            <a:off x="457200" y="1600200"/>
            <a:ext cx="8229600" cy="1423219"/>
          </a:xfrm>
        </p:spPr>
        <p:txBody>
          <a:bodyPr/>
          <a:lstStyle/>
          <a:p>
            <a:pPr marL="342900" indent="-342900" eaLnBrk="0" hangingPunct="0">
              <a:spcBef>
                <a:spcPct val="50000"/>
              </a:spcBef>
              <a:buClr>
                <a:schemeClr val="bg1"/>
              </a:buClr>
              <a:buSzPct val="70000"/>
              <a:buFont typeface="Wingdings" pitchFamily="2" charset="2"/>
              <a:buNone/>
              <a:defRPr/>
            </a:pPr>
            <a:r>
              <a:rPr lang="en-US" altLang="en-US" sz="2400" b="1" dirty="0">
                <a:latin typeface="+mn-lt"/>
              </a:rPr>
              <a:t>Computing the Break-Even </a:t>
            </a:r>
            <a:r>
              <a:rPr lang="en-US" altLang="en-US" sz="2400" b="1" dirty="0" smtClean="0">
                <a:latin typeface="+mn-lt"/>
              </a:rPr>
              <a:t>Point</a:t>
            </a:r>
          </a:p>
          <a:p>
            <a:pPr marL="0" indent="0" eaLnBrk="0" hangingPunct="0">
              <a:spcBef>
                <a:spcPct val="50000"/>
              </a:spcBef>
              <a:buClr>
                <a:schemeClr val="tx2"/>
              </a:buClr>
              <a:buSzPct val="70000"/>
              <a:buNone/>
              <a:defRPr/>
            </a:pPr>
            <a:r>
              <a:rPr lang="en-US" altLang="en-US" sz="2400" dirty="0" smtClean="0">
                <a:latin typeface="+mn-lt"/>
              </a:rPr>
              <a:t>The break-even point is the volume at which total revenue equals total cost and profit is zero:</a:t>
            </a:r>
            <a:endParaRPr lang="en-US" altLang="en-US" sz="2400" dirty="0">
              <a:latin typeface="+mn-lt"/>
            </a:endParaRPr>
          </a:p>
        </p:txBody>
      </p:sp>
      <p:graphicFrame>
        <p:nvGraphicFramePr>
          <p:cNvPr id="6" name="Object 5" descr="v p minus c sub f minus v c sub v = 0. v left parenthesis p minus c sub v right parenthesis = c sub f"/>
          <p:cNvGraphicFramePr>
            <a:graphicFrameLocks noChangeAspect="1"/>
          </p:cNvGraphicFramePr>
          <p:nvPr>
            <p:extLst>
              <p:ext uri="{D42A27DB-BD31-4B8C-83A1-F6EECF244321}">
                <p14:modId xmlns="" xmlns:p14="http://schemas.microsoft.com/office/powerpoint/2010/main" val="994490524"/>
              </p:ext>
            </p:extLst>
          </p:nvPr>
        </p:nvGraphicFramePr>
        <p:xfrm>
          <a:off x="3145697" y="3122960"/>
          <a:ext cx="2079495" cy="940692"/>
        </p:xfrm>
        <a:graphic>
          <a:graphicData uri="http://schemas.openxmlformats.org/presentationml/2006/ole">
            <p:oleObj spid="_x0000_s7422" name="Equation" r:id="rId3" imgW="1066680" imgH="482400" progId="Equation.DSMT4">
              <p:embed/>
            </p:oleObj>
          </a:graphicData>
        </a:graphic>
      </p:graphicFrame>
      <p:sp>
        <p:nvSpPr>
          <p:cNvPr id="4" name="Text Placeholder 3"/>
          <p:cNvSpPr>
            <a:spLocks noGrp="1"/>
          </p:cNvSpPr>
          <p:nvPr>
            <p:ph type="body" idx="2"/>
          </p:nvPr>
        </p:nvSpPr>
        <p:spPr>
          <a:xfrm>
            <a:off x="457200" y="4242627"/>
            <a:ext cx="3141406" cy="476865"/>
          </a:xfrm>
        </p:spPr>
        <p:txBody>
          <a:bodyPr/>
          <a:lstStyle/>
          <a:p>
            <a:pPr marL="0" indent="0" eaLnBrk="0" hangingPunct="0">
              <a:buNone/>
            </a:pPr>
            <a:r>
              <a:rPr lang="en-US" sz="2400" dirty="0">
                <a:latin typeface="+mn-lt"/>
              </a:rPr>
              <a:t>The break-even point</a:t>
            </a:r>
          </a:p>
        </p:txBody>
      </p:sp>
      <p:graphicFrame>
        <p:nvGraphicFramePr>
          <p:cNvPr id="7" name="Object 6" descr="v = start fraction, c sub f, over p minus c sub v, end fraction"/>
          <p:cNvGraphicFramePr>
            <a:graphicFrameLocks noChangeAspect="1"/>
          </p:cNvGraphicFramePr>
          <p:nvPr>
            <p:extLst>
              <p:ext uri="{D42A27DB-BD31-4B8C-83A1-F6EECF244321}">
                <p14:modId xmlns="" xmlns:p14="http://schemas.microsoft.com/office/powerpoint/2010/main" val="285456230"/>
              </p:ext>
            </p:extLst>
          </p:nvPr>
        </p:nvGraphicFramePr>
        <p:xfrm>
          <a:off x="3256804" y="4931211"/>
          <a:ext cx="1309688" cy="841693"/>
        </p:xfrm>
        <a:graphic>
          <a:graphicData uri="http://schemas.openxmlformats.org/presentationml/2006/ole">
            <p:oleObj spid="_x0000_s7423" name="Equation" r:id="rId4" imgW="672840" imgH="431640" progId="Equation.DSMT4">
              <p:embed/>
            </p:oleObj>
          </a:graphicData>
        </a:graphic>
      </p:graphicFrame>
    </p:spTree>
    <p:extLst>
      <p:ext uri="{BB962C8B-B14F-4D97-AF65-F5344CB8AC3E}">
        <p14:creationId xmlns="" xmlns:p14="http://schemas.microsoft.com/office/powerpoint/2010/main" val="1541079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(5 of 9)</a:t>
            </a:r>
            <a:endParaRPr lang="en-US" sz="2000" b="0" dirty="0"/>
          </a:p>
        </p:txBody>
      </p:sp>
      <p:sp>
        <p:nvSpPr>
          <p:cNvPr id="3" name="Text Placeholder 2"/>
          <p:cNvSpPr>
            <a:spLocks noGrp="1"/>
          </p:cNvSpPr>
          <p:nvPr>
            <p:ph type="body" idx="1"/>
          </p:nvPr>
        </p:nvSpPr>
        <p:spPr>
          <a:xfrm>
            <a:off x="457200" y="1600200"/>
            <a:ext cx="5737123" cy="508819"/>
          </a:xfrm>
        </p:spPr>
        <p:txBody>
          <a:bodyPr/>
          <a:lstStyle/>
          <a:p>
            <a:pPr marL="0" indent="0" eaLnBrk="0" hangingPunct="0">
              <a:buNone/>
              <a:defRPr/>
            </a:pPr>
            <a:r>
              <a:rPr lang="en-US" altLang="en-US" sz="2400" b="1" dirty="0" smtClean="0">
                <a:latin typeface="+mn-lt"/>
              </a:rPr>
              <a:t>Example: Western </a:t>
            </a:r>
            <a:r>
              <a:rPr lang="en-US" altLang="en-US" sz="2400" b="1" dirty="0">
                <a:latin typeface="+mn-lt"/>
              </a:rPr>
              <a:t>Clothing </a:t>
            </a:r>
            <a:r>
              <a:rPr lang="en-US" altLang="en-US" sz="2400" b="1" dirty="0" smtClean="0">
                <a:latin typeface="+mn-lt"/>
              </a:rPr>
              <a:t>Company</a:t>
            </a:r>
            <a:endParaRPr lang="en-US" altLang="en-US" sz="2400" b="1" dirty="0">
              <a:latin typeface="+mn-lt"/>
            </a:endParaRPr>
          </a:p>
        </p:txBody>
      </p:sp>
      <p:graphicFrame>
        <p:nvGraphicFramePr>
          <p:cNvPr id="5" name="Table 4"/>
          <p:cNvGraphicFramePr>
            <a:graphicFrameLocks noGrp="1"/>
          </p:cNvGraphicFramePr>
          <p:nvPr>
            <p:extLst>
              <p:ext uri="{D42A27DB-BD31-4B8C-83A1-F6EECF244321}">
                <p14:modId xmlns="" xmlns:p14="http://schemas.microsoft.com/office/powerpoint/2010/main" val="4180274785"/>
              </p:ext>
            </p:extLst>
          </p:nvPr>
        </p:nvGraphicFramePr>
        <p:xfrm>
          <a:off x="1538751" y="2266336"/>
          <a:ext cx="4272116" cy="1188720"/>
        </p:xfrm>
        <a:graphic>
          <a:graphicData uri="http://schemas.openxmlformats.org/drawingml/2006/table">
            <a:tbl>
              <a:tblPr firstRow="1" bandRow="1">
                <a:tableStyleId>{40F9630F-82C1-40B7-BC3A-925EFCFF5E92}</a:tableStyleId>
              </a:tblPr>
              <a:tblGrid>
                <a:gridCol w="2133600">
                  <a:extLst>
                    <a:ext uri="{9D8B030D-6E8A-4147-A177-3AD203B41FA5}">
                      <a16:colId xmlns="" xmlns:a16="http://schemas.microsoft.com/office/drawing/2014/main" val="3324485531"/>
                    </a:ext>
                  </a:extLst>
                </a:gridCol>
                <a:gridCol w="2138516">
                  <a:extLst>
                    <a:ext uri="{9D8B030D-6E8A-4147-A177-3AD203B41FA5}">
                      <a16:colId xmlns="" xmlns:a16="http://schemas.microsoft.com/office/drawing/2014/main" val="3390577714"/>
                    </a:ext>
                  </a:extLst>
                </a:gridCol>
              </a:tblGrid>
              <a:tr h="370840">
                <a:tc>
                  <a:txBody>
                    <a:bodyPr/>
                    <a:lstStyle/>
                    <a:p>
                      <a:r>
                        <a:rPr lang="en-US" altLang="en-US" sz="2000" b="0" i="0" u="none" strike="noStrike" cap="none" dirty="0" smtClean="0">
                          <a:solidFill>
                            <a:schemeClr val="dk1"/>
                          </a:solidFill>
                          <a:latin typeface="+mn-lt"/>
                          <a:ea typeface="Arial"/>
                          <a:cs typeface="Arial"/>
                          <a:sym typeface="Arial"/>
                        </a:rPr>
                        <a:t>Fixed Costs:</a:t>
                      </a:r>
                      <a:endParaRPr lang="en-US" sz="20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1" u="none" strike="noStrike" cap="none" dirty="0" smtClean="0">
                          <a:solidFill>
                            <a:schemeClr val="dk1"/>
                          </a:solidFill>
                          <a:latin typeface="+mn-lt"/>
                          <a:ea typeface="Arial"/>
                          <a:cs typeface="Arial"/>
                          <a:sym typeface="Arial"/>
                        </a:rPr>
                        <a:t>c</a:t>
                      </a:r>
                      <a:r>
                        <a:rPr lang="en-US" altLang="en-US" sz="2000" b="0" i="0" u="none" strike="noStrike" cap="none" baseline="-25000" dirty="0" smtClean="0">
                          <a:solidFill>
                            <a:schemeClr val="dk1"/>
                          </a:solidFill>
                          <a:latin typeface="+mn-lt"/>
                          <a:ea typeface="Arial"/>
                          <a:cs typeface="Arial"/>
                          <a:sym typeface="Arial"/>
                        </a:rPr>
                        <a:t>f</a:t>
                      </a:r>
                      <a:r>
                        <a:rPr lang="en-US" altLang="en-US" sz="2000" b="0" i="0" u="none" strike="noStrike" cap="none" dirty="0" smtClean="0">
                          <a:solidFill>
                            <a:schemeClr val="dk1"/>
                          </a:solidFill>
                          <a:latin typeface="+mn-lt"/>
                          <a:ea typeface="Arial"/>
                          <a:cs typeface="Arial"/>
                          <a:sym typeface="Arial"/>
                        </a:rPr>
                        <a:t> = $10,000</a:t>
                      </a:r>
                      <a:endParaRPr lang="en-US" sz="20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2151274"/>
                  </a:ext>
                </a:extLst>
              </a:tr>
              <a:tr h="370840">
                <a:tc>
                  <a:txBody>
                    <a:bodyPr/>
                    <a:lstStyle/>
                    <a:p>
                      <a:r>
                        <a:rPr lang="en-US" altLang="en-US" sz="2000" b="0" i="0" u="none" strike="noStrike" cap="none" dirty="0" smtClean="0">
                          <a:solidFill>
                            <a:schemeClr val="dk1"/>
                          </a:solidFill>
                          <a:latin typeface="+mn-lt"/>
                          <a:ea typeface="Arial"/>
                          <a:cs typeface="Arial"/>
                          <a:sym typeface="Arial"/>
                        </a:rPr>
                        <a:t>Variable Costs:</a:t>
                      </a:r>
                      <a:endParaRPr lang="en-US" sz="2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1" u="none" strike="noStrike" cap="none" dirty="0" smtClean="0">
                          <a:solidFill>
                            <a:schemeClr val="dk1"/>
                          </a:solidFill>
                          <a:latin typeface="+mn-lt"/>
                          <a:ea typeface="Arial"/>
                          <a:cs typeface="Arial"/>
                          <a:sym typeface="Arial"/>
                        </a:rPr>
                        <a:t>c</a:t>
                      </a:r>
                      <a:r>
                        <a:rPr lang="en-US" altLang="en-US" sz="2000" b="0" i="0" u="none" strike="noStrike" cap="none" baseline="-25000" dirty="0" smtClean="0">
                          <a:solidFill>
                            <a:schemeClr val="dk1"/>
                          </a:solidFill>
                          <a:latin typeface="+mn-lt"/>
                          <a:ea typeface="Arial"/>
                          <a:cs typeface="Arial"/>
                          <a:sym typeface="Arial"/>
                        </a:rPr>
                        <a:t>v</a:t>
                      </a:r>
                      <a:r>
                        <a:rPr lang="en-US" altLang="en-US" sz="2000" b="0" i="0" u="none" strike="noStrike" cap="none" dirty="0" smtClean="0">
                          <a:solidFill>
                            <a:schemeClr val="dk1"/>
                          </a:solidFill>
                          <a:latin typeface="+mn-lt"/>
                          <a:ea typeface="Arial"/>
                          <a:cs typeface="Arial"/>
                          <a:sym typeface="Arial"/>
                        </a:rPr>
                        <a:t> = $8 per pair</a:t>
                      </a:r>
                      <a:endParaRPr lang="en-US" sz="2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60797766"/>
                  </a:ext>
                </a:extLst>
              </a:tr>
              <a:tr h="370840">
                <a:tc>
                  <a:txBody>
                    <a:bodyPr/>
                    <a:lstStyle/>
                    <a:p>
                      <a:r>
                        <a:rPr lang="en-US" altLang="en-US" sz="2000" b="0" i="0" u="none" strike="noStrike" cap="none" dirty="0" smtClean="0">
                          <a:solidFill>
                            <a:schemeClr val="dk1"/>
                          </a:solidFill>
                          <a:latin typeface="+mn-lt"/>
                          <a:ea typeface="Arial"/>
                          <a:cs typeface="Arial"/>
                          <a:sym typeface="Arial"/>
                        </a:rPr>
                        <a:t>Price:</a:t>
                      </a:r>
                      <a:endParaRPr lang="en-US" sz="2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1" u="none" strike="noStrike" cap="none" dirty="0" smtClean="0">
                          <a:solidFill>
                            <a:schemeClr val="dk1"/>
                          </a:solidFill>
                          <a:latin typeface="+mn-lt"/>
                          <a:ea typeface="Arial"/>
                          <a:cs typeface="Arial"/>
                          <a:sym typeface="Arial"/>
                        </a:rPr>
                        <a:t>p</a:t>
                      </a:r>
                      <a:r>
                        <a:rPr lang="en-US" altLang="en-US" sz="2000" b="0" i="0" u="none" strike="noStrike" cap="none" dirty="0" smtClean="0">
                          <a:solidFill>
                            <a:schemeClr val="dk1"/>
                          </a:solidFill>
                          <a:latin typeface="+mn-lt"/>
                          <a:ea typeface="Arial"/>
                          <a:cs typeface="Arial"/>
                          <a:sym typeface="Arial"/>
                        </a:rPr>
                        <a:t> = $23 per pair</a:t>
                      </a:r>
                      <a:endParaRPr lang="en-US" sz="2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83721195"/>
                  </a:ext>
                </a:extLst>
              </a:tr>
            </a:tbl>
          </a:graphicData>
        </a:graphic>
      </p:graphicFrame>
      <p:sp>
        <p:nvSpPr>
          <p:cNvPr id="4" name="Text Placeholder 3"/>
          <p:cNvSpPr>
            <a:spLocks noGrp="1"/>
          </p:cNvSpPr>
          <p:nvPr>
            <p:ph type="body" idx="2"/>
          </p:nvPr>
        </p:nvSpPr>
        <p:spPr>
          <a:xfrm>
            <a:off x="457200" y="3541485"/>
            <a:ext cx="3583858" cy="476865"/>
          </a:xfrm>
        </p:spPr>
        <p:txBody>
          <a:bodyPr/>
          <a:lstStyle/>
          <a:p>
            <a:pPr marL="0" indent="0" eaLnBrk="0" hangingPunct="0">
              <a:buNone/>
              <a:defRPr/>
            </a:pPr>
            <a:r>
              <a:rPr lang="en-US" altLang="en-US" sz="2400" dirty="0">
                <a:latin typeface="+mn-lt"/>
              </a:rPr>
              <a:t>The Break-Even Point is:</a:t>
            </a:r>
          </a:p>
        </p:txBody>
      </p:sp>
      <p:graphicFrame>
        <p:nvGraphicFramePr>
          <p:cNvPr id="6" name="Object 5" descr="v = start fraction, c sub f over p minus c sub v, end fraction. v = start fraction, $10,000 over $23 per pair minus $8 per pair, end fraction. v = 666.7 pairs of jeans"/>
          <p:cNvGraphicFramePr>
            <a:graphicFrameLocks noChangeAspect="1"/>
          </p:cNvGraphicFramePr>
          <p:nvPr>
            <p:extLst>
              <p:ext uri="{D42A27DB-BD31-4B8C-83A1-F6EECF244321}">
                <p14:modId xmlns="" xmlns:p14="http://schemas.microsoft.com/office/powerpoint/2010/main" val="3761636856"/>
              </p:ext>
            </p:extLst>
          </p:nvPr>
        </p:nvGraphicFramePr>
        <p:xfrm>
          <a:off x="2511425" y="4267200"/>
          <a:ext cx="2557463" cy="1779588"/>
        </p:xfrm>
        <a:graphic>
          <a:graphicData uri="http://schemas.openxmlformats.org/presentationml/2006/ole">
            <p:oleObj spid="_x0000_s4714" name="Equation" r:id="rId3" imgW="1587240" imgH="1104840" progId="Equation.DSMT4">
              <p:embed/>
            </p:oleObj>
          </a:graphicData>
        </a:graphic>
      </p:graphicFrame>
    </p:spTree>
    <p:extLst>
      <p:ext uri="{BB962C8B-B14F-4D97-AF65-F5344CB8AC3E}">
        <p14:creationId xmlns="" xmlns:p14="http://schemas.microsoft.com/office/powerpoint/2010/main" val="1738017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(6 of 9)</a:t>
            </a:r>
          </a:p>
        </p:txBody>
      </p:sp>
      <p:sp>
        <p:nvSpPr>
          <p:cNvPr id="6" name="Text Placeholder 5"/>
          <p:cNvSpPr>
            <a:spLocks noGrp="1"/>
          </p:cNvSpPr>
          <p:nvPr>
            <p:ph type="body" idx="1"/>
          </p:nvPr>
        </p:nvSpPr>
        <p:spPr>
          <a:xfrm>
            <a:off x="457200" y="1600201"/>
            <a:ext cx="8229600" cy="446314"/>
          </a:xfrm>
        </p:spPr>
        <p:txBody>
          <a:bodyPr/>
          <a:lstStyle/>
          <a:p>
            <a:pPr marL="0" indent="0">
              <a:buNone/>
            </a:pPr>
            <a:r>
              <a:rPr lang="en-US" sz="2400" b="1" dirty="0">
                <a:latin typeface="+mn-lt"/>
              </a:rPr>
              <a:t>Figure 1.2</a:t>
            </a:r>
            <a:r>
              <a:rPr lang="en-US" sz="2400" dirty="0">
                <a:latin typeface="+mn-lt"/>
              </a:rPr>
              <a:t> Break-even </a:t>
            </a:r>
            <a:r>
              <a:rPr lang="en-US" sz="2400" dirty="0" smtClean="0">
                <a:latin typeface="+mn-lt"/>
              </a:rPr>
              <a:t>model</a:t>
            </a:r>
            <a:endParaRPr lang="en-US" sz="2400" dirty="0">
              <a:latin typeface="+mn-lt"/>
            </a:endParaRPr>
          </a:p>
        </p:txBody>
      </p:sp>
      <p:pic>
        <p:nvPicPr>
          <p:cNvPr id="7" name="Picture 9" descr="A graph of the break-even model plots revenue, cost, and profit, in thousands of dollars, versus volume, v, show the total revenue and total cost increase with volume, while the graph of fixed cost remains constant. In this example, the fixed cost is $10,000. Total revenue increases from $0 at 0 units. Total cost increases from the fixed cost value with less steepness than the revenue graph. The difference between the total cost and the fixed cost represents the variable cost. The graphs for total revenue and total cost intersect at the break-even point. In this example, this point is at approximately (670, $13,000). At volumes less than the break-even volume, cost is greater than revenue, so the difference represents a loss. At volumes greater than the break-even volume, cost is less than revenue, so the difference represents a profit."/>
          <p:cNvPicPr>
            <a:picLocks noChangeAspect="1" noChangeArrowheads="1"/>
          </p:cNvPicPr>
          <p:nvPr/>
        </p:nvPicPr>
        <p:blipFill>
          <a:blip r:embed="rId2"/>
          <a:srcRect/>
          <a:stretch>
            <a:fillRect/>
          </a:stretch>
        </p:blipFill>
        <p:spPr bwMode="auto">
          <a:xfrm>
            <a:off x="679384" y="2521202"/>
            <a:ext cx="7785233" cy="3584751"/>
          </a:xfrm>
          <a:prstGeom prst="rect">
            <a:avLst/>
          </a:prstGeom>
          <a:noFill/>
          <a:ln w="9525">
            <a:noFill/>
            <a:miter lim="800000"/>
            <a:headEnd/>
            <a:tailEnd/>
          </a:ln>
        </p:spPr>
      </p:pic>
    </p:spTree>
    <p:extLst>
      <p:ext uri="{BB962C8B-B14F-4D97-AF65-F5344CB8AC3E}">
        <p14:creationId xmlns="" xmlns:p14="http://schemas.microsoft.com/office/powerpoint/2010/main" val="58146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00"/>
            <a:ext cx="8229600" cy="1097279"/>
          </a:xfrm>
        </p:spPr>
        <p:txBody>
          <a:bodyPr/>
          <a:lstStyle/>
          <a:p>
            <a:r>
              <a:rPr lang="en-US" dirty="0" smtClean="0">
                <a:solidFill>
                  <a:schemeClr val="tx2"/>
                </a:solidFill>
              </a:rPr>
              <a:t>Learning Objectives</a:t>
            </a:r>
            <a:endParaRPr lang="en-IN" dirty="0">
              <a:solidFill>
                <a:schemeClr val="tx2"/>
              </a:solidFill>
            </a:endParaRPr>
          </a:p>
        </p:txBody>
      </p:sp>
      <p:sp>
        <p:nvSpPr>
          <p:cNvPr id="3" name="Text Placeholder 2"/>
          <p:cNvSpPr>
            <a:spLocks noGrp="1"/>
          </p:cNvSpPr>
          <p:nvPr>
            <p:ph type="body" idx="1"/>
          </p:nvPr>
        </p:nvSpPr>
        <p:spPr/>
        <p:txBody>
          <a:bodyPr/>
          <a:lstStyle/>
          <a:p>
            <a:pPr marL="0" indent="0" eaLnBrk="1" hangingPunct="1">
              <a:buNone/>
            </a:pPr>
            <a:r>
              <a:rPr lang="en-US" sz="2400" b="1" dirty="0" smtClean="0">
                <a:solidFill>
                  <a:schemeClr val="tx2"/>
                </a:solidFill>
                <a:latin typeface="+mn-lt"/>
              </a:rPr>
              <a:t>1.1</a:t>
            </a:r>
            <a:r>
              <a:rPr lang="en-US" sz="2400" dirty="0" smtClean="0">
                <a:latin typeface="+mn-lt"/>
              </a:rPr>
              <a:t> The </a:t>
            </a:r>
            <a:r>
              <a:rPr lang="en-US" sz="2400" dirty="0">
                <a:latin typeface="+mn-lt"/>
              </a:rPr>
              <a:t>Management Science Approach to Problem Solving</a:t>
            </a:r>
          </a:p>
          <a:p>
            <a:pPr marL="0" indent="0" eaLnBrk="1" hangingPunct="1">
              <a:buNone/>
            </a:pPr>
            <a:r>
              <a:rPr lang="en-US" sz="2400" b="1" dirty="0" smtClean="0">
                <a:solidFill>
                  <a:schemeClr val="tx2"/>
                </a:solidFill>
                <a:latin typeface="+mn-lt"/>
              </a:rPr>
              <a:t>1.2</a:t>
            </a:r>
            <a:r>
              <a:rPr lang="en-US" sz="2400" dirty="0" smtClean="0">
                <a:latin typeface="+mn-lt"/>
              </a:rPr>
              <a:t> Management </a:t>
            </a:r>
            <a:r>
              <a:rPr lang="en-US" sz="2400" dirty="0">
                <a:latin typeface="+mn-lt"/>
              </a:rPr>
              <a:t>Science and Business Analytics</a:t>
            </a:r>
          </a:p>
          <a:p>
            <a:pPr marL="0" indent="0" eaLnBrk="1" hangingPunct="1">
              <a:buNone/>
            </a:pPr>
            <a:r>
              <a:rPr lang="en-US" sz="2400" b="1" dirty="0" smtClean="0">
                <a:solidFill>
                  <a:schemeClr val="tx2"/>
                </a:solidFill>
                <a:latin typeface="+mn-lt"/>
              </a:rPr>
              <a:t>1.3</a:t>
            </a:r>
            <a:r>
              <a:rPr lang="en-US" sz="2400" dirty="0" smtClean="0">
                <a:latin typeface="+mn-lt"/>
              </a:rPr>
              <a:t> Model Building: Break-Even </a:t>
            </a:r>
            <a:r>
              <a:rPr lang="en-US" sz="2400" dirty="0">
                <a:latin typeface="+mn-lt"/>
              </a:rPr>
              <a:t>Analysis</a:t>
            </a:r>
          </a:p>
          <a:p>
            <a:pPr marL="0" indent="0" eaLnBrk="1" hangingPunct="1">
              <a:buNone/>
            </a:pPr>
            <a:r>
              <a:rPr lang="en-US" sz="2400" b="1" dirty="0" smtClean="0">
                <a:solidFill>
                  <a:schemeClr val="tx2"/>
                </a:solidFill>
                <a:latin typeface="+mn-lt"/>
              </a:rPr>
              <a:t>1.4</a:t>
            </a:r>
            <a:r>
              <a:rPr lang="en-US" sz="2400" dirty="0" smtClean="0">
                <a:latin typeface="+mn-lt"/>
              </a:rPr>
              <a:t> Computer </a:t>
            </a:r>
            <a:r>
              <a:rPr lang="en-US" sz="2400" dirty="0">
                <a:latin typeface="+mn-lt"/>
              </a:rPr>
              <a:t>Solution</a:t>
            </a:r>
          </a:p>
          <a:p>
            <a:pPr marL="0" indent="0" eaLnBrk="1" hangingPunct="1">
              <a:buNone/>
            </a:pPr>
            <a:r>
              <a:rPr lang="en-US" sz="2400" b="1" dirty="0" smtClean="0">
                <a:solidFill>
                  <a:schemeClr val="tx2"/>
                </a:solidFill>
                <a:latin typeface="+mn-lt"/>
              </a:rPr>
              <a:t>1.5</a:t>
            </a:r>
            <a:r>
              <a:rPr lang="en-US" sz="2400" dirty="0" smtClean="0">
                <a:latin typeface="+mn-lt"/>
              </a:rPr>
              <a:t> Management </a:t>
            </a:r>
            <a:r>
              <a:rPr lang="en-US" sz="2400" dirty="0">
                <a:latin typeface="+mn-lt"/>
              </a:rPr>
              <a:t>Science Modeling Techniques</a:t>
            </a:r>
          </a:p>
          <a:p>
            <a:pPr marL="0" indent="0" eaLnBrk="1" hangingPunct="1">
              <a:buNone/>
            </a:pPr>
            <a:r>
              <a:rPr lang="en-US" sz="2400" b="1" dirty="0" smtClean="0">
                <a:solidFill>
                  <a:schemeClr val="tx2"/>
                </a:solidFill>
                <a:latin typeface="+mn-lt"/>
              </a:rPr>
              <a:t>1.6</a:t>
            </a:r>
            <a:r>
              <a:rPr lang="en-US" sz="2400" dirty="0" smtClean="0">
                <a:latin typeface="+mn-lt"/>
              </a:rPr>
              <a:t> Business </a:t>
            </a:r>
            <a:r>
              <a:rPr lang="en-US" sz="2400" dirty="0">
                <a:latin typeface="+mn-lt"/>
              </a:rPr>
              <a:t>Usage of Management Science Techniques</a:t>
            </a:r>
          </a:p>
          <a:p>
            <a:pPr marL="0" indent="0" eaLnBrk="1" hangingPunct="1">
              <a:buNone/>
            </a:pPr>
            <a:r>
              <a:rPr lang="en-US" sz="2400" b="1" dirty="0" smtClean="0">
                <a:solidFill>
                  <a:schemeClr val="tx2"/>
                </a:solidFill>
                <a:latin typeface="+mn-lt"/>
              </a:rPr>
              <a:t>1.7</a:t>
            </a:r>
            <a:r>
              <a:rPr lang="en-US" sz="2400" dirty="0" smtClean="0">
                <a:latin typeface="+mn-lt"/>
              </a:rPr>
              <a:t> Management </a:t>
            </a:r>
            <a:r>
              <a:rPr lang="en-US" sz="2400" dirty="0">
                <a:latin typeface="+mn-lt"/>
              </a:rPr>
              <a:t>Science Models in Decision Support Systems</a:t>
            </a:r>
          </a:p>
        </p:txBody>
      </p:sp>
    </p:spTree>
    <p:extLst>
      <p:ext uri="{BB962C8B-B14F-4D97-AF65-F5344CB8AC3E}">
        <p14:creationId xmlns="" xmlns:p14="http://schemas.microsoft.com/office/powerpoint/2010/main" val="67647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(7 of 9)</a:t>
            </a:r>
          </a:p>
        </p:txBody>
      </p:sp>
      <p:sp>
        <p:nvSpPr>
          <p:cNvPr id="6" name="Text Placeholder 5"/>
          <p:cNvSpPr>
            <a:spLocks noGrp="1"/>
          </p:cNvSpPr>
          <p:nvPr>
            <p:ph type="body" idx="1"/>
          </p:nvPr>
        </p:nvSpPr>
        <p:spPr>
          <a:xfrm>
            <a:off x="457200" y="1600200"/>
            <a:ext cx="8229600" cy="460829"/>
          </a:xfrm>
        </p:spPr>
        <p:txBody>
          <a:bodyPr/>
          <a:lstStyle/>
          <a:p>
            <a:pPr marL="0" indent="0" eaLnBrk="0" hangingPunct="0">
              <a:buNone/>
            </a:pPr>
            <a:r>
              <a:rPr lang="en-US" sz="2400" b="1" dirty="0">
                <a:latin typeface="+mn-lt"/>
              </a:rPr>
              <a:t>Figure 1.3</a:t>
            </a:r>
            <a:r>
              <a:rPr lang="en-US" sz="2400" dirty="0">
                <a:latin typeface="+mn-lt"/>
              </a:rPr>
              <a:t> Break-even model with an increase in price</a:t>
            </a:r>
          </a:p>
        </p:txBody>
      </p:sp>
      <p:pic>
        <p:nvPicPr>
          <p:cNvPr id="7" name="Picture 9" descr="A graph of the break-even model with an increase in price plots total revenue, total cost, and fixed cost versus volume. With an increase in price, the new graph of total revenue increases more quickly, intersecting the total cost line at a lower volume and slightly lower cost. The old break-even point is at approximately (670, $13,000), and the new break-even point is at approximately (455, $12,000)."/>
          <p:cNvPicPr>
            <a:picLocks noChangeAspect="1" noChangeArrowheads="1"/>
          </p:cNvPicPr>
          <p:nvPr/>
        </p:nvPicPr>
        <p:blipFill>
          <a:blip r:embed="rId2"/>
          <a:srcRect/>
          <a:stretch>
            <a:fillRect/>
          </a:stretch>
        </p:blipFill>
        <p:spPr bwMode="auto">
          <a:xfrm>
            <a:off x="679383" y="2521433"/>
            <a:ext cx="7785233" cy="3584751"/>
          </a:xfrm>
          <a:prstGeom prst="rect">
            <a:avLst/>
          </a:prstGeom>
          <a:noFill/>
          <a:ln w="9525">
            <a:noFill/>
            <a:miter lim="800000"/>
            <a:headEnd/>
            <a:tailEnd/>
          </a:ln>
        </p:spPr>
      </p:pic>
    </p:spTree>
    <p:extLst>
      <p:ext uri="{BB962C8B-B14F-4D97-AF65-F5344CB8AC3E}">
        <p14:creationId xmlns="" xmlns:p14="http://schemas.microsoft.com/office/powerpoint/2010/main" val="30946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(8 of 9)</a:t>
            </a:r>
          </a:p>
        </p:txBody>
      </p:sp>
      <p:sp>
        <p:nvSpPr>
          <p:cNvPr id="6" name="Text Placeholder 5"/>
          <p:cNvSpPr>
            <a:spLocks noGrp="1"/>
          </p:cNvSpPr>
          <p:nvPr>
            <p:ph type="body" idx="1"/>
          </p:nvPr>
        </p:nvSpPr>
        <p:spPr>
          <a:xfrm>
            <a:off x="457200" y="1600200"/>
            <a:ext cx="8229600" cy="759542"/>
          </a:xfrm>
        </p:spPr>
        <p:txBody>
          <a:bodyPr/>
          <a:lstStyle/>
          <a:p>
            <a:pPr marL="0" indent="0">
              <a:buNone/>
            </a:pPr>
            <a:r>
              <a:rPr lang="en-US" sz="2400" b="1" dirty="0">
                <a:latin typeface="+mn-lt"/>
              </a:rPr>
              <a:t>Figure 1.4</a:t>
            </a:r>
            <a:r>
              <a:rPr lang="en-US" sz="2400" dirty="0">
                <a:latin typeface="+mn-lt"/>
              </a:rPr>
              <a:t> Break-even model with an increase in variable </a:t>
            </a:r>
            <a:r>
              <a:rPr lang="en-US" sz="2400" dirty="0" smtClean="0">
                <a:latin typeface="+mn-lt"/>
              </a:rPr>
              <a:t>cost</a:t>
            </a:r>
            <a:endParaRPr lang="en-US" sz="2400" dirty="0">
              <a:latin typeface="+mn-lt"/>
            </a:endParaRPr>
          </a:p>
        </p:txBody>
      </p:sp>
      <p:pic>
        <p:nvPicPr>
          <p:cNvPr id="7" name="Picture 10" descr="A graph of the break-even model with an increase in variable cost plots total revenue, total cost, and fixed cost versus volume. With an increase in variable cost, the new graph of total cost increases more quickly, intersecting the total revenue line at a higher volume and higher cost. The old break-even point is at approximately (455, $12,000), and the new break-even point is at approximately (555, $14,000)."/>
          <p:cNvPicPr>
            <a:picLocks noChangeAspect="1" noChangeArrowheads="1"/>
          </p:cNvPicPr>
          <p:nvPr/>
        </p:nvPicPr>
        <p:blipFill>
          <a:blip r:embed="rId2"/>
          <a:srcRect/>
          <a:stretch>
            <a:fillRect/>
          </a:stretch>
        </p:blipFill>
        <p:spPr bwMode="auto">
          <a:xfrm>
            <a:off x="679383" y="2519298"/>
            <a:ext cx="7785233" cy="3584751"/>
          </a:xfrm>
          <a:prstGeom prst="rect">
            <a:avLst/>
          </a:prstGeom>
          <a:noFill/>
          <a:ln w="9525">
            <a:noFill/>
            <a:miter lim="800000"/>
            <a:headEnd/>
            <a:tailEnd/>
          </a:ln>
        </p:spPr>
      </p:pic>
    </p:spTree>
    <p:extLst>
      <p:ext uri="{BB962C8B-B14F-4D97-AF65-F5344CB8AC3E}">
        <p14:creationId xmlns="" xmlns:p14="http://schemas.microsoft.com/office/powerpoint/2010/main" val="1956480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Break-Even </a:t>
            </a:r>
            <a:r>
              <a:rPr lang="en-US" altLang="en-US" dirty="0"/>
              <a:t>Analysis </a:t>
            </a:r>
            <a:r>
              <a:rPr lang="en-US" altLang="en-US" sz="2000" b="0" dirty="0"/>
              <a:t>(9 of 9)</a:t>
            </a:r>
          </a:p>
        </p:txBody>
      </p:sp>
      <p:sp>
        <p:nvSpPr>
          <p:cNvPr id="3" name="Text Placeholder 2"/>
          <p:cNvSpPr>
            <a:spLocks noGrp="1"/>
          </p:cNvSpPr>
          <p:nvPr>
            <p:ph type="body" idx="1"/>
          </p:nvPr>
        </p:nvSpPr>
        <p:spPr>
          <a:xfrm>
            <a:off x="457200" y="1600200"/>
            <a:ext cx="8229600" cy="460829"/>
          </a:xfrm>
        </p:spPr>
        <p:txBody>
          <a:bodyPr/>
          <a:lstStyle/>
          <a:p>
            <a:pPr marL="0" indent="0">
              <a:buNone/>
            </a:pPr>
            <a:r>
              <a:rPr lang="en-US" sz="2400" b="1" dirty="0">
                <a:latin typeface="+mn-lt"/>
              </a:rPr>
              <a:t>Figure 1.5</a:t>
            </a:r>
            <a:r>
              <a:rPr lang="en-US" sz="2400" dirty="0">
                <a:latin typeface="+mn-lt"/>
              </a:rPr>
              <a:t> Break-even model with a change in fixed </a:t>
            </a:r>
            <a:r>
              <a:rPr lang="en-US" sz="2400" dirty="0" smtClean="0">
                <a:latin typeface="+mn-lt"/>
              </a:rPr>
              <a:t>cost</a:t>
            </a:r>
            <a:endParaRPr lang="en-US" sz="2400" dirty="0">
              <a:latin typeface="+mn-lt"/>
            </a:endParaRPr>
          </a:p>
        </p:txBody>
      </p:sp>
      <p:pic>
        <p:nvPicPr>
          <p:cNvPr id="4" name="Picture 10" descr="A graph of the break-even model with an increase in fixed cost plots total revenue, total cost, and fixed cost versus volume. With an increase in fixed cost, the new graph of fixed cost is higher, at $13,000 instead of $10,000. This shifts the total cost line up, so that it intersects the total revenue line at a higher volume and higher cost. The old break-even point is at approximately (555, $14,000), and the new break-even point is at approximately (700, $20,000)."/>
          <p:cNvPicPr>
            <a:picLocks noChangeAspect="1" noChangeArrowheads="1"/>
          </p:cNvPicPr>
          <p:nvPr/>
        </p:nvPicPr>
        <p:blipFill>
          <a:blip r:embed="rId2"/>
          <a:srcRect/>
          <a:stretch>
            <a:fillRect/>
          </a:stretch>
        </p:blipFill>
        <p:spPr bwMode="auto">
          <a:xfrm>
            <a:off x="679384" y="2521905"/>
            <a:ext cx="7785233" cy="3584751"/>
          </a:xfrm>
          <a:prstGeom prst="rect">
            <a:avLst/>
          </a:prstGeom>
          <a:noFill/>
          <a:ln w="9525">
            <a:noFill/>
            <a:miter lim="800000"/>
            <a:headEnd/>
            <a:tailEnd/>
          </a:ln>
        </p:spPr>
      </p:pic>
    </p:spTree>
    <p:extLst>
      <p:ext uri="{BB962C8B-B14F-4D97-AF65-F5344CB8AC3E}">
        <p14:creationId xmlns="" xmlns:p14="http://schemas.microsoft.com/office/powerpoint/2010/main" val="342234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tx2"/>
                </a:solidFill>
              </a:rPr>
              <a:t>Learning Objective </a:t>
            </a:r>
            <a:r>
              <a:rPr lang="en-US" dirty="0" smtClean="0">
                <a:solidFill>
                  <a:schemeClr val="tx2"/>
                </a:solidFill>
              </a:rPr>
              <a:t>1.4</a:t>
            </a:r>
            <a:endParaRPr lang="en-US" altLang="en-US" dirty="0"/>
          </a:p>
        </p:txBody>
      </p:sp>
      <p:sp>
        <p:nvSpPr>
          <p:cNvPr id="11" name="Text Placeholder 10"/>
          <p:cNvSpPr>
            <a:spLocks noGrp="1"/>
          </p:cNvSpPr>
          <p:nvPr>
            <p:ph type="body" idx="1"/>
          </p:nvPr>
        </p:nvSpPr>
        <p:spPr/>
        <p:txBody>
          <a:bodyPr/>
          <a:lstStyle/>
          <a:p>
            <a:pPr eaLnBrk="1" hangingPunct="1"/>
            <a:r>
              <a:rPr lang="en-US" sz="2400" dirty="0" smtClean="0">
                <a:latin typeface="+mn-lt"/>
              </a:rPr>
              <a:t>Computer </a:t>
            </a:r>
            <a:r>
              <a:rPr lang="en-US" sz="2400" dirty="0">
                <a:latin typeface="+mn-lt"/>
              </a:rPr>
              <a:t>Solution</a:t>
            </a:r>
          </a:p>
        </p:txBody>
      </p:sp>
    </p:spTree>
    <p:extLst>
      <p:ext uri="{BB962C8B-B14F-4D97-AF65-F5344CB8AC3E}">
        <p14:creationId xmlns="" xmlns:p14="http://schemas.microsoft.com/office/powerpoint/2010/main" val="280244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altLang="en-US" dirty="0"/>
              <a:t>Break-Even Analysis: Excel </a:t>
            </a:r>
            <a:r>
              <a:rPr lang="en-US" altLang="en-US" dirty="0" smtClean="0"/>
              <a:t>Solution</a:t>
            </a:r>
            <a:endParaRPr lang="en-US" altLang="en-US" dirty="0"/>
          </a:p>
        </p:txBody>
      </p:sp>
      <p:sp>
        <p:nvSpPr>
          <p:cNvPr id="6" name="Text Placeholder 5"/>
          <p:cNvSpPr>
            <a:spLocks noGrp="1"/>
          </p:cNvSpPr>
          <p:nvPr>
            <p:ph type="body" idx="1"/>
          </p:nvPr>
        </p:nvSpPr>
        <p:spPr>
          <a:xfrm>
            <a:off x="457200" y="1537080"/>
            <a:ext cx="1740310" cy="431800"/>
          </a:xfrm>
        </p:spPr>
        <p:txBody>
          <a:bodyPr/>
          <a:lstStyle/>
          <a:p>
            <a:pPr marL="0" indent="0">
              <a:buNone/>
            </a:pPr>
            <a:r>
              <a:rPr lang="en-US" sz="2400" b="1" dirty="0">
                <a:latin typeface="+mn-lt"/>
                <a:cs typeface="Times" charset="0"/>
              </a:rPr>
              <a:t>Exhibit </a:t>
            </a:r>
            <a:r>
              <a:rPr lang="en-US" sz="2400" b="1" dirty="0" smtClean="0">
                <a:latin typeface="+mn-lt"/>
                <a:cs typeface="Times" charset="0"/>
              </a:rPr>
              <a:t>1.1</a:t>
            </a:r>
            <a:endParaRPr lang="en-US" sz="2400" b="1" dirty="0">
              <a:latin typeface="+mn-lt"/>
              <a:cs typeface="Times" charset="0"/>
            </a:endParaRPr>
          </a:p>
        </p:txBody>
      </p:sp>
      <p:pic>
        <p:nvPicPr>
          <p:cNvPr id="2" name="Picture 1" descr="An Excel sheet for a break-even analysis for Western Clothing Company lists 4 data values, in column D. The labels for the values are listed in the respective row in column C. The fixed cost, 10,000, is in cell D 4. The variable cost, 8, is in cell D 6. The price, 23, is in cell D 8. The value for v, or break-even point, is calculated in cell D 10. The formula for this value is as follows, with no spaces: = D 4 divided by left parenthesis D 8 minus D 6 right parenthesis. The value of the formula is displayed in cell D 10, as 666.7."/>
          <p:cNvPicPr>
            <a:picLocks noChangeAspect="1"/>
          </p:cNvPicPr>
          <p:nvPr/>
        </p:nvPicPr>
        <p:blipFill>
          <a:blip r:embed="rId2"/>
          <a:stretch>
            <a:fillRect/>
          </a:stretch>
        </p:blipFill>
        <p:spPr>
          <a:xfrm>
            <a:off x="690444" y="2156733"/>
            <a:ext cx="7714880" cy="4007082"/>
          </a:xfrm>
          <a:prstGeom prst="rect">
            <a:avLst/>
          </a:prstGeom>
        </p:spPr>
      </p:pic>
    </p:spTree>
    <p:extLst>
      <p:ext uri="{BB962C8B-B14F-4D97-AF65-F5344CB8AC3E}">
        <p14:creationId xmlns="" xmlns:p14="http://schemas.microsoft.com/office/powerpoint/2010/main" val="3261656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0" hangingPunct="0">
              <a:defRPr/>
            </a:pPr>
            <a:r>
              <a:rPr lang="en-US" dirty="0"/>
              <a:t>Break-Even Analysis: Excel </a:t>
            </a:r>
            <a:r>
              <a:rPr lang="en-US" dirty="0" smtClean="0"/>
              <a:t>Q</a:t>
            </a:r>
            <a:r>
              <a:rPr lang="en-US" sz="100" dirty="0" smtClean="0"/>
              <a:t> </a:t>
            </a:r>
            <a:r>
              <a:rPr lang="en-US" dirty="0" smtClean="0"/>
              <a:t>M Solution</a:t>
            </a:r>
            <a:endParaRPr lang="en-US" dirty="0"/>
          </a:p>
        </p:txBody>
      </p:sp>
      <p:sp>
        <p:nvSpPr>
          <p:cNvPr id="7" name="Text Placeholder 6"/>
          <p:cNvSpPr>
            <a:spLocks noGrp="1"/>
          </p:cNvSpPr>
          <p:nvPr>
            <p:ph type="body" idx="1"/>
          </p:nvPr>
        </p:nvSpPr>
        <p:spPr>
          <a:xfrm>
            <a:off x="457200" y="1600201"/>
            <a:ext cx="1902542" cy="446314"/>
          </a:xfrm>
        </p:spPr>
        <p:txBody>
          <a:bodyPr/>
          <a:lstStyle/>
          <a:p>
            <a:pPr marL="0" indent="0" eaLnBrk="0" hangingPunct="0">
              <a:buNone/>
              <a:defRPr/>
            </a:pPr>
            <a:r>
              <a:rPr lang="en-US" sz="2400" b="1" dirty="0">
                <a:latin typeface="+mn-lt"/>
                <a:cs typeface="Times" charset="0"/>
              </a:rPr>
              <a:t>Exhibit 1.2</a:t>
            </a:r>
            <a:endParaRPr lang="en-US" sz="2400" dirty="0">
              <a:latin typeface="+mn-lt"/>
              <a:cs typeface="Times" charset="0"/>
            </a:endParaRPr>
          </a:p>
        </p:txBody>
      </p:sp>
      <p:pic>
        <p:nvPicPr>
          <p:cNvPr id="3" name="Picture 2" descr="An Excel sheet with cost-volume analysis example contains two annotations. The first is, click on the Excel Q M tab, the ninth tab from the left. Under this tab, click the Alphabetical button, the second button from the left. This lists models, and then select breakeven analysis. The second annotation is, Enter model parameters, or the fixed and variable costs and the selling price, in cells B 10 to B 12. You may enter a volume at which to perform a volume analysis. Values include 10,000 in cell B 10, for fixed cost, 8 in cell B 11, for variable cost, and 23 in cell B 12, for revenue. The results area lists breakeven points, with 666.67 in cell B 17, for units, and $15,333.33 in cell B 18, for dollars. A graph of cost-volume analysis is displayed on the screen, with the cost and revenue lines plotted."/>
          <p:cNvPicPr>
            <a:picLocks noChangeAspect="1"/>
          </p:cNvPicPr>
          <p:nvPr/>
        </p:nvPicPr>
        <p:blipFill>
          <a:blip r:embed="rId2"/>
          <a:stretch>
            <a:fillRect/>
          </a:stretch>
        </p:blipFill>
        <p:spPr>
          <a:xfrm>
            <a:off x="2536168" y="1687286"/>
            <a:ext cx="5416337" cy="4590031"/>
          </a:xfrm>
          <a:prstGeom prst="rect">
            <a:avLst/>
          </a:prstGeom>
        </p:spPr>
      </p:pic>
    </p:spTree>
    <p:extLst>
      <p:ext uri="{BB962C8B-B14F-4D97-AF65-F5344CB8AC3E}">
        <p14:creationId xmlns="" xmlns:p14="http://schemas.microsoft.com/office/powerpoint/2010/main" val="320770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Break-Even Analysis: </a:t>
            </a:r>
            <a:r>
              <a:rPr lang="en-US" altLang="en-US" dirty="0" smtClean="0"/>
              <a:t>Q</a:t>
            </a:r>
            <a:r>
              <a:rPr lang="en-US" altLang="en-US" sz="100" dirty="0" smtClean="0"/>
              <a:t> </a:t>
            </a:r>
            <a:r>
              <a:rPr lang="en-US" altLang="en-US" dirty="0" smtClean="0"/>
              <a:t>M Solution</a:t>
            </a:r>
            <a:endParaRPr lang="en-US" altLang="en-US" dirty="0"/>
          </a:p>
        </p:txBody>
      </p:sp>
      <p:sp>
        <p:nvSpPr>
          <p:cNvPr id="3" name="Text Placeholder 2"/>
          <p:cNvSpPr>
            <a:spLocks noGrp="1"/>
          </p:cNvSpPr>
          <p:nvPr>
            <p:ph type="body" idx="1"/>
          </p:nvPr>
        </p:nvSpPr>
        <p:spPr>
          <a:xfrm>
            <a:off x="457200" y="1600201"/>
            <a:ext cx="8229600" cy="431800"/>
          </a:xfrm>
        </p:spPr>
        <p:txBody>
          <a:bodyPr/>
          <a:lstStyle/>
          <a:p>
            <a:pPr marL="0" indent="0" eaLnBrk="0" hangingPunct="0">
              <a:buNone/>
              <a:defRPr/>
            </a:pPr>
            <a:r>
              <a:rPr lang="en-US" sz="2400" b="1" dirty="0">
                <a:latin typeface="+mn-lt"/>
                <a:cs typeface="Times" charset="0"/>
              </a:rPr>
              <a:t>Exhibit 1.3</a:t>
            </a:r>
            <a:r>
              <a:rPr lang="en-US" sz="2400" dirty="0">
                <a:latin typeface="+mn-lt"/>
                <a:cs typeface="Times" charset="0"/>
              </a:rPr>
              <a:t> </a:t>
            </a:r>
            <a:r>
              <a:rPr lang="en-US" sz="2400" dirty="0" smtClean="0">
                <a:latin typeface="+mn-lt"/>
                <a:cs typeface="Times" charset="0"/>
              </a:rPr>
              <a:t>Q</a:t>
            </a:r>
            <a:r>
              <a:rPr lang="en-US" sz="100" dirty="0" smtClean="0">
                <a:latin typeface="+mn-lt"/>
                <a:cs typeface="Times" charset="0"/>
              </a:rPr>
              <a:t> </a:t>
            </a:r>
            <a:r>
              <a:rPr lang="en-US" sz="2400" dirty="0" smtClean="0">
                <a:latin typeface="+mn-lt"/>
                <a:cs typeface="Times" charset="0"/>
              </a:rPr>
              <a:t>M </a:t>
            </a:r>
            <a:r>
              <a:rPr lang="en-US" sz="2400" dirty="0">
                <a:latin typeface="+mn-lt"/>
                <a:cs typeface="Times" charset="0"/>
              </a:rPr>
              <a:t>for Windows - Western Clothing </a:t>
            </a:r>
            <a:r>
              <a:rPr lang="en-US" sz="2400" dirty="0" smtClean="0">
                <a:latin typeface="+mn-lt"/>
                <a:cs typeface="Times" charset="0"/>
              </a:rPr>
              <a:t>Company</a:t>
            </a:r>
            <a:endParaRPr lang="en-US" sz="2400" dirty="0">
              <a:latin typeface="+mn-lt"/>
              <a:cs typeface="Times" charset="0"/>
            </a:endParaRPr>
          </a:p>
        </p:txBody>
      </p:sp>
      <p:pic>
        <p:nvPicPr>
          <p:cNvPr id="4" name="Picture 3" descr="A Q M for Windows screen displays the module tree with breakeven cost-volume analysis, the second option, selected. The screen displays the graph of breakeven analysis as well as a list of values for the solution, including fixed costs, variable costs, revenue per unit, and breakeven point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92928" y="2270385"/>
            <a:ext cx="7025407" cy="4068045"/>
          </a:xfrm>
          <a:prstGeom prst="rect">
            <a:avLst/>
          </a:prstGeom>
        </p:spPr>
      </p:pic>
    </p:spTree>
    <p:extLst>
      <p:ext uri="{BB962C8B-B14F-4D97-AF65-F5344CB8AC3E}">
        <p14:creationId xmlns="" xmlns:p14="http://schemas.microsoft.com/office/powerpoint/2010/main" val="631770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Learning Objective </a:t>
            </a:r>
            <a:r>
              <a:rPr lang="en-US" dirty="0" smtClean="0">
                <a:solidFill>
                  <a:schemeClr val="tx2"/>
                </a:solidFill>
              </a:rPr>
              <a:t>1.6</a:t>
            </a:r>
            <a:endParaRPr lang="en-US" dirty="0"/>
          </a:p>
        </p:txBody>
      </p:sp>
      <p:sp>
        <p:nvSpPr>
          <p:cNvPr id="3" name="Text Placeholder 2"/>
          <p:cNvSpPr>
            <a:spLocks noGrp="1"/>
          </p:cNvSpPr>
          <p:nvPr>
            <p:ph type="body" idx="1"/>
          </p:nvPr>
        </p:nvSpPr>
        <p:spPr/>
        <p:txBody>
          <a:bodyPr/>
          <a:lstStyle/>
          <a:p>
            <a:pPr eaLnBrk="1" hangingPunct="1"/>
            <a:r>
              <a:rPr lang="en-US" sz="2400" dirty="0" smtClean="0">
                <a:latin typeface="+mn-lt"/>
              </a:rPr>
              <a:t>Business </a:t>
            </a:r>
            <a:r>
              <a:rPr lang="en-US" sz="2400" dirty="0">
                <a:latin typeface="+mn-lt"/>
              </a:rPr>
              <a:t>Usage of Management Science Techniques</a:t>
            </a:r>
          </a:p>
        </p:txBody>
      </p:sp>
    </p:spTree>
    <p:extLst>
      <p:ext uri="{BB962C8B-B14F-4D97-AF65-F5344CB8AC3E}">
        <p14:creationId xmlns="" xmlns:p14="http://schemas.microsoft.com/office/powerpoint/2010/main" val="611461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a:defRPr/>
            </a:pPr>
            <a:r>
              <a:rPr lang="en-US" dirty="0">
                <a:cs typeface="Times" charset="0"/>
              </a:rPr>
              <a:t>Figure 1.6 </a:t>
            </a:r>
            <a:r>
              <a:rPr lang="en-US" dirty="0" smtClean="0"/>
              <a:t>Classification </a:t>
            </a:r>
            <a:r>
              <a:rPr lang="en-US" dirty="0"/>
              <a:t>of Management Science Techniques</a:t>
            </a:r>
          </a:p>
        </p:txBody>
      </p:sp>
      <p:pic>
        <p:nvPicPr>
          <p:cNvPr id="3" name="Picture 2" descr="Management science techniques are grouped into 5 categories. Four of the five categories of management science techniques are presenting in this text, with techniques as follows. Linear mathematical programming includes: Linear programming models, Graphical analysis, Sensitivity analysis, Transportation, transshipment, and assignment, Integer linear programming, Goal programming. Probabilistic techniques include: Probability and statistics, Decision analysis, Queuing. Network techniques include: Network flow, Project management, C P M or P E R T. Other techniques include: Analytical hierarchy process, A H P, Nonlinear programming, Simulation, Forecasting, Inventory. The fifth category, not in this text, is companion Web site, with the following techniques: Simplex method, Transportation and assignment methods, Nonlinear programming, Game theory, Markov analysis, Branch and bound method"/>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9125" y="2074718"/>
            <a:ext cx="7905750" cy="3013364"/>
          </a:xfrm>
          <a:prstGeom prst="rect">
            <a:avLst/>
          </a:prstGeom>
        </p:spPr>
      </p:pic>
    </p:spTree>
    <p:extLst>
      <p:ext uri="{BB962C8B-B14F-4D97-AF65-F5344CB8AC3E}">
        <p14:creationId xmlns="" xmlns:p14="http://schemas.microsoft.com/office/powerpoint/2010/main" val="105373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Management Science Modeling </a:t>
            </a:r>
            <a:r>
              <a:rPr lang="en-US" sz="3200" dirty="0" smtClean="0"/>
              <a:t>Techniques: </a:t>
            </a:r>
            <a:r>
              <a:rPr lang="en-US" altLang="en-US" sz="3200" dirty="0" smtClean="0"/>
              <a:t>Characteristics </a:t>
            </a:r>
            <a:r>
              <a:rPr lang="en-US" altLang="en-US" sz="3200" dirty="0"/>
              <a:t>of Modeling Techniques</a:t>
            </a:r>
          </a:p>
        </p:txBody>
      </p:sp>
      <p:sp>
        <p:nvSpPr>
          <p:cNvPr id="3" name="Text Placeholder 2"/>
          <p:cNvSpPr>
            <a:spLocks noGrp="1"/>
          </p:cNvSpPr>
          <p:nvPr>
            <p:ph type="body" idx="1"/>
          </p:nvPr>
        </p:nvSpPr>
        <p:spPr>
          <a:xfrm>
            <a:off x="457200" y="1600200"/>
            <a:ext cx="8229600" cy="4771103"/>
          </a:xfrm>
        </p:spPr>
        <p:txBody>
          <a:bodyPr/>
          <a:lstStyle/>
          <a:p>
            <a:pPr>
              <a:buClr>
                <a:schemeClr val="tx2"/>
              </a:buClr>
              <a:defRPr/>
            </a:pPr>
            <a:r>
              <a:rPr lang="en-US" altLang="en-US" sz="2400" b="1" dirty="0">
                <a:latin typeface="+mn-lt"/>
              </a:rPr>
              <a:t>Linear Mathematical Programming </a:t>
            </a:r>
            <a:r>
              <a:rPr lang="en-US" altLang="en-US" sz="2400" dirty="0">
                <a:latin typeface="+mn-lt"/>
              </a:rPr>
              <a:t>-</a:t>
            </a:r>
            <a:r>
              <a:rPr lang="en-US" altLang="en-US" sz="2400" b="1" dirty="0">
                <a:latin typeface="+mn-lt"/>
              </a:rPr>
              <a:t> </a:t>
            </a:r>
            <a:r>
              <a:rPr lang="en-US" altLang="en-US" sz="2400" dirty="0">
                <a:latin typeface="+mn-lt"/>
              </a:rPr>
              <a:t>clear objective; restrictions on resources and requirements; parameters known with certainty. </a:t>
            </a:r>
            <a:r>
              <a:rPr lang="en-US" altLang="en-US" sz="2400" dirty="0" smtClean="0">
                <a:latin typeface="+mn-lt"/>
              </a:rPr>
              <a:t>(Chapter </a:t>
            </a:r>
            <a:r>
              <a:rPr lang="en-US" altLang="en-US" sz="2400" dirty="0">
                <a:latin typeface="+mn-lt"/>
              </a:rPr>
              <a:t>2-6, 9)</a:t>
            </a:r>
          </a:p>
          <a:p>
            <a:pPr>
              <a:buClr>
                <a:schemeClr val="tx2"/>
              </a:buClr>
              <a:defRPr/>
            </a:pPr>
            <a:r>
              <a:rPr lang="en-US" altLang="en-US" sz="2400" b="1" dirty="0">
                <a:latin typeface="+mn-lt"/>
              </a:rPr>
              <a:t>Probabilistic Techniques </a:t>
            </a:r>
            <a:r>
              <a:rPr lang="en-US" altLang="en-US" sz="2400" dirty="0">
                <a:latin typeface="+mn-lt"/>
              </a:rPr>
              <a:t>-</a:t>
            </a:r>
            <a:r>
              <a:rPr lang="en-US" altLang="en-US" sz="2400" b="1" dirty="0">
                <a:latin typeface="+mn-lt"/>
              </a:rPr>
              <a:t> </a:t>
            </a:r>
            <a:r>
              <a:rPr lang="en-US" altLang="en-US" sz="2400" dirty="0">
                <a:latin typeface="+mn-lt"/>
              </a:rPr>
              <a:t>results contain uncertainty. </a:t>
            </a:r>
            <a:r>
              <a:rPr lang="en-US" altLang="en-US" sz="2400" dirty="0" smtClean="0">
                <a:latin typeface="+mn-lt"/>
              </a:rPr>
              <a:t>(Chapter </a:t>
            </a:r>
            <a:r>
              <a:rPr lang="en-US" altLang="en-US" sz="2400" dirty="0">
                <a:latin typeface="+mn-lt"/>
              </a:rPr>
              <a:t>11-13)</a:t>
            </a:r>
          </a:p>
          <a:p>
            <a:pPr>
              <a:buClr>
                <a:schemeClr val="tx2"/>
              </a:buClr>
              <a:defRPr/>
            </a:pPr>
            <a:r>
              <a:rPr lang="en-US" altLang="en-US" sz="2400" b="1" dirty="0">
                <a:latin typeface="+mn-lt"/>
              </a:rPr>
              <a:t>Network Techniques</a:t>
            </a:r>
            <a:r>
              <a:rPr lang="en-US" altLang="en-US" sz="2400" dirty="0">
                <a:latin typeface="+mn-lt"/>
              </a:rPr>
              <a:t> - model often formulated as diagram; deterministic or probabilistic. </a:t>
            </a:r>
            <a:r>
              <a:rPr lang="en-US" altLang="en-US" sz="2400" dirty="0" smtClean="0">
                <a:latin typeface="+mn-lt"/>
              </a:rPr>
              <a:t>(Chapter </a:t>
            </a:r>
            <a:r>
              <a:rPr lang="en-US" altLang="en-US" sz="2400" dirty="0">
                <a:latin typeface="+mn-lt"/>
              </a:rPr>
              <a:t>7-8)</a:t>
            </a:r>
          </a:p>
          <a:p>
            <a:pPr>
              <a:buClr>
                <a:schemeClr val="tx2"/>
              </a:buClr>
              <a:defRPr/>
            </a:pPr>
            <a:r>
              <a:rPr lang="en-US" altLang="en-US" sz="2400" b="1" dirty="0">
                <a:latin typeface="+mn-lt"/>
              </a:rPr>
              <a:t>Other Techniques</a:t>
            </a:r>
            <a:r>
              <a:rPr lang="en-US" altLang="en-US" sz="2400" dirty="0">
                <a:latin typeface="+mn-lt"/>
              </a:rPr>
              <a:t> - variety of deterministic and probabilistic methods for specific types of problems including forecasting, inventory, simulation, multicriteria, </a:t>
            </a:r>
            <a:r>
              <a:rPr lang="en-US" altLang="en-US" sz="2400" dirty="0" smtClean="0">
                <a:latin typeface="+mn-lt"/>
              </a:rPr>
              <a:t>A</a:t>
            </a:r>
            <a:r>
              <a:rPr lang="en-US" altLang="en-US" sz="100" dirty="0" smtClean="0">
                <a:latin typeface="+mn-lt"/>
              </a:rPr>
              <a:t>  </a:t>
            </a:r>
            <a:r>
              <a:rPr lang="en-US" altLang="en-US" sz="2400" dirty="0" smtClean="0">
                <a:latin typeface="+mn-lt"/>
              </a:rPr>
              <a:t>H</a:t>
            </a:r>
            <a:r>
              <a:rPr lang="en-US" altLang="en-US" sz="100" dirty="0" smtClean="0">
                <a:latin typeface="+mn-lt"/>
              </a:rPr>
              <a:t>  </a:t>
            </a:r>
            <a:r>
              <a:rPr lang="en-US" altLang="en-US" sz="2400" dirty="0" smtClean="0">
                <a:latin typeface="+mn-lt"/>
              </a:rPr>
              <a:t>P </a:t>
            </a:r>
            <a:r>
              <a:rPr lang="en-US" altLang="en-US" sz="2400" dirty="0">
                <a:latin typeface="+mn-lt"/>
              </a:rPr>
              <a:t>(analytic hierarchy process), etc. </a:t>
            </a:r>
            <a:r>
              <a:rPr lang="en-US" altLang="en-US" sz="2400" dirty="0" smtClean="0">
                <a:latin typeface="+mn-lt"/>
              </a:rPr>
              <a:t>(Chapter </a:t>
            </a:r>
            <a:r>
              <a:rPr lang="en-US" altLang="en-US" sz="2400" dirty="0">
                <a:latin typeface="+mn-lt"/>
              </a:rPr>
              <a:t>9, 14-16</a:t>
            </a:r>
            <a:r>
              <a:rPr lang="en-US" altLang="en-US" sz="2400" dirty="0" smtClean="0">
                <a:latin typeface="+mn-lt"/>
              </a:rPr>
              <a:t>)</a:t>
            </a:r>
            <a:endParaRPr lang="en-US" altLang="en-US" sz="2400" dirty="0">
              <a:latin typeface="+mn-lt"/>
            </a:endParaRPr>
          </a:p>
        </p:txBody>
      </p:sp>
    </p:spTree>
    <p:extLst>
      <p:ext uri="{BB962C8B-B14F-4D97-AF65-F5344CB8AC3E}">
        <p14:creationId xmlns="" xmlns:p14="http://schemas.microsoft.com/office/powerpoint/2010/main" val="380964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Learning Objective 1.1</a:t>
            </a:r>
            <a:endParaRPr lang="en-US" dirty="0">
              <a:solidFill>
                <a:schemeClr val="tx2"/>
              </a:solidFill>
            </a:endParaRPr>
          </a:p>
        </p:txBody>
      </p:sp>
      <p:sp>
        <p:nvSpPr>
          <p:cNvPr id="3" name="Text Placeholder 2"/>
          <p:cNvSpPr>
            <a:spLocks noGrp="1"/>
          </p:cNvSpPr>
          <p:nvPr>
            <p:ph type="body" idx="1"/>
          </p:nvPr>
        </p:nvSpPr>
        <p:spPr>
          <a:xfrm>
            <a:off x="457200" y="1600201"/>
            <a:ext cx="8229600" cy="612648"/>
          </a:xfrm>
        </p:spPr>
        <p:txBody>
          <a:bodyPr/>
          <a:lstStyle/>
          <a:p>
            <a:r>
              <a:rPr lang="en-US" sz="2400" dirty="0">
                <a:latin typeface="+mn-lt"/>
              </a:rPr>
              <a:t>The Management Science Approach to Problem </a:t>
            </a:r>
            <a:r>
              <a:rPr lang="en-US" sz="2400" dirty="0" smtClean="0">
                <a:latin typeface="+mn-lt"/>
              </a:rPr>
              <a:t>Solving</a:t>
            </a:r>
            <a:endParaRPr lang="en-US" sz="2400" dirty="0">
              <a:latin typeface="+mn-lt"/>
            </a:endParaRPr>
          </a:p>
        </p:txBody>
      </p:sp>
    </p:spTree>
    <p:extLst>
      <p:ext uri="{BB962C8B-B14F-4D97-AF65-F5344CB8AC3E}">
        <p14:creationId xmlns="" xmlns:p14="http://schemas.microsoft.com/office/powerpoint/2010/main" val="3014668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Business Usage of Management Science</a:t>
            </a:r>
          </a:p>
        </p:txBody>
      </p:sp>
      <p:sp>
        <p:nvSpPr>
          <p:cNvPr id="3" name="Text Placeholder 2"/>
          <p:cNvSpPr>
            <a:spLocks noGrp="1"/>
          </p:cNvSpPr>
          <p:nvPr>
            <p:ph type="body" idx="1"/>
          </p:nvPr>
        </p:nvSpPr>
        <p:spPr>
          <a:xfrm>
            <a:off x="457200" y="1600200"/>
            <a:ext cx="7772400" cy="4525963"/>
          </a:xfrm>
        </p:spPr>
        <p:txBody>
          <a:bodyPr/>
          <a:lstStyle/>
          <a:p>
            <a:pPr eaLnBrk="1" hangingPunct="1">
              <a:tabLst>
                <a:tab pos="2286000" algn="l"/>
              </a:tabLst>
            </a:pPr>
            <a:r>
              <a:rPr lang="en-US" sz="2400" b="1" dirty="0">
                <a:latin typeface="+mn-lt"/>
              </a:rPr>
              <a:t>Some application areas:</a:t>
            </a:r>
          </a:p>
          <a:p>
            <a:pPr marL="741600" indent="-284400" eaLnBrk="1" hangingPunct="1">
              <a:spcBef>
                <a:spcPts val="600"/>
              </a:spcBef>
              <a:buFont typeface="Arial" panose="020B0604020202020204" pitchFamily="34" charset="0"/>
              <a:buChar char="–"/>
              <a:tabLst>
                <a:tab pos="2286000" algn="l"/>
              </a:tabLst>
            </a:pPr>
            <a:r>
              <a:rPr lang="en-US" sz="2400" dirty="0" smtClean="0">
                <a:latin typeface="+mn-lt"/>
              </a:rPr>
              <a:t>Project </a:t>
            </a:r>
            <a:r>
              <a:rPr lang="en-US" sz="2400" dirty="0">
                <a:latin typeface="+mn-lt"/>
              </a:rPr>
              <a:t>Planning</a:t>
            </a:r>
          </a:p>
          <a:p>
            <a:pPr marL="741600" indent="-284400" eaLnBrk="1" hangingPunct="1">
              <a:spcBef>
                <a:spcPts val="600"/>
              </a:spcBef>
              <a:buFont typeface="Arial" panose="020B0604020202020204" pitchFamily="34" charset="0"/>
              <a:buChar char="–"/>
              <a:tabLst>
                <a:tab pos="2286000" algn="l"/>
              </a:tabLst>
            </a:pPr>
            <a:r>
              <a:rPr lang="en-US" sz="2400" dirty="0" smtClean="0">
                <a:latin typeface="+mn-lt"/>
              </a:rPr>
              <a:t>Capital </a:t>
            </a:r>
            <a:r>
              <a:rPr lang="en-US" sz="2400" dirty="0">
                <a:latin typeface="+mn-lt"/>
              </a:rPr>
              <a:t>Budgeting</a:t>
            </a:r>
          </a:p>
          <a:p>
            <a:pPr marL="741600" indent="-284400" eaLnBrk="1" hangingPunct="1">
              <a:spcBef>
                <a:spcPts val="600"/>
              </a:spcBef>
              <a:buFont typeface="Arial" panose="020B0604020202020204" pitchFamily="34" charset="0"/>
              <a:buChar char="–"/>
              <a:tabLst>
                <a:tab pos="2286000" algn="l"/>
              </a:tabLst>
            </a:pPr>
            <a:r>
              <a:rPr lang="en-US" sz="2400" dirty="0" smtClean="0">
                <a:latin typeface="+mn-lt"/>
              </a:rPr>
              <a:t>Inventory </a:t>
            </a:r>
            <a:r>
              <a:rPr lang="en-US" sz="2400" dirty="0">
                <a:latin typeface="+mn-lt"/>
              </a:rPr>
              <a:t>Analysis </a:t>
            </a:r>
          </a:p>
          <a:p>
            <a:pPr marL="741600" indent="-284400" eaLnBrk="1" hangingPunct="1">
              <a:spcBef>
                <a:spcPts val="600"/>
              </a:spcBef>
              <a:buFont typeface="Arial" panose="020B0604020202020204" pitchFamily="34" charset="0"/>
              <a:buChar char="–"/>
              <a:tabLst>
                <a:tab pos="2286000" algn="l"/>
              </a:tabLst>
            </a:pPr>
            <a:r>
              <a:rPr lang="en-US" sz="2400" dirty="0" smtClean="0">
                <a:latin typeface="+mn-lt"/>
              </a:rPr>
              <a:t>Production </a:t>
            </a:r>
            <a:r>
              <a:rPr lang="en-US" sz="2400" dirty="0">
                <a:latin typeface="+mn-lt"/>
              </a:rPr>
              <a:t>Planning</a:t>
            </a:r>
          </a:p>
          <a:p>
            <a:pPr marL="741600" indent="-284400" eaLnBrk="1" hangingPunct="1">
              <a:spcBef>
                <a:spcPts val="600"/>
              </a:spcBef>
              <a:buFont typeface="Arial" panose="020B0604020202020204" pitchFamily="34" charset="0"/>
              <a:buChar char="–"/>
              <a:tabLst>
                <a:tab pos="2286000" algn="l"/>
              </a:tabLst>
            </a:pPr>
            <a:r>
              <a:rPr lang="en-US" sz="2400" dirty="0" smtClean="0">
                <a:latin typeface="+mn-lt"/>
              </a:rPr>
              <a:t>Scheduling</a:t>
            </a:r>
            <a:r>
              <a:rPr lang="en-US" sz="2400" dirty="0">
                <a:latin typeface="+mn-lt"/>
              </a:rPr>
              <a:t>, and many others</a:t>
            </a:r>
          </a:p>
          <a:p>
            <a:pPr eaLnBrk="1" hangingPunct="1">
              <a:spcBef>
                <a:spcPct val="35000"/>
              </a:spcBef>
              <a:tabLst>
                <a:tab pos="2286000" algn="l"/>
              </a:tabLst>
            </a:pPr>
            <a:r>
              <a:rPr lang="en-US" sz="2400" b="1" dirty="0">
                <a:latin typeface="+mn-lt"/>
              </a:rPr>
              <a:t>Interfaces</a:t>
            </a:r>
            <a:r>
              <a:rPr lang="en-US" sz="2400" i="1" dirty="0">
                <a:latin typeface="+mn-lt"/>
              </a:rPr>
              <a:t> - </a:t>
            </a:r>
            <a:r>
              <a:rPr lang="en-US" sz="2400" dirty="0">
                <a:latin typeface="+mn-lt"/>
              </a:rPr>
              <a:t>Applications journal published by Institute for Operations Research and Management </a:t>
            </a:r>
            <a:r>
              <a:rPr lang="en-US" sz="2400" dirty="0" smtClean="0">
                <a:latin typeface="+mn-lt"/>
              </a:rPr>
              <a:t>Sciences (I</a:t>
            </a:r>
            <a:r>
              <a:rPr lang="en-US" sz="100" dirty="0" smtClean="0">
                <a:latin typeface="+mn-lt"/>
              </a:rPr>
              <a:t> </a:t>
            </a:r>
            <a:r>
              <a:rPr lang="en-US" sz="2400" dirty="0" smtClean="0">
                <a:latin typeface="+mn-lt"/>
              </a:rPr>
              <a:t>N</a:t>
            </a:r>
            <a:r>
              <a:rPr lang="en-US" sz="100" dirty="0" smtClean="0">
                <a:latin typeface="+mn-lt"/>
              </a:rPr>
              <a:t> </a:t>
            </a:r>
            <a:r>
              <a:rPr lang="en-US" sz="2400" dirty="0" smtClean="0">
                <a:latin typeface="+mn-lt"/>
              </a:rPr>
              <a:t>F</a:t>
            </a:r>
            <a:r>
              <a:rPr lang="en-US" sz="100" dirty="0" smtClean="0">
                <a:latin typeface="+mn-lt"/>
              </a:rPr>
              <a:t> </a:t>
            </a:r>
            <a:r>
              <a:rPr lang="en-US" sz="2400" dirty="0" smtClean="0">
                <a:latin typeface="+mn-lt"/>
              </a:rPr>
              <a:t>O</a:t>
            </a:r>
            <a:r>
              <a:rPr lang="en-US" sz="100" dirty="0" smtClean="0">
                <a:latin typeface="+mn-lt"/>
              </a:rPr>
              <a:t> </a:t>
            </a:r>
            <a:r>
              <a:rPr lang="en-US" sz="2400" dirty="0" smtClean="0">
                <a:latin typeface="+mn-lt"/>
              </a:rPr>
              <a:t>R</a:t>
            </a:r>
            <a:r>
              <a:rPr lang="en-US" sz="100" dirty="0" smtClean="0">
                <a:latin typeface="+mn-lt"/>
              </a:rPr>
              <a:t> </a:t>
            </a:r>
            <a:r>
              <a:rPr lang="en-US" sz="2400" dirty="0" smtClean="0">
                <a:latin typeface="+mn-lt"/>
              </a:rPr>
              <a:t>M</a:t>
            </a:r>
            <a:r>
              <a:rPr lang="en-US" sz="100" dirty="0" smtClean="0">
                <a:latin typeface="+mn-lt"/>
              </a:rPr>
              <a:t> </a:t>
            </a:r>
            <a:r>
              <a:rPr lang="en-US" sz="2400" dirty="0" smtClean="0">
                <a:latin typeface="+mn-lt"/>
              </a:rPr>
              <a:t>S)</a:t>
            </a:r>
            <a:endParaRPr lang="en-US" sz="2400" dirty="0">
              <a:latin typeface="+mn-lt"/>
            </a:endParaRPr>
          </a:p>
        </p:txBody>
      </p:sp>
    </p:spTree>
    <p:extLst>
      <p:ext uri="{BB962C8B-B14F-4D97-AF65-F5344CB8AC3E}">
        <p14:creationId xmlns="" xmlns:p14="http://schemas.microsoft.com/office/powerpoint/2010/main" val="1499150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Learning Objective </a:t>
            </a:r>
            <a:r>
              <a:rPr lang="en-US" dirty="0" smtClean="0">
                <a:solidFill>
                  <a:schemeClr val="tx2"/>
                </a:solidFill>
              </a:rPr>
              <a:t>1.7</a:t>
            </a:r>
            <a:endParaRPr lang="en-US" dirty="0"/>
          </a:p>
        </p:txBody>
      </p:sp>
      <p:sp>
        <p:nvSpPr>
          <p:cNvPr id="3" name="Text Placeholder 2"/>
          <p:cNvSpPr>
            <a:spLocks noGrp="1"/>
          </p:cNvSpPr>
          <p:nvPr>
            <p:ph type="body" idx="1"/>
          </p:nvPr>
        </p:nvSpPr>
        <p:spPr/>
        <p:txBody>
          <a:bodyPr/>
          <a:lstStyle/>
          <a:p>
            <a:pPr eaLnBrk="1" hangingPunct="1"/>
            <a:r>
              <a:rPr lang="en-US" sz="2400" dirty="0" smtClean="0">
                <a:latin typeface="+mn-lt"/>
              </a:rPr>
              <a:t>Management </a:t>
            </a:r>
            <a:r>
              <a:rPr lang="en-US" sz="2400" dirty="0">
                <a:latin typeface="+mn-lt"/>
              </a:rPr>
              <a:t>Science Models in Decision Support Systems</a:t>
            </a:r>
          </a:p>
        </p:txBody>
      </p:sp>
    </p:spTree>
    <p:extLst>
      <p:ext uri="{BB962C8B-B14F-4D97-AF65-F5344CB8AC3E}">
        <p14:creationId xmlns="" xmlns:p14="http://schemas.microsoft.com/office/powerpoint/2010/main" val="4210976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Management Science Models </a:t>
            </a:r>
            <a:r>
              <a:rPr lang="en-US" altLang="en-US" dirty="0" smtClean="0"/>
              <a:t>in Decision Support Systems (D</a:t>
            </a:r>
            <a:r>
              <a:rPr lang="en-US" altLang="en-US" sz="100" dirty="0" smtClean="0"/>
              <a:t> </a:t>
            </a:r>
            <a:r>
              <a:rPr lang="en-US" altLang="en-US" dirty="0" smtClean="0"/>
              <a:t>S</a:t>
            </a:r>
            <a:r>
              <a:rPr lang="en-US" altLang="en-US" sz="100" dirty="0" smtClean="0"/>
              <a:t> </a:t>
            </a:r>
            <a:r>
              <a:rPr lang="en-US" altLang="en-US" dirty="0" smtClean="0"/>
              <a:t>S) </a:t>
            </a:r>
            <a:r>
              <a:rPr lang="en-US" altLang="en-US" sz="2000" b="0" dirty="0" smtClean="0"/>
              <a:t>(</a:t>
            </a:r>
            <a:r>
              <a:rPr lang="en-US" altLang="en-US" sz="2000" b="0" dirty="0"/>
              <a:t>1 of 2)</a:t>
            </a:r>
          </a:p>
        </p:txBody>
      </p:sp>
      <p:sp>
        <p:nvSpPr>
          <p:cNvPr id="3" name="Text Placeholder 2"/>
          <p:cNvSpPr>
            <a:spLocks noGrp="1"/>
          </p:cNvSpPr>
          <p:nvPr>
            <p:ph type="body" idx="1"/>
          </p:nvPr>
        </p:nvSpPr>
        <p:spPr>
          <a:xfrm>
            <a:off x="457200" y="1600201"/>
            <a:ext cx="8229600" cy="4611914"/>
          </a:xfrm>
        </p:spPr>
        <p:txBody>
          <a:bodyPr/>
          <a:lstStyle/>
          <a:p>
            <a:pPr marL="0" indent="0" eaLnBrk="1" hangingPunct="1">
              <a:buFont typeface="Wingdings" pitchFamily="2" charset="2"/>
              <a:buNone/>
              <a:tabLst>
                <a:tab pos="2286000" algn="l"/>
              </a:tabLst>
            </a:pPr>
            <a:r>
              <a:rPr lang="en-US" sz="2000" dirty="0" smtClean="0">
                <a:latin typeface="+mn-lt"/>
              </a:rPr>
              <a:t>A </a:t>
            </a:r>
            <a:r>
              <a:rPr lang="en-US" sz="2000" b="1" dirty="0">
                <a:solidFill>
                  <a:schemeClr val="tx1"/>
                </a:solidFill>
                <a:latin typeface="+mn-lt"/>
              </a:rPr>
              <a:t>decision support system</a:t>
            </a:r>
            <a:r>
              <a:rPr lang="en-US" sz="2000" b="1" i="1" dirty="0">
                <a:solidFill>
                  <a:srgbClr val="FF0000"/>
                </a:solidFill>
                <a:latin typeface="+mn-lt"/>
              </a:rPr>
              <a:t> </a:t>
            </a:r>
            <a:r>
              <a:rPr lang="en-US" sz="2000" dirty="0">
                <a:latin typeface="+mn-lt"/>
              </a:rPr>
              <a:t>is a computer-based information </a:t>
            </a:r>
            <a:r>
              <a:rPr lang="en-US" sz="2000" dirty="0" smtClean="0">
                <a:latin typeface="+mn-lt"/>
              </a:rPr>
              <a:t>system that </a:t>
            </a:r>
            <a:r>
              <a:rPr lang="en-US" sz="2000" dirty="0">
                <a:latin typeface="+mn-lt"/>
              </a:rPr>
              <a:t>a manager can use to assist in an support decision making</a:t>
            </a:r>
            <a:r>
              <a:rPr lang="en-US" sz="2000" dirty="0" smtClean="0">
                <a:latin typeface="+mn-lt"/>
              </a:rPr>
              <a:t>.</a:t>
            </a:r>
          </a:p>
          <a:p>
            <a:pPr marL="0" indent="0" eaLnBrk="1" hangingPunct="1">
              <a:buFont typeface="Wingdings" pitchFamily="2" charset="2"/>
              <a:buNone/>
              <a:tabLst>
                <a:tab pos="2286000" algn="l"/>
              </a:tabLst>
            </a:pPr>
            <a:r>
              <a:rPr lang="en-US" sz="2000" b="1" dirty="0" smtClean="0">
                <a:latin typeface="+mn-lt"/>
              </a:rPr>
              <a:t>Features </a:t>
            </a:r>
            <a:r>
              <a:rPr lang="en-US" sz="2000" b="1" dirty="0">
                <a:latin typeface="+mn-lt"/>
              </a:rPr>
              <a:t>of Decision Support Systems</a:t>
            </a:r>
          </a:p>
          <a:p>
            <a:pPr eaLnBrk="1" hangingPunct="1">
              <a:spcBef>
                <a:spcPts val="600"/>
              </a:spcBef>
              <a:tabLst>
                <a:tab pos="2286000" algn="l"/>
              </a:tabLst>
            </a:pPr>
            <a:r>
              <a:rPr lang="en-US" sz="2000" dirty="0">
                <a:latin typeface="+mn-lt"/>
              </a:rPr>
              <a:t>Interactive</a:t>
            </a:r>
          </a:p>
          <a:p>
            <a:pPr eaLnBrk="1" hangingPunct="1">
              <a:spcBef>
                <a:spcPts val="600"/>
              </a:spcBef>
              <a:tabLst>
                <a:tab pos="2286000" algn="l"/>
              </a:tabLst>
            </a:pPr>
            <a:r>
              <a:rPr lang="en-US" sz="2000" dirty="0">
                <a:latin typeface="+mn-lt"/>
              </a:rPr>
              <a:t>Uses databases &amp; management science models</a:t>
            </a:r>
          </a:p>
          <a:p>
            <a:pPr eaLnBrk="1" hangingPunct="1">
              <a:lnSpc>
                <a:spcPct val="80000"/>
              </a:lnSpc>
              <a:spcBef>
                <a:spcPts val="600"/>
              </a:spcBef>
              <a:tabLst>
                <a:tab pos="2286000" algn="l"/>
              </a:tabLst>
            </a:pPr>
            <a:r>
              <a:rPr lang="en-US" sz="2000" dirty="0">
                <a:latin typeface="+mn-lt"/>
              </a:rPr>
              <a:t>Address “what if” questions</a:t>
            </a:r>
          </a:p>
          <a:p>
            <a:pPr eaLnBrk="1" hangingPunct="1">
              <a:spcBef>
                <a:spcPts val="600"/>
              </a:spcBef>
              <a:tabLst>
                <a:tab pos="2286000" algn="l"/>
              </a:tabLst>
            </a:pPr>
            <a:r>
              <a:rPr lang="en-US" sz="2000" dirty="0">
                <a:latin typeface="+mn-lt"/>
              </a:rPr>
              <a:t>Perform sensitivity analysis</a:t>
            </a:r>
          </a:p>
          <a:p>
            <a:pPr eaLnBrk="1" hangingPunct="1">
              <a:spcBef>
                <a:spcPts val="600"/>
              </a:spcBef>
              <a:tabLst>
                <a:tab pos="2286000" algn="l"/>
              </a:tabLst>
            </a:pPr>
            <a:r>
              <a:rPr lang="en-US" sz="2000" dirty="0">
                <a:latin typeface="+mn-lt"/>
              </a:rPr>
              <a:t>Increasingly used over the </a:t>
            </a:r>
            <a:r>
              <a:rPr lang="en-US" sz="2000" dirty="0" smtClean="0">
                <a:latin typeface="+mn-lt"/>
              </a:rPr>
              <a:t>Internet</a:t>
            </a:r>
          </a:p>
          <a:p>
            <a:pPr marL="0" indent="0" eaLnBrk="1" hangingPunct="1">
              <a:buFont typeface="Wingdings" pitchFamily="2" charset="2"/>
              <a:buNone/>
              <a:tabLst>
                <a:tab pos="2286000" algn="l"/>
              </a:tabLst>
            </a:pPr>
            <a:r>
              <a:rPr lang="en-US" sz="2000" dirty="0" smtClean="0">
                <a:latin typeface="+mn-lt"/>
              </a:rPr>
              <a:t>Examples include:</a:t>
            </a:r>
          </a:p>
          <a:p>
            <a:pPr marL="0" indent="0" eaLnBrk="1" hangingPunct="1">
              <a:buFont typeface="Wingdings" pitchFamily="2" charset="2"/>
              <a:buNone/>
              <a:tabLst>
                <a:tab pos="2286000" algn="l"/>
              </a:tabLst>
            </a:pPr>
            <a:r>
              <a:rPr lang="en-US" sz="2000" dirty="0" smtClean="0">
                <a:latin typeface="+mn-lt"/>
              </a:rPr>
              <a:t>E</a:t>
            </a:r>
            <a:r>
              <a:rPr lang="en-US" sz="100" dirty="0" smtClean="0">
                <a:latin typeface="+mn-lt"/>
              </a:rPr>
              <a:t> </a:t>
            </a:r>
            <a:r>
              <a:rPr lang="en-US" sz="2000" dirty="0">
                <a:latin typeface="+mn-lt"/>
              </a:rPr>
              <a:t>R</a:t>
            </a:r>
            <a:r>
              <a:rPr lang="en-US" sz="100" dirty="0">
                <a:latin typeface="+mn-lt"/>
              </a:rPr>
              <a:t> </a:t>
            </a:r>
            <a:r>
              <a:rPr lang="en-US" sz="2000" dirty="0">
                <a:latin typeface="+mn-lt"/>
              </a:rPr>
              <a:t>P – Enterprise Resource Planning</a:t>
            </a:r>
          </a:p>
          <a:p>
            <a:pPr marL="0" indent="0" eaLnBrk="1" hangingPunct="1">
              <a:buFont typeface="Wingdings" pitchFamily="2" charset="2"/>
              <a:buNone/>
              <a:tabLst>
                <a:tab pos="2286000" algn="l"/>
              </a:tabLst>
            </a:pPr>
            <a:r>
              <a:rPr lang="en-US" sz="2000" dirty="0">
                <a:latin typeface="+mn-lt"/>
              </a:rPr>
              <a:t>O</a:t>
            </a:r>
            <a:r>
              <a:rPr lang="en-US" sz="100" dirty="0">
                <a:latin typeface="+mn-lt"/>
              </a:rPr>
              <a:t> </a:t>
            </a:r>
            <a:r>
              <a:rPr lang="en-US" sz="2000" dirty="0">
                <a:latin typeface="+mn-lt"/>
              </a:rPr>
              <a:t>L</a:t>
            </a:r>
            <a:r>
              <a:rPr lang="en-US" sz="100" dirty="0">
                <a:latin typeface="+mn-lt"/>
              </a:rPr>
              <a:t> </a:t>
            </a:r>
            <a:r>
              <a:rPr lang="en-US" sz="2000" dirty="0" smtClean="0">
                <a:latin typeface="+mn-lt"/>
              </a:rPr>
              <a:t>A</a:t>
            </a:r>
            <a:r>
              <a:rPr lang="en-US" sz="100" dirty="0" smtClean="0">
                <a:latin typeface="+mn-lt"/>
              </a:rPr>
              <a:t> </a:t>
            </a:r>
            <a:r>
              <a:rPr lang="en-US" sz="2000" dirty="0" smtClean="0">
                <a:latin typeface="+mn-lt"/>
              </a:rPr>
              <a:t>P </a:t>
            </a:r>
            <a:r>
              <a:rPr lang="en-US" sz="2000" dirty="0">
                <a:latin typeface="+mn-lt"/>
              </a:rPr>
              <a:t>– Online Analytical </a:t>
            </a:r>
            <a:r>
              <a:rPr lang="en-US" sz="2000" dirty="0" smtClean="0">
                <a:latin typeface="+mn-lt"/>
              </a:rPr>
              <a:t>Processing</a:t>
            </a:r>
            <a:endParaRPr lang="en-US" sz="2000" dirty="0">
              <a:latin typeface="+mn-lt"/>
            </a:endParaRPr>
          </a:p>
        </p:txBody>
      </p:sp>
    </p:spTree>
    <p:extLst>
      <p:ext uri="{BB962C8B-B14F-4D97-AF65-F5344CB8AC3E}">
        <p14:creationId xmlns="" xmlns:p14="http://schemas.microsoft.com/office/powerpoint/2010/main" val="1594362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a:defRPr/>
            </a:pPr>
            <a:r>
              <a:rPr lang="en-US" altLang="en-US" dirty="0"/>
              <a:t>Management Science Models </a:t>
            </a:r>
            <a:r>
              <a:rPr lang="en-US" altLang="en-US" dirty="0" smtClean="0"/>
              <a:t>in Decision </a:t>
            </a:r>
            <a:r>
              <a:rPr lang="en-US" altLang="en-US" dirty="0"/>
              <a:t>Support Systems (D</a:t>
            </a:r>
            <a:r>
              <a:rPr lang="en-US" altLang="en-US" sz="100" dirty="0"/>
              <a:t> </a:t>
            </a:r>
            <a:r>
              <a:rPr lang="en-US" altLang="en-US" dirty="0"/>
              <a:t>S</a:t>
            </a:r>
            <a:r>
              <a:rPr lang="en-US" altLang="en-US" sz="100" dirty="0"/>
              <a:t> </a:t>
            </a:r>
            <a:r>
              <a:rPr lang="en-US" altLang="en-US" dirty="0"/>
              <a:t>S) </a:t>
            </a:r>
            <a:r>
              <a:rPr lang="en-US" altLang="en-US" sz="2000" b="0" dirty="0" smtClean="0"/>
              <a:t>(2 </a:t>
            </a:r>
            <a:r>
              <a:rPr lang="en-US" altLang="en-US" sz="2000" b="0" dirty="0"/>
              <a:t>of 2)</a:t>
            </a:r>
            <a:endParaRPr lang="en-US" dirty="0"/>
          </a:p>
        </p:txBody>
      </p:sp>
      <p:sp>
        <p:nvSpPr>
          <p:cNvPr id="6" name="Text Placeholder 5"/>
          <p:cNvSpPr>
            <a:spLocks noGrp="1"/>
          </p:cNvSpPr>
          <p:nvPr>
            <p:ph type="body" idx="1"/>
          </p:nvPr>
        </p:nvSpPr>
        <p:spPr>
          <a:xfrm>
            <a:off x="457200" y="1600200"/>
            <a:ext cx="8229600" cy="508819"/>
          </a:xfrm>
        </p:spPr>
        <p:txBody>
          <a:bodyPr/>
          <a:lstStyle/>
          <a:p>
            <a:pPr marL="0" indent="0">
              <a:buNone/>
            </a:pPr>
            <a:r>
              <a:rPr lang="en-US" sz="2400" b="1" dirty="0">
                <a:latin typeface="+mn-lt"/>
                <a:cs typeface="Times" charset="0"/>
              </a:rPr>
              <a:t>Figure </a:t>
            </a:r>
            <a:r>
              <a:rPr lang="en-US" sz="2400" b="1" dirty="0" smtClean="0">
                <a:latin typeface="+mn-lt"/>
                <a:cs typeface="Times" charset="0"/>
              </a:rPr>
              <a:t>1.7</a:t>
            </a:r>
            <a:r>
              <a:rPr lang="en-US" sz="2400" dirty="0" smtClean="0">
                <a:latin typeface="+mn-lt"/>
                <a:cs typeface="Times" charset="0"/>
              </a:rPr>
              <a:t> </a:t>
            </a:r>
            <a:r>
              <a:rPr lang="en-US" sz="2400" dirty="0">
                <a:latin typeface="+mn-lt"/>
                <a:cs typeface="Times" charset="0"/>
              </a:rPr>
              <a:t>A decision support system</a:t>
            </a:r>
            <a:r>
              <a:rPr lang="en-US" sz="2400" dirty="0">
                <a:latin typeface="+mn-lt"/>
              </a:rPr>
              <a:t> </a:t>
            </a:r>
          </a:p>
        </p:txBody>
      </p:sp>
      <p:pic>
        <p:nvPicPr>
          <p:cNvPr id="5" name="Picture 13" descr="A user interface is linked with the decision maker, databases, Internet or e-business, and management science models."/>
          <p:cNvPicPr>
            <a:picLocks noChangeAspect="1" noChangeArrowheads="1"/>
          </p:cNvPicPr>
          <p:nvPr/>
        </p:nvPicPr>
        <p:blipFill>
          <a:blip r:embed="rId3"/>
          <a:srcRect/>
          <a:stretch>
            <a:fillRect/>
          </a:stretch>
        </p:blipFill>
        <p:spPr bwMode="auto">
          <a:xfrm>
            <a:off x="1028208" y="2345086"/>
            <a:ext cx="7087585" cy="3838880"/>
          </a:xfrm>
          <a:prstGeom prst="rect">
            <a:avLst/>
          </a:prstGeom>
          <a:noFill/>
          <a:ln w="9525">
            <a:noFill/>
            <a:miter lim="800000"/>
            <a:headEnd/>
            <a:tailEnd/>
          </a:ln>
        </p:spPr>
      </p:pic>
    </p:spTree>
    <p:extLst>
      <p:ext uri="{BB962C8B-B14F-4D97-AF65-F5344CB8AC3E}">
        <p14:creationId xmlns="" xmlns:p14="http://schemas.microsoft.com/office/powerpoint/2010/main" val="402328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The Management Science Approach</a:t>
            </a:r>
          </a:p>
        </p:txBody>
      </p:sp>
      <p:sp>
        <p:nvSpPr>
          <p:cNvPr id="3" name="Text Placeholder 2"/>
          <p:cNvSpPr>
            <a:spLocks noGrp="1"/>
          </p:cNvSpPr>
          <p:nvPr>
            <p:ph type="body" idx="1"/>
          </p:nvPr>
        </p:nvSpPr>
        <p:spPr/>
        <p:txBody>
          <a:bodyPr/>
          <a:lstStyle/>
          <a:p>
            <a:pPr eaLnBrk="1" hangingPunct="1"/>
            <a:r>
              <a:rPr lang="en-US" sz="2400" dirty="0">
                <a:latin typeface="+mn-lt"/>
              </a:rPr>
              <a:t>Management science is a scientific approach to solving management problems.</a:t>
            </a:r>
          </a:p>
          <a:p>
            <a:pPr eaLnBrk="1" hangingPunct="1"/>
            <a:r>
              <a:rPr lang="en-US" sz="2400" dirty="0">
                <a:latin typeface="+mn-lt"/>
              </a:rPr>
              <a:t>It is used in a variety of organizations to solve many different types of problems.</a:t>
            </a:r>
          </a:p>
          <a:p>
            <a:pPr eaLnBrk="1" hangingPunct="1"/>
            <a:r>
              <a:rPr lang="en-US" sz="2400" dirty="0">
                <a:latin typeface="+mn-lt"/>
              </a:rPr>
              <a:t>It encompasses a logical mathematical approach to problem solving.</a:t>
            </a:r>
          </a:p>
          <a:p>
            <a:pPr eaLnBrk="1" hangingPunct="1"/>
            <a:r>
              <a:rPr lang="en-US" sz="2400" dirty="0">
                <a:latin typeface="+mn-lt"/>
              </a:rPr>
              <a:t>Management science, also known as operations research, quantitative methods, business analytics, etc., involves a philosophy of problem solving in a logical manner.</a:t>
            </a:r>
          </a:p>
        </p:txBody>
      </p:sp>
    </p:spTree>
    <p:extLst>
      <p:ext uri="{BB962C8B-B14F-4D97-AF65-F5344CB8AC3E}">
        <p14:creationId xmlns="" xmlns:p14="http://schemas.microsoft.com/office/powerpoint/2010/main" val="579547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pPr eaLnBrk="0" hangingPunct="0">
              <a:defRPr/>
            </a:pPr>
            <a:r>
              <a:rPr lang="en-US" dirty="0">
                <a:cs typeface="Times New Roman" pitchFamily="18" charset="0"/>
              </a:rPr>
              <a:t>Figure 1.1 The </a:t>
            </a:r>
            <a:r>
              <a:rPr lang="en-US" dirty="0" smtClean="0">
                <a:cs typeface="Times New Roman" pitchFamily="18" charset="0"/>
              </a:rPr>
              <a:t>Management Science Process</a:t>
            </a:r>
            <a:endParaRPr lang="en-US" dirty="0">
              <a:cs typeface="Times New Roman" pitchFamily="18" charset="0"/>
            </a:endParaRPr>
          </a:p>
        </p:txBody>
      </p:sp>
      <p:pic>
        <p:nvPicPr>
          <p:cNvPr id="6" name="Picture 8" descr="The steps in the management science process flow as follows: 1 Observation, 2 Problem definition, 3 Model construction, 4 Solution, 5 Implementation. Management science techniques are implemented in the model construction and solution. Feedback from implementation is used then used in problem definition, model construction, and solution."/>
          <p:cNvPicPr>
            <a:picLocks noChangeAspect="1" noChangeArrowheads="1"/>
          </p:cNvPicPr>
          <p:nvPr/>
        </p:nvPicPr>
        <p:blipFill>
          <a:blip r:embed="rId2"/>
          <a:srcRect/>
          <a:stretch>
            <a:fillRect/>
          </a:stretch>
        </p:blipFill>
        <p:spPr bwMode="auto">
          <a:xfrm>
            <a:off x="2247900" y="1605119"/>
            <a:ext cx="4648200" cy="4648200"/>
          </a:xfrm>
          <a:prstGeom prst="rect">
            <a:avLst/>
          </a:prstGeom>
          <a:noFill/>
          <a:ln w="9525">
            <a:noFill/>
            <a:miter lim="800000"/>
            <a:headEnd/>
            <a:tailEnd/>
          </a:ln>
        </p:spPr>
      </p:pic>
    </p:spTree>
    <p:extLst>
      <p:ext uri="{BB962C8B-B14F-4D97-AF65-F5344CB8AC3E}">
        <p14:creationId xmlns="" xmlns:p14="http://schemas.microsoft.com/office/powerpoint/2010/main" val="960319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Steps in the Management Science Process</a:t>
            </a:r>
          </a:p>
        </p:txBody>
      </p:sp>
      <p:sp>
        <p:nvSpPr>
          <p:cNvPr id="3" name="Text Placeholder 2"/>
          <p:cNvSpPr>
            <a:spLocks noGrp="1"/>
          </p:cNvSpPr>
          <p:nvPr>
            <p:ph type="body" idx="1"/>
          </p:nvPr>
        </p:nvSpPr>
        <p:spPr>
          <a:xfrm>
            <a:off x="457200" y="1600200"/>
            <a:ext cx="8229600" cy="4741606"/>
          </a:xfrm>
        </p:spPr>
        <p:txBody>
          <a:bodyPr/>
          <a:lstStyle/>
          <a:p>
            <a:pPr>
              <a:spcBef>
                <a:spcPts val="1200"/>
              </a:spcBef>
              <a:buClr>
                <a:schemeClr val="tx2"/>
              </a:buClr>
              <a:defRPr/>
            </a:pPr>
            <a:r>
              <a:rPr lang="en-US" altLang="en-US" sz="2200" b="1" dirty="0">
                <a:latin typeface="+mn-lt"/>
              </a:rPr>
              <a:t>Observation</a:t>
            </a:r>
            <a:r>
              <a:rPr lang="en-US" altLang="en-US" sz="2200" dirty="0">
                <a:latin typeface="+mn-lt"/>
              </a:rPr>
              <a:t> </a:t>
            </a:r>
            <a:r>
              <a:rPr lang="en-US" altLang="en-US" sz="2200" dirty="0" smtClean="0">
                <a:latin typeface="+mn-lt"/>
              </a:rPr>
              <a:t>- </a:t>
            </a:r>
            <a:r>
              <a:rPr lang="en-US" altLang="en-US" sz="2200" dirty="0">
                <a:latin typeface="+mn-lt"/>
              </a:rPr>
              <a:t>Identification of a problem that exists (or may occur soon) in a system or organization.</a:t>
            </a:r>
          </a:p>
          <a:p>
            <a:pPr>
              <a:spcBef>
                <a:spcPts val="1200"/>
              </a:spcBef>
              <a:buClr>
                <a:schemeClr val="tx2"/>
              </a:buClr>
              <a:defRPr/>
            </a:pPr>
            <a:r>
              <a:rPr lang="en-US" altLang="en-US" sz="2200" b="1" dirty="0">
                <a:latin typeface="+mn-lt"/>
              </a:rPr>
              <a:t>Problem Definition</a:t>
            </a:r>
            <a:r>
              <a:rPr lang="en-US" altLang="en-US" sz="2200" dirty="0">
                <a:latin typeface="+mn-lt"/>
              </a:rPr>
              <a:t> </a:t>
            </a:r>
            <a:r>
              <a:rPr lang="en-US" altLang="en-US" sz="2200" dirty="0" smtClean="0">
                <a:latin typeface="+mn-lt"/>
              </a:rPr>
              <a:t>- </a:t>
            </a:r>
            <a:r>
              <a:rPr lang="en-US" altLang="en-US" sz="2200" dirty="0">
                <a:latin typeface="+mn-lt"/>
              </a:rPr>
              <a:t>The problem must be clearly and consistently defined, showing its boundaries and interactions with the objectives of the organization.</a:t>
            </a:r>
          </a:p>
          <a:p>
            <a:pPr>
              <a:spcBef>
                <a:spcPts val="1200"/>
              </a:spcBef>
              <a:buClr>
                <a:schemeClr val="tx2"/>
              </a:buClr>
              <a:defRPr/>
            </a:pPr>
            <a:r>
              <a:rPr lang="en-US" altLang="en-US" sz="2200" b="1" dirty="0">
                <a:latin typeface="+mn-lt"/>
              </a:rPr>
              <a:t>Model Construction</a:t>
            </a:r>
            <a:r>
              <a:rPr lang="en-US" altLang="en-US" sz="2200" dirty="0">
                <a:latin typeface="+mn-lt"/>
              </a:rPr>
              <a:t> </a:t>
            </a:r>
            <a:r>
              <a:rPr lang="en-US" altLang="en-US" sz="2200" dirty="0" smtClean="0">
                <a:latin typeface="+mn-lt"/>
              </a:rPr>
              <a:t>- </a:t>
            </a:r>
            <a:r>
              <a:rPr lang="en-US" altLang="en-US" sz="2200" dirty="0">
                <a:latin typeface="+mn-lt"/>
              </a:rPr>
              <a:t>Development of the functional mathematical relationships that describe the decision variables, objective function and constraints of the problem.</a:t>
            </a:r>
          </a:p>
          <a:p>
            <a:pPr>
              <a:spcBef>
                <a:spcPts val="1200"/>
              </a:spcBef>
              <a:buClr>
                <a:schemeClr val="tx2"/>
              </a:buClr>
              <a:defRPr/>
            </a:pPr>
            <a:r>
              <a:rPr lang="en-US" altLang="en-US" sz="2200" b="1" dirty="0">
                <a:latin typeface="+mn-lt"/>
              </a:rPr>
              <a:t>Model Solution</a:t>
            </a:r>
            <a:r>
              <a:rPr lang="en-US" altLang="en-US" sz="2200" dirty="0">
                <a:latin typeface="+mn-lt"/>
              </a:rPr>
              <a:t> </a:t>
            </a:r>
            <a:r>
              <a:rPr lang="en-US" altLang="en-US" sz="2200" dirty="0" smtClean="0">
                <a:latin typeface="+mn-lt"/>
              </a:rPr>
              <a:t>- The </a:t>
            </a:r>
            <a:r>
              <a:rPr lang="en-US" altLang="en-US" sz="2200" dirty="0">
                <a:latin typeface="+mn-lt"/>
              </a:rPr>
              <a:t>model is solved using management science techniques.</a:t>
            </a:r>
          </a:p>
          <a:p>
            <a:pPr>
              <a:spcBef>
                <a:spcPts val="1200"/>
              </a:spcBef>
              <a:buClr>
                <a:schemeClr val="tx2"/>
              </a:buClr>
              <a:defRPr/>
            </a:pPr>
            <a:r>
              <a:rPr lang="en-US" altLang="en-US" sz="2200" b="1" dirty="0">
                <a:latin typeface="+mn-lt"/>
              </a:rPr>
              <a:t>Model Implementation</a:t>
            </a:r>
            <a:r>
              <a:rPr lang="en-US" altLang="en-US" sz="2200" dirty="0">
                <a:latin typeface="+mn-lt"/>
              </a:rPr>
              <a:t> </a:t>
            </a:r>
            <a:r>
              <a:rPr lang="en-US" altLang="en-US" sz="2200" dirty="0" smtClean="0">
                <a:latin typeface="+mn-lt"/>
              </a:rPr>
              <a:t>- </a:t>
            </a:r>
            <a:r>
              <a:rPr lang="en-US" altLang="en-US" sz="2200" dirty="0">
                <a:latin typeface="+mn-lt"/>
              </a:rPr>
              <a:t>Actual use of the model or its solution</a:t>
            </a:r>
            <a:r>
              <a:rPr lang="en-US" altLang="en-US" sz="2200" dirty="0" smtClean="0">
                <a:latin typeface="+mn-lt"/>
              </a:rPr>
              <a:t>.</a:t>
            </a:r>
            <a:endParaRPr lang="en-US" altLang="en-US" sz="2200" dirty="0">
              <a:latin typeface="+mn-lt"/>
            </a:endParaRPr>
          </a:p>
        </p:txBody>
      </p:sp>
    </p:spTree>
    <p:extLst>
      <p:ext uri="{BB962C8B-B14F-4D97-AF65-F5344CB8AC3E}">
        <p14:creationId xmlns="" xmlns:p14="http://schemas.microsoft.com/office/powerpoint/2010/main" val="92730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Example of Model Construction </a:t>
            </a:r>
            <a:r>
              <a:rPr lang="en-US" sz="2000" b="0" dirty="0">
                <a:solidFill>
                  <a:schemeClr val="tx2"/>
                </a:solidFill>
              </a:rPr>
              <a:t>(1 of 3)</a:t>
            </a:r>
          </a:p>
        </p:txBody>
      </p:sp>
      <p:sp>
        <p:nvSpPr>
          <p:cNvPr id="3" name="Text Placeholder 2"/>
          <p:cNvSpPr>
            <a:spLocks noGrp="1"/>
          </p:cNvSpPr>
          <p:nvPr>
            <p:ph type="body" idx="1"/>
          </p:nvPr>
        </p:nvSpPr>
        <p:spPr>
          <a:xfrm>
            <a:off x="457200" y="1600200"/>
            <a:ext cx="8229600" cy="4741606"/>
          </a:xfrm>
        </p:spPr>
        <p:txBody>
          <a:bodyPr/>
          <a:lstStyle/>
          <a:p>
            <a:pPr marL="0" indent="0" eaLnBrk="0" hangingPunct="0">
              <a:spcBef>
                <a:spcPct val="35000"/>
              </a:spcBef>
              <a:buNone/>
              <a:defRPr/>
            </a:pPr>
            <a:r>
              <a:rPr lang="en-US" altLang="en-US" sz="2400" b="1" dirty="0">
                <a:latin typeface="+mn-lt"/>
              </a:rPr>
              <a:t>Information and Data:</a:t>
            </a:r>
          </a:p>
          <a:p>
            <a:pPr eaLnBrk="0" hangingPunct="0">
              <a:buClr>
                <a:schemeClr val="tx2"/>
              </a:buClr>
              <a:defRPr/>
            </a:pPr>
            <a:r>
              <a:rPr lang="en-US" altLang="en-US" sz="2400" dirty="0">
                <a:latin typeface="+mn-lt"/>
              </a:rPr>
              <a:t>Business firm makes and sells </a:t>
            </a:r>
            <a:r>
              <a:rPr lang="en-US" altLang="en-US" sz="2400" dirty="0" smtClean="0">
                <a:latin typeface="+mn-lt"/>
              </a:rPr>
              <a:t>a steel </a:t>
            </a:r>
            <a:r>
              <a:rPr lang="en-US" altLang="en-US" sz="2400" dirty="0">
                <a:latin typeface="+mn-lt"/>
              </a:rPr>
              <a:t>product</a:t>
            </a:r>
          </a:p>
          <a:p>
            <a:pPr eaLnBrk="0" hangingPunct="0">
              <a:buClr>
                <a:schemeClr val="tx2"/>
              </a:buClr>
              <a:defRPr/>
            </a:pPr>
            <a:r>
              <a:rPr lang="en-US" altLang="en-US" sz="2400" dirty="0">
                <a:latin typeface="+mn-lt"/>
              </a:rPr>
              <a:t>Product costs $5 to produce</a:t>
            </a:r>
          </a:p>
          <a:p>
            <a:pPr eaLnBrk="0" hangingPunct="0">
              <a:buClr>
                <a:schemeClr val="tx2"/>
              </a:buClr>
              <a:defRPr/>
            </a:pPr>
            <a:r>
              <a:rPr lang="en-US" altLang="en-US" sz="2400" dirty="0">
                <a:latin typeface="+mn-lt"/>
              </a:rPr>
              <a:t>Product sells for $20</a:t>
            </a:r>
          </a:p>
          <a:p>
            <a:pPr eaLnBrk="0" hangingPunct="0">
              <a:buClr>
                <a:schemeClr val="tx2"/>
              </a:buClr>
              <a:defRPr/>
            </a:pPr>
            <a:r>
              <a:rPr lang="en-US" altLang="en-US" sz="2400" dirty="0">
                <a:latin typeface="+mn-lt"/>
              </a:rPr>
              <a:t>Product requires 4 pounds of steel to make</a:t>
            </a:r>
          </a:p>
          <a:p>
            <a:pPr eaLnBrk="0" hangingPunct="0">
              <a:buClr>
                <a:schemeClr val="tx2"/>
              </a:buClr>
              <a:defRPr/>
            </a:pPr>
            <a:r>
              <a:rPr lang="en-US" altLang="en-US" sz="2400" dirty="0">
                <a:latin typeface="+mn-lt"/>
              </a:rPr>
              <a:t>Firm </a:t>
            </a:r>
            <a:r>
              <a:rPr lang="en-US" altLang="en-US" sz="2400" dirty="0" smtClean="0">
                <a:latin typeface="+mn-lt"/>
              </a:rPr>
              <a:t>has 100 </a:t>
            </a:r>
            <a:r>
              <a:rPr lang="en-US" altLang="en-US" sz="2400" dirty="0">
                <a:latin typeface="+mn-lt"/>
              </a:rPr>
              <a:t>pounds of steel</a:t>
            </a:r>
          </a:p>
          <a:p>
            <a:pPr marL="0" indent="0" eaLnBrk="0" hangingPunct="0">
              <a:spcBef>
                <a:spcPct val="35000"/>
              </a:spcBef>
              <a:buNone/>
              <a:defRPr/>
            </a:pPr>
            <a:r>
              <a:rPr lang="en-US" altLang="en-US" sz="2400" b="1" dirty="0">
                <a:latin typeface="+mn-lt"/>
              </a:rPr>
              <a:t>Business Problem:</a:t>
            </a:r>
          </a:p>
          <a:p>
            <a:pPr eaLnBrk="0" hangingPunct="0">
              <a:buClr>
                <a:schemeClr val="tx2"/>
              </a:buClr>
              <a:defRPr/>
            </a:pPr>
            <a:r>
              <a:rPr lang="en-US" altLang="en-US" sz="2400" dirty="0">
                <a:latin typeface="+mn-lt"/>
              </a:rPr>
              <a:t>Determine the number of units to produce to make the most profit, given the limited amount of steel available</a:t>
            </a:r>
            <a:r>
              <a:rPr lang="en-US" altLang="en-US" sz="2400" dirty="0" smtClean="0">
                <a:latin typeface="+mn-lt"/>
              </a:rPr>
              <a:t>.</a:t>
            </a:r>
            <a:endParaRPr lang="en-US" altLang="en-US" sz="2400" dirty="0">
              <a:latin typeface="+mn-lt"/>
            </a:endParaRPr>
          </a:p>
        </p:txBody>
      </p:sp>
    </p:spTree>
    <p:extLst>
      <p:ext uri="{BB962C8B-B14F-4D97-AF65-F5344CB8AC3E}">
        <p14:creationId xmlns="" xmlns:p14="http://schemas.microsoft.com/office/powerpoint/2010/main" val="82028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Example of Model Construction </a:t>
            </a:r>
            <a:r>
              <a:rPr lang="en-US" altLang="en-US" sz="2000" b="0" dirty="0"/>
              <a:t>(2 of 3)</a:t>
            </a:r>
          </a:p>
        </p:txBody>
      </p:sp>
      <p:sp>
        <p:nvSpPr>
          <p:cNvPr id="9" name="Text Placeholder 8"/>
          <p:cNvSpPr>
            <a:spLocks noGrp="1"/>
          </p:cNvSpPr>
          <p:nvPr>
            <p:ph type="body" idx="1"/>
          </p:nvPr>
        </p:nvSpPr>
        <p:spPr/>
        <p:txBody>
          <a:bodyPr/>
          <a:lstStyle/>
          <a:p>
            <a:pPr marL="0" indent="0" eaLnBrk="0" hangingPunct="0">
              <a:spcBef>
                <a:spcPct val="50000"/>
              </a:spcBef>
              <a:buNone/>
              <a:defRPr/>
            </a:pPr>
            <a:r>
              <a:rPr lang="en-US" altLang="en-US" sz="2400" b="1" dirty="0" smtClean="0">
                <a:latin typeface="+mn-lt"/>
                <a:cs typeface="Times New Roman" pitchFamily="18" charset="0"/>
              </a:rPr>
              <a:t>Variables: </a:t>
            </a:r>
            <a:r>
              <a:rPr lang="en-US" altLang="en-US" sz="2400" i="1" dirty="0" smtClean="0">
                <a:latin typeface="+mn-lt"/>
                <a:cs typeface="Times New Roman" pitchFamily="18" charset="0"/>
              </a:rPr>
              <a:t>x</a:t>
            </a:r>
            <a:r>
              <a:rPr lang="en-US" altLang="en-US" sz="2400" dirty="0" smtClean="0">
                <a:latin typeface="+mn-lt"/>
                <a:cs typeface="Times New Roman" pitchFamily="18" charset="0"/>
              </a:rPr>
              <a:t> </a:t>
            </a:r>
            <a:r>
              <a:rPr lang="en-US" altLang="en-US" sz="2400" dirty="0">
                <a:latin typeface="+mn-lt"/>
                <a:cs typeface="Times New Roman" pitchFamily="18" charset="0"/>
              </a:rPr>
              <a:t>= </a:t>
            </a:r>
            <a:r>
              <a:rPr lang="en-US" altLang="en-US" sz="2400" dirty="0" smtClean="0">
                <a:latin typeface="+mn-lt"/>
                <a:cs typeface="Times New Roman" pitchFamily="18" charset="0"/>
              </a:rPr>
              <a:t># </a:t>
            </a:r>
            <a:r>
              <a:rPr lang="en-US" altLang="en-US" sz="2400" dirty="0">
                <a:latin typeface="+mn-lt"/>
                <a:cs typeface="Times New Roman" pitchFamily="18" charset="0"/>
              </a:rPr>
              <a:t>units to produce (decision </a:t>
            </a:r>
            <a:r>
              <a:rPr lang="en-US" altLang="en-US" sz="2400" dirty="0" smtClean="0">
                <a:latin typeface="+mn-lt"/>
                <a:cs typeface="Times New Roman" pitchFamily="18" charset="0"/>
              </a:rPr>
              <a:t>variable)</a:t>
            </a:r>
          </a:p>
          <a:p>
            <a:pPr marL="0" indent="1519238" eaLnBrk="0" hangingPunct="0">
              <a:spcBef>
                <a:spcPct val="50000"/>
              </a:spcBef>
              <a:buNone/>
              <a:defRPr/>
            </a:pPr>
            <a:r>
              <a:rPr lang="en-US" altLang="en-US" sz="2400" i="1" dirty="0" smtClean="0">
                <a:latin typeface="+mn-lt"/>
                <a:cs typeface="Times New Roman" pitchFamily="18" charset="0"/>
              </a:rPr>
              <a:t>Z</a:t>
            </a:r>
            <a:r>
              <a:rPr lang="en-US" altLang="en-US" sz="2400" dirty="0" smtClean="0">
                <a:latin typeface="+mn-lt"/>
                <a:cs typeface="Times New Roman" pitchFamily="18" charset="0"/>
              </a:rPr>
              <a:t> </a:t>
            </a:r>
            <a:r>
              <a:rPr lang="en-US" altLang="en-US" sz="2400" dirty="0">
                <a:latin typeface="+mn-lt"/>
                <a:cs typeface="Times New Roman" pitchFamily="18" charset="0"/>
              </a:rPr>
              <a:t>= total profit (in $)</a:t>
            </a:r>
          </a:p>
          <a:p>
            <a:pPr marL="0" indent="0" eaLnBrk="0" hangingPunct="0">
              <a:spcBef>
                <a:spcPct val="50000"/>
              </a:spcBef>
              <a:buNone/>
              <a:defRPr/>
            </a:pPr>
            <a:r>
              <a:rPr lang="en-US" altLang="en-US" sz="2400" b="1" dirty="0" smtClean="0">
                <a:latin typeface="+mn-lt"/>
                <a:cs typeface="Times New Roman" pitchFamily="18" charset="0"/>
              </a:rPr>
              <a:t>Model: </a:t>
            </a:r>
            <a:r>
              <a:rPr lang="en-US" altLang="en-US" sz="2400" i="1" dirty="0" smtClean="0">
                <a:latin typeface="+mn-lt"/>
                <a:cs typeface="Times New Roman" pitchFamily="18" charset="0"/>
              </a:rPr>
              <a:t>Z</a:t>
            </a:r>
            <a:r>
              <a:rPr lang="en-US" altLang="en-US" sz="2400" dirty="0" smtClean="0">
                <a:latin typeface="+mn-lt"/>
                <a:cs typeface="Times New Roman" pitchFamily="18" charset="0"/>
              </a:rPr>
              <a:t> </a:t>
            </a:r>
            <a:r>
              <a:rPr lang="en-US" altLang="en-US" sz="2400" dirty="0">
                <a:latin typeface="+mn-lt"/>
                <a:cs typeface="Times New Roman" pitchFamily="18" charset="0"/>
              </a:rPr>
              <a:t>= $</a:t>
            </a:r>
            <a:r>
              <a:rPr lang="en-US" altLang="en-US" sz="2400" dirty="0" smtClean="0">
                <a:latin typeface="+mn-lt"/>
                <a:cs typeface="Times New Roman" pitchFamily="18" charset="0"/>
              </a:rPr>
              <a:t>20</a:t>
            </a:r>
            <a:r>
              <a:rPr lang="en-US" altLang="en-US" sz="2400" i="1" dirty="0" smtClean="0">
                <a:latin typeface="+mn-lt"/>
                <a:cs typeface="Times New Roman" pitchFamily="18" charset="0"/>
              </a:rPr>
              <a:t>x </a:t>
            </a:r>
            <a:r>
              <a:rPr lang="en-US" altLang="en-US" sz="2400" dirty="0" smtClean="0">
                <a:latin typeface="+mn-lt"/>
                <a:cs typeface="Arial" panose="020B0604020202020204" pitchFamily="34" charset="0"/>
              </a:rPr>
              <a:t>− </a:t>
            </a:r>
            <a:r>
              <a:rPr lang="en-US" altLang="en-US" sz="2400" dirty="0" smtClean="0">
                <a:latin typeface="+mn-lt"/>
                <a:cs typeface="Times New Roman" pitchFamily="18" charset="0"/>
              </a:rPr>
              <a:t>$</a:t>
            </a:r>
            <a:r>
              <a:rPr lang="en-US" altLang="en-US" sz="2400" dirty="0">
                <a:latin typeface="+mn-lt"/>
                <a:cs typeface="Times New Roman" pitchFamily="18" charset="0"/>
              </a:rPr>
              <a:t>5</a:t>
            </a:r>
            <a:r>
              <a:rPr lang="en-US" altLang="en-US" sz="2400" i="1" dirty="0">
                <a:latin typeface="+mn-lt"/>
                <a:cs typeface="Times New Roman" pitchFamily="18" charset="0"/>
              </a:rPr>
              <a:t>x</a:t>
            </a:r>
            <a:r>
              <a:rPr lang="en-US" altLang="en-US" sz="2400" dirty="0">
                <a:latin typeface="+mn-lt"/>
                <a:cs typeface="Times New Roman" pitchFamily="18" charset="0"/>
              </a:rPr>
              <a:t> (objective </a:t>
            </a:r>
            <a:r>
              <a:rPr lang="en-US" altLang="en-US" sz="2400" dirty="0" smtClean="0">
                <a:latin typeface="+mn-lt"/>
                <a:cs typeface="Times New Roman" pitchFamily="18" charset="0"/>
              </a:rPr>
              <a:t>function)</a:t>
            </a:r>
          </a:p>
          <a:p>
            <a:pPr marL="0" indent="987425" eaLnBrk="0" hangingPunct="0">
              <a:spcBef>
                <a:spcPct val="50000"/>
              </a:spcBef>
              <a:buNone/>
              <a:defRPr/>
            </a:pPr>
            <a:r>
              <a:rPr lang="en-US" altLang="en-US" sz="2400" dirty="0" smtClean="0">
                <a:latin typeface="+mn-lt"/>
                <a:cs typeface="Times New Roman" pitchFamily="18" charset="0"/>
              </a:rPr>
              <a:t>4</a:t>
            </a:r>
            <a:r>
              <a:rPr lang="en-US" altLang="en-US" sz="2400" i="1" dirty="0" smtClean="0">
                <a:latin typeface="+mn-lt"/>
                <a:cs typeface="Times New Roman" pitchFamily="18" charset="0"/>
              </a:rPr>
              <a:t>x</a:t>
            </a:r>
            <a:r>
              <a:rPr lang="en-US" altLang="en-US" sz="2400" dirty="0" smtClean="0">
                <a:latin typeface="+mn-lt"/>
                <a:cs typeface="Times New Roman" pitchFamily="18" charset="0"/>
              </a:rPr>
              <a:t> </a:t>
            </a:r>
            <a:r>
              <a:rPr lang="en-US" altLang="en-US" sz="2400" dirty="0">
                <a:latin typeface="+mn-lt"/>
                <a:cs typeface="Times New Roman" pitchFamily="18" charset="0"/>
              </a:rPr>
              <a:t>= 100 lb of steel (resource constraint)</a:t>
            </a:r>
          </a:p>
          <a:p>
            <a:pPr marL="0" indent="0" eaLnBrk="0" hangingPunct="0">
              <a:spcBef>
                <a:spcPct val="50000"/>
              </a:spcBef>
              <a:buNone/>
              <a:defRPr/>
            </a:pPr>
            <a:r>
              <a:rPr lang="en-US" altLang="en-US" sz="2400" b="1" dirty="0">
                <a:latin typeface="+mn-lt"/>
                <a:cs typeface="Times New Roman" pitchFamily="18" charset="0"/>
              </a:rPr>
              <a:t>Parameters:	</a:t>
            </a:r>
            <a:r>
              <a:rPr lang="en-US" altLang="en-US" sz="2400" b="1" dirty="0" smtClean="0">
                <a:latin typeface="+mn-lt"/>
                <a:cs typeface="Times New Roman" pitchFamily="18" charset="0"/>
              </a:rPr>
              <a:t> </a:t>
            </a:r>
            <a:r>
              <a:rPr lang="en-US" altLang="en-US" sz="2400" dirty="0" smtClean="0">
                <a:latin typeface="+mn-lt"/>
                <a:cs typeface="Times New Roman" pitchFamily="18" charset="0"/>
              </a:rPr>
              <a:t>$</a:t>
            </a:r>
            <a:r>
              <a:rPr lang="en-US" altLang="en-US" sz="2400" dirty="0">
                <a:latin typeface="+mn-lt"/>
                <a:cs typeface="Times New Roman" pitchFamily="18" charset="0"/>
              </a:rPr>
              <a:t>20, $5, 4 </a:t>
            </a:r>
            <a:r>
              <a:rPr lang="en-US" altLang="en-US" sz="2400" dirty="0" smtClean="0">
                <a:latin typeface="+mn-lt"/>
                <a:cs typeface="Times New Roman" pitchFamily="18" charset="0"/>
              </a:rPr>
              <a:t>lbs, 100 </a:t>
            </a:r>
            <a:r>
              <a:rPr lang="en-US" altLang="en-US" sz="2400" dirty="0">
                <a:latin typeface="+mn-lt"/>
                <a:cs typeface="Times New Roman" pitchFamily="18" charset="0"/>
              </a:rPr>
              <a:t>lbs (known values)</a:t>
            </a:r>
          </a:p>
          <a:p>
            <a:pPr marL="0" indent="0" eaLnBrk="0" hangingPunct="0">
              <a:spcBef>
                <a:spcPct val="50000"/>
              </a:spcBef>
              <a:buNone/>
              <a:defRPr/>
            </a:pPr>
            <a:r>
              <a:rPr lang="en-US" altLang="en-US" sz="2400" b="1" dirty="0">
                <a:latin typeface="+mn-lt"/>
                <a:cs typeface="Times New Roman" pitchFamily="18" charset="0"/>
              </a:rPr>
              <a:t>Formal Specification of </a:t>
            </a:r>
            <a:r>
              <a:rPr lang="en-US" altLang="en-US" sz="2400" b="1" dirty="0" smtClean="0">
                <a:latin typeface="+mn-lt"/>
                <a:cs typeface="Times New Roman" pitchFamily="18" charset="0"/>
              </a:rPr>
              <a:t>Model:</a:t>
            </a:r>
          </a:p>
          <a:p>
            <a:pPr marL="0" indent="1519238" eaLnBrk="0" hangingPunct="0">
              <a:spcBef>
                <a:spcPct val="50000"/>
              </a:spcBef>
              <a:buNone/>
              <a:defRPr/>
            </a:pPr>
            <a:r>
              <a:rPr lang="en-US" altLang="en-US" sz="2400" dirty="0" smtClean="0">
                <a:latin typeface="+mn-lt"/>
                <a:cs typeface="Times New Roman" pitchFamily="18" charset="0"/>
              </a:rPr>
              <a:t>maximize </a:t>
            </a:r>
            <a:r>
              <a:rPr lang="en-US" altLang="en-US" sz="2400" i="1" dirty="0">
                <a:latin typeface="+mn-lt"/>
                <a:cs typeface="Times New Roman" pitchFamily="18" charset="0"/>
              </a:rPr>
              <a:t>Z</a:t>
            </a:r>
            <a:r>
              <a:rPr lang="en-US" altLang="en-US" sz="2400" dirty="0">
                <a:latin typeface="+mn-lt"/>
                <a:cs typeface="Times New Roman" pitchFamily="18" charset="0"/>
              </a:rPr>
              <a:t> = $20</a:t>
            </a:r>
            <a:r>
              <a:rPr lang="en-US" altLang="en-US" sz="2400" i="1" dirty="0">
                <a:latin typeface="+mn-lt"/>
                <a:cs typeface="Times New Roman" pitchFamily="18" charset="0"/>
              </a:rPr>
              <a:t>x</a:t>
            </a:r>
            <a:r>
              <a:rPr lang="en-US" altLang="en-US" sz="2400" dirty="0">
                <a:latin typeface="+mn-lt"/>
                <a:cs typeface="Times New Roman" pitchFamily="18" charset="0"/>
              </a:rPr>
              <a:t> </a:t>
            </a:r>
            <a:r>
              <a:rPr lang="en-US" altLang="en-US" sz="2400" dirty="0" smtClean="0">
                <a:latin typeface="+mn-lt"/>
                <a:cs typeface="Arial" panose="020B0604020202020204" pitchFamily="34" charset="0"/>
              </a:rPr>
              <a:t>−</a:t>
            </a:r>
            <a:r>
              <a:rPr lang="en-US" altLang="en-US" sz="2400" dirty="0" smtClean="0">
                <a:latin typeface="+mn-lt"/>
                <a:cs typeface="Times New Roman" pitchFamily="18" charset="0"/>
              </a:rPr>
              <a:t> </a:t>
            </a:r>
            <a:r>
              <a:rPr lang="en-US" altLang="en-US" sz="2400" dirty="0">
                <a:latin typeface="+mn-lt"/>
                <a:cs typeface="Times New Roman" pitchFamily="18" charset="0"/>
              </a:rPr>
              <a:t>$</a:t>
            </a:r>
            <a:r>
              <a:rPr lang="en-US" altLang="en-US" sz="2400" dirty="0" smtClean="0">
                <a:latin typeface="+mn-lt"/>
                <a:cs typeface="Times New Roman" pitchFamily="18" charset="0"/>
              </a:rPr>
              <a:t>5</a:t>
            </a:r>
            <a:r>
              <a:rPr lang="en-US" altLang="en-US" sz="2400" i="1" dirty="0" smtClean="0">
                <a:latin typeface="+mn-lt"/>
                <a:cs typeface="Times New Roman" pitchFamily="18" charset="0"/>
              </a:rPr>
              <a:t>x</a:t>
            </a:r>
          </a:p>
          <a:p>
            <a:pPr marL="0" indent="1519238" eaLnBrk="0" hangingPunct="0">
              <a:spcBef>
                <a:spcPct val="50000"/>
              </a:spcBef>
              <a:buNone/>
              <a:defRPr/>
            </a:pPr>
            <a:r>
              <a:rPr lang="en-US" altLang="en-US" sz="2400" dirty="0" smtClean="0">
                <a:latin typeface="+mn-lt"/>
                <a:cs typeface="Times New Roman" pitchFamily="18" charset="0"/>
              </a:rPr>
              <a:t>subject </a:t>
            </a:r>
            <a:r>
              <a:rPr lang="en-US" altLang="en-US" sz="2400" dirty="0">
                <a:latin typeface="+mn-lt"/>
                <a:cs typeface="Times New Roman" pitchFamily="18" charset="0"/>
              </a:rPr>
              <a:t>to 4</a:t>
            </a:r>
            <a:r>
              <a:rPr lang="en-US" altLang="en-US" sz="2400" i="1" dirty="0">
                <a:latin typeface="+mn-lt"/>
                <a:cs typeface="Times New Roman" pitchFamily="18" charset="0"/>
              </a:rPr>
              <a:t>x</a:t>
            </a:r>
            <a:r>
              <a:rPr lang="en-US" altLang="en-US" sz="2400" dirty="0">
                <a:latin typeface="+mn-lt"/>
                <a:cs typeface="Times New Roman" pitchFamily="18" charset="0"/>
              </a:rPr>
              <a:t> = 100</a:t>
            </a:r>
          </a:p>
        </p:txBody>
      </p:sp>
    </p:spTree>
    <p:extLst>
      <p:ext uri="{BB962C8B-B14F-4D97-AF65-F5344CB8AC3E}">
        <p14:creationId xmlns="" xmlns:p14="http://schemas.microsoft.com/office/powerpoint/2010/main" val="92735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Example of Model Construction </a:t>
            </a:r>
            <a:r>
              <a:rPr lang="en-US" altLang="en-US" sz="2000" b="0" dirty="0"/>
              <a:t>(3 of 3</a:t>
            </a:r>
            <a:r>
              <a:rPr lang="en-US" altLang="en-US" sz="2000" b="0" dirty="0" smtClean="0"/>
              <a:t>)</a:t>
            </a:r>
            <a:endParaRPr lang="en-US" sz="2000" b="0" dirty="0"/>
          </a:p>
        </p:txBody>
      </p:sp>
      <p:sp>
        <p:nvSpPr>
          <p:cNvPr id="3" name="Text Placeholder 2"/>
          <p:cNvSpPr>
            <a:spLocks noGrp="1"/>
          </p:cNvSpPr>
          <p:nvPr>
            <p:ph type="body" idx="1"/>
          </p:nvPr>
        </p:nvSpPr>
        <p:spPr>
          <a:xfrm>
            <a:off x="457200" y="1600201"/>
            <a:ext cx="4100052" cy="963612"/>
          </a:xfrm>
        </p:spPr>
        <p:txBody>
          <a:bodyPr/>
          <a:lstStyle/>
          <a:p>
            <a:pPr marL="0" indent="0">
              <a:buNone/>
            </a:pPr>
            <a:r>
              <a:rPr lang="en-US" sz="2200" b="1" dirty="0">
                <a:latin typeface="+mn-lt"/>
                <a:cs typeface="Times New Roman" pitchFamily="18" charset="0"/>
              </a:rPr>
              <a:t>Model Solution</a:t>
            </a:r>
            <a:r>
              <a:rPr lang="en-US" sz="2200" b="1" dirty="0" smtClean="0">
                <a:latin typeface="+mn-lt"/>
                <a:cs typeface="Times New Roman" pitchFamily="18" charset="0"/>
              </a:rPr>
              <a:t>:</a:t>
            </a:r>
          </a:p>
          <a:p>
            <a:pPr marL="0" indent="0">
              <a:buNone/>
            </a:pPr>
            <a:r>
              <a:rPr lang="en-US" sz="2200" dirty="0">
                <a:latin typeface="+mn-lt"/>
                <a:cs typeface="Times New Roman" pitchFamily="18" charset="0"/>
              </a:rPr>
              <a:t>Solve the constraint equation</a:t>
            </a:r>
            <a:r>
              <a:rPr lang="en-US" sz="2200" dirty="0" smtClean="0">
                <a:latin typeface="+mn-lt"/>
                <a:cs typeface="Times New Roman" pitchFamily="18" charset="0"/>
              </a:rPr>
              <a:t>:</a:t>
            </a:r>
            <a:endParaRPr lang="en-US" sz="2200" dirty="0">
              <a:latin typeface="+mn-lt"/>
              <a:cs typeface="Times New Roman" pitchFamily="18" charset="0"/>
            </a:endParaRPr>
          </a:p>
        </p:txBody>
      </p:sp>
      <p:graphicFrame>
        <p:nvGraphicFramePr>
          <p:cNvPr id="9" name="Object 8" descr="4 x = 100. start fraction 4 x over 4 end fraction = start fraction 100 over 4 end fraction. x = 25 units."/>
          <p:cNvGraphicFramePr>
            <a:graphicFrameLocks noChangeAspect="1"/>
          </p:cNvGraphicFramePr>
          <p:nvPr>
            <p:extLst>
              <p:ext uri="{D42A27DB-BD31-4B8C-83A1-F6EECF244321}">
                <p14:modId xmlns="" xmlns:p14="http://schemas.microsoft.com/office/powerpoint/2010/main" val="2111613272"/>
              </p:ext>
            </p:extLst>
          </p:nvPr>
        </p:nvGraphicFramePr>
        <p:xfrm>
          <a:off x="1796030" y="2634781"/>
          <a:ext cx="1546679" cy="1504967"/>
        </p:xfrm>
        <a:graphic>
          <a:graphicData uri="http://schemas.openxmlformats.org/presentationml/2006/ole">
            <p:oleObj spid="_x0000_s5537" name="Equation" r:id="rId3" imgW="914400" imgH="888840" progId="Equation.DSMT4">
              <p:embed/>
            </p:oleObj>
          </a:graphicData>
        </a:graphic>
      </p:graphicFrame>
      <p:sp>
        <p:nvSpPr>
          <p:cNvPr id="5" name="Content Placeholder 4"/>
          <p:cNvSpPr>
            <a:spLocks noGrp="1"/>
          </p:cNvSpPr>
          <p:nvPr>
            <p:ph sz="quarter" idx="14"/>
          </p:nvPr>
        </p:nvSpPr>
        <p:spPr>
          <a:xfrm>
            <a:off x="427708" y="4193203"/>
            <a:ext cx="5560137" cy="465910"/>
          </a:xfrm>
        </p:spPr>
        <p:txBody>
          <a:bodyPr/>
          <a:lstStyle/>
          <a:p>
            <a:pPr marL="432" indent="0">
              <a:buNone/>
            </a:pPr>
            <a:r>
              <a:rPr lang="en-US" sz="2200" dirty="0">
                <a:latin typeface="+mn-lt"/>
                <a:cs typeface="Times New Roman" pitchFamily="18" charset="0"/>
              </a:rPr>
              <a:t>Substitute this value into the profit function</a:t>
            </a:r>
            <a:r>
              <a:rPr lang="en-US" sz="2200" dirty="0" smtClean="0">
                <a:latin typeface="+mn-lt"/>
                <a:cs typeface="Times New Roman" pitchFamily="18" charset="0"/>
              </a:rPr>
              <a:t>:</a:t>
            </a:r>
            <a:endParaRPr lang="en-US" sz="2200" dirty="0">
              <a:latin typeface="+mn-lt"/>
              <a:cs typeface="Times New Roman" pitchFamily="18" charset="0"/>
            </a:endParaRPr>
          </a:p>
        </p:txBody>
      </p:sp>
      <p:graphicFrame>
        <p:nvGraphicFramePr>
          <p:cNvPr id="10" name="Object 9" descr="Z = $20 x minus $5 x. = left parenthesis 20 right parenthesis, left parenthesis 25 right parenthesis, minus left parenthesis 5 right parenthesis, left parenthesis 25. = $375"/>
          <p:cNvGraphicFramePr>
            <a:graphicFrameLocks noChangeAspect="1"/>
          </p:cNvGraphicFramePr>
          <p:nvPr>
            <p:extLst>
              <p:ext uri="{D42A27DB-BD31-4B8C-83A1-F6EECF244321}">
                <p14:modId xmlns="" xmlns:p14="http://schemas.microsoft.com/office/powerpoint/2010/main" val="4149429183"/>
              </p:ext>
            </p:extLst>
          </p:nvPr>
        </p:nvGraphicFramePr>
        <p:xfrm>
          <a:off x="1493697" y="4721835"/>
          <a:ext cx="2676807" cy="1162011"/>
        </p:xfrm>
        <a:graphic>
          <a:graphicData uri="http://schemas.openxmlformats.org/presentationml/2006/ole">
            <p:oleObj spid="_x0000_s5538" name="Equation" r:id="rId4" imgW="1549080" imgH="672840" progId="Equation.DSMT4">
              <p:embed/>
            </p:oleObj>
          </a:graphicData>
        </a:graphic>
      </p:graphicFrame>
      <p:sp>
        <p:nvSpPr>
          <p:cNvPr id="6" name="Content Placeholder 5"/>
          <p:cNvSpPr>
            <a:spLocks noGrp="1"/>
          </p:cNvSpPr>
          <p:nvPr>
            <p:ph sz="quarter" idx="15"/>
          </p:nvPr>
        </p:nvSpPr>
        <p:spPr>
          <a:xfrm>
            <a:off x="457202" y="5931308"/>
            <a:ext cx="5899353" cy="429906"/>
          </a:xfrm>
        </p:spPr>
        <p:txBody>
          <a:bodyPr/>
          <a:lstStyle/>
          <a:p>
            <a:pPr marL="0" indent="0">
              <a:buNone/>
            </a:pPr>
            <a:r>
              <a:rPr lang="en-US" sz="2200" b="1" dirty="0">
                <a:latin typeface="+mn-lt"/>
                <a:cs typeface="Times New Roman" pitchFamily="18" charset="0"/>
              </a:rPr>
              <a:t>(Produce 25 units, to yield a profit of $375</a:t>
            </a:r>
            <a:r>
              <a:rPr lang="en-US" sz="2200" b="1" dirty="0" smtClean="0">
                <a:latin typeface="+mn-lt"/>
                <a:cs typeface="Times New Roman" pitchFamily="18" charset="0"/>
              </a:rPr>
              <a:t>)</a:t>
            </a:r>
            <a:endParaRPr lang="en-US" sz="2200" dirty="0">
              <a:latin typeface="+mn-lt"/>
              <a:cs typeface="Times New Roman" pitchFamily="18" charset="0"/>
            </a:endParaRPr>
          </a:p>
        </p:txBody>
      </p:sp>
    </p:spTree>
    <p:extLst>
      <p:ext uri="{BB962C8B-B14F-4D97-AF65-F5344CB8AC3E}">
        <p14:creationId xmlns="" xmlns:p14="http://schemas.microsoft.com/office/powerpoint/2010/main" val="2272795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9209</TotalTime>
  <Words>1176</Words>
  <Application>Microsoft Office PowerPoint</Application>
  <PresentationFormat>On-screen Show (4:3)</PresentationFormat>
  <Paragraphs>142</Paragraphs>
  <Slides>33</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508 Lecture</vt:lpstr>
      <vt:lpstr>1_508 Lecture</vt:lpstr>
      <vt:lpstr>Equation</vt:lpstr>
      <vt:lpstr>Introduction to Management Science</vt:lpstr>
      <vt:lpstr>Learning Objectives</vt:lpstr>
      <vt:lpstr>Learning Objective 1.1</vt:lpstr>
      <vt:lpstr>The Management Science Approach</vt:lpstr>
      <vt:lpstr>Figure 1.1 The Management Science Process</vt:lpstr>
      <vt:lpstr>Steps in the Management Science Process</vt:lpstr>
      <vt:lpstr>Example of Model Construction (1 of 3)</vt:lpstr>
      <vt:lpstr>Example of Model Construction (2 of 3)</vt:lpstr>
      <vt:lpstr>Example of Model Construction (3 of 3)</vt:lpstr>
      <vt:lpstr>Learning Objective 1.2</vt:lpstr>
      <vt:lpstr>Management Science and Business Analytics</vt:lpstr>
      <vt:lpstr>Developing Analytical Career Skills</vt:lpstr>
      <vt:lpstr>Learning Objective 1.3</vt:lpstr>
      <vt:lpstr>Break-Even Analysis (1 of 9)</vt:lpstr>
      <vt:lpstr>Break-Even Analysis (2 of 9)</vt:lpstr>
      <vt:lpstr>Break-Even Analysis (3 of 9)</vt:lpstr>
      <vt:lpstr>Break-Even Analysis (4 of 9)</vt:lpstr>
      <vt:lpstr>Break-Even Analysis (5 of 9)</vt:lpstr>
      <vt:lpstr>Break-Even Analysis (6 of 9)</vt:lpstr>
      <vt:lpstr>Break-Even Analysis (7 of 9)</vt:lpstr>
      <vt:lpstr>Break-Even Analysis (8 of 9)</vt:lpstr>
      <vt:lpstr>Break-Even Analysis (9 of 9)</vt:lpstr>
      <vt:lpstr>Learning Objective 1.4</vt:lpstr>
      <vt:lpstr>Break-Even Analysis: Excel Solution</vt:lpstr>
      <vt:lpstr>Break-Even Analysis: Excel Q M Solution</vt:lpstr>
      <vt:lpstr>Break-Even Analysis: Q M Solution</vt:lpstr>
      <vt:lpstr>Learning Objective 1.6</vt:lpstr>
      <vt:lpstr>Figure 1.6 Classification of Management Science Techniques</vt:lpstr>
      <vt:lpstr>Management Science Modeling Techniques: Characteristics of Modeling Techniques</vt:lpstr>
      <vt:lpstr>Business Usage of Management Science</vt:lpstr>
      <vt:lpstr>Learning Objective 1.7</vt:lpstr>
      <vt:lpstr>Management Science Models in Decision Support Systems (D S S) (1 of 2)</vt:lpstr>
      <vt:lpstr>Management Science Models in Decision Support Systems (D S S) (2 of 2)</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Science, 13e</dc:title>
  <dc:subject>Operations Management</dc:subject>
  <dc:creator>Taylor</dc:creator>
  <cp:keywords>Introduction to Management Science</cp:keywords>
  <cp:lastModifiedBy>admin</cp:lastModifiedBy>
  <cp:revision>1254</cp:revision>
  <dcterms:modified xsi:type="dcterms:W3CDTF">2018-12-06T06:41:46Z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