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Lst>
  <p:notesMasterIdLst>
    <p:notesMasterId r:id="rId53"/>
  </p:notesMasterIdLst>
  <p:handoutMasterIdLst>
    <p:handoutMasterId r:id="rId54"/>
  </p:handoutMasterIdLst>
  <p:sldIdLst>
    <p:sldId id="301" r:id="rId3"/>
    <p:sldId id="360" r:id="rId4"/>
    <p:sldId id="308" r:id="rId5"/>
    <p:sldId id="315" r:id="rId6"/>
    <p:sldId id="309" r:id="rId7"/>
    <p:sldId id="310" r:id="rId8"/>
    <p:sldId id="306" r:id="rId9"/>
    <p:sldId id="311" r:id="rId10"/>
    <p:sldId id="312" r:id="rId11"/>
    <p:sldId id="313" r:id="rId12"/>
    <p:sldId id="314" r:id="rId13"/>
    <p:sldId id="316" r:id="rId14"/>
    <p:sldId id="317" r:id="rId15"/>
    <p:sldId id="318" r:id="rId16"/>
    <p:sldId id="319" r:id="rId17"/>
    <p:sldId id="320" r:id="rId18"/>
    <p:sldId id="321" r:id="rId19"/>
    <p:sldId id="322" r:id="rId20"/>
    <p:sldId id="323" r:id="rId21"/>
    <p:sldId id="324" r:id="rId22"/>
    <p:sldId id="325" r:id="rId23"/>
    <p:sldId id="326" r:id="rId24"/>
    <p:sldId id="327" r:id="rId25"/>
    <p:sldId id="328" r:id="rId26"/>
    <p:sldId id="329" r:id="rId27"/>
    <p:sldId id="330" r:id="rId28"/>
    <p:sldId id="331" r:id="rId29"/>
    <p:sldId id="334" r:id="rId30"/>
    <p:sldId id="357" r:id="rId31"/>
    <p:sldId id="335" r:id="rId32"/>
    <p:sldId id="336" r:id="rId33"/>
    <p:sldId id="338" r:id="rId34"/>
    <p:sldId id="339" r:id="rId35"/>
    <p:sldId id="340" r:id="rId36"/>
    <p:sldId id="341" r:id="rId37"/>
    <p:sldId id="343" r:id="rId38"/>
    <p:sldId id="358" r:id="rId39"/>
    <p:sldId id="344" r:id="rId40"/>
    <p:sldId id="345" r:id="rId41"/>
    <p:sldId id="346" r:id="rId42"/>
    <p:sldId id="347" r:id="rId43"/>
    <p:sldId id="359" r:id="rId44"/>
    <p:sldId id="348" r:id="rId45"/>
    <p:sldId id="349" r:id="rId46"/>
    <p:sldId id="350" r:id="rId47"/>
    <p:sldId id="351" r:id="rId48"/>
    <p:sldId id="352" r:id="rId49"/>
    <p:sldId id="354" r:id="rId50"/>
    <p:sldId id="355" r:id="rId51"/>
    <p:sldId id="356" r:id="rId5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2" pos="499" userDrawn="1">
          <p15:clr>
            <a:srgbClr val="A4A3A4"/>
          </p15:clr>
        </p15:guide>
        <p15:guide id="3" orient="horz" pos="125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299" autoAdjust="0"/>
    <p:restoredTop sz="94364" autoAdjust="0"/>
  </p:normalViewPr>
  <p:slideViewPr>
    <p:cSldViewPr snapToGrid="0" snapToObjects="1">
      <p:cViewPr varScale="1">
        <p:scale>
          <a:sx n="88" d="100"/>
          <a:sy n="88" d="100"/>
        </p:scale>
        <p:origin x="955" y="62"/>
      </p:cViewPr>
      <p:guideLst>
        <p:guide pos="499"/>
        <p:guide orient="horz" pos="1253"/>
      </p:guideLst>
    </p:cSldViewPr>
  </p:slideViewPr>
  <p:outlineViewPr>
    <p:cViewPr>
      <p:scale>
        <a:sx n="33" d="100"/>
        <a:sy n="33" d="100"/>
      </p:scale>
      <p:origin x="0" y="-28224"/>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41.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44.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image" Target="../media/image47.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image" Target="../media/image50.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image" Target="../media/image53.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image" Target="../media/image5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8.wmf"/><Relationship Id="rId1" Type="http://schemas.openxmlformats.org/officeDocument/2006/relationships/image" Target="../media/image2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pPr/>
              <a:t>2/9/2021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pPr/>
              <a:t>‹#›</a:t>
            </a:fld>
            <a:endParaRPr lang="en-US"/>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smtClean="0">
                <a:solidFill>
                  <a:schemeClr val="dk1"/>
                </a:solidFill>
                <a:latin typeface="+mn-lt"/>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smtClean="0">
                <a:solidFill>
                  <a:schemeClr val="dk1"/>
                </a:solidFill>
                <a:latin typeface="+mn-lt"/>
                <a:ea typeface="Arial"/>
                <a:cs typeface="Arial"/>
                <a:sym typeface="Arial"/>
              </a:rPr>
              <a:t>1) MathType Plugin</a:t>
            </a:r>
          </a:p>
          <a:p>
            <a:r>
              <a:rPr lang="en-US" sz="1200" b="0" i="0" u="none" strike="noStrike" kern="1200" cap="none" dirty="0" smtClean="0">
                <a:solidFill>
                  <a:schemeClr val="dk1"/>
                </a:solidFill>
                <a:latin typeface="+mn-lt"/>
                <a:ea typeface="Arial"/>
                <a:cs typeface="Arial"/>
                <a:sym typeface="Arial"/>
              </a:rPr>
              <a:t>2) Math Player (free versions available)</a:t>
            </a:r>
          </a:p>
          <a:p>
            <a:r>
              <a:rPr lang="en-US" sz="1200" b="0" i="0" u="none" strike="noStrike" kern="1200" cap="none" dirty="0" smtClean="0">
                <a:solidFill>
                  <a:schemeClr val="dk1"/>
                </a:solidFill>
                <a:latin typeface="+mn-lt"/>
                <a:ea typeface="Arial"/>
                <a:cs typeface="Arial"/>
                <a:sym typeface="Arial"/>
              </a:rPr>
              <a:t>3) NVDA Reader (free versions available)</a:t>
            </a:r>
            <a:endParaRPr lang="en-US" dirty="0" smtClean="0">
              <a:latin typeface="+mn-lt"/>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309911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4613519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087329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3252586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9320636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2387015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4031322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0823219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694755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3163820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32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96540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539895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33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5102425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34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9467169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35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7053510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36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6350346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39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9253090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40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553777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41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5822515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48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6367125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49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1472506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50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47885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839941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666623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818601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169787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8702058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6980330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098529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3245734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2" name="Shape 32"/>
          <p:cNvSpPr txBox="1">
            <a:spLocks noGrp="1"/>
          </p:cNvSpPr>
          <p:nvPr>
            <p:ph type="body" idx="1"/>
          </p:nvPr>
        </p:nvSpPr>
        <p:spPr>
          <a:xfrm>
            <a:off x="457200" y="1600200"/>
            <a:ext cx="8229600" cy="21637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dirty="0"/>
          </a:p>
        </p:txBody>
      </p:sp>
      <p:sp>
        <p:nvSpPr>
          <p:cNvPr id="33" name="Shape 33"/>
          <p:cNvSpPr txBox="1">
            <a:spLocks noGrp="1"/>
          </p:cNvSpPr>
          <p:nvPr>
            <p:ph type="body" idx="2"/>
          </p:nvPr>
        </p:nvSpPr>
        <p:spPr>
          <a:xfrm>
            <a:off x="457200" y="3962400"/>
            <a:ext cx="8229600" cy="21637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14617625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lank">
    <p:spTree>
      <p:nvGrpSpPr>
        <p:cNvPr id="1" name="Shape 79"/>
        <p:cNvGrpSpPr/>
        <p:nvPr/>
      </p:nvGrpSpPr>
      <p:grpSpPr>
        <a:xfrm>
          <a:off x="0" y="0"/>
          <a:ext cx="0" cy="0"/>
          <a:chOff x="0" y="0"/>
          <a:chExt cx="0" cy="0"/>
        </a:xfrm>
      </p:grpSpPr>
      <p:sp>
        <p:nvSpPr>
          <p:cNvPr id="80" name="Shape 8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1" name="Shape 8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2" name="Shape 8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earning Objectives">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tabLst>
                <a:tab pos="176213" algn="l"/>
              </a:tabLst>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a:p>
            <a:pPr lvl="1"/>
            <a:endParaRPr lang="en-IN" dirty="0" smtClean="0"/>
          </a:p>
          <a:p>
            <a:pPr lvl="2"/>
            <a:endParaRPr lang="en-IN" dirty="0" smtClean="0"/>
          </a:p>
        </p:txBody>
      </p:sp>
      <p:sp>
        <p:nvSpPr>
          <p:cNvPr id="4" name="Shape 16"/>
          <p:cNvSpPr txBox="1"/>
          <p:nvPr userDrawn="1"/>
        </p:nvSpPr>
        <p:spPr>
          <a:xfrm>
            <a:off x="1524001" y="6453699"/>
            <a:ext cx="7162799" cy="200054"/>
          </a:xfrm>
          <a:prstGeom prst="rect">
            <a:avLst/>
          </a:prstGeom>
          <a:noFill/>
          <a:ln>
            <a:noFill/>
          </a:ln>
        </p:spPr>
        <p:txBody>
          <a:bodyPr lIns="91425" tIns="45700" rIns="91425" bIns="45700" anchor="t" anchorCtr="0">
            <a:noAutofit/>
          </a:bodyPr>
          <a:lstStyle/>
          <a:p>
            <a:pPr algn="r"/>
            <a:r>
              <a:rPr lang="en-US" altLang="en-US" sz="1200" dirty="0" smtClean="0">
                <a:solidFill>
                  <a:schemeClr val="tx1"/>
                </a:solidFill>
                <a:latin typeface="Verdana"/>
                <a:ea typeface="Verdana" panose="020B0604030504040204" pitchFamily="34" charset="0"/>
                <a:cs typeface="Verdana" panose="020B0604030504040204" pitchFamily="34" charset="0"/>
              </a:rPr>
              <a:t>Copyright © 2019 Pearson Education, Ltd. All Rights 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574979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30688579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Learning Objectives">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tabLst>
                <a:tab pos="176213" algn="l"/>
              </a:tabLst>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a:p>
            <a:pPr lvl="1"/>
            <a:endParaRPr lang="en-IN" dirty="0" smtClean="0"/>
          </a:p>
          <a:p>
            <a:pPr lvl="2"/>
            <a:endParaRPr lang="en-IN" dirty="0" smtClean="0"/>
          </a:p>
        </p:txBody>
      </p:sp>
      <p:sp>
        <p:nvSpPr>
          <p:cNvPr id="4" name="Shape 16"/>
          <p:cNvSpPr txBox="1"/>
          <p:nvPr userDrawn="1"/>
        </p:nvSpPr>
        <p:spPr>
          <a:xfrm>
            <a:off x="1524001" y="6453699"/>
            <a:ext cx="7162799" cy="200054"/>
          </a:xfrm>
          <a:prstGeom prst="rect">
            <a:avLst/>
          </a:prstGeom>
          <a:noFill/>
          <a:ln>
            <a:noFill/>
          </a:ln>
        </p:spPr>
        <p:txBody>
          <a:bodyPr lIns="91425" tIns="45700" rIns="91425" bIns="45700" anchor="t" anchorCtr="0">
            <a:noAutofit/>
          </a:bodyPr>
          <a:lstStyle/>
          <a:p>
            <a:pPr algn="r"/>
            <a:r>
              <a:rPr lang="en-US" altLang="en-US" sz="1200" dirty="0" smtClean="0">
                <a:solidFill>
                  <a:schemeClr val="tx1"/>
                </a:solidFill>
                <a:latin typeface="Verdana"/>
                <a:ea typeface="Verdana" panose="020B0604030504040204" pitchFamily="34" charset="0"/>
                <a:cs typeface="Verdana" panose="020B0604030504040204" pitchFamily="34" charset="0"/>
              </a:rPr>
              <a:t>Copyright © 2019 Pearson Education, Ltd. All Rights 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25722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5" name="Shape 55"/>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26302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tabLst>
                <a:tab pos="176213" algn="l"/>
              </a:tabLst>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a:p>
            <a:pPr lvl="1"/>
            <a:endParaRPr lang="en-IN" dirty="0" smtClean="0"/>
          </a:p>
          <a:p>
            <a:pPr lvl="2"/>
            <a:endParaRPr lang="en-IN" dirty="0"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Tree>
    <p:extLst>
      <p:ext uri="{BB962C8B-B14F-4D97-AF65-F5344CB8AC3E}">
        <p14:creationId xmlns:p14="http://schemas.microsoft.com/office/powerpoint/2010/main" val="3428980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4" name="Content Placeholder 3"/>
          <p:cNvSpPr>
            <a:spLocks noGrp="1"/>
          </p:cNvSpPr>
          <p:nvPr>
            <p:ph sz="quarter" idx="18"/>
          </p:nvPr>
        </p:nvSpPr>
        <p:spPr>
          <a:xfrm>
            <a:off x="457200" y="5811838"/>
            <a:ext cx="8229600" cy="457200"/>
          </a:xfrm>
        </p:spPr>
        <p:txBody>
          <a:bodyPr/>
          <a:lstStyle>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7"/>
          <p:cNvSpPr>
            <a:spLocks noGrp="1"/>
          </p:cNvSpPr>
          <p:nvPr>
            <p:ph sz="quarter" idx="19"/>
          </p:nvPr>
        </p:nvSpPr>
        <p:spPr>
          <a:xfrm>
            <a:off x="3657601" y="6418263"/>
            <a:ext cx="479834" cy="2984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20"/>
          </p:nvPr>
        </p:nvSpPr>
        <p:spPr>
          <a:xfrm>
            <a:off x="5503863" y="6418263"/>
            <a:ext cx="453317"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13"/>
          <p:cNvSpPr>
            <a:spLocks noGrp="1"/>
          </p:cNvSpPr>
          <p:nvPr>
            <p:ph sz="quarter" idx="21"/>
          </p:nvPr>
        </p:nvSpPr>
        <p:spPr>
          <a:xfrm>
            <a:off x="7200900" y="6418263"/>
            <a:ext cx="576027"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22"/>
          </p:nvPr>
        </p:nvSpPr>
        <p:spPr>
          <a:xfrm flipH="1">
            <a:off x="7976101" y="6418263"/>
            <a:ext cx="778599"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4479498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64" name="Shape 64"/>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65" name="Shape 6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6" name="Shape 6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7" name="Shape 6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71" name="Shape 7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2" name="Shape 7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3" name="Shape 7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8" name="Shape 7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14">
            <a:alphaModFix/>
          </a:blip>
          <a:srcRect/>
          <a:stretch/>
        </p:blipFill>
        <p:spPr>
          <a:xfrm>
            <a:off x="443972" y="6429709"/>
            <a:ext cx="917999" cy="27991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5" r:id="rId1"/>
    <p:sldLayoutId id="2147483666" r:id="rId2"/>
    <p:sldLayoutId id="2147483649" r:id="rId3"/>
    <p:sldLayoutId id="2147483668" r:id="rId4"/>
    <p:sldLayoutId id="2147483669" r:id="rId5"/>
    <p:sldLayoutId id="2147483651" r:id="rId6"/>
    <p:sldLayoutId id="2147483654" r:id="rId7"/>
    <p:sldLayoutId id="2147483655" r:id="rId8"/>
    <p:sldLayoutId id="2147483656" r:id="rId9"/>
    <p:sldLayoutId id="2147483667" r:id="rId10"/>
    <p:sldLayoutId id="2147483657" r:id="rId11"/>
    <p:sldLayoutId id="214748367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0283969"/>
      </p:ext>
    </p:extLst>
  </p:cSld>
  <p:clrMap bg1="lt1" tx1="dk1" bg2="dk2" tx2="lt2" accent1="accent1" accent2="accent2" accent3="accent3" accent4="accent4" accent5="accent5" accent6="accent6" hlink="hlink" folHlink="folHlink"/>
  <p:sldLayoutIdLst>
    <p:sldLayoutId id="2147483664" r:id="rId1"/>
    <p:sldLayoutId id="214748367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55588" marR="0" lvl="0" indent="-25603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8.wmf"/><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image" Target="../media/image7.wmf"/><Relationship Id="rId4" Type="http://schemas.openxmlformats.org/officeDocument/2006/relationships/oleObject" Target="../embeddings/oleObject4.bin"/></Relationships>
</file>

<file path=ppt/slides/_rels/slide11.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image" Target="../media/image10.wmf"/><Relationship Id="rId5" Type="http://schemas.openxmlformats.org/officeDocument/2006/relationships/oleObject" Target="../embeddings/oleObject7.bin"/><Relationship Id="rId4" Type="http://schemas.openxmlformats.org/officeDocument/2006/relationships/image" Target="../media/image9.w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3.wmf"/><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oleObject" Target="../embeddings/oleObject10.bin"/><Relationship Id="rId5" Type="http://schemas.openxmlformats.org/officeDocument/2006/relationships/image" Target="../media/image12.wmf"/><Relationship Id="rId4" Type="http://schemas.openxmlformats.org/officeDocument/2006/relationships/oleObject" Target="../embeddings/oleObject9.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notesSlide" Target="../notesSlides/notesSlide5.xml"/><Relationship Id="rId7" Type="http://schemas.openxmlformats.org/officeDocument/2006/relationships/image" Target="../media/image8.wmf"/><Relationship Id="rId2" Type="http://schemas.openxmlformats.org/officeDocument/2006/relationships/slideLayout" Target="../slideLayouts/slideLayout4.xml"/><Relationship Id="rId1" Type="http://schemas.openxmlformats.org/officeDocument/2006/relationships/vmlDrawing" Target="../drawings/vmlDrawing5.vml"/><Relationship Id="rId6" Type="http://schemas.openxmlformats.org/officeDocument/2006/relationships/oleObject" Target="../embeddings/oleObject12.bin"/><Relationship Id="rId5" Type="http://schemas.openxmlformats.org/officeDocument/2006/relationships/image" Target="../media/image7.wmf"/><Relationship Id="rId4" Type="http://schemas.openxmlformats.org/officeDocument/2006/relationships/oleObject" Target="../embeddings/oleObject11.bin"/></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notesSlide" Target="../notesSlides/notesSlide16.xml"/><Relationship Id="rId7" Type="http://schemas.openxmlformats.org/officeDocument/2006/relationships/image" Target="../media/image8.wmf"/><Relationship Id="rId2" Type="http://schemas.openxmlformats.org/officeDocument/2006/relationships/slideLayout" Target="../slideLayouts/slideLayout4.xml"/><Relationship Id="rId1" Type="http://schemas.openxmlformats.org/officeDocument/2006/relationships/vmlDrawing" Target="../drawings/vmlDrawing6.vml"/><Relationship Id="rId6" Type="http://schemas.openxmlformats.org/officeDocument/2006/relationships/oleObject" Target="../embeddings/oleObject14.bin"/><Relationship Id="rId5" Type="http://schemas.openxmlformats.org/officeDocument/2006/relationships/image" Target="../media/image25.wmf"/><Relationship Id="rId10" Type="http://schemas.openxmlformats.org/officeDocument/2006/relationships/image" Target="../media/image26.wmf"/><Relationship Id="rId4" Type="http://schemas.openxmlformats.org/officeDocument/2006/relationships/oleObject" Target="../embeddings/oleObject13.bin"/><Relationship Id="rId9" Type="http://schemas.openxmlformats.org/officeDocument/2006/relationships/oleObject" Target="../embeddings/oleObject15.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0.xml"/><Relationship Id="rId1" Type="http://schemas.openxmlformats.org/officeDocument/2006/relationships/vmlDrawing" Target="../drawings/vmlDrawing7.vml"/><Relationship Id="rId5" Type="http://schemas.openxmlformats.org/officeDocument/2006/relationships/image" Target="../media/image28.wmf"/><Relationship Id="rId4" Type="http://schemas.openxmlformats.org/officeDocument/2006/relationships/oleObject" Target="../embeddings/oleObject16.bin"/></Relationships>
</file>

<file path=ppt/slides/_rels/slide2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notesSlide" Target="../notesSlides/notesSlide18.xml"/><Relationship Id="rId7" Type="http://schemas.openxmlformats.org/officeDocument/2006/relationships/image" Target="../media/image30.wmf"/><Relationship Id="rId2" Type="http://schemas.openxmlformats.org/officeDocument/2006/relationships/slideLayout" Target="../slideLayouts/slideLayout4.xml"/><Relationship Id="rId1" Type="http://schemas.openxmlformats.org/officeDocument/2006/relationships/vmlDrawing" Target="../drawings/vmlDrawing8.vml"/><Relationship Id="rId6" Type="http://schemas.openxmlformats.org/officeDocument/2006/relationships/oleObject" Target="../embeddings/oleObject18.bin"/><Relationship Id="rId5" Type="http://schemas.openxmlformats.org/officeDocument/2006/relationships/image" Target="../media/image29.wmf"/><Relationship Id="rId4" Type="http://schemas.openxmlformats.org/officeDocument/2006/relationships/oleObject" Target="../embeddings/oleObject17.bin"/></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3.xml"/><Relationship Id="rId1" Type="http://schemas.openxmlformats.org/officeDocument/2006/relationships/vmlDrawing" Target="../drawings/vmlDrawing9.vml"/><Relationship Id="rId4" Type="http://schemas.openxmlformats.org/officeDocument/2006/relationships/image" Target="../media/image33.wmf"/></Relationships>
</file>

<file path=ppt/slides/_rels/slide3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notesSlide" Target="../notesSlides/notesSlide19.xml"/><Relationship Id="rId7" Type="http://schemas.openxmlformats.org/officeDocument/2006/relationships/image" Target="../media/image35.wmf"/><Relationship Id="rId2" Type="http://schemas.openxmlformats.org/officeDocument/2006/relationships/slideLayout" Target="../slideLayouts/slideLayout4.xml"/><Relationship Id="rId1" Type="http://schemas.openxmlformats.org/officeDocument/2006/relationships/vmlDrawing" Target="../drawings/vmlDrawing10.vml"/><Relationship Id="rId6" Type="http://schemas.openxmlformats.org/officeDocument/2006/relationships/oleObject" Target="../embeddings/oleObject21.bin"/><Relationship Id="rId5" Type="http://schemas.openxmlformats.org/officeDocument/2006/relationships/image" Target="../media/image34.wmf"/><Relationship Id="rId4" Type="http://schemas.openxmlformats.org/officeDocument/2006/relationships/oleObject" Target="../embeddings/oleObject20.bin"/></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40.wmf"/><Relationship Id="rId2" Type="http://schemas.openxmlformats.org/officeDocument/2006/relationships/slideLayout" Target="../slideLayouts/slideLayout10.xml"/><Relationship Id="rId1" Type="http://schemas.openxmlformats.org/officeDocument/2006/relationships/vmlDrawing" Target="../drawings/vmlDrawing11.vml"/><Relationship Id="rId6" Type="http://schemas.openxmlformats.org/officeDocument/2006/relationships/oleObject" Target="../embeddings/oleObject23.bin"/><Relationship Id="rId5" Type="http://schemas.openxmlformats.org/officeDocument/2006/relationships/image" Target="../media/image39.wmf"/><Relationship Id="rId4" Type="http://schemas.openxmlformats.org/officeDocument/2006/relationships/oleObject" Target="../embeddings/oleObject22.bin"/></Relationships>
</file>

<file path=ppt/slides/_rels/slide36.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notesSlide" Target="../notesSlides/notesSlide23.xml"/><Relationship Id="rId7" Type="http://schemas.openxmlformats.org/officeDocument/2006/relationships/image" Target="../media/image42.wmf"/><Relationship Id="rId2" Type="http://schemas.openxmlformats.org/officeDocument/2006/relationships/slideLayout" Target="../slideLayouts/slideLayout4.xml"/><Relationship Id="rId1" Type="http://schemas.openxmlformats.org/officeDocument/2006/relationships/vmlDrawing" Target="../drawings/vmlDrawing12.vml"/><Relationship Id="rId6" Type="http://schemas.openxmlformats.org/officeDocument/2006/relationships/oleObject" Target="../embeddings/oleObject25.bin"/><Relationship Id="rId5" Type="http://schemas.openxmlformats.org/officeDocument/2006/relationships/image" Target="../media/image41.wmf"/><Relationship Id="rId4" Type="http://schemas.openxmlformats.org/officeDocument/2006/relationships/oleObject" Target="../embeddings/oleObject24.bin"/></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notesSlide" Target="../notesSlides/notesSlide24.xml"/><Relationship Id="rId7" Type="http://schemas.openxmlformats.org/officeDocument/2006/relationships/image" Target="../media/image45.wmf"/><Relationship Id="rId2" Type="http://schemas.openxmlformats.org/officeDocument/2006/relationships/slideLayout" Target="../slideLayouts/slideLayout4.xml"/><Relationship Id="rId1" Type="http://schemas.openxmlformats.org/officeDocument/2006/relationships/vmlDrawing" Target="../drawings/vmlDrawing13.vml"/><Relationship Id="rId6" Type="http://schemas.openxmlformats.org/officeDocument/2006/relationships/oleObject" Target="../embeddings/oleObject27.bin"/><Relationship Id="rId5" Type="http://schemas.openxmlformats.org/officeDocument/2006/relationships/image" Target="../media/image44.wmf"/><Relationship Id="rId4" Type="http://schemas.openxmlformats.org/officeDocument/2006/relationships/oleObject" Target="../embeddings/oleObject26.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notesSlide" Target="../notesSlides/notesSlide25.xml"/><Relationship Id="rId7" Type="http://schemas.openxmlformats.org/officeDocument/2006/relationships/image" Target="../media/image48.wmf"/><Relationship Id="rId2" Type="http://schemas.openxmlformats.org/officeDocument/2006/relationships/slideLayout" Target="../slideLayouts/slideLayout4.xml"/><Relationship Id="rId1" Type="http://schemas.openxmlformats.org/officeDocument/2006/relationships/vmlDrawing" Target="../drawings/vmlDrawing14.vml"/><Relationship Id="rId6" Type="http://schemas.openxmlformats.org/officeDocument/2006/relationships/oleObject" Target="../embeddings/oleObject29.bin"/><Relationship Id="rId5" Type="http://schemas.openxmlformats.org/officeDocument/2006/relationships/image" Target="../media/image47.wmf"/><Relationship Id="rId4" Type="http://schemas.openxmlformats.org/officeDocument/2006/relationships/oleObject" Target="../embeddings/oleObject28.bin"/></Relationships>
</file>

<file path=ppt/slides/_rels/slide41.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notesSlide" Target="../notesSlides/notesSlide26.xml"/><Relationship Id="rId7" Type="http://schemas.openxmlformats.org/officeDocument/2006/relationships/image" Target="../media/image51.wmf"/><Relationship Id="rId2" Type="http://schemas.openxmlformats.org/officeDocument/2006/relationships/slideLayout" Target="../slideLayouts/slideLayout4.xml"/><Relationship Id="rId1" Type="http://schemas.openxmlformats.org/officeDocument/2006/relationships/vmlDrawing" Target="../drawings/vmlDrawing15.vml"/><Relationship Id="rId6" Type="http://schemas.openxmlformats.org/officeDocument/2006/relationships/oleObject" Target="../embeddings/oleObject31.bin"/><Relationship Id="rId5" Type="http://schemas.openxmlformats.org/officeDocument/2006/relationships/image" Target="../media/image50.wmf"/><Relationship Id="rId4" Type="http://schemas.openxmlformats.org/officeDocument/2006/relationships/oleObject" Target="../embeddings/oleObject30.bin"/></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8" Type="http://schemas.openxmlformats.org/officeDocument/2006/relationships/image" Target="../media/image55.wmf"/><Relationship Id="rId3" Type="http://schemas.openxmlformats.org/officeDocument/2006/relationships/oleObject" Target="../embeddings/oleObject32.bin"/><Relationship Id="rId7" Type="http://schemas.openxmlformats.org/officeDocument/2006/relationships/oleObject" Target="../embeddings/oleObject34.bin"/><Relationship Id="rId2" Type="http://schemas.openxmlformats.org/officeDocument/2006/relationships/slideLayout" Target="../slideLayouts/slideLayout10.xml"/><Relationship Id="rId1" Type="http://schemas.openxmlformats.org/officeDocument/2006/relationships/vmlDrawing" Target="../drawings/vmlDrawing16.vml"/><Relationship Id="rId6" Type="http://schemas.openxmlformats.org/officeDocument/2006/relationships/image" Target="../media/image54.wmf"/><Relationship Id="rId5" Type="http://schemas.openxmlformats.org/officeDocument/2006/relationships/oleObject" Target="../embeddings/oleObject33.bin"/><Relationship Id="rId4" Type="http://schemas.openxmlformats.org/officeDocument/2006/relationships/image" Target="../media/image53.wmf"/></Relationships>
</file>

<file path=ppt/slides/_rels/slide48.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notesSlide" Target="../notesSlides/notesSlide27.xml"/><Relationship Id="rId7" Type="http://schemas.openxmlformats.org/officeDocument/2006/relationships/image" Target="../media/image57.wmf"/><Relationship Id="rId2" Type="http://schemas.openxmlformats.org/officeDocument/2006/relationships/slideLayout" Target="../slideLayouts/slideLayout4.xml"/><Relationship Id="rId1" Type="http://schemas.openxmlformats.org/officeDocument/2006/relationships/vmlDrawing" Target="../drawings/vmlDrawing17.vml"/><Relationship Id="rId6" Type="http://schemas.openxmlformats.org/officeDocument/2006/relationships/oleObject" Target="../embeddings/oleObject36.bin"/><Relationship Id="rId5" Type="http://schemas.openxmlformats.org/officeDocument/2006/relationships/image" Target="../media/image56.wmf"/><Relationship Id="rId4" Type="http://schemas.openxmlformats.org/officeDocument/2006/relationships/oleObject" Target="../embeddings/oleObject35.bin"/></Relationships>
</file>

<file path=ppt/slides/_rels/slide4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2.xml"/><Relationship Id="rId7" Type="http://schemas.openxmlformats.org/officeDocument/2006/relationships/image" Target="../media/image5.wmf"/><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wmf"/><Relationship Id="rId4" Type="http://schemas.openxmlformats.org/officeDocument/2006/relationships/oleObject" Target="../embeddings/oleObject1.bin"/><Relationship Id="rId9" Type="http://schemas.openxmlformats.org/officeDocument/2006/relationships/image" Target="../media/image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32735"/>
            <a:ext cx="8363663" cy="1031499"/>
          </a:xfrm>
        </p:spPr>
        <p:txBody>
          <a:bodyPr anchor="b"/>
          <a:lstStyle/>
          <a:p>
            <a:r>
              <a:rPr lang="en-US" dirty="0" smtClean="0"/>
              <a:t>Introduction to Management </a:t>
            </a:r>
            <a:r>
              <a:rPr lang="en-US" dirty="0"/>
              <a:t>Science</a:t>
            </a:r>
            <a:endParaRPr lang="en-US" dirty="0">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a:xfrm>
            <a:off x="457200" y="1238864"/>
            <a:ext cx="8229600" cy="478970"/>
          </a:xfrm>
        </p:spPr>
        <p:txBody>
          <a:bodyPr/>
          <a:lstStyle/>
          <a:p>
            <a:r>
              <a:rPr lang="en-US" dirty="0" smtClean="0"/>
              <a:t>Thirteenth Edition, Global Edition</a:t>
            </a:r>
            <a:endParaRPr lang="en-US" dirty="0"/>
          </a:p>
        </p:txBody>
      </p:sp>
      <p:sp>
        <p:nvSpPr>
          <p:cNvPr id="4" name="Text Placeholder 3"/>
          <p:cNvSpPr>
            <a:spLocks noGrp="1"/>
          </p:cNvSpPr>
          <p:nvPr>
            <p:ph type="body" idx="2"/>
          </p:nvPr>
        </p:nvSpPr>
        <p:spPr>
          <a:xfrm>
            <a:off x="5029200" y="1923051"/>
            <a:ext cx="3657600" cy="1102032"/>
          </a:xfrm>
        </p:spPr>
        <p:txBody>
          <a:bodyPr/>
          <a:lstStyle/>
          <a:p>
            <a:pPr lvl="0" algn="ctr"/>
            <a:r>
              <a:rPr lang="en-US" b="1" dirty="0">
                <a:latin typeface="+mn-lt"/>
              </a:rPr>
              <a:t>Chapter </a:t>
            </a:r>
            <a:r>
              <a:rPr lang="en-US" b="1" dirty="0" smtClean="0">
                <a:latin typeface="+mn-lt"/>
              </a:rPr>
              <a:t>2</a:t>
            </a:r>
            <a:endParaRPr lang="en-US" b="1" dirty="0">
              <a:latin typeface="+mn-lt"/>
            </a:endParaRPr>
          </a:p>
        </p:txBody>
      </p:sp>
      <p:sp>
        <p:nvSpPr>
          <p:cNvPr id="5" name="Text Placeholder 4"/>
          <p:cNvSpPr>
            <a:spLocks noGrp="1"/>
          </p:cNvSpPr>
          <p:nvPr>
            <p:ph type="body" idx="3"/>
          </p:nvPr>
        </p:nvSpPr>
        <p:spPr>
          <a:xfrm>
            <a:off x="5029200" y="3114461"/>
            <a:ext cx="3657600" cy="1074081"/>
          </a:xfrm>
        </p:spPr>
        <p:txBody>
          <a:bodyPr/>
          <a:lstStyle/>
          <a:p>
            <a:pPr algn="ctr"/>
            <a:r>
              <a:rPr lang="en-US" dirty="0">
                <a:latin typeface="+mn-lt"/>
              </a:rPr>
              <a:t>Linear Programming: </a:t>
            </a:r>
            <a:r>
              <a:rPr lang="en-US" dirty="0" smtClean="0">
                <a:latin typeface="+mn-lt"/>
              </a:rPr>
              <a:t>Model Formulation </a:t>
            </a:r>
            <a:r>
              <a:rPr lang="en-US" dirty="0">
                <a:latin typeface="+mn-lt"/>
              </a:rPr>
              <a:t>and </a:t>
            </a:r>
            <a:r>
              <a:rPr lang="en-US" dirty="0" smtClean="0">
                <a:latin typeface="+mn-lt"/>
              </a:rPr>
              <a:t>Graphical Solution</a:t>
            </a:r>
            <a:endParaRPr lang="en-IN" dirty="0">
              <a:solidFill>
                <a:schemeClr val="tx1"/>
              </a:solidFill>
              <a:latin typeface="+mn-lt"/>
            </a:endParaRPr>
          </a:p>
        </p:txBody>
      </p:sp>
      <p:sp>
        <p:nvSpPr>
          <p:cNvPr id="6" name="Text Placeholder 5"/>
          <p:cNvSpPr>
            <a:spLocks noGrp="1"/>
          </p:cNvSpPr>
          <p:nvPr>
            <p:ph type="body" idx="13"/>
          </p:nvPr>
        </p:nvSpPr>
        <p:spPr>
          <a:xfrm>
            <a:off x="2645592" y="6504723"/>
            <a:ext cx="6036720" cy="171990"/>
          </a:xfrm>
        </p:spPr>
        <p:txBody>
          <a:bodyPr anchor="ctr"/>
          <a:lstStyle/>
          <a:p>
            <a:pPr algn="r"/>
            <a:r>
              <a:rPr lang="en-US" altLang="en-US" sz="1200" dirty="0" smtClean="0">
                <a:solidFill>
                  <a:schemeClr val="tx1"/>
                </a:solidFill>
                <a:latin typeface="Verdana"/>
                <a:ea typeface="Verdana" panose="020B0604030504040204" pitchFamily="34" charset="0"/>
                <a:cs typeface="Verdana" panose="020B0604030504040204" pitchFamily="34" charset="0"/>
              </a:rPr>
              <a:t>Copyright © 2019 Pearson Education, Ltd. All Rights 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pic>
        <p:nvPicPr>
          <p:cNvPr id="8" name="Picture 7" descr="Front Cover: Introduction to Management Science Thirteenth Edition by Taylor.">
            <a:extLst>
              <a:ext uri="{FF2B5EF4-FFF2-40B4-BE49-F238E27FC236}">
                <a16:creationId xmlns:a16="http://schemas.microsoft.com/office/drawing/2014/main" id="{132A3CE5-6FFC-4B59-89DD-E4B27BBEA315}"/>
              </a:ext>
            </a:extLst>
          </p:cNvPr>
          <p:cNvPicPr>
            <a:picLocks noChangeAspect="1"/>
          </p:cNvPicPr>
          <p:nvPr/>
        </p:nvPicPr>
        <p:blipFill>
          <a:blip r:embed="rId3"/>
          <a:stretch>
            <a:fillRect/>
          </a:stretch>
        </p:blipFill>
        <p:spPr>
          <a:xfrm>
            <a:off x="740748" y="1894915"/>
            <a:ext cx="3364797" cy="4205996"/>
          </a:xfrm>
          <a:prstGeom prst="rect">
            <a:avLst/>
          </a:prstGeom>
          <a:ln w="9525">
            <a:solidFill>
              <a:schemeClr val="tx1"/>
            </a:solidFill>
          </a:ln>
        </p:spPr>
      </p:pic>
    </p:spTree>
    <p:extLst>
      <p:ext uri="{BB962C8B-B14F-4D97-AF65-F5344CB8AC3E}">
        <p14:creationId xmlns:p14="http://schemas.microsoft.com/office/powerpoint/2010/main" val="41404159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L</a:t>
            </a:r>
            <a:r>
              <a:rPr lang="en-US" altLang="en-US" sz="100" dirty="0" smtClean="0"/>
              <a:t> </a:t>
            </a:r>
            <a:r>
              <a:rPr lang="en-US" altLang="en-US" dirty="0" smtClean="0"/>
              <a:t>P </a:t>
            </a:r>
            <a:r>
              <a:rPr lang="en-US" altLang="en-US" dirty="0"/>
              <a:t>Model </a:t>
            </a:r>
            <a:r>
              <a:rPr lang="en-US" altLang="en-US" dirty="0" smtClean="0"/>
              <a:t>Formulation 1 </a:t>
            </a:r>
            <a:r>
              <a:rPr lang="en-US" altLang="en-US" sz="2000" b="0" dirty="0" smtClean="0"/>
              <a:t>(3 of 3)</a:t>
            </a:r>
            <a:endParaRPr lang="en-US" sz="2000" b="0" dirty="0"/>
          </a:p>
        </p:txBody>
      </p:sp>
      <p:sp>
        <p:nvSpPr>
          <p:cNvPr id="3" name="Text Placeholder 2"/>
          <p:cNvSpPr>
            <a:spLocks noGrp="1"/>
          </p:cNvSpPr>
          <p:nvPr>
            <p:ph type="body" idx="1"/>
          </p:nvPr>
        </p:nvSpPr>
        <p:spPr>
          <a:xfrm>
            <a:off x="457200" y="1600201"/>
            <a:ext cx="5783179" cy="485273"/>
          </a:xfrm>
        </p:spPr>
        <p:txBody>
          <a:bodyPr/>
          <a:lstStyle/>
          <a:p>
            <a:pPr marL="0" indent="0" eaLnBrk="0" hangingPunct="0">
              <a:buNone/>
              <a:defRPr/>
            </a:pPr>
            <a:r>
              <a:rPr lang="en-US" altLang="en-US" sz="2400" b="1" dirty="0">
                <a:latin typeface="+mn-lt"/>
              </a:rPr>
              <a:t>Complete Linear Programming Model</a:t>
            </a:r>
            <a:r>
              <a:rPr lang="en-US" altLang="en-US" sz="2400" b="1" dirty="0" smtClean="0">
                <a:latin typeface="+mn-lt"/>
              </a:rPr>
              <a:t>:</a:t>
            </a:r>
          </a:p>
        </p:txBody>
      </p:sp>
      <p:sp>
        <p:nvSpPr>
          <p:cNvPr id="15" name="Content Placeholder 14"/>
          <p:cNvSpPr>
            <a:spLocks noGrp="1"/>
          </p:cNvSpPr>
          <p:nvPr>
            <p:ph sz="quarter" idx="13"/>
          </p:nvPr>
        </p:nvSpPr>
        <p:spPr>
          <a:xfrm>
            <a:off x="460375" y="2149807"/>
            <a:ext cx="1583487" cy="555448"/>
          </a:xfrm>
        </p:spPr>
        <p:txBody>
          <a:bodyPr/>
          <a:lstStyle/>
          <a:p>
            <a:pPr marL="432" indent="0">
              <a:buNone/>
            </a:pPr>
            <a:r>
              <a:rPr lang="en-US" altLang="en-US" sz="2400" dirty="0" smtClean="0">
                <a:latin typeface="+mn-lt"/>
              </a:rPr>
              <a:t>Maximize</a:t>
            </a:r>
          </a:p>
        </p:txBody>
      </p:sp>
      <p:graphicFrame>
        <p:nvGraphicFramePr>
          <p:cNvPr id="20" name="Object 19" descr="Z = $40 x sub 1 + $50 x sub 2."/>
          <p:cNvGraphicFramePr>
            <a:graphicFrameLocks noChangeAspect="1"/>
          </p:cNvGraphicFramePr>
          <p:nvPr>
            <p:extLst>
              <p:ext uri="{D42A27DB-BD31-4B8C-83A1-F6EECF244321}">
                <p14:modId xmlns:p14="http://schemas.microsoft.com/office/powerpoint/2010/main" val="3469795244"/>
              </p:ext>
            </p:extLst>
          </p:nvPr>
        </p:nvGraphicFramePr>
        <p:xfrm>
          <a:off x="2082574" y="2357438"/>
          <a:ext cx="2449512" cy="446087"/>
        </p:xfrm>
        <a:graphic>
          <a:graphicData uri="http://schemas.openxmlformats.org/presentationml/2006/ole">
            <mc:AlternateContent xmlns:mc="http://schemas.openxmlformats.org/markup-compatibility/2006">
              <mc:Choice xmlns:v="urn:schemas-microsoft-com:vml" Requires="v">
                <p:oleObj spid="_x0000_s2522" name="Equation" r:id="rId4" imgW="1257120" imgH="228600" progId="Equation.DSMT4">
                  <p:embed/>
                </p:oleObj>
              </mc:Choice>
              <mc:Fallback>
                <p:oleObj name="Equation" r:id="rId4" imgW="1257120" imgH="228600" progId="Equation.DSMT4">
                  <p:embed/>
                  <p:pic>
                    <p:nvPicPr>
                      <p:cNvPr id="0" name="Picture 470" descr="Z = $40 x sub 1 + $50 x sub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82574" y="2357438"/>
                        <a:ext cx="2449512" cy="446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Content Placeholder 15"/>
          <p:cNvSpPr>
            <a:spLocks noGrp="1"/>
          </p:cNvSpPr>
          <p:nvPr>
            <p:ph sz="quarter" idx="14"/>
          </p:nvPr>
        </p:nvSpPr>
        <p:spPr>
          <a:xfrm>
            <a:off x="457201" y="2712617"/>
            <a:ext cx="1625373" cy="527888"/>
          </a:xfrm>
        </p:spPr>
        <p:txBody>
          <a:bodyPr/>
          <a:lstStyle/>
          <a:p>
            <a:pPr marL="432" indent="0">
              <a:buNone/>
            </a:pPr>
            <a:r>
              <a:rPr lang="en-US" altLang="en-US" sz="2400" dirty="0" smtClean="0">
                <a:latin typeface="+mn-lt"/>
              </a:rPr>
              <a:t>subject </a:t>
            </a:r>
            <a:r>
              <a:rPr lang="en-US" altLang="en-US" sz="2400" dirty="0">
                <a:latin typeface="+mn-lt"/>
              </a:rPr>
              <a:t>to:</a:t>
            </a:r>
            <a:endParaRPr lang="en-US" sz="2400" dirty="0">
              <a:latin typeface="+mn-lt"/>
            </a:endParaRPr>
          </a:p>
        </p:txBody>
      </p:sp>
      <p:graphicFrame>
        <p:nvGraphicFramePr>
          <p:cNvPr id="21" name="Object 20" descr="1 x sub 1 + 2 x sub 2 is less than or equal to 40. 4 x sub 2 + 3 x sub 2 is less than or equal to 120. x sub 1, comma, x sub 2 is greater than or equal to 0. "/>
          <p:cNvGraphicFramePr>
            <a:graphicFrameLocks noChangeAspect="1"/>
          </p:cNvGraphicFramePr>
          <p:nvPr>
            <p:extLst>
              <p:ext uri="{D42A27DB-BD31-4B8C-83A1-F6EECF244321}">
                <p14:modId xmlns:p14="http://schemas.microsoft.com/office/powerpoint/2010/main" val="236720738"/>
              </p:ext>
            </p:extLst>
          </p:nvPr>
        </p:nvGraphicFramePr>
        <p:xfrm>
          <a:off x="2066927" y="2803525"/>
          <a:ext cx="2287588" cy="1471613"/>
        </p:xfrm>
        <a:graphic>
          <a:graphicData uri="http://schemas.openxmlformats.org/presentationml/2006/ole">
            <mc:AlternateContent xmlns:mc="http://schemas.openxmlformats.org/markup-compatibility/2006">
              <mc:Choice xmlns:v="urn:schemas-microsoft-com:vml" Requires="v">
                <p:oleObj spid="_x0000_s2523" name="Equation" r:id="rId6" imgW="1066680" imgH="685800" progId="Equation.DSMT4">
                  <p:embed/>
                </p:oleObj>
              </mc:Choice>
              <mc:Fallback>
                <p:oleObj name="Equation" r:id="rId6" imgW="1066680" imgH="685800" progId="Equation.DSMT4">
                  <p:embed/>
                  <p:pic>
                    <p:nvPicPr>
                      <p:cNvPr id="0" name="Picture 471" descr="1 x sub 1 + 2 x sub 2 is less than or equal to 40. 4 x sub 2 + 3 x sub 2 is less than or equal to 120. x sub 1, comma, x sub 2 is greater than or equal to 0. "/>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66927" y="2803525"/>
                        <a:ext cx="2287588" cy="1471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837420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Feasible Solutions</a:t>
            </a:r>
            <a:endParaRPr lang="en-US" dirty="0"/>
          </a:p>
        </p:txBody>
      </p:sp>
      <p:sp>
        <p:nvSpPr>
          <p:cNvPr id="3" name="Text Placeholder 2"/>
          <p:cNvSpPr>
            <a:spLocks noGrp="1"/>
          </p:cNvSpPr>
          <p:nvPr>
            <p:ph type="body" idx="1"/>
          </p:nvPr>
        </p:nvSpPr>
        <p:spPr>
          <a:xfrm>
            <a:off x="457200" y="1600201"/>
            <a:ext cx="8229600" cy="443043"/>
          </a:xfrm>
        </p:spPr>
        <p:txBody>
          <a:bodyPr/>
          <a:lstStyle/>
          <a:p>
            <a:pPr marL="0" indent="0">
              <a:buNone/>
            </a:pPr>
            <a:r>
              <a:rPr lang="en-US" altLang="en-US" sz="2400" dirty="0">
                <a:solidFill>
                  <a:schemeClr val="tx1"/>
                </a:solidFill>
                <a:latin typeface="+mn-lt"/>
              </a:rPr>
              <a:t>A </a:t>
            </a:r>
            <a:r>
              <a:rPr lang="en-US" altLang="en-US" sz="2400" b="1" dirty="0">
                <a:solidFill>
                  <a:schemeClr val="tx1"/>
                </a:solidFill>
                <a:latin typeface="+mn-lt"/>
              </a:rPr>
              <a:t>feasible solution</a:t>
            </a:r>
            <a:r>
              <a:rPr lang="en-US" altLang="en-US" sz="2400" b="1" i="1" dirty="0">
                <a:solidFill>
                  <a:schemeClr val="tx1"/>
                </a:solidFill>
                <a:latin typeface="+mn-lt"/>
              </a:rPr>
              <a:t> </a:t>
            </a:r>
            <a:r>
              <a:rPr lang="en-US" altLang="en-US" sz="2400" dirty="0">
                <a:solidFill>
                  <a:schemeClr val="tx1"/>
                </a:solidFill>
                <a:latin typeface="+mn-lt"/>
              </a:rPr>
              <a:t>does not violate </a:t>
            </a:r>
            <a:r>
              <a:rPr lang="en-US" altLang="en-US" sz="2400" b="1" dirty="0">
                <a:solidFill>
                  <a:schemeClr val="tx1"/>
                </a:solidFill>
                <a:latin typeface="+mn-lt"/>
              </a:rPr>
              <a:t>any</a:t>
            </a:r>
            <a:r>
              <a:rPr lang="en-US" altLang="en-US" sz="2400" dirty="0">
                <a:solidFill>
                  <a:schemeClr val="tx1"/>
                </a:solidFill>
                <a:latin typeface="+mn-lt"/>
              </a:rPr>
              <a:t> of the constraints</a:t>
            </a:r>
            <a:r>
              <a:rPr lang="en-US" altLang="en-US" sz="2400" dirty="0" smtClean="0">
                <a:solidFill>
                  <a:schemeClr val="tx1"/>
                </a:solidFill>
                <a:latin typeface="+mn-lt"/>
              </a:rPr>
              <a:t>:</a:t>
            </a:r>
          </a:p>
        </p:txBody>
      </p:sp>
      <p:sp>
        <p:nvSpPr>
          <p:cNvPr id="4" name="Content Placeholder 3"/>
          <p:cNvSpPr>
            <a:spLocks noGrp="1"/>
          </p:cNvSpPr>
          <p:nvPr>
            <p:ph sz="quarter" idx="13"/>
          </p:nvPr>
        </p:nvSpPr>
        <p:spPr>
          <a:xfrm>
            <a:off x="457200" y="2176465"/>
            <a:ext cx="1603829" cy="431800"/>
          </a:xfrm>
        </p:spPr>
        <p:txBody>
          <a:bodyPr/>
          <a:lstStyle/>
          <a:p>
            <a:pPr marL="432" indent="0">
              <a:buNone/>
            </a:pPr>
            <a:r>
              <a:rPr lang="en-US" altLang="en-US" sz="2400" dirty="0">
                <a:latin typeface="+mn-lt"/>
              </a:rPr>
              <a:t>Example:</a:t>
            </a:r>
            <a:endParaRPr lang="en-US" sz="2400" dirty="0">
              <a:latin typeface="+mn-lt"/>
            </a:endParaRPr>
          </a:p>
        </p:txBody>
      </p:sp>
      <p:graphicFrame>
        <p:nvGraphicFramePr>
          <p:cNvPr id="14" name="Object 13" descr="x sub 1 = 5 bowls. x sub 2 = 10 mugs. Z = $40 x sub 1 + $50 x sub 2 = $700."/>
          <p:cNvGraphicFramePr>
            <a:graphicFrameLocks noChangeAspect="1"/>
          </p:cNvGraphicFramePr>
          <p:nvPr>
            <p:extLst>
              <p:ext uri="{D42A27DB-BD31-4B8C-83A1-F6EECF244321}">
                <p14:modId xmlns:p14="http://schemas.microsoft.com/office/powerpoint/2010/main" val="4267421430"/>
              </p:ext>
            </p:extLst>
          </p:nvPr>
        </p:nvGraphicFramePr>
        <p:xfrm>
          <a:off x="2014538" y="2255838"/>
          <a:ext cx="3638550" cy="1336675"/>
        </p:xfrm>
        <a:graphic>
          <a:graphicData uri="http://schemas.openxmlformats.org/presentationml/2006/ole">
            <mc:AlternateContent xmlns:mc="http://schemas.openxmlformats.org/markup-compatibility/2006">
              <mc:Choice xmlns:v="urn:schemas-microsoft-com:vml" Requires="v">
                <p:oleObj spid="_x0000_s3773" name="Equation" r:id="rId3" imgW="1866600" imgH="685800" progId="Equation.DSMT4">
                  <p:embed/>
                </p:oleObj>
              </mc:Choice>
              <mc:Fallback>
                <p:oleObj name="Equation" r:id="rId3" imgW="1866600" imgH="685800" progId="Equation.DSMT4">
                  <p:embed/>
                  <p:pic>
                    <p:nvPicPr>
                      <p:cNvPr id="0" name="Picture 695" descr="x sub 1 = 5 bowls. x sub 2 = 10 mugs. Z = $40 x sub 1 + $50 x sub 2 = $7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4538" y="2255838"/>
                        <a:ext cx="3638550" cy="1336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Content Placeholder 4"/>
          <p:cNvSpPr>
            <a:spLocks noGrp="1"/>
          </p:cNvSpPr>
          <p:nvPr>
            <p:ph sz="quarter" idx="14"/>
          </p:nvPr>
        </p:nvSpPr>
        <p:spPr>
          <a:xfrm>
            <a:off x="457200" y="3636511"/>
            <a:ext cx="3374571" cy="398462"/>
          </a:xfrm>
        </p:spPr>
        <p:txBody>
          <a:bodyPr/>
          <a:lstStyle/>
          <a:p>
            <a:pPr marL="432" indent="0">
              <a:buNone/>
            </a:pPr>
            <a:r>
              <a:rPr lang="en-US" altLang="en-US" sz="2400" dirty="0">
                <a:latin typeface="+mn-lt"/>
              </a:rPr>
              <a:t>Labor constraint check</a:t>
            </a:r>
            <a:r>
              <a:rPr lang="en-US" altLang="en-US" sz="2400" dirty="0" smtClean="0">
                <a:latin typeface="+mn-lt"/>
              </a:rPr>
              <a:t>:</a:t>
            </a:r>
          </a:p>
        </p:txBody>
      </p:sp>
      <p:graphicFrame>
        <p:nvGraphicFramePr>
          <p:cNvPr id="12" name="Object 11" descr="1 of 5, + 2 of 10 = 25 is less than or equal to 40 hours."/>
          <p:cNvGraphicFramePr>
            <a:graphicFrameLocks noChangeAspect="1"/>
          </p:cNvGraphicFramePr>
          <p:nvPr>
            <p:extLst>
              <p:ext uri="{D42A27DB-BD31-4B8C-83A1-F6EECF244321}">
                <p14:modId xmlns:p14="http://schemas.microsoft.com/office/powerpoint/2010/main" val="802396491"/>
              </p:ext>
            </p:extLst>
          </p:nvPr>
        </p:nvGraphicFramePr>
        <p:xfrm>
          <a:off x="4021138" y="3703638"/>
          <a:ext cx="3736975" cy="495300"/>
        </p:xfrm>
        <a:graphic>
          <a:graphicData uri="http://schemas.openxmlformats.org/presentationml/2006/ole">
            <mc:AlternateContent xmlns:mc="http://schemas.openxmlformats.org/markup-compatibility/2006">
              <mc:Choice xmlns:v="urn:schemas-microsoft-com:vml" Requires="v">
                <p:oleObj spid="_x0000_s3774" name="Equation" r:id="rId5" imgW="1917360" imgH="253800" progId="Equation.DSMT4">
                  <p:embed/>
                </p:oleObj>
              </mc:Choice>
              <mc:Fallback>
                <p:oleObj name="Equation" r:id="rId5" imgW="1917360" imgH="253800" progId="Equation.DSMT4">
                  <p:embed/>
                  <p:pic>
                    <p:nvPicPr>
                      <p:cNvPr id="0" name="Picture 696" descr="1 of 5, + 2 of 10 = 25 is less than or equal to 40 hour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1138" y="3703638"/>
                        <a:ext cx="3736975"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Content Placeholder 5"/>
          <p:cNvSpPr>
            <a:spLocks noGrp="1"/>
          </p:cNvSpPr>
          <p:nvPr>
            <p:ph sz="quarter" idx="15"/>
          </p:nvPr>
        </p:nvSpPr>
        <p:spPr>
          <a:xfrm>
            <a:off x="457200" y="4198263"/>
            <a:ext cx="3200400" cy="446314"/>
          </a:xfrm>
        </p:spPr>
        <p:txBody>
          <a:bodyPr/>
          <a:lstStyle/>
          <a:p>
            <a:pPr marL="0" indent="0">
              <a:buNone/>
            </a:pPr>
            <a:r>
              <a:rPr lang="en-US" altLang="en-US" sz="2400" dirty="0">
                <a:latin typeface="+mn-lt"/>
              </a:rPr>
              <a:t>Clay constraint check:</a:t>
            </a:r>
            <a:endParaRPr lang="en-US" sz="2400" dirty="0">
              <a:latin typeface="+mn-lt"/>
            </a:endParaRPr>
          </a:p>
        </p:txBody>
      </p:sp>
      <p:graphicFrame>
        <p:nvGraphicFramePr>
          <p:cNvPr id="13" name="Object 12" descr="4 of 5 + 3 of 10 = 70 is less than or equal to 120 pounds."/>
          <p:cNvGraphicFramePr>
            <a:graphicFrameLocks noChangeAspect="1"/>
          </p:cNvGraphicFramePr>
          <p:nvPr>
            <p:extLst>
              <p:ext uri="{D42A27DB-BD31-4B8C-83A1-F6EECF244321}">
                <p14:modId xmlns:p14="http://schemas.microsoft.com/office/powerpoint/2010/main" val="872343093"/>
              </p:ext>
            </p:extLst>
          </p:nvPr>
        </p:nvGraphicFramePr>
        <p:xfrm>
          <a:off x="3970338" y="4284663"/>
          <a:ext cx="4154487" cy="493712"/>
        </p:xfrm>
        <a:graphic>
          <a:graphicData uri="http://schemas.openxmlformats.org/presentationml/2006/ole">
            <mc:AlternateContent xmlns:mc="http://schemas.openxmlformats.org/markup-compatibility/2006">
              <mc:Choice xmlns:v="urn:schemas-microsoft-com:vml" Requires="v">
                <p:oleObj spid="_x0000_s3775" name="Equation" r:id="rId7" imgW="2133360" imgH="253800" progId="Equation.DSMT4">
                  <p:embed/>
                </p:oleObj>
              </mc:Choice>
              <mc:Fallback>
                <p:oleObj name="Equation" r:id="rId7" imgW="2133360" imgH="253800" progId="Equation.DSMT4">
                  <p:embed/>
                  <p:pic>
                    <p:nvPicPr>
                      <p:cNvPr id="0" name="Picture 697" descr="4 of 5 + 3 of 10 = 70 is less than or equal to 120 pound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70338" y="4284663"/>
                        <a:ext cx="4154487" cy="493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194360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Infeasible Solutions</a:t>
            </a:r>
            <a:endParaRPr lang="en-US" dirty="0"/>
          </a:p>
        </p:txBody>
      </p:sp>
      <p:sp>
        <p:nvSpPr>
          <p:cNvPr id="3" name="Text Placeholder 2"/>
          <p:cNvSpPr>
            <a:spLocks noGrp="1"/>
          </p:cNvSpPr>
          <p:nvPr>
            <p:ph type="body" idx="1"/>
          </p:nvPr>
        </p:nvSpPr>
        <p:spPr>
          <a:xfrm>
            <a:off x="457200" y="1600201"/>
            <a:ext cx="8229600" cy="900569"/>
          </a:xfrm>
        </p:spPr>
        <p:txBody>
          <a:bodyPr/>
          <a:lstStyle/>
          <a:p>
            <a:pPr marL="0" indent="0">
              <a:buNone/>
            </a:pPr>
            <a:r>
              <a:rPr lang="en-US" altLang="en-US" sz="2400" dirty="0">
                <a:solidFill>
                  <a:schemeClr val="tx1"/>
                </a:solidFill>
                <a:latin typeface="+mn-lt"/>
              </a:rPr>
              <a:t>An </a:t>
            </a:r>
            <a:r>
              <a:rPr lang="en-US" altLang="en-US" sz="2400" b="1" dirty="0">
                <a:solidFill>
                  <a:schemeClr val="tx1"/>
                </a:solidFill>
                <a:latin typeface="+mn-lt"/>
              </a:rPr>
              <a:t>infeasible solution</a:t>
            </a:r>
            <a:r>
              <a:rPr lang="en-US" altLang="en-US" sz="2400" b="1" i="1" dirty="0">
                <a:solidFill>
                  <a:schemeClr val="tx1"/>
                </a:solidFill>
                <a:latin typeface="+mn-lt"/>
              </a:rPr>
              <a:t> </a:t>
            </a:r>
            <a:r>
              <a:rPr lang="en-US" altLang="en-US" sz="2400" dirty="0">
                <a:solidFill>
                  <a:schemeClr val="tx1"/>
                </a:solidFill>
                <a:latin typeface="+mn-lt"/>
              </a:rPr>
              <a:t>violates </a:t>
            </a:r>
            <a:r>
              <a:rPr lang="en-US" altLang="en-US" sz="2400" b="1" dirty="0">
                <a:solidFill>
                  <a:schemeClr val="tx1"/>
                </a:solidFill>
                <a:latin typeface="+mn-lt"/>
              </a:rPr>
              <a:t>at least one</a:t>
            </a:r>
            <a:r>
              <a:rPr lang="en-US" altLang="en-US" sz="2400" b="1" i="1" dirty="0">
                <a:solidFill>
                  <a:schemeClr val="tx1"/>
                </a:solidFill>
                <a:latin typeface="+mn-lt"/>
              </a:rPr>
              <a:t> </a:t>
            </a:r>
            <a:r>
              <a:rPr lang="en-US" altLang="en-US" sz="2400" dirty="0">
                <a:solidFill>
                  <a:schemeClr val="tx1"/>
                </a:solidFill>
                <a:latin typeface="+mn-lt"/>
              </a:rPr>
              <a:t>of the constraints</a:t>
            </a:r>
            <a:r>
              <a:rPr lang="en-US" altLang="en-US" sz="2400" dirty="0" smtClean="0">
                <a:solidFill>
                  <a:schemeClr val="tx1"/>
                </a:solidFill>
                <a:latin typeface="+mn-lt"/>
              </a:rPr>
              <a:t>:</a:t>
            </a:r>
          </a:p>
        </p:txBody>
      </p:sp>
      <p:sp>
        <p:nvSpPr>
          <p:cNvPr id="4" name="Content Placeholder 3"/>
          <p:cNvSpPr>
            <a:spLocks noGrp="1"/>
          </p:cNvSpPr>
          <p:nvPr>
            <p:ph sz="quarter" idx="13"/>
          </p:nvPr>
        </p:nvSpPr>
        <p:spPr>
          <a:xfrm>
            <a:off x="457200" y="2539324"/>
            <a:ext cx="1603829" cy="431800"/>
          </a:xfrm>
        </p:spPr>
        <p:txBody>
          <a:bodyPr/>
          <a:lstStyle/>
          <a:p>
            <a:pPr marL="432" indent="0">
              <a:buNone/>
            </a:pPr>
            <a:r>
              <a:rPr lang="en-US" altLang="en-US" sz="2400" dirty="0">
                <a:latin typeface="+mn-lt"/>
              </a:rPr>
              <a:t>Example</a:t>
            </a:r>
            <a:r>
              <a:rPr lang="en-US" altLang="en-US" sz="2400" dirty="0" smtClean="0">
                <a:latin typeface="+mn-lt"/>
              </a:rPr>
              <a:t>:</a:t>
            </a:r>
          </a:p>
        </p:txBody>
      </p:sp>
      <p:graphicFrame>
        <p:nvGraphicFramePr>
          <p:cNvPr id="14" name="Object 13" descr="x sub 1 = 10 bowls. x sub 2 = 20 mugs. Z = $40 x sub 1 + $ 50 x sub 2 = $1400."/>
          <p:cNvGraphicFramePr>
            <a:graphicFrameLocks noChangeAspect="1"/>
          </p:cNvGraphicFramePr>
          <p:nvPr>
            <p:extLst>
              <p:ext uri="{D42A27DB-BD31-4B8C-83A1-F6EECF244321}">
                <p14:modId xmlns:p14="http://schemas.microsoft.com/office/powerpoint/2010/main" val="3381718543"/>
              </p:ext>
            </p:extLst>
          </p:nvPr>
        </p:nvGraphicFramePr>
        <p:xfrm>
          <a:off x="1935163" y="2619375"/>
          <a:ext cx="3910012" cy="1336675"/>
        </p:xfrm>
        <a:graphic>
          <a:graphicData uri="http://schemas.openxmlformats.org/presentationml/2006/ole">
            <mc:AlternateContent xmlns:mc="http://schemas.openxmlformats.org/markup-compatibility/2006">
              <mc:Choice xmlns:v="urn:schemas-microsoft-com:vml" Requires="v">
                <p:oleObj spid="_x0000_s4565" name="Equation" r:id="rId4" imgW="2006280" imgH="685800" progId="Equation.DSMT4">
                  <p:embed/>
                </p:oleObj>
              </mc:Choice>
              <mc:Fallback>
                <p:oleObj name="Equation" r:id="rId4" imgW="2006280" imgH="685800" progId="Equation.DSMT4">
                  <p:embed/>
                  <p:pic>
                    <p:nvPicPr>
                      <p:cNvPr id="0" name="Picture 465" descr="x sub 1 = 10 bowls. x sub 2 = 20 mugs. Z = $40 x sub 1 + $ 50 x sub 2 = $14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5163" y="2619375"/>
                        <a:ext cx="3910012" cy="1336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Content Placeholder 4"/>
          <p:cNvSpPr>
            <a:spLocks noGrp="1"/>
          </p:cNvSpPr>
          <p:nvPr>
            <p:ph sz="quarter" idx="14"/>
          </p:nvPr>
        </p:nvSpPr>
        <p:spPr>
          <a:xfrm>
            <a:off x="457200" y="4086454"/>
            <a:ext cx="3374571" cy="398462"/>
          </a:xfrm>
        </p:spPr>
        <p:txBody>
          <a:bodyPr/>
          <a:lstStyle/>
          <a:p>
            <a:pPr marL="432" indent="0">
              <a:buNone/>
            </a:pPr>
            <a:r>
              <a:rPr lang="en-US" altLang="en-US" sz="2400" dirty="0">
                <a:latin typeface="+mn-lt"/>
              </a:rPr>
              <a:t>Labor constraint check</a:t>
            </a:r>
            <a:r>
              <a:rPr lang="en-US" altLang="en-US" sz="2400" dirty="0" smtClean="0">
                <a:latin typeface="+mn-lt"/>
              </a:rPr>
              <a:t>:</a:t>
            </a:r>
          </a:p>
        </p:txBody>
      </p:sp>
      <p:graphicFrame>
        <p:nvGraphicFramePr>
          <p:cNvPr id="12" name="Object 11" descr="1 of 10 + 2 of 20 = 50 is less than 40 hours."/>
          <p:cNvGraphicFramePr>
            <a:graphicFrameLocks noChangeAspect="1"/>
          </p:cNvGraphicFramePr>
          <p:nvPr>
            <p:extLst>
              <p:ext uri="{D42A27DB-BD31-4B8C-83A1-F6EECF244321}">
                <p14:modId xmlns:p14="http://schemas.microsoft.com/office/powerpoint/2010/main" val="821878105"/>
              </p:ext>
            </p:extLst>
          </p:nvPr>
        </p:nvGraphicFramePr>
        <p:xfrm>
          <a:off x="3967163" y="4152900"/>
          <a:ext cx="3962400" cy="493713"/>
        </p:xfrm>
        <a:graphic>
          <a:graphicData uri="http://schemas.openxmlformats.org/presentationml/2006/ole">
            <mc:AlternateContent xmlns:mc="http://schemas.openxmlformats.org/markup-compatibility/2006">
              <mc:Choice xmlns:v="urn:schemas-microsoft-com:vml" Requires="v">
                <p:oleObj spid="_x0000_s4566" name="Equation" r:id="rId6" imgW="2031840" imgH="253800" progId="Equation.DSMT4">
                  <p:embed/>
                </p:oleObj>
              </mc:Choice>
              <mc:Fallback>
                <p:oleObj name="Equation" r:id="rId6" imgW="2031840" imgH="253800" progId="Equation.DSMT4">
                  <p:embed/>
                  <p:pic>
                    <p:nvPicPr>
                      <p:cNvPr id="0" name="Picture 466" descr="1 of 10 + 2 of 20 = 50 is less than 40 hour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7163" y="4152900"/>
                        <a:ext cx="3962400" cy="493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6075040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IN" dirty="0"/>
              <a:t>Learning </a:t>
            </a:r>
            <a:r>
              <a:rPr lang="en-IN" dirty="0" smtClean="0"/>
              <a:t>Objective 2.3</a:t>
            </a:r>
            <a:endParaRPr lang="en-US" dirty="0"/>
          </a:p>
        </p:txBody>
      </p:sp>
      <p:sp>
        <p:nvSpPr>
          <p:cNvPr id="10" name="Text Placeholder 9"/>
          <p:cNvSpPr>
            <a:spLocks noGrp="1"/>
          </p:cNvSpPr>
          <p:nvPr>
            <p:ph type="body" idx="1"/>
          </p:nvPr>
        </p:nvSpPr>
        <p:spPr/>
        <p:txBody>
          <a:bodyPr/>
          <a:lstStyle/>
          <a:p>
            <a:pPr eaLnBrk="0" hangingPunct="0">
              <a:buClr>
                <a:schemeClr val="tx2"/>
              </a:buClr>
              <a:defRPr/>
            </a:pPr>
            <a:r>
              <a:rPr lang="en-US" altLang="en-US" sz="2400" dirty="0">
                <a:latin typeface="+mn-lt"/>
              </a:rPr>
              <a:t>Graphical Solutions of Linear Programming Models</a:t>
            </a:r>
          </a:p>
        </p:txBody>
      </p:sp>
    </p:spTree>
    <p:extLst>
      <p:ext uri="{BB962C8B-B14F-4D97-AF65-F5344CB8AC3E}">
        <p14:creationId xmlns:p14="http://schemas.microsoft.com/office/powerpoint/2010/main" val="37858464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Graphical Solution of </a:t>
            </a:r>
            <a:r>
              <a:rPr lang="en-US" altLang="en-US" dirty="0" smtClean="0"/>
              <a:t>L</a:t>
            </a:r>
            <a:r>
              <a:rPr lang="en-US" altLang="en-US" sz="100" dirty="0" smtClean="0"/>
              <a:t> </a:t>
            </a:r>
            <a:r>
              <a:rPr lang="en-US" altLang="en-US" dirty="0" smtClean="0"/>
              <a:t>P </a:t>
            </a:r>
            <a:r>
              <a:rPr lang="en-US" altLang="en-US" dirty="0"/>
              <a:t>Models</a:t>
            </a:r>
            <a:endParaRPr lang="en-US" dirty="0"/>
          </a:p>
        </p:txBody>
      </p:sp>
      <p:sp>
        <p:nvSpPr>
          <p:cNvPr id="3" name="Text Placeholder 2"/>
          <p:cNvSpPr>
            <a:spLocks noGrp="1"/>
          </p:cNvSpPr>
          <p:nvPr>
            <p:ph type="body" idx="1"/>
          </p:nvPr>
        </p:nvSpPr>
        <p:spPr/>
        <p:txBody>
          <a:bodyPr/>
          <a:lstStyle/>
          <a:p>
            <a:pPr eaLnBrk="1" hangingPunct="1"/>
            <a:r>
              <a:rPr lang="en-US" altLang="en-US" sz="2400" dirty="0">
                <a:solidFill>
                  <a:schemeClr val="tx1"/>
                </a:solidFill>
                <a:latin typeface="+mn-lt"/>
              </a:rPr>
              <a:t>Graphical solution is limited to linear programming models containing </a:t>
            </a:r>
            <a:r>
              <a:rPr lang="en-US" altLang="en-US" sz="2400" b="1" dirty="0">
                <a:solidFill>
                  <a:schemeClr val="tx1"/>
                </a:solidFill>
                <a:latin typeface="+mn-lt"/>
              </a:rPr>
              <a:t>only two decision variables</a:t>
            </a:r>
            <a:r>
              <a:rPr lang="en-US" altLang="en-US" sz="2400" b="1" i="1" dirty="0">
                <a:solidFill>
                  <a:schemeClr val="tx1"/>
                </a:solidFill>
                <a:latin typeface="+mn-lt"/>
              </a:rPr>
              <a:t> </a:t>
            </a:r>
            <a:r>
              <a:rPr lang="en-US" altLang="en-US" sz="2400" dirty="0">
                <a:solidFill>
                  <a:schemeClr val="tx1"/>
                </a:solidFill>
                <a:latin typeface="+mn-lt"/>
              </a:rPr>
              <a:t>(can be used with three variables but only with great difficulty</a:t>
            </a:r>
            <a:r>
              <a:rPr lang="en-US" altLang="en-US" sz="2400" dirty="0" smtClean="0">
                <a:solidFill>
                  <a:schemeClr val="tx1"/>
                </a:solidFill>
                <a:latin typeface="+mn-lt"/>
              </a:rPr>
              <a:t>).</a:t>
            </a:r>
            <a:endParaRPr lang="en-US" altLang="en-US" sz="2400" dirty="0">
              <a:solidFill>
                <a:schemeClr val="tx1"/>
              </a:solidFill>
              <a:latin typeface="+mn-lt"/>
            </a:endParaRPr>
          </a:p>
          <a:p>
            <a:pPr eaLnBrk="1" hangingPunct="1"/>
            <a:r>
              <a:rPr lang="en-US" altLang="en-US" sz="2400" dirty="0">
                <a:solidFill>
                  <a:schemeClr val="tx1"/>
                </a:solidFill>
                <a:latin typeface="+mn-lt"/>
              </a:rPr>
              <a:t>Graphical methods provide </a:t>
            </a:r>
            <a:r>
              <a:rPr lang="en-US" altLang="en-US" sz="2400" b="1" dirty="0">
                <a:solidFill>
                  <a:schemeClr val="tx1"/>
                </a:solidFill>
                <a:latin typeface="+mn-lt"/>
              </a:rPr>
              <a:t>a picture of how</a:t>
            </a:r>
            <a:r>
              <a:rPr lang="en-US" altLang="en-US" sz="2400" b="1" i="1" dirty="0">
                <a:solidFill>
                  <a:schemeClr val="tx1"/>
                </a:solidFill>
                <a:latin typeface="+mn-lt"/>
              </a:rPr>
              <a:t> </a:t>
            </a:r>
            <a:r>
              <a:rPr lang="en-US" altLang="en-US" sz="2400" dirty="0">
                <a:solidFill>
                  <a:schemeClr val="tx1"/>
                </a:solidFill>
                <a:latin typeface="+mn-lt"/>
              </a:rPr>
              <a:t>a solution for a linear programming problem is obtained</a:t>
            </a:r>
            <a:r>
              <a:rPr lang="en-US" altLang="en-US" sz="2400" dirty="0" smtClean="0">
                <a:solidFill>
                  <a:schemeClr val="tx1"/>
                </a:solidFill>
                <a:latin typeface="+mn-lt"/>
              </a:rPr>
              <a:t>.</a:t>
            </a:r>
            <a:endParaRPr lang="en-US" altLang="en-US" sz="2400" dirty="0">
              <a:solidFill>
                <a:schemeClr val="tx1"/>
              </a:solidFill>
              <a:latin typeface="+mn-lt"/>
            </a:endParaRPr>
          </a:p>
        </p:txBody>
      </p:sp>
    </p:spTree>
    <p:extLst>
      <p:ext uri="{BB962C8B-B14F-4D97-AF65-F5344CB8AC3E}">
        <p14:creationId xmlns:p14="http://schemas.microsoft.com/office/powerpoint/2010/main" val="56292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0" hangingPunct="0">
              <a:defRPr/>
            </a:pPr>
            <a:r>
              <a:rPr lang="en-US" altLang="en-US" dirty="0"/>
              <a:t>Coordinate </a:t>
            </a:r>
            <a:r>
              <a:rPr lang="en-US" altLang="en-US" dirty="0" smtClean="0"/>
              <a:t>Axes</a:t>
            </a:r>
            <a:endParaRPr lang="en-US" dirty="0"/>
          </a:p>
        </p:txBody>
      </p:sp>
      <p:sp>
        <p:nvSpPr>
          <p:cNvPr id="3" name="Text Placeholder 2"/>
          <p:cNvSpPr>
            <a:spLocks noGrp="1"/>
          </p:cNvSpPr>
          <p:nvPr>
            <p:ph type="body" idx="1"/>
          </p:nvPr>
        </p:nvSpPr>
        <p:spPr>
          <a:xfrm>
            <a:off x="471716" y="2732315"/>
            <a:ext cx="1503592" cy="384188"/>
          </a:xfrm>
        </p:spPr>
        <p:txBody>
          <a:bodyPr/>
          <a:lstStyle/>
          <a:p>
            <a:pPr marL="0" indent="0">
              <a:buNone/>
            </a:pPr>
            <a:r>
              <a:rPr lang="en-US" altLang="en-US" sz="2400" dirty="0" smtClean="0">
                <a:latin typeface="+mn-lt"/>
              </a:rPr>
              <a:t>Maximize</a:t>
            </a:r>
          </a:p>
        </p:txBody>
      </p:sp>
      <p:graphicFrame>
        <p:nvGraphicFramePr>
          <p:cNvPr id="10" name="Object 9" descr="Z = $40 x sub 1 + $50 x sub 2."/>
          <p:cNvGraphicFramePr>
            <a:graphicFrameLocks noChangeAspect="1"/>
          </p:cNvGraphicFramePr>
          <p:nvPr>
            <p:extLst>
              <p:ext uri="{D42A27DB-BD31-4B8C-83A1-F6EECF244321}">
                <p14:modId xmlns:p14="http://schemas.microsoft.com/office/powerpoint/2010/main" val="1449803566"/>
              </p:ext>
            </p:extLst>
          </p:nvPr>
        </p:nvGraphicFramePr>
        <p:xfrm>
          <a:off x="1933790" y="2864528"/>
          <a:ext cx="2024390" cy="368667"/>
        </p:xfrm>
        <a:graphic>
          <a:graphicData uri="http://schemas.openxmlformats.org/presentationml/2006/ole">
            <mc:AlternateContent xmlns:mc="http://schemas.openxmlformats.org/markup-compatibility/2006">
              <mc:Choice xmlns:v="urn:schemas-microsoft-com:vml" Requires="v">
                <p:oleObj spid="_x0000_s5600" name="Equation" r:id="rId4" imgW="1257120" imgH="228600" progId="Equation.DSMT4">
                  <p:embed/>
                </p:oleObj>
              </mc:Choice>
              <mc:Fallback>
                <p:oleObj name="Equation" r:id="rId4" imgW="1257120" imgH="228600" progId="Equation.DSMT4">
                  <p:embed/>
                  <p:pic>
                    <p:nvPicPr>
                      <p:cNvPr id="0" name="Picture 476" descr="Z = $40 x sub 1 + $50 x sub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3790" y="2864528"/>
                        <a:ext cx="2024390" cy="36866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Content Placeholder 11"/>
          <p:cNvSpPr>
            <a:spLocks noGrp="1"/>
          </p:cNvSpPr>
          <p:nvPr>
            <p:ph sz="quarter" idx="13"/>
          </p:nvPr>
        </p:nvSpPr>
        <p:spPr>
          <a:xfrm>
            <a:off x="471719" y="3293342"/>
            <a:ext cx="1618339" cy="421592"/>
          </a:xfrm>
        </p:spPr>
        <p:txBody>
          <a:bodyPr/>
          <a:lstStyle/>
          <a:p>
            <a:pPr marL="432" indent="0">
              <a:buNone/>
            </a:pPr>
            <a:r>
              <a:rPr lang="en-US" altLang="en-US" sz="2400" dirty="0">
                <a:latin typeface="+mn-lt"/>
              </a:rPr>
              <a:t>subject to</a:t>
            </a:r>
            <a:r>
              <a:rPr lang="en-US" altLang="en-US" sz="2400" dirty="0" smtClean="0">
                <a:latin typeface="+mn-lt"/>
              </a:rPr>
              <a:t>:</a:t>
            </a:r>
            <a:endParaRPr lang="en-US" sz="2400" dirty="0">
              <a:latin typeface="+mn-lt"/>
            </a:endParaRPr>
          </a:p>
        </p:txBody>
      </p:sp>
      <p:graphicFrame>
        <p:nvGraphicFramePr>
          <p:cNvPr id="9" name="Object 8" descr="1 x sub 1 + 2 x sub 2 is less than or equal to 40. 4 x sub 2 + 3 x sub 2 is less than or equal to 120. x sub 1, comma, x sub 2 is greater than or equal to 0."/>
          <p:cNvGraphicFramePr>
            <a:graphicFrameLocks noChangeAspect="1"/>
          </p:cNvGraphicFramePr>
          <p:nvPr>
            <p:extLst>
              <p:ext uri="{D42A27DB-BD31-4B8C-83A1-F6EECF244321}">
                <p14:modId xmlns:p14="http://schemas.microsoft.com/office/powerpoint/2010/main" val="3275064309"/>
              </p:ext>
            </p:extLst>
          </p:nvPr>
        </p:nvGraphicFramePr>
        <p:xfrm>
          <a:off x="1998688" y="3431373"/>
          <a:ext cx="1718698" cy="1105645"/>
        </p:xfrm>
        <a:graphic>
          <a:graphicData uri="http://schemas.openxmlformats.org/presentationml/2006/ole">
            <mc:AlternateContent xmlns:mc="http://schemas.openxmlformats.org/markup-compatibility/2006">
              <mc:Choice xmlns:v="urn:schemas-microsoft-com:vml" Requires="v">
                <p:oleObj spid="_x0000_s5601" name="Equation" r:id="rId6" imgW="1066680" imgH="685800" progId="Equation.DSMT4">
                  <p:embed/>
                </p:oleObj>
              </mc:Choice>
              <mc:Fallback>
                <p:oleObj name="Equation" r:id="rId6" imgW="1066680" imgH="685800" progId="Equation.DSMT4">
                  <p:embed/>
                  <p:pic>
                    <p:nvPicPr>
                      <p:cNvPr id="0" name="Picture 477" descr="1 x sub 1 + 2 x sub 2 is less than or equal to 40. 4 x sub 2 + 3 x sub 2 is less than or equal to 120. x sub 1, comma, x sub 2 is greater than or equal to 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98688" y="3431373"/>
                        <a:ext cx="1718698" cy="11056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4" name="Picture 23" descr="The quadrant for the coordinates has a horizontal axis, x sub 1, and vertical axis, x sub 2, each numbered from 0 to 60 in increments of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02118" y="1975739"/>
            <a:ext cx="4289208" cy="2693048"/>
          </a:xfrm>
          <a:prstGeom prst="rect">
            <a:avLst/>
          </a:prstGeom>
        </p:spPr>
      </p:pic>
      <p:sp>
        <p:nvSpPr>
          <p:cNvPr id="22" name="Content Placeholder 21"/>
          <p:cNvSpPr>
            <a:spLocks noGrp="1"/>
          </p:cNvSpPr>
          <p:nvPr>
            <p:ph sz="quarter" idx="13"/>
          </p:nvPr>
        </p:nvSpPr>
        <p:spPr>
          <a:xfrm>
            <a:off x="3866876" y="5067277"/>
            <a:ext cx="4892494" cy="361066"/>
          </a:xfrm>
        </p:spPr>
        <p:txBody>
          <a:bodyPr/>
          <a:lstStyle/>
          <a:p>
            <a:pPr marL="432" indent="0">
              <a:buNone/>
            </a:pPr>
            <a:r>
              <a:rPr lang="en-US" sz="1800" b="1" dirty="0">
                <a:latin typeface="+mn-lt"/>
                <a:cs typeface="Times New Roman" pitchFamily="18" charset="0"/>
              </a:rPr>
              <a:t>Figure 2.2</a:t>
            </a:r>
            <a:r>
              <a:rPr lang="en-US" sz="1800" dirty="0">
                <a:latin typeface="+mn-lt"/>
                <a:cs typeface="Times New Roman" pitchFamily="18" charset="0"/>
              </a:rPr>
              <a:t> </a:t>
            </a:r>
            <a:r>
              <a:rPr lang="en-US" sz="1800" dirty="0" smtClean="0">
                <a:latin typeface="+mn-lt"/>
                <a:cs typeface="Times" charset="0"/>
              </a:rPr>
              <a:t>Coordinates </a:t>
            </a:r>
            <a:r>
              <a:rPr lang="en-US" sz="1800" dirty="0">
                <a:latin typeface="+mn-lt"/>
                <a:cs typeface="Times" charset="0"/>
              </a:rPr>
              <a:t>for graphical </a:t>
            </a:r>
            <a:r>
              <a:rPr lang="en-US" sz="1800" dirty="0" smtClean="0">
                <a:latin typeface="+mn-lt"/>
                <a:cs typeface="Times" charset="0"/>
              </a:rPr>
              <a:t>analysis</a:t>
            </a:r>
            <a:endParaRPr lang="en-US" sz="1800" dirty="0">
              <a:latin typeface="+mn-lt"/>
            </a:endParaRPr>
          </a:p>
        </p:txBody>
      </p:sp>
    </p:spTree>
    <p:extLst>
      <p:ext uri="{BB962C8B-B14F-4D97-AF65-F5344CB8AC3E}">
        <p14:creationId xmlns:p14="http://schemas.microsoft.com/office/powerpoint/2010/main" val="1105487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0" hangingPunct="0">
              <a:defRPr/>
            </a:pPr>
            <a:r>
              <a:rPr lang="en-US" altLang="en-US" dirty="0"/>
              <a:t>Labor </a:t>
            </a:r>
            <a:r>
              <a:rPr lang="en-US" altLang="en-US" dirty="0" smtClean="0"/>
              <a:t>Constraint</a:t>
            </a:r>
            <a:endParaRPr lang="en-US" dirty="0"/>
          </a:p>
        </p:txBody>
      </p:sp>
      <p:sp>
        <p:nvSpPr>
          <p:cNvPr id="22" name="Content Placeholder 21"/>
          <p:cNvSpPr>
            <a:spLocks noGrp="1"/>
          </p:cNvSpPr>
          <p:nvPr>
            <p:ph type="body" idx="1"/>
          </p:nvPr>
        </p:nvSpPr>
        <p:spPr>
          <a:xfrm>
            <a:off x="457200" y="1600201"/>
            <a:ext cx="5956300" cy="388937"/>
          </a:xfrm>
        </p:spPr>
        <p:txBody>
          <a:bodyPr/>
          <a:lstStyle/>
          <a:p>
            <a:pPr marL="432" indent="0" eaLnBrk="0" hangingPunct="0">
              <a:buNone/>
              <a:defRPr/>
            </a:pPr>
            <a:r>
              <a:rPr lang="en-US" sz="2400" b="1" dirty="0">
                <a:latin typeface="+mn-lt"/>
                <a:cs typeface="Times New Roman" pitchFamily="18" charset="0"/>
              </a:rPr>
              <a:t>Figure 2.3</a:t>
            </a:r>
            <a:r>
              <a:rPr lang="en-US" sz="2400" dirty="0">
                <a:latin typeface="+mn-lt"/>
                <a:cs typeface="Times New Roman" pitchFamily="18" charset="0"/>
              </a:rPr>
              <a:t> </a:t>
            </a:r>
            <a:r>
              <a:rPr lang="en-US" sz="2400" dirty="0" smtClean="0">
                <a:latin typeface="+mn-lt"/>
                <a:cs typeface="Times" charset="0"/>
              </a:rPr>
              <a:t>Graph </a:t>
            </a:r>
            <a:r>
              <a:rPr lang="en-US" sz="2400" dirty="0">
                <a:latin typeface="+mn-lt"/>
                <a:cs typeface="Times" charset="0"/>
              </a:rPr>
              <a:t>of labor constraint</a:t>
            </a:r>
            <a:endParaRPr lang="en-US" sz="2400" dirty="0">
              <a:latin typeface="+mn-lt"/>
            </a:endParaRPr>
          </a:p>
        </p:txBody>
      </p:sp>
      <p:pic>
        <p:nvPicPr>
          <p:cNvPr id="15" name="Picture 4" descr="A graph plots x sub 2 versus x sub 1. Line x sub 1 + 2 x sub 2 = 40 falls from point (0, 20), at x sub 2 = 20, on the x sub 2 axis, to point (40, 0), at x sub 1 = 40, on the x sub 1 axis."/>
          <p:cNvPicPr>
            <a:picLocks noChangeAspect="1" noChangeArrowheads="1"/>
          </p:cNvPicPr>
          <p:nvPr/>
        </p:nvPicPr>
        <p:blipFill>
          <a:blip r:embed="rId3"/>
          <a:srcRect/>
          <a:stretch>
            <a:fillRect/>
          </a:stretch>
        </p:blipFill>
        <p:spPr bwMode="auto">
          <a:xfrm>
            <a:off x="2581154" y="2391772"/>
            <a:ext cx="4069322" cy="3734928"/>
          </a:xfrm>
          <a:prstGeom prst="rect">
            <a:avLst/>
          </a:prstGeom>
          <a:noFill/>
          <a:ln w="9525">
            <a:noFill/>
            <a:miter lim="800000"/>
            <a:headEnd/>
            <a:tailEnd/>
          </a:ln>
        </p:spPr>
      </p:pic>
    </p:spTree>
    <p:extLst>
      <p:ext uri="{BB962C8B-B14F-4D97-AF65-F5344CB8AC3E}">
        <p14:creationId xmlns:p14="http://schemas.microsoft.com/office/powerpoint/2010/main" val="4374998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0" hangingPunct="0">
              <a:defRPr/>
            </a:pPr>
            <a:r>
              <a:rPr lang="en-US" altLang="en-US" dirty="0"/>
              <a:t>Labor Constraint </a:t>
            </a:r>
            <a:r>
              <a:rPr lang="en-US" altLang="en-US" dirty="0" smtClean="0"/>
              <a:t>Area</a:t>
            </a:r>
            <a:endParaRPr lang="en-US" dirty="0"/>
          </a:p>
        </p:txBody>
      </p:sp>
      <p:sp>
        <p:nvSpPr>
          <p:cNvPr id="22" name="Content Placeholder 21"/>
          <p:cNvSpPr>
            <a:spLocks noGrp="1"/>
          </p:cNvSpPr>
          <p:nvPr>
            <p:ph type="body" idx="1"/>
          </p:nvPr>
        </p:nvSpPr>
        <p:spPr>
          <a:xfrm>
            <a:off x="457200" y="1600201"/>
            <a:ext cx="5295900" cy="388938"/>
          </a:xfrm>
        </p:spPr>
        <p:txBody>
          <a:bodyPr/>
          <a:lstStyle/>
          <a:p>
            <a:pPr marL="432" indent="0" eaLnBrk="0" hangingPunct="0">
              <a:buNone/>
              <a:defRPr/>
            </a:pPr>
            <a:r>
              <a:rPr lang="en-US" sz="2400" b="1" dirty="0">
                <a:latin typeface="+mn-lt"/>
                <a:cs typeface="Times New Roman" pitchFamily="18" charset="0"/>
              </a:rPr>
              <a:t>Figure 2.4</a:t>
            </a:r>
            <a:r>
              <a:rPr lang="en-US" sz="2400" dirty="0">
                <a:latin typeface="+mn-lt"/>
                <a:cs typeface="Times New Roman" pitchFamily="18" charset="0"/>
              </a:rPr>
              <a:t> </a:t>
            </a:r>
            <a:r>
              <a:rPr lang="en-US" sz="2400" dirty="0" smtClean="0">
                <a:latin typeface="+mn-lt"/>
                <a:cs typeface="Times" charset="0"/>
              </a:rPr>
              <a:t>Labor </a:t>
            </a:r>
            <a:r>
              <a:rPr lang="en-US" sz="2400" dirty="0">
                <a:latin typeface="+mn-lt"/>
                <a:cs typeface="Times" charset="0"/>
              </a:rPr>
              <a:t>constraint area</a:t>
            </a:r>
            <a:endParaRPr lang="en-US" sz="2400" dirty="0">
              <a:latin typeface="+mn-lt"/>
            </a:endParaRPr>
          </a:p>
        </p:txBody>
      </p:sp>
      <p:pic>
        <p:nvPicPr>
          <p:cNvPr id="14" name="Picture 4" descr="A graph plots x sub 2 versus x sub 1. The graph of x sub 1 + 2 x sub 2 is less than or equal to 40 is the area within the quadrant below the line falling from (0, 20) to (40, 0). Point A, at (10, 10), is within the area. Point B, at (40, 30), is outside the area."/>
          <p:cNvPicPr>
            <a:picLocks noChangeAspect="1" noChangeArrowheads="1"/>
          </p:cNvPicPr>
          <p:nvPr/>
        </p:nvPicPr>
        <p:blipFill>
          <a:blip r:embed="rId3"/>
          <a:srcRect/>
          <a:stretch>
            <a:fillRect/>
          </a:stretch>
        </p:blipFill>
        <p:spPr bwMode="auto">
          <a:xfrm>
            <a:off x="2609948" y="2280489"/>
            <a:ext cx="4112698" cy="3880713"/>
          </a:xfrm>
          <a:prstGeom prst="rect">
            <a:avLst/>
          </a:prstGeom>
          <a:noFill/>
          <a:ln w="9525">
            <a:noFill/>
            <a:miter lim="800000"/>
            <a:headEnd/>
            <a:tailEnd/>
          </a:ln>
        </p:spPr>
      </p:pic>
    </p:spTree>
    <p:extLst>
      <p:ext uri="{BB962C8B-B14F-4D97-AF65-F5344CB8AC3E}">
        <p14:creationId xmlns:p14="http://schemas.microsoft.com/office/powerpoint/2010/main" val="29042566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0" hangingPunct="0">
              <a:defRPr/>
            </a:pPr>
            <a:r>
              <a:rPr lang="en-US" altLang="en-US" dirty="0"/>
              <a:t>Clay Constraint </a:t>
            </a:r>
            <a:r>
              <a:rPr lang="en-US" altLang="en-US" dirty="0" smtClean="0"/>
              <a:t>Area</a:t>
            </a:r>
            <a:endParaRPr lang="en-US" dirty="0"/>
          </a:p>
        </p:txBody>
      </p:sp>
      <p:sp>
        <p:nvSpPr>
          <p:cNvPr id="22" name="Content Placeholder 21"/>
          <p:cNvSpPr>
            <a:spLocks noGrp="1"/>
          </p:cNvSpPr>
          <p:nvPr>
            <p:ph type="body" idx="1"/>
          </p:nvPr>
        </p:nvSpPr>
        <p:spPr>
          <a:xfrm>
            <a:off x="457200" y="1600200"/>
            <a:ext cx="5588000" cy="377825"/>
          </a:xfrm>
        </p:spPr>
        <p:txBody>
          <a:bodyPr/>
          <a:lstStyle/>
          <a:p>
            <a:pPr marL="432" indent="0" eaLnBrk="0" hangingPunct="0">
              <a:buNone/>
              <a:defRPr/>
            </a:pPr>
            <a:r>
              <a:rPr lang="en-US" sz="2400" b="1" dirty="0">
                <a:latin typeface="+mn-lt"/>
                <a:cs typeface="Times New Roman" pitchFamily="18" charset="0"/>
              </a:rPr>
              <a:t>Figure 2.5</a:t>
            </a:r>
            <a:r>
              <a:rPr lang="en-US" sz="2400" dirty="0">
                <a:latin typeface="+mn-lt"/>
                <a:cs typeface="Times New Roman" pitchFamily="18" charset="0"/>
              </a:rPr>
              <a:t> </a:t>
            </a:r>
            <a:r>
              <a:rPr lang="en-US" sz="2400" dirty="0" smtClean="0">
                <a:latin typeface="+mn-lt"/>
                <a:cs typeface="Times New Roman" pitchFamily="18" charset="0"/>
              </a:rPr>
              <a:t>The</a:t>
            </a:r>
            <a:r>
              <a:rPr lang="en-US" sz="2400" b="1" dirty="0" smtClean="0">
                <a:latin typeface="+mn-lt"/>
                <a:cs typeface="Times New Roman" pitchFamily="18" charset="0"/>
              </a:rPr>
              <a:t> </a:t>
            </a:r>
            <a:r>
              <a:rPr lang="en-US" sz="2400" dirty="0">
                <a:latin typeface="+mn-lt"/>
                <a:cs typeface="Times" charset="0"/>
              </a:rPr>
              <a:t>constraint area for clay</a:t>
            </a:r>
            <a:endParaRPr lang="en-US" sz="2400" dirty="0">
              <a:latin typeface="+mn-lt"/>
            </a:endParaRPr>
          </a:p>
        </p:txBody>
      </p:sp>
      <p:pic>
        <p:nvPicPr>
          <p:cNvPr id="14" name="Picture 4" descr="A graph plots x sub 2 versus x sub 1. The graph of 4 x sub 1 + 3 x sub 2 is less than or equal to 120 is the area within the quadrant below a line falling from (0, 40) to (30, 0)."/>
          <p:cNvPicPr>
            <a:picLocks noChangeAspect="1" noChangeArrowheads="1"/>
          </p:cNvPicPr>
          <p:nvPr/>
        </p:nvPicPr>
        <p:blipFill>
          <a:blip r:embed="rId3"/>
          <a:srcRect/>
          <a:stretch>
            <a:fillRect/>
          </a:stretch>
        </p:blipFill>
        <p:spPr bwMode="auto">
          <a:xfrm>
            <a:off x="2635142" y="2288119"/>
            <a:ext cx="4142956" cy="3909711"/>
          </a:xfrm>
          <a:prstGeom prst="rect">
            <a:avLst/>
          </a:prstGeom>
          <a:noFill/>
          <a:ln w="9525">
            <a:noFill/>
            <a:miter lim="800000"/>
            <a:headEnd/>
            <a:tailEnd/>
          </a:ln>
        </p:spPr>
      </p:pic>
    </p:spTree>
    <p:extLst>
      <p:ext uri="{BB962C8B-B14F-4D97-AF65-F5344CB8AC3E}">
        <p14:creationId xmlns:p14="http://schemas.microsoft.com/office/powerpoint/2010/main" val="14535374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0" hangingPunct="0">
              <a:defRPr/>
            </a:pPr>
            <a:r>
              <a:rPr lang="en-US" altLang="en-US" dirty="0"/>
              <a:t>Both </a:t>
            </a:r>
            <a:r>
              <a:rPr lang="en-US" altLang="en-US" dirty="0" smtClean="0"/>
              <a:t>Constraints</a:t>
            </a:r>
            <a:endParaRPr lang="en-US" dirty="0"/>
          </a:p>
        </p:txBody>
      </p:sp>
      <p:sp>
        <p:nvSpPr>
          <p:cNvPr id="22" name="Content Placeholder 21"/>
          <p:cNvSpPr>
            <a:spLocks noGrp="1"/>
          </p:cNvSpPr>
          <p:nvPr>
            <p:ph type="body" idx="1"/>
          </p:nvPr>
        </p:nvSpPr>
        <p:spPr>
          <a:xfrm>
            <a:off x="457200" y="1600201"/>
            <a:ext cx="6248400" cy="388938"/>
          </a:xfrm>
        </p:spPr>
        <p:txBody>
          <a:bodyPr/>
          <a:lstStyle/>
          <a:p>
            <a:pPr marL="432" indent="0">
              <a:buNone/>
            </a:pPr>
            <a:r>
              <a:rPr lang="en-US" sz="2400" b="1" dirty="0">
                <a:latin typeface="+mn-lt"/>
                <a:cs typeface="Times New Roman" pitchFamily="18" charset="0"/>
              </a:rPr>
              <a:t>Figure 2.6</a:t>
            </a:r>
            <a:r>
              <a:rPr lang="en-US" sz="2400" dirty="0">
                <a:latin typeface="+mn-lt"/>
                <a:cs typeface="Times New Roman" pitchFamily="18" charset="0"/>
              </a:rPr>
              <a:t> </a:t>
            </a:r>
            <a:r>
              <a:rPr lang="en-US" sz="2400" dirty="0">
                <a:latin typeface="+mn-lt"/>
                <a:cs typeface="Times" charset="0"/>
              </a:rPr>
              <a:t>Graph of both model constraints</a:t>
            </a:r>
            <a:endParaRPr lang="en-US" sz="2400" dirty="0">
              <a:latin typeface="+mn-lt"/>
            </a:endParaRPr>
          </a:p>
        </p:txBody>
      </p:sp>
      <p:pic>
        <p:nvPicPr>
          <p:cNvPr id="9" name="Picture 4" descr="A graph plots both model constraints as x sub 2 versus x sub 1. The graphs of both model constraints include the line falling from (0, 20) to (40, 0) and the line falling from (0, 40) to (30, 0). The area common to both constraints is below both lines, between (0, 0), (0, 20), (30, 0), and the intersection of the two lines."/>
          <p:cNvPicPr>
            <a:picLocks noChangeAspect="1" noChangeArrowheads="1"/>
          </p:cNvPicPr>
          <p:nvPr/>
        </p:nvPicPr>
        <p:blipFill>
          <a:blip r:embed="rId3"/>
          <a:srcRect/>
          <a:stretch>
            <a:fillRect/>
          </a:stretch>
        </p:blipFill>
        <p:spPr bwMode="auto">
          <a:xfrm>
            <a:off x="2596475" y="2214495"/>
            <a:ext cx="4352774" cy="4107550"/>
          </a:xfrm>
          <a:prstGeom prst="rect">
            <a:avLst/>
          </a:prstGeom>
          <a:noFill/>
          <a:ln w="9525">
            <a:noFill/>
            <a:miter lim="800000"/>
            <a:headEnd/>
            <a:tailEnd/>
          </a:ln>
        </p:spPr>
      </p:pic>
    </p:spTree>
    <p:extLst>
      <p:ext uri="{BB962C8B-B14F-4D97-AF65-F5344CB8AC3E}">
        <p14:creationId xmlns:p14="http://schemas.microsoft.com/office/powerpoint/2010/main" val="614132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mtClean="0"/>
              <a:t>Learning Objectives</a:t>
            </a:r>
            <a:endParaRPr lang="en-US" dirty="0"/>
          </a:p>
        </p:txBody>
      </p:sp>
      <p:sp>
        <p:nvSpPr>
          <p:cNvPr id="3" name="Text Placeholder 2"/>
          <p:cNvSpPr>
            <a:spLocks noGrp="1"/>
          </p:cNvSpPr>
          <p:nvPr>
            <p:ph type="body" idx="1"/>
          </p:nvPr>
        </p:nvSpPr>
        <p:spPr/>
        <p:txBody>
          <a:bodyPr/>
          <a:lstStyle/>
          <a:p>
            <a:pPr marL="0" indent="0" eaLnBrk="0" hangingPunct="0">
              <a:buClr>
                <a:schemeClr val="tx2"/>
              </a:buClr>
              <a:buSzPct val="70000"/>
              <a:buNone/>
              <a:defRPr/>
            </a:pPr>
            <a:r>
              <a:rPr lang="en-US" altLang="en-US" sz="2400" b="1" dirty="0">
                <a:solidFill>
                  <a:schemeClr val="tx2"/>
                </a:solidFill>
              </a:rPr>
              <a:t>2.1</a:t>
            </a:r>
            <a:r>
              <a:rPr lang="en-US" altLang="en-US" sz="2400" dirty="0"/>
              <a:t> Model Formulation</a:t>
            </a:r>
          </a:p>
          <a:p>
            <a:pPr marL="0" indent="0" eaLnBrk="0" hangingPunct="0">
              <a:buClr>
                <a:schemeClr val="tx2"/>
              </a:buClr>
              <a:buSzPct val="70000"/>
              <a:buNone/>
              <a:defRPr/>
            </a:pPr>
            <a:r>
              <a:rPr lang="en-US" altLang="en-US" sz="2400" b="1" dirty="0">
                <a:solidFill>
                  <a:schemeClr val="tx2"/>
                </a:solidFill>
              </a:rPr>
              <a:t>2.2</a:t>
            </a:r>
            <a:r>
              <a:rPr lang="en-US" altLang="en-US" sz="2400" dirty="0"/>
              <a:t> A Maximization Model Example</a:t>
            </a:r>
          </a:p>
          <a:p>
            <a:pPr marL="0" indent="0" eaLnBrk="0" hangingPunct="0">
              <a:buClr>
                <a:schemeClr val="tx2"/>
              </a:buClr>
              <a:buSzPct val="70000"/>
              <a:buNone/>
              <a:defRPr/>
            </a:pPr>
            <a:r>
              <a:rPr lang="en-US" altLang="en-US" sz="2400" b="1" dirty="0">
                <a:solidFill>
                  <a:schemeClr val="tx2"/>
                </a:solidFill>
              </a:rPr>
              <a:t>2.3</a:t>
            </a:r>
            <a:r>
              <a:rPr lang="en-US" altLang="en-US" sz="2400" dirty="0"/>
              <a:t> Graphical Solutions of Linear Programming Models</a:t>
            </a:r>
          </a:p>
          <a:p>
            <a:pPr marL="0" indent="0" eaLnBrk="0" hangingPunct="0">
              <a:buClr>
                <a:schemeClr val="tx2"/>
              </a:buClr>
              <a:buSzPct val="70000"/>
              <a:buNone/>
              <a:defRPr/>
            </a:pPr>
            <a:r>
              <a:rPr lang="en-US" altLang="en-US" sz="2400" b="1" dirty="0">
                <a:solidFill>
                  <a:schemeClr val="tx2"/>
                </a:solidFill>
              </a:rPr>
              <a:t>2.4</a:t>
            </a:r>
            <a:r>
              <a:rPr lang="en-US" altLang="en-US" sz="2400" dirty="0"/>
              <a:t> A Minimization Model Example</a:t>
            </a:r>
          </a:p>
          <a:p>
            <a:pPr marL="0" indent="0" eaLnBrk="0" hangingPunct="0">
              <a:buClr>
                <a:schemeClr val="tx2"/>
              </a:buClr>
              <a:buSzPct val="70000"/>
              <a:buNone/>
              <a:defRPr/>
            </a:pPr>
            <a:r>
              <a:rPr lang="en-US" altLang="en-US" sz="2400" b="1" dirty="0">
                <a:solidFill>
                  <a:schemeClr val="tx2"/>
                </a:solidFill>
              </a:rPr>
              <a:t>2.5</a:t>
            </a:r>
            <a:r>
              <a:rPr lang="en-US" altLang="en-US" sz="2400" dirty="0"/>
              <a:t> Irregular Types of Linear Programming Problems</a:t>
            </a:r>
          </a:p>
          <a:p>
            <a:pPr marL="0" indent="0" eaLnBrk="0" hangingPunct="0">
              <a:buClr>
                <a:schemeClr val="tx2"/>
              </a:buClr>
              <a:buSzPct val="70000"/>
              <a:buNone/>
              <a:defRPr/>
            </a:pPr>
            <a:r>
              <a:rPr lang="en-US" altLang="en-US" sz="2400" b="1" dirty="0">
                <a:solidFill>
                  <a:schemeClr val="tx2"/>
                </a:solidFill>
              </a:rPr>
              <a:t>2.6</a:t>
            </a:r>
            <a:r>
              <a:rPr lang="en-US" altLang="en-US" sz="2400" dirty="0"/>
              <a:t> Characteristics of Linear Programming Problems</a:t>
            </a:r>
          </a:p>
        </p:txBody>
      </p:sp>
    </p:spTree>
    <p:extLst>
      <p:ext uri="{BB962C8B-B14F-4D97-AF65-F5344CB8AC3E}">
        <p14:creationId xmlns:p14="http://schemas.microsoft.com/office/powerpoint/2010/main" val="2902078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0" hangingPunct="0">
              <a:defRPr/>
            </a:pPr>
            <a:r>
              <a:rPr lang="en-US" altLang="en-US" dirty="0"/>
              <a:t>Feasible Solution </a:t>
            </a:r>
            <a:r>
              <a:rPr lang="en-US" altLang="en-US" dirty="0" smtClean="0"/>
              <a:t>Area</a:t>
            </a:r>
            <a:endParaRPr lang="en-US" dirty="0"/>
          </a:p>
        </p:txBody>
      </p:sp>
      <p:sp>
        <p:nvSpPr>
          <p:cNvPr id="22" name="Content Placeholder 21"/>
          <p:cNvSpPr>
            <a:spLocks noGrp="1"/>
          </p:cNvSpPr>
          <p:nvPr>
            <p:ph type="body" idx="1"/>
          </p:nvPr>
        </p:nvSpPr>
        <p:spPr>
          <a:xfrm>
            <a:off x="457200" y="1600201"/>
            <a:ext cx="7251700" cy="388938"/>
          </a:xfrm>
        </p:spPr>
        <p:txBody>
          <a:bodyPr/>
          <a:lstStyle/>
          <a:p>
            <a:pPr marL="432" indent="0" eaLnBrk="0" hangingPunct="0">
              <a:buNone/>
              <a:defRPr/>
            </a:pPr>
            <a:r>
              <a:rPr lang="en-US" sz="2400" b="1" dirty="0">
                <a:latin typeface="+mn-lt"/>
                <a:cs typeface="Times New Roman" pitchFamily="18" charset="0"/>
              </a:rPr>
              <a:t>Figure 2.7</a:t>
            </a:r>
            <a:r>
              <a:rPr lang="en-US" sz="2400" dirty="0">
                <a:latin typeface="+mn-lt"/>
                <a:cs typeface="Times New Roman" pitchFamily="18" charset="0"/>
              </a:rPr>
              <a:t> The f</a:t>
            </a:r>
            <a:r>
              <a:rPr lang="en-US" sz="2400" dirty="0">
                <a:latin typeface="+mn-lt"/>
                <a:cs typeface="Times" charset="0"/>
              </a:rPr>
              <a:t>easible solution area constraints</a:t>
            </a:r>
            <a:endParaRPr lang="en-US" sz="2400" dirty="0">
              <a:latin typeface="+mn-lt"/>
            </a:endParaRPr>
          </a:p>
        </p:txBody>
      </p:sp>
      <p:pic>
        <p:nvPicPr>
          <p:cNvPr id="13" name="Picture 4" descr="A graph plots points within and outside the feasible solution area. The graph plots x sub 2 versus x sub 1. The feasible solution area is the area common to both constraints, below the lines. Three points are plotted. Point R is within the feasible solution area. Point S is below line 4 x sub 1 + 3 x sub 2 = 120 and above line x sub 1 + 2 x sub 2 = 40. Point T is above both lines."/>
          <p:cNvPicPr>
            <a:picLocks noChangeAspect="1" noChangeArrowheads="1"/>
          </p:cNvPicPr>
          <p:nvPr/>
        </p:nvPicPr>
        <p:blipFill>
          <a:blip r:embed="rId3"/>
          <a:srcRect/>
          <a:stretch>
            <a:fillRect/>
          </a:stretch>
        </p:blipFill>
        <p:spPr bwMode="auto">
          <a:xfrm>
            <a:off x="2843115" y="2281726"/>
            <a:ext cx="4274442" cy="3977934"/>
          </a:xfrm>
          <a:prstGeom prst="rect">
            <a:avLst/>
          </a:prstGeom>
          <a:noFill/>
          <a:ln w="9525">
            <a:noFill/>
            <a:miter lim="800000"/>
            <a:headEnd/>
            <a:tailEnd/>
          </a:ln>
        </p:spPr>
      </p:pic>
    </p:spTree>
    <p:extLst>
      <p:ext uri="{BB962C8B-B14F-4D97-AF65-F5344CB8AC3E}">
        <p14:creationId xmlns:p14="http://schemas.microsoft.com/office/powerpoint/2010/main" val="18210812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0" hangingPunct="0">
              <a:defRPr/>
            </a:pPr>
            <a:r>
              <a:rPr lang="en-US" altLang="en-US" dirty="0" smtClean="0"/>
              <a:t>Objective Function Solution </a:t>
            </a:r>
            <a:r>
              <a:rPr lang="en-US" altLang="en-US" i="1" dirty="0" smtClean="0"/>
              <a:t>Z</a:t>
            </a:r>
            <a:r>
              <a:rPr lang="en-US" altLang="en-US" dirty="0" smtClean="0"/>
              <a:t>= $800</a:t>
            </a:r>
            <a:endParaRPr lang="en-US" dirty="0"/>
          </a:p>
        </p:txBody>
      </p:sp>
      <p:sp>
        <p:nvSpPr>
          <p:cNvPr id="22" name="Content Placeholder 21"/>
          <p:cNvSpPr>
            <a:spLocks noGrp="1"/>
          </p:cNvSpPr>
          <p:nvPr>
            <p:ph type="body" idx="1"/>
          </p:nvPr>
        </p:nvSpPr>
        <p:spPr>
          <a:xfrm>
            <a:off x="457200" y="1600201"/>
            <a:ext cx="6489700" cy="388938"/>
          </a:xfrm>
        </p:spPr>
        <p:txBody>
          <a:bodyPr/>
          <a:lstStyle/>
          <a:p>
            <a:pPr marL="432" indent="0" eaLnBrk="0" hangingPunct="0">
              <a:buNone/>
              <a:defRPr/>
            </a:pPr>
            <a:r>
              <a:rPr lang="en-US" sz="2400" b="1" dirty="0">
                <a:latin typeface="+mn-lt"/>
                <a:cs typeface="Times New Roman" pitchFamily="18" charset="0"/>
              </a:rPr>
              <a:t>Figure 2.8</a:t>
            </a:r>
            <a:r>
              <a:rPr lang="en-US" sz="2400" dirty="0">
                <a:latin typeface="+mn-lt"/>
                <a:cs typeface="Times New Roman" pitchFamily="18" charset="0"/>
              </a:rPr>
              <a:t> </a:t>
            </a:r>
            <a:r>
              <a:rPr lang="en-US" sz="2400" dirty="0">
                <a:latin typeface="+mn-lt"/>
                <a:cs typeface="Times" charset="0"/>
              </a:rPr>
              <a:t>Objective function line for </a:t>
            </a:r>
            <a:r>
              <a:rPr lang="en-US" sz="2400" i="1" dirty="0">
                <a:latin typeface="+mn-lt"/>
                <a:cs typeface="Times" charset="0"/>
              </a:rPr>
              <a:t>Z</a:t>
            </a:r>
            <a:r>
              <a:rPr lang="en-US" sz="2400" dirty="0">
                <a:latin typeface="+mn-lt"/>
                <a:cs typeface="Times" charset="0"/>
              </a:rPr>
              <a:t> = $800</a:t>
            </a:r>
            <a:endParaRPr lang="en-US" sz="2400" dirty="0">
              <a:latin typeface="+mn-lt"/>
            </a:endParaRPr>
          </a:p>
        </p:txBody>
      </p:sp>
      <p:pic>
        <p:nvPicPr>
          <p:cNvPr id="9" name="Picture 4" descr="A graph plots x sub 2 versus x sub 1. The line 800 = 40 x sub 1 + 50 x sub 2 is within the feasible solution area, falling from (0, 16) to (20, 0)."/>
          <p:cNvPicPr>
            <a:picLocks noChangeAspect="1" noChangeArrowheads="1"/>
          </p:cNvPicPr>
          <p:nvPr/>
        </p:nvPicPr>
        <p:blipFill>
          <a:blip r:embed="rId3"/>
          <a:srcRect/>
          <a:stretch>
            <a:fillRect/>
          </a:stretch>
        </p:blipFill>
        <p:spPr bwMode="auto">
          <a:xfrm>
            <a:off x="2842180" y="2257033"/>
            <a:ext cx="4199659" cy="3963503"/>
          </a:xfrm>
          <a:prstGeom prst="rect">
            <a:avLst/>
          </a:prstGeom>
          <a:noFill/>
          <a:ln w="9525">
            <a:noFill/>
            <a:miter lim="800000"/>
            <a:headEnd/>
            <a:tailEnd/>
          </a:ln>
        </p:spPr>
      </p:pic>
    </p:spTree>
    <p:extLst>
      <p:ext uri="{BB962C8B-B14F-4D97-AF65-F5344CB8AC3E}">
        <p14:creationId xmlns:p14="http://schemas.microsoft.com/office/powerpoint/2010/main" val="12858987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eaLnBrk="0" hangingPunct="0">
              <a:defRPr/>
            </a:pPr>
            <a:r>
              <a:rPr lang="en-US" altLang="en-US" dirty="0"/>
              <a:t>Alternative Objective Function Solution </a:t>
            </a:r>
            <a:r>
              <a:rPr lang="en-US" altLang="en-US" dirty="0" smtClean="0"/>
              <a:t>Lines</a:t>
            </a:r>
            <a:endParaRPr lang="en-US" dirty="0"/>
          </a:p>
        </p:txBody>
      </p:sp>
      <p:sp>
        <p:nvSpPr>
          <p:cNvPr id="22" name="Content Placeholder 21"/>
          <p:cNvSpPr>
            <a:spLocks noGrp="1"/>
          </p:cNvSpPr>
          <p:nvPr>
            <p:ph type="body" idx="1"/>
          </p:nvPr>
        </p:nvSpPr>
        <p:spPr>
          <a:xfrm>
            <a:off x="457200" y="1600200"/>
            <a:ext cx="8229600" cy="651681"/>
          </a:xfrm>
        </p:spPr>
        <p:txBody>
          <a:bodyPr/>
          <a:lstStyle/>
          <a:p>
            <a:pPr marL="432" indent="0" eaLnBrk="0" hangingPunct="0">
              <a:buNone/>
              <a:defRPr/>
            </a:pPr>
            <a:r>
              <a:rPr lang="en-US" sz="2400" b="1" dirty="0">
                <a:latin typeface="+mn-lt"/>
                <a:cs typeface="Times New Roman" pitchFamily="18" charset="0"/>
              </a:rPr>
              <a:t>Figure 2.9</a:t>
            </a:r>
            <a:r>
              <a:rPr lang="en-US" sz="2400" dirty="0">
                <a:latin typeface="+mn-lt"/>
                <a:cs typeface="Times New Roman" pitchFamily="18" charset="0"/>
              </a:rPr>
              <a:t> </a:t>
            </a:r>
            <a:r>
              <a:rPr lang="en-US" sz="2400" dirty="0">
                <a:latin typeface="+mn-lt"/>
                <a:cs typeface="Times" charset="0"/>
              </a:rPr>
              <a:t>Alternative objective function lines for profits, </a:t>
            </a:r>
            <a:r>
              <a:rPr lang="en-US" sz="2400" i="1" dirty="0">
                <a:latin typeface="+mn-lt"/>
                <a:cs typeface="Times" charset="0"/>
              </a:rPr>
              <a:t>Z</a:t>
            </a:r>
            <a:r>
              <a:rPr lang="en-US" sz="2400" dirty="0">
                <a:latin typeface="+mn-lt"/>
                <a:cs typeface="Times" charset="0"/>
              </a:rPr>
              <a:t>, of $800, $1,200, and $1,600</a:t>
            </a:r>
            <a:endParaRPr lang="en-US" sz="2400" dirty="0">
              <a:latin typeface="+mn-lt"/>
            </a:endParaRPr>
          </a:p>
        </p:txBody>
      </p:sp>
      <p:pic>
        <p:nvPicPr>
          <p:cNvPr id="7" name="Picture 4" descr="A graph plots additional lines on the graph of the feasible solution area with x sub 2 versus x sub 1. The line 1,200 = 40 x sub 1 + 50 x sub 2 passes through the feasible solution area, falling from (0, 24) to (30, 0). The line 1,600 = 40 x sub 1 + 50 x sub 2 does not pass through the feasible solution area, as it falls from (0, 32) and (0, 40)."/>
          <p:cNvPicPr>
            <a:picLocks noChangeAspect="1" noChangeArrowheads="1"/>
          </p:cNvPicPr>
          <p:nvPr/>
        </p:nvPicPr>
        <p:blipFill>
          <a:blip r:embed="rId3"/>
          <a:srcRect/>
          <a:stretch>
            <a:fillRect/>
          </a:stretch>
        </p:blipFill>
        <p:spPr bwMode="auto">
          <a:xfrm>
            <a:off x="2828137" y="2561228"/>
            <a:ext cx="3845305" cy="3628231"/>
          </a:xfrm>
          <a:prstGeom prst="rect">
            <a:avLst/>
          </a:prstGeom>
          <a:noFill/>
          <a:ln w="9525">
            <a:noFill/>
            <a:miter lim="800000"/>
            <a:headEnd/>
            <a:tailEnd/>
          </a:ln>
        </p:spPr>
      </p:pic>
    </p:spTree>
    <p:extLst>
      <p:ext uri="{BB962C8B-B14F-4D97-AF65-F5344CB8AC3E}">
        <p14:creationId xmlns:p14="http://schemas.microsoft.com/office/powerpoint/2010/main" val="8820189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pPr eaLnBrk="0" hangingPunct="0">
              <a:defRPr/>
            </a:pPr>
            <a:r>
              <a:rPr lang="en-US" altLang="en-US" dirty="0"/>
              <a:t>Optimal </a:t>
            </a:r>
            <a:r>
              <a:rPr lang="en-US" altLang="en-US" dirty="0" smtClean="0"/>
              <a:t>Solution</a:t>
            </a:r>
            <a:endParaRPr lang="en-US" dirty="0"/>
          </a:p>
        </p:txBody>
      </p:sp>
      <p:sp>
        <p:nvSpPr>
          <p:cNvPr id="4" name="Content Placeholder 3"/>
          <p:cNvSpPr>
            <a:spLocks noGrp="1"/>
          </p:cNvSpPr>
          <p:nvPr>
            <p:ph sz="quarter" idx="15"/>
          </p:nvPr>
        </p:nvSpPr>
        <p:spPr>
          <a:xfrm>
            <a:off x="457200" y="1633085"/>
            <a:ext cx="3470500" cy="2040020"/>
          </a:xfrm>
        </p:spPr>
        <p:txBody>
          <a:bodyPr/>
          <a:lstStyle/>
          <a:p>
            <a:pPr marL="0" indent="0">
              <a:buNone/>
            </a:pPr>
            <a:r>
              <a:rPr lang="en-US" sz="2400" dirty="0">
                <a:latin typeface="+mn-lt"/>
              </a:rPr>
              <a:t>The optimal solution point is the last point the </a:t>
            </a:r>
            <a:r>
              <a:rPr lang="en-US" sz="2400" dirty="0" smtClean="0">
                <a:latin typeface="+mn-lt"/>
              </a:rPr>
              <a:t>objective </a:t>
            </a:r>
            <a:r>
              <a:rPr lang="en-US" sz="2400" dirty="0">
                <a:latin typeface="+mn-lt"/>
              </a:rPr>
              <a:t>function touches as it leaves the feasible solution area</a:t>
            </a:r>
            <a:r>
              <a:rPr lang="en-US" sz="2400" dirty="0" smtClean="0">
                <a:latin typeface="+mn-lt"/>
              </a:rPr>
              <a:t>.</a:t>
            </a:r>
            <a:endParaRPr lang="en-US" sz="2400" dirty="0">
              <a:latin typeface="+mn-lt"/>
            </a:endParaRPr>
          </a:p>
        </p:txBody>
      </p:sp>
      <p:pic>
        <p:nvPicPr>
          <p:cNvPr id="6" name="Picture 4" descr="A graph plots x sub 2 versus x sub 1. A line with the same slope as line 800 = 40 x sub 1 + 50 x sub 2 intersects the feasible solution area at point B only. This point is the optimal point."/>
          <p:cNvPicPr>
            <a:picLocks noChangeAspect="1" noChangeArrowheads="1"/>
          </p:cNvPicPr>
          <p:nvPr/>
        </p:nvPicPr>
        <p:blipFill>
          <a:blip r:embed="rId3"/>
          <a:srcRect/>
          <a:stretch>
            <a:fillRect/>
          </a:stretch>
        </p:blipFill>
        <p:spPr bwMode="auto">
          <a:xfrm>
            <a:off x="4107657" y="1417384"/>
            <a:ext cx="4587875" cy="4394488"/>
          </a:xfrm>
          <a:prstGeom prst="rect">
            <a:avLst/>
          </a:prstGeom>
          <a:noFill/>
          <a:ln w="9525">
            <a:noFill/>
            <a:miter lim="800000"/>
            <a:headEnd/>
            <a:tailEnd/>
          </a:ln>
        </p:spPr>
      </p:pic>
      <p:sp>
        <p:nvSpPr>
          <p:cNvPr id="22" name="Content Placeholder 21"/>
          <p:cNvSpPr>
            <a:spLocks noGrp="1"/>
          </p:cNvSpPr>
          <p:nvPr>
            <p:ph sz="quarter" idx="14"/>
          </p:nvPr>
        </p:nvSpPr>
        <p:spPr>
          <a:xfrm>
            <a:off x="3575786" y="5933975"/>
            <a:ext cx="5221706" cy="352926"/>
          </a:xfrm>
        </p:spPr>
        <p:txBody>
          <a:bodyPr/>
          <a:lstStyle/>
          <a:p>
            <a:pPr marL="432" indent="0" eaLnBrk="0" hangingPunct="0">
              <a:buNone/>
              <a:defRPr/>
            </a:pPr>
            <a:r>
              <a:rPr lang="en-US" sz="1800" b="1" dirty="0">
                <a:latin typeface="+mn-lt"/>
                <a:cs typeface="Times New Roman" pitchFamily="18" charset="0"/>
              </a:rPr>
              <a:t>Figure 2.10</a:t>
            </a:r>
            <a:r>
              <a:rPr lang="en-US" sz="1800" dirty="0">
                <a:latin typeface="+mn-lt"/>
                <a:cs typeface="Times New Roman" pitchFamily="18" charset="0"/>
              </a:rPr>
              <a:t> </a:t>
            </a:r>
            <a:r>
              <a:rPr lang="en-US" sz="1800" dirty="0">
                <a:latin typeface="+mn-lt"/>
                <a:cs typeface="Times" charset="0"/>
              </a:rPr>
              <a:t>Identification of optimal solution point</a:t>
            </a:r>
            <a:endParaRPr lang="en-US" sz="1800" dirty="0">
              <a:latin typeface="+mn-lt"/>
            </a:endParaRPr>
          </a:p>
        </p:txBody>
      </p:sp>
    </p:spTree>
    <p:extLst>
      <p:ext uri="{BB962C8B-B14F-4D97-AF65-F5344CB8AC3E}">
        <p14:creationId xmlns:p14="http://schemas.microsoft.com/office/powerpoint/2010/main" val="33890726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pPr eaLnBrk="0" hangingPunct="0">
              <a:defRPr/>
            </a:pPr>
            <a:r>
              <a:rPr lang="en-US" altLang="en-US" dirty="0"/>
              <a:t>Optimal Solution </a:t>
            </a:r>
            <a:r>
              <a:rPr lang="en-US" altLang="en-US" dirty="0" smtClean="0"/>
              <a:t>Coordinates</a:t>
            </a:r>
            <a:endParaRPr lang="en-US" dirty="0"/>
          </a:p>
        </p:txBody>
      </p:sp>
      <p:sp>
        <p:nvSpPr>
          <p:cNvPr id="22" name="Content Placeholder 21"/>
          <p:cNvSpPr>
            <a:spLocks noGrp="1"/>
          </p:cNvSpPr>
          <p:nvPr>
            <p:ph type="body" idx="1"/>
          </p:nvPr>
        </p:nvSpPr>
        <p:spPr>
          <a:xfrm>
            <a:off x="457200" y="1600201"/>
            <a:ext cx="6134100" cy="388938"/>
          </a:xfrm>
        </p:spPr>
        <p:txBody>
          <a:bodyPr/>
          <a:lstStyle/>
          <a:p>
            <a:pPr marL="432" indent="0" eaLnBrk="0" hangingPunct="0">
              <a:buNone/>
              <a:defRPr/>
            </a:pPr>
            <a:r>
              <a:rPr lang="en-US" sz="2400" b="1" dirty="0">
                <a:latin typeface="+mn-lt"/>
                <a:cs typeface="Times New Roman" pitchFamily="18" charset="0"/>
              </a:rPr>
              <a:t>Figure 2.11</a:t>
            </a:r>
            <a:r>
              <a:rPr lang="en-US" sz="2400" dirty="0">
                <a:latin typeface="+mn-lt"/>
                <a:cs typeface="Times New Roman" pitchFamily="18" charset="0"/>
              </a:rPr>
              <a:t> </a:t>
            </a:r>
            <a:r>
              <a:rPr lang="en-US" sz="2400" dirty="0">
                <a:latin typeface="+mn-lt"/>
                <a:cs typeface="Times" charset="0"/>
              </a:rPr>
              <a:t>Optimal solution coordinates</a:t>
            </a:r>
            <a:endParaRPr lang="en-US" sz="2400" dirty="0">
              <a:latin typeface="+mn-lt"/>
            </a:endParaRPr>
          </a:p>
        </p:txBody>
      </p:sp>
      <p:pic>
        <p:nvPicPr>
          <p:cNvPr id="13" name="Picture 4" descr="A graph plots the optimal point as the intersection of the constraint lines with x sub 2 versus x sub 1. Point B, the optimal point, is the intersection of lines 4 x sub 1 + 3 x sub 2 = 120 and x sub 1 + 2 x sub 2 = 40. Point B is at (24, 8). Point A, at (0, 20), and point C, at (30, 0), are also boundary points of the feasible solution area."/>
          <p:cNvPicPr>
            <a:picLocks noChangeAspect="1" noChangeArrowheads="1"/>
          </p:cNvPicPr>
          <p:nvPr/>
        </p:nvPicPr>
        <p:blipFill>
          <a:blip r:embed="rId3"/>
          <a:srcRect/>
          <a:stretch>
            <a:fillRect/>
          </a:stretch>
        </p:blipFill>
        <p:spPr bwMode="auto">
          <a:xfrm>
            <a:off x="2736100" y="2268500"/>
            <a:ext cx="4214091" cy="3921519"/>
          </a:xfrm>
          <a:prstGeom prst="rect">
            <a:avLst/>
          </a:prstGeom>
          <a:noFill/>
          <a:ln w="9525">
            <a:noFill/>
            <a:miter lim="800000"/>
            <a:headEnd/>
            <a:tailEnd/>
          </a:ln>
        </p:spPr>
      </p:pic>
    </p:spTree>
    <p:extLst>
      <p:ext uri="{BB962C8B-B14F-4D97-AF65-F5344CB8AC3E}">
        <p14:creationId xmlns:p14="http://schemas.microsoft.com/office/powerpoint/2010/main" val="4917299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pPr eaLnBrk="0" hangingPunct="0">
              <a:defRPr/>
            </a:pPr>
            <a:r>
              <a:rPr lang="en-US" altLang="en-US" dirty="0"/>
              <a:t>Extreme (Corner) Point </a:t>
            </a:r>
            <a:r>
              <a:rPr lang="en-US" altLang="en-US" dirty="0" smtClean="0"/>
              <a:t>Solutions</a:t>
            </a:r>
            <a:endParaRPr lang="en-US" dirty="0"/>
          </a:p>
        </p:txBody>
      </p:sp>
      <p:sp>
        <p:nvSpPr>
          <p:cNvPr id="22" name="Content Placeholder 21"/>
          <p:cNvSpPr>
            <a:spLocks noGrp="1"/>
          </p:cNvSpPr>
          <p:nvPr>
            <p:ph type="body" idx="1"/>
          </p:nvPr>
        </p:nvSpPr>
        <p:spPr>
          <a:xfrm>
            <a:off x="457200" y="1600201"/>
            <a:ext cx="5943600" cy="388938"/>
          </a:xfrm>
        </p:spPr>
        <p:txBody>
          <a:bodyPr/>
          <a:lstStyle/>
          <a:p>
            <a:pPr marL="432" indent="0" eaLnBrk="0" hangingPunct="0">
              <a:buNone/>
              <a:defRPr/>
            </a:pPr>
            <a:r>
              <a:rPr lang="en-US" sz="2400" b="1" dirty="0">
                <a:latin typeface="+mn-lt"/>
                <a:cs typeface="Times New Roman" pitchFamily="18" charset="0"/>
              </a:rPr>
              <a:t>Figure 2.12</a:t>
            </a:r>
            <a:r>
              <a:rPr lang="en-US" sz="2400" dirty="0">
                <a:latin typeface="+mn-lt"/>
                <a:cs typeface="Times New Roman" pitchFamily="18" charset="0"/>
              </a:rPr>
              <a:t> </a:t>
            </a:r>
            <a:r>
              <a:rPr lang="en-US" sz="2400" dirty="0">
                <a:latin typeface="+mn-lt"/>
                <a:cs typeface="Times" charset="0"/>
              </a:rPr>
              <a:t>Solutions at all corner points</a:t>
            </a:r>
            <a:endParaRPr lang="en-US" sz="2400" dirty="0">
              <a:latin typeface="+mn-lt"/>
            </a:endParaRPr>
          </a:p>
        </p:txBody>
      </p:sp>
      <p:pic>
        <p:nvPicPr>
          <p:cNvPr id="9" name="Picture 4" descr="A graph includes values of x sub 1, x sub 2, and z for the 3 corner points and plots x sub 2 versus x sub 1. The values for each of the 3 corners points are as follows: Point A. X sub 1 = 0 bowls. X sub 2 = 20 mugs. Z = $1,000. Point B. X sub 1 = 24 bowls. X sub 2 = 8 mugs. Z = $1,360. Point C. X sub 1 = 30 bowls. X sub 2 = 0 mugs. Z = $1,200."/>
          <p:cNvPicPr>
            <a:picLocks noChangeAspect="1" noChangeArrowheads="1"/>
          </p:cNvPicPr>
          <p:nvPr/>
        </p:nvPicPr>
        <p:blipFill>
          <a:blip r:embed="rId3"/>
          <a:srcRect/>
          <a:stretch>
            <a:fillRect/>
          </a:stretch>
        </p:blipFill>
        <p:spPr bwMode="auto">
          <a:xfrm>
            <a:off x="2730898" y="2248054"/>
            <a:ext cx="4164235" cy="3929390"/>
          </a:xfrm>
          <a:prstGeom prst="rect">
            <a:avLst/>
          </a:prstGeom>
          <a:noFill/>
          <a:ln w="9525">
            <a:noFill/>
            <a:miter lim="800000"/>
            <a:headEnd/>
            <a:tailEnd/>
          </a:ln>
        </p:spPr>
      </p:pic>
    </p:spTree>
    <p:extLst>
      <p:ext uri="{BB962C8B-B14F-4D97-AF65-F5344CB8AC3E}">
        <p14:creationId xmlns:p14="http://schemas.microsoft.com/office/powerpoint/2010/main" val="25547576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eaLnBrk="0" hangingPunct="0">
              <a:defRPr/>
            </a:pPr>
            <a:r>
              <a:rPr lang="en-US" altLang="en-US" dirty="0"/>
              <a:t>Optimal Solution for New Objective </a:t>
            </a:r>
            <a:r>
              <a:rPr lang="en-US" altLang="en-US" dirty="0" smtClean="0"/>
              <a:t>Function</a:t>
            </a:r>
            <a:endParaRPr lang="en-US" dirty="0"/>
          </a:p>
        </p:txBody>
      </p:sp>
      <p:sp>
        <p:nvSpPr>
          <p:cNvPr id="3" name="Text Placeholder 2"/>
          <p:cNvSpPr>
            <a:spLocks noGrp="1"/>
          </p:cNvSpPr>
          <p:nvPr>
            <p:ph type="body" idx="1"/>
          </p:nvPr>
        </p:nvSpPr>
        <p:spPr>
          <a:xfrm>
            <a:off x="471716" y="2732315"/>
            <a:ext cx="1503592" cy="384188"/>
          </a:xfrm>
        </p:spPr>
        <p:txBody>
          <a:bodyPr/>
          <a:lstStyle/>
          <a:p>
            <a:pPr marL="0" indent="0">
              <a:buNone/>
            </a:pPr>
            <a:r>
              <a:rPr lang="en-US" altLang="en-US" sz="2400" dirty="0" smtClean="0">
                <a:latin typeface="+mn-lt"/>
              </a:rPr>
              <a:t>Maximize</a:t>
            </a:r>
          </a:p>
        </p:txBody>
      </p:sp>
      <p:graphicFrame>
        <p:nvGraphicFramePr>
          <p:cNvPr id="10" name="Object 9" descr="Z = $70 x sub 1 + $20 x sub 2."/>
          <p:cNvGraphicFramePr>
            <a:graphicFrameLocks noChangeAspect="1"/>
          </p:cNvGraphicFramePr>
          <p:nvPr>
            <p:extLst>
              <p:ext uri="{D42A27DB-BD31-4B8C-83A1-F6EECF244321}">
                <p14:modId xmlns:p14="http://schemas.microsoft.com/office/powerpoint/2010/main" val="3985062103"/>
              </p:ext>
            </p:extLst>
          </p:nvPr>
        </p:nvGraphicFramePr>
        <p:xfrm>
          <a:off x="1908771" y="2846094"/>
          <a:ext cx="2226829" cy="405534"/>
        </p:xfrm>
        <a:graphic>
          <a:graphicData uri="http://schemas.openxmlformats.org/presentationml/2006/ole">
            <mc:AlternateContent xmlns:mc="http://schemas.openxmlformats.org/markup-compatibility/2006">
              <mc:Choice xmlns:v="urn:schemas-microsoft-com:vml" Requires="v">
                <p:oleObj spid="_x0000_s18102" name="Equation" r:id="rId4" imgW="1257120" imgH="228600" progId="Equation.DSMT4">
                  <p:embed/>
                </p:oleObj>
              </mc:Choice>
              <mc:Fallback>
                <p:oleObj name="Equation" r:id="rId4" imgW="1257120" imgH="228600" progId="Equation.DSMT4">
                  <p:embed/>
                  <p:pic>
                    <p:nvPicPr>
                      <p:cNvPr id="0" name="Picture 688" descr="Z = $70 x sub 1 + $20 x sub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8771" y="2846094"/>
                        <a:ext cx="2226829" cy="4055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Content Placeholder 11"/>
          <p:cNvSpPr>
            <a:spLocks noGrp="1"/>
          </p:cNvSpPr>
          <p:nvPr>
            <p:ph sz="quarter" idx="13"/>
          </p:nvPr>
        </p:nvSpPr>
        <p:spPr>
          <a:xfrm>
            <a:off x="471719" y="3289712"/>
            <a:ext cx="1618339" cy="421592"/>
          </a:xfrm>
        </p:spPr>
        <p:txBody>
          <a:bodyPr/>
          <a:lstStyle/>
          <a:p>
            <a:pPr marL="432" indent="0">
              <a:buNone/>
            </a:pPr>
            <a:r>
              <a:rPr lang="en-US" altLang="en-US" sz="2400" dirty="0">
                <a:latin typeface="+mn-lt"/>
              </a:rPr>
              <a:t>subject to</a:t>
            </a:r>
            <a:r>
              <a:rPr lang="en-US" altLang="en-US" sz="2400" dirty="0" smtClean="0">
                <a:latin typeface="+mn-lt"/>
              </a:rPr>
              <a:t>:</a:t>
            </a:r>
            <a:endParaRPr lang="en-US" sz="2400" dirty="0">
              <a:latin typeface="+mn-lt"/>
            </a:endParaRPr>
          </a:p>
        </p:txBody>
      </p:sp>
      <p:graphicFrame>
        <p:nvGraphicFramePr>
          <p:cNvPr id="11" name="Object 10" descr="1 x sub 1 + 2 x sub 2 is less than or equal to 40. 4 x sub 2 + 3 x sub 2 is less than or equal to 120. x sub 1, comma, x sub 2 is greater than or equal to 0."/>
          <p:cNvGraphicFramePr>
            <a:graphicFrameLocks noChangeAspect="1"/>
          </p:cNvGraphicFramePr>
          <p:nvPr>
            <p:extLst>
              <p:ext uri="{D42A27DB-BD31-4B8C-83A1-F6EECF244321}">
                <p14:modId xmlns:p14="http://schemas.microsoft.com/office/powerpoint/2010/main" val="4120716479"/>
              </p:ext>
            </p:extLst>
          </p:nvPr>
        </p:nvGraphicFramePr>
        <p:xfrm>
          <a:off x="2034673" y="3376090"/>
          <a:ext cx="1890568" cy="1216210"/>
        </p:xfrm>
        <a:graphic>
          <a:graphicData uri="http://schemas.openxmlformats.org/presentationml/2006/ole">
            <mc:AlternateContent xmlns:mc="http://schemas.openxmlformats.org/markup-compatibility/2006">
              <mc:Choice xmlns:v="urn:schemas-microsoft-com:vml" Requires="v">
                <p:oleObj spid="_x0000_s18103" name="Equation" r:id="rId6" imgW="1066680" imgH="685800" progId="Equation.DSMT4">
                  <p:embed/>
                </p:oleObj>
              </mc:Choice>
              <mc:Fallback>
                <p:oleObj name="Equation" r:id="rId6" imgW="1066680" imgH="685800" progId="Equation.DSMT4">
                  <p:embed/>
                  <p:pic>
                    <p:nvPicPr>
                      <p:cNvPr id="0" name="Picture 689" descr="1 x sub 1 + 2 x sub 2 is less than or equal to 40. 4 x sub 2 + 3 x sub 2 is less than or equal to 120. x sub 1, comma, x sub 2 is greater than or equal to 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34673" y="3376090"/>
                        <a:ext cx="1890568" cy="121621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4" name="Picture 4" descr="A graph plots x sub 2 versus x sub 1. With lines for z = 70 x sub 1 + 20 x sub 2, the optimal point, where a line intersects just 1 point of the feasible solution, is point C. At point C, x sub 1 = 30 bowls, x sub 2 = 0 mugs, and z = $2,100."/>
          <p:cNvPicPr>
            <a:picLocks noChangeAspect="1" noChangeArrowheads="1"/>
          </p:cNvPicPr>
          <p:nvPr/>
        </p:nvPicPr>
        <p:blipFill>
          <a:blip r:embed="rId8"/>
          <a:srcRect/>
          <a:stretch>
            <a:fillRect/>
          </a:stretch>
        </p:blipFill>
        <p:spPr bwMode="auto">
          <a:xfrm>
            <a:off x="4250863" y="1586014"/>
            <a:ext cx="4219864" cy="4281920"/>
          </a:xfrm>
          <a:prstGeom prst="rect">
            <a:avLst/>
          </a:prstGeom>
          <a:noFill/>
          <a:ln w="9525">
            <a:noFill/>
            <a:miter lim="800000"/>
            <a:headEnd/>
            <a:tailEnd/>
          </a:ln>
        </p:spPr>
      </p:pic>
      <p:sp>
        <p:nvSpPr>
          <p:cNvPr id="22" name="Content Placeholder 21"/>
          <p:cNvSpPr>
            <a:spLocks noGrp="1"/>
          </p:cNvSpPr>
          <p:nvPr>
            <p:ph sz="quarter" idx="13"/>
          </p:nvPr>
        </p:nvSpPr>
        <p:spPr>
          <a:xfrm>
            <a:off x="3524609" y="5960016"/>
            <a:ext cx="3597285" cy="403085"/>
          </a:xfrm>
        </p:spPr>
        <p:txBody>
          <a:bodyPr/>
          <a:lstStyle/>
          <a:p>
            <a:pPr marL="432" indent="0" eaLnBrk="0" hangingPunct="0">
              <a:buNone/>
              <a:defRPr/>
            </a:pPr>
            <a:r>
              <a:rPr lang="en-US" sz="1800" b="1" dirty="0">
                <a:latin typeface="+mn-lt"/>
                <a:cs typeface="Times New Roman" pitchFamily="18" charset="0"/>
              </a:rPr>
              <a:t>Figure 2.13</a:t>
            </a:r>
            <a:r>
              <a:rPr lang="en-US" sz="1800" dirty="0">
                <a:latin typeface="+mn-lt"/>
                <a:cs typeface="Times New Roman" pitchFamily="18" charset="0"/>
              </a:rPr>
              <a:t> </a:t>
            </a:r>
            <a:r>
              <a:rPr lang="en-US" sz="1800" dirty="0">
                <a:latin typeface="+mn-lt"/>
                <a:cs typeface="Times" charset="0"/>
              </a:rPr>
              <a:t>Optimal solution with</a:t>
            </a:r>
            <a:endParaRPr lang="en-US" sz="1800" dirty="0">
              <a:latin typeface="+mn-lt"/>
            </a:endParaRPr>
          </a:p>
        </p:txBody>
      </p:sp>
      <p:graphicFrame>
        <p:nvGraphicFramePr>
          <p:cNvPr id="13" name="Object 12" descr="Z = 70 x sub 1 + 20 x sub 2."/>
          <p:cNvGraphicFramePr>
            <a:graphicFrameLocks noChangeAspect="1"/>
          </p:cNvGraphicFramePr>
          <p:nvPr>
            <p:extLst>
              <p:ext uri="{D42A27DB-BD31-4B8C-83A1-F6EECF244321}">
                <p14:modId xmlns:p14="http://schemas.microsoft.com/office/powerpoint/2010/main" val="3866401610"/>
              </p:ext>
            </p:extLst>
          </p:nvPr>
        </p:nvGraphicFramePr>
        <p:xfrm>
          <a:off x="7015036" y="6066037"/>
          <a:ext cx="1506536" cy="321865"/>
        </p:xfrm>
        <a:graphic>
          <a:graphicData uri="http://schemas.openxmlformats.org/presentationml/2006/ole">
            <mc:AlternateContent xmlns:mc="http://schemas.openxmlformats.org/markup-compatibility/2006">
              <mc:Choice xmlns:v="urn:schemas-microsoft-com:vml" Requires="v">
                <p:oleObj spid="_x0000_s18104" name="Equation" r:id="rId9" imgW="1066680" imgH="228600" progId="Equation.DSMT4">
                  <p:embed/>
                </p:oleObj>
              </mc:Choice>
              <mc:Fallback>
                <p:oleObj name="Equation" r:id="rId9" imgW="1066680" imgH="228600" progId="Equation.DSMT4">
                  <p:embed/>
                  <p:pic>
                    <p:nvPicPr>
                      <p:cNvPr id="0" name="Picture 690" descr="Z = 70 x sub 1 + 20 x sub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15036" y="6066037"/>
                        <a:ext cx="1506536" cy="32186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8652938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pPr eaLnBrk="0" hangingPunct="0">
              <a:defRPr/>
            </a:pPr>
            <a:r>
              <a:rPr lang="en-US" altLang="en-US" dirty="0"/>
              <a:t>Slack Variables</a:t>
            </a:r>
          </a:p>
        </p:txBody>
      </p:sp>
      <p:sp>
        <p:nvSpPr>
          <p:cNvPr id="14" name="Text Placeholder 13"/>
          <p:cNvSpPr>
            <a:spLocks noGrp="1"/>
          </p:cNvSpPr>
          <p:nvPr>
            <p:ph type="body" idx="1"/>
          </p:nvPr>
        </p:nvSpPr>
        <p:spPr>
          <a:xfrm>
            <a:off x="457200" y="1600201"/>
            <a:ext cx="8229600" cy="1384300"/>
          </a:xfrm>
        </p:spPr>
        <p:txBody>
          <a:bodyPr/>
          <a:lstStyle/>
          <a:p>
            <a:pPr eaLnBrk="0" hangingPunct="0">
              <a:buClr>
                <a:schemeClr val="tx2"/>
              </a:buClr>
              <a:defRPr/>
            </a:pPr>
            <a:r>
              <a:rPr lang="en-US" altLang="en-US" sz="2400" dirty="0">
                <a:solidFill>
                  <a:schemeClr val="tx1"/>
                </a:solidFill>
                <a:latin typeface="+mn-lt"/>
              </a:rPr>
              <a:t>Standard form requires that all constraints be in the form of equations (equalities).</a:t>
            </a:r>
          </a:p>
          <a:p>
            <a:pPr eaLnBrk="0" hangingPunct="0">
              <a:buClr>
                <a:schemeClr val="tx2"/>
              </a:buClr>
              <a:defRPr/>
            </a:pPr>
            <a:r>
              <a:rPr lang="en-US" altLang="en-US" sz="2400" dirty="0">
                <a:solidFill>
                  <a:schemeClr val="tx1"/>
                </a:solidFill>
                <a:latin typeface="+mn-lt"/>
              </a:rPr>
              <a:t>A slack variable is </a:t>
            </a:r>
            <a:r>
              <a:rPr lang="en-US" altLang="en-US" sz="2400" b="1" dirty="0">
                <a:solidFill>
                  <a:schemeClr val="tx1"/>
                </a:solidFill>
                <a:latin typeface="+mn-lt"/>
              </a:rPr>
              <a:t>added to a </a:t>
            </a:r>
            <a:endParaRPr lang="en-US" altLang="en-US" sz="2400" dirty="0">
              <a:solidFill>
                <a:schemeClr val="tx1"/>
              </a:solidFill>
              <a:latin typeface="+mn-lt"/>
            </a:endParaRPr>
          </a:p>
        </p:txBody>
      </p:sp>
      <p:graphicFrame>
        <p:nvGraphicFramePr>
          <p:cNvPr id="4" name="Object 3" descr="less than or equal"/>
          <p:cNvGraphicFramePr>
            <a:graphicFrameLocks noChangeAspect="1"/>
          </p:cNvGraphicFramePr>
          <p:nvPr>
            <p:extLst>
              <p:ext uri="{D42A27DB-BD31-4B8C-83A1-F6EECF244321}">
                <p14:modId xmlns:p14="http://schemas.microsoft.com/office/powerpoint/2010/main" val="448119307"/>
              </p:ext>
            </p:extLst>
          </p:nvPr>
        </p:nvGraphicFramePr>
        <p:xfrm>
          <a:off x="4879975" y="2671763"/>
          <a:ext cx="287338" cy="312737"/>
        </p:xfrm>
        <a:graphic>
          <a:graphicData uri="http://schemas.openxmlformats.org/presentationml/2006/ole">
            <mc:AlternateContent xmlns:mc="http://schemas.openxmlformats.org/markup-compatibility/2006">
              <mc:Choice xmlns:v="urn:schemas-microsoft-com:vml" Requires="v">
                <p:oleObj spid="_x0000_s33928" name="Equation" r:id="rId4" imgW="139680" imgH="152280" progId="Equation.DSMT4">
                  <p:embed/>
                </p:oleObj>
              </mc:Choice>
              <mc:Fallback>
                <p:oleObj name="Equation" r:id="rId4" imgW="139680" imgH="152280" progId="Equation.DSMT4">
                  <p:embed/>
                  <p:pic>
                    <p:nvPicPr>
                      <p:cNvPr id="0" name="Picture 134" descr="less than or equ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9975" y="2671763"/>
                        <a:ext cx="287338" cy="312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2"/>
          </p:nvPr>
        </p:nvSpPr>
        <p:spPr>
          <a:xfrm>
            <a:off x="457200" y="2515729"/>
            <a:ext cx="8229600" cy="2916074"/>
          </a:xfrm>
        </p:spPr>
        <p:txBody>
          <a:bodyPr/>
          <a:lstStyle/>
          <a:p>
            <a:pPr marL="265113" indent="4395788" eaLnBrk="0" hangingPunct="0">
              <a:buClr>
                <a:schemeClr val="tx2"/>
              </a:buClr>
              <a:buNone/>
              <a:defRPr/>
            </a:pPr>
            <a:r>
              <a:rPr lang="en-US" altLang="en-US" sz="2400" b="1" dirty="0">
                <a:solidFill>
                  <a:schemeClr val="tx1"/>
                </a:solidFill>
                <a:latin typeface="+mn-lt"/>
              </a:rPr>
              <a:t>constraint</a:t>
            </a:r>
            <a:r>
              <a:rPr lang="en-US" altLang="en-US" sz="2400" b="1" i="1" dirty="0">
                <a:solidFill>
                  <a:schemeClr val="tx1"/>
                </a:solidFill>
                <a:latin typeface="+mn-lt"/>
              </a:rPr>
              <a:t> </a:t>
            </a:r>
            <a:r>
              <a:rPr lang="en-US" altLang="en-US" sz="2400" dirty="0">
                <a:solidFill>
                  <a:schemeClr val="tx1"/>
                </a:solidFill>
                <a:latin typeface="+mn-lt"/>
              </a:rPr>
              <a:t>(weak inequality) to convert it to an equation (=).</a:t>
            </a:r>
          </a:p>
          <a:p>
            <a:pPr eaLnBrk="0" hangingPunct="0">
              <a:buClr>
                <a:schemeClr val="tx2"/>
              </a:buClr>
              <a:defRPr/>
            </a:pPr>
            <a:r>
              <a:rPr lang="en-US" altLang="en-US" sz="2400" dirty="0">
                <a:solidFill>
                  <a:schemeClr val="tx1"/>
                </a:solidFill>
                <a:latin typeface="+mn-lt"/>
              </a:rPr>
              <a:t>A slack variable typically represents an </a:t>
            </a:r>
            <a:r>
              <a:rPr lang="en-US" altLang="en-US" sz="2400" b="1" dirty="0">
                <a:solidFill>
                  <a:schemeClr val="tx1"/>
                </a:solidFill>
                <a:latin typeface="+mn-lt"/>
              </a:rPr>
              <a:t>unused resource</a:t>
            </a:r>
            <a:r>
              <a:rPr lang="en-US" altLang="en-US" sz="2400" dirty="0">
                <a:solidFill>
                  <a:schemeClr val="tx1"/>
                </a:solidFill>
                <a:latin typeface="+mn-lt"/>
              </a:rPr>
              <a:t>.</a:t>
            </a:r>
          </a:p>
          <a:p>
            <a:pPr eaLnBrk="0" hangingPunct="0">
              <a:buClr>
                <a:schemeClr val="tx2"/>
              </a:buClr>
              <a:defRPr/>
            </a:pPr>
            <a:r>
              <a:rPr lang="en-US" altLang="en-US" sz="2400" dirty="0">
                <a:solidFill>
                  <a:schemeClr val="tx1"/>
                </a:solidFill>
                <a:latin typeface="+mn-lt"/>
              </a:rPr>
              <a:t>A slack variable </a:t>
            </a:r>
            <a:r>
              <a:rPr lang="en-US" altLang="en-US" sz="2400" b="1" dirty="0">
                <a:solidFill>
                  <a:schemeClr val="tx1"/>
                </a:solidFill>
                <a:latin typeface="+mn-lt"/>
              </a:rPr>
              <a:t>contributes nothing</a:t>
            </a:r>
            <a:r>
              <a:rPr lang="en-US" altLang="en-US" sz="2400" b="1" i="1" dirty="0">
                <a:solidFill>
                  <a:schemeClr val="tx1"/>
                </a:solidFill>
                <a:latin typeface="+mn-lt"/>
              </a:rPr>
              <a:t> </a:t>
            </a:r>
            <a:r>
              <a:rPr lang="en-US" altLang="en-US" sz="2400" dirty="0">
                <a:solidFill>
                  <a:schemeClr val="tx1"/>
                </a:solidFill>
                <a:latin typeface="+mn-lt"/>
              </a:rPr>
              <a:t>to the objective function value</a:t>
            </a:r>
            <a:r>
              <a:rPr lang="en-US" altLang="en-US" sz="2400" dirty="0" smtClean="0">
                <a:solidFill>
                  <a:schemeClr val="tx1"/>
                </a:solidFill>
                <a:latin typeface="+mn-lt"/>
              </a:rPr>
              <a:t>.</a:t>
            </a:r>
            <a:endParaRPr lang="en-US" sz="2400" dirty="0">
              <a:latin typeface="+mn-lt"/>
            </a:endParaRPr>
          </a:p>
        </p:txBody>
      </p:sp>
    </p:spTree>
    <p:extLst>
      <p:ext uri="{BB962C8B-B14F-4D97-AF65-F5344CB8AC3E}">
        <p14:creationId xmlns:p14="http://schemas.microsoft.com/office/powerpoint/2010/main" val="28637946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pPr eaLnBrk="0" hangingPunct="0">
              <a:defRPr/>
            </a:pPr>
            <a:r>
              <a:rPr lang="en-US" altLang="en-US" dirty="0"/>
              <a:t>Linear Programming Model: Standard Form</a:t>
            </a:r>
          </a:p>
        </p:txBody>
      </p:sp>
      <p:sp>
        <p:nvSpPr>
          <p:cNvPr id="3" name="Text Placeholder 2"/>
          <p:cNvSpPr>
            <a:spLocks noGrp="1"/>
          </p:cNvSpPr>
          <p:nvPr>
            <p:ph type="body" idx="1"/>
          </p:nvPr>
        </p:nvSpPr>
        <p:spPr>
          <a:xfrm>
            <a:off x="457201" y="1600201"/>
            <a:ext cx="815366" cy="520097"/>
          </a:xfrm>
        </p:spPr>
        <p:txBody>
          <a:bodyPr/>
          <a:lstStyle/>
          <a:p>
            <a:pPr marL="0" indent="0">
              <a:buNone/>
            </a:pPr>
            <a:r>
              <a:rPr lang="en-US" altLang="en-US" sz="2400" dirty="0" smtClean="0"/>
              <a:t>Max</a:t>
            </a:r>
          </a:p>
        </p:txBody>
      </p:sp>
      <p:graphicFrame>
        <p:nvGraphicFramePr>
          <p:cNvPr id="10" name="Object 9" descr="Z = 40 x sub 1 + 50 x sub 2 + s sub 1 + s sub 2."/>
          <p:cNvGraphicFramePr>
            <a:graphicFrameLocks noChangeAspect="1"/>
          </p:cNvGraphicFramePr>
          <p:nvPr>
            <p:extLst>
              <p:ext uri="{D42A27DB-BD31-4B8C-83A1-F6EECF244321}">
                <p14:modId xmlns:p14="http://schemas.microsoft.com/office/powerpoint/2010/main" val="79189092"/>
              </p:ext>
            </p:extLst>
          </p:nvPr>
        </p:nvGraphicFramePr>
        <p:xfrm>
          <a:off x="1336675" y="1704975"/>
          <a:ext cx="3059113" cy="406400"/>
        </p:xfrm>
        <a:graphic>
          <a:graphicData uri="http://schemas.openxmlformats.org/presentationml/2006/ole">
            <mc:AlternateContent xmlns:mc="http://schemas.openxmlformats.org/markup-compatibility/2006">
              <mc:Choice xmlns:v="urn:schemas-microsoft-com:vml" Requires="v">
                <p:oleObj spid="_x0000_s19922" name="Equation" r:id="rId4" imgW="1726920" imgH="228600" progId="Equation.DSMT4">
                  <p:embed/>
                </p:oleObj>
              </mc:Choice>
              <mc:Fallback>
                <p:oleObj name="Equation" r:id="rId4" imgW="1726920" imgH="228600" progId="Equation.DSMT4">
                  <p:embed/>
                  <p:pic>
                    <p:nvPicPr>
                      <p:cNvPr id="0" name="Picture 462" descr="Z = 40 x sub 1 + 50 x sub 2 + s sub 1 + s sub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6675" y="1704975"/>
                        <a:ext cx="3059113"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Content Placeholder 11"/>
          <p:cNvSpPr>
            <a:spLocks noGrp="1"/>
          </p:cNvSpPr>
          <p:nvPr>
            <p:ph sz="quarter" idx="13"/>
          </p:nvPr>
        </p:nvSpPr>
        <p:spPr>
          <a:xfrm>
            <a:off x="457200" y="2171383"/>
            <a:ext cx="1627203" cy="558800"/>
          </a:xfrm>
        </p:spPr>
        <p:txBody>
          <a:bodyPr/>
          <a:lstStyle/>
          <a:p>
            <a:pPr marL="432" indent="0">
              <a:buNone/>
            </a:pPr>
            <a:r>
              <a:rPr lang="en-US" altLang="en-US" sz="2400" dirty="0">
                <a:latin typeface="+mn-lt"/>
              </a:rPr>
              <a:t>subject to</a:t>
            </a:r>
            <a:r>
              <a:rPr lang="en-US" altLang="en-US" sz="2400" dirty="0" smtClean="0">
                <a:latin typeface="+mn-lt"/>
              </a:rPr>
              <a:t>:</a:t>
            </a:r>
          </a:p>
        </p:txBody>
      </p:sp>
      <p:graphicFrame>
        <p:nvGraphicFramePr>
          <p:cNvPr id="11" name="Object 10" descr="1 x sub 1 + 2 x sub 2 + s sub 1 = 40. 4 x sub 2 + 3 x sub 2 + s sub 2 = 120. x sub 1, comma, x sub 2, comma, s sub 1, comma, s sub 2 is greater than or equal to 0."/>
          <p:cNvGraphicFramePr>
            <a:graphicFrameLocks noChangeAspect="1"/>
          </p:cNvGraphicFramePr>
          <p:nvPr>
            <p:extLst>
              <p:ext uri="{D42A27DB-BD31-4B8C-83A1-F6EECF244321}">
                <p14:modId xmlns:p14="http://schemas.microsoft.com/office/powerpoint/2010/main" val="2123316055"/>
              </p:ext>
            </p:extLst>
          </p:nvPr>
        </p:nvGraphicFramePr>
        <p:xfrm>
          <a:off x="2065338" y="2301875"/>
          <a:ext cx="2409825" cy="1214438"/>
        </p:xfrm>
        <a:graphic>
          <a:graphicData uri="http://schemas.openxmlformats.org/presentationml/2006/ole">
            <mc:AlternateContent xmlns:mc="http://schemas.openxmlformats.org/markup-compatibility/2006">
              <mc:Choice xmlns:v="urn:schemas-microsoft-com:vml" Requires="v">
                <p:oleObj spid="_x0000_s19923" name="Equation" r:id="rId6" imgW="1358640" imgH="685800" progId="Equation.DSMT4">
                  <p:embed/>
                </p:oleObj>
              </mc:Choice>
              <mc:Fallback>
                <p:oleObj name="Equation" r:id="rId6" imgW="1358640" imgH="685800" progId="Equation.DSMT4">
                  <p:embed/>
                  <p:pic>
                    <p:nvPicPr>
                      <p:cNvPr id="0" name="Picture 463" descr="1 x sub 1 + 2 x sub 2 + s sub 1 = 40. 4 x sub 2 + 3 x sub 2 + s sub 2 = 120. x sub 1, comma, x sub 2, comma, s sub 1, comma, s sub 2 is greater than or equal to 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65338" y="2301875"/>
                        <a:ext cx="2409825" cy="1214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Content Placeholder 3"/>
          <p:cNvSpPr>
            <a:spLocks noGrp="1"/>
          </p:cNvSpPr>
          <p:nvPr>
            <p:ph sz="quarter" idx="15"/>
          </p:nvPr>
        </p:nvSpPr>
        <p:spPr>
          <a:xfrm>
            <a:off x="457199" y="3781925"/>
            <a:ext cx="3517771" cy="2002636"/>
          </a:xfrm>
        </p:spPr>
        <p:txBody>
          <a:bodyPr/>
          <a:lstStyle/>
          <a:p>
            <a:pPr marL="0" indent="0" eaLnBrk="0" hangingPunct="0">
              <a:spcBef>
                <a:spcPts val="0"/>
              </a:spcBef>
              <a:spcAft>
                <a:spcPct val="35000"/>
              </a:spcAft>
              <a:buNone/>
              <a:defRPr/>
            </a:pPr>
            <a:r>
              <a:rPr lang="en-US" altLang="en-US" sz="2400" dirty="0" smtClean="0">
                <a:latin typeface="+mn-lt"/>
              </a:rPr>
              <a:t>Where:</a:t>
            </a:r>
          </a:p>
          <a:p>
            <a:pPr marL="0" indent="0" eaLnBrk="0" hangingPunct="0">
              <a:spcBef>
                <a:spcPts val="0"/>
              </a:spcBef>
              <a:spcAft>
                <a:spcPct val="35000"/>
              </a:spcAft>
              <a:buNone/>
              <a:defRPr/>
            </a:pPr>
            <a:r>
              <a:rPr lang="en-US" altLang="en-US" sz="2400" i="1" dirty="0" smtClean="0">
                <a:latin typeface="+mn-lt"/>
              </a:rPr>
              <a:t>x</a:t>
            </a:r>
            <a:r>
              <a:rPr lang="en-US" altLang="en-US" sz="2400" baseline="-25000" dirty="0" smtClean="0">
                <a:latin typeface="+mn-lt"/>
              </a:rPr>
              <a:t>1</a:t>
            </a:r>
            <a:r>
              <a:rPr lang="en-US" altLang="en-US" sz="2400" dirty="0" smtClean="0">
                <a:latin typeface="+mn-lt"/>
              </a:rPr>
              <a:t> </a:t>
            </a:r>
            <a:r>
              <a:rPr lang="en-US" altLang="en-US" sz="2400" dirty="0">
                <a:latin typeface="+mn-lt"/>
              </a:rPr>
              <a:t>= number of </a:t>
            </a:r>
            <a:r>
              <a:rPr lang="en-US" altLang="en-US" sz="2400" dirty="0" smtClean="0">
                <a:latin typeface="+mn-lt"/>
              </a:rPr>
              <a:t>bowls</a:t>
            </a:r>
          </a:p>
          <a:p>
            <a:pPr marL="0" indent="0" eaLnBrk="0" hangingPunct="0">
              <a:spcBef>
                <a:spcPts val="0"/>
              </a:spcBef>
              <a:spcAft>
                <a:spcPct val="35000"/>
              </a:spcAft>
              <a:buNone/>
              <a:defRPr/>
            </a:pPr>
            <a:r>
              <a:rPr lang="en-US" altLang="en-US" sz="2400" i="1" dirty="0" smtClean="0">
                <a:latin typeface="+mn-lt"/>
              </a:rPr>
              <a:t>x</a:t>
            </a:r>
            <a:r>
              <a:rPr lang="en-US" altLang="en-US" sz="2400" baseline="-25000" dirty="0" smtClean="0">
                <a:latin typeface="+mn-lt"/>
              </a:rPr>
              <a:t>2</a:t>
            </a:r>
            <a:r>
              <a:rPr lang="en-US" altLang="en-US" sz="2400" dirty="0" smtClean="0">
                <a:latin typeface="+mn-lt"/>
              </a:rPr>
              <a:t> </a:t>
            </a:r>
            <a:r>
              <a:rPr lang="en-US" altLang="en-US" sz="2400" dirty="0">
                <a:latin typeface="+mn-lt"/>
              </a:rPr>
              <a:t>= number of mugs</a:t>
            </a:r>
          </a:p>
          <a:p>
            <a:pPr marL="0" indent="0" eaLnBrk="0" hangingPunct="0">
              <a:spcBef>
                <a:spcPts val="0"/>
              </a:spcBef>
              <a:buNone/>
              <a:defRPr/>
            </a:pPr>
            <a:r>
              <a:rPr lang="en-US" altLang="en-US" sz="2400" i="1" dirty="0" smtClean="0">
                <a:latin typeface="+mn-lt"/>
              </a:rPr>
              <a:t>s</a:t>
            </a:r>
            <a:r>
              <a:rPr lang="en-US" altLang="en-US" sz="2400" baseline="-25000" dirty="0" smtClean="0">
                <a:latin typeface="+mn-lt"/>
              </a:rPr>
              <a:t>1</a:t>
            </a:r>
            <a:r>
              <a:rPr lang="en-US" altLang="en-US" sz="2400" dirty="0">
                <a:latin typeface="+mn-lt"/>
              </a:rPr>
              <a:t>, </a:t>
            </a:r>
            <a:r>
              <a:rPr lang="en-US" altLang="en-US" sz="2400" i="1" dirty="0">
                <a:latin typeface="+mn-lt"/>
              </a:rPr>
              <a:t>s</a:t>
            </a:r>
            <a:r>
              <a:rPr lang="en-US" altLang="en-US" sz="2400" baseline="-25000" dirty="0">
                <a:latin typeface="+mn-lt"/>
              </a:rPr>
              <a:t>2</a:t>
            </a:r>
            <a:r>
              <a:rPr lang="en-US" altLang="en-US" sz="2400" dirty="0">
                <a:latin typeface="+mn-lt"/>
              </a:rPr>
              <a:t> are slack </a:t>
            </a:r>
            <a:r>
              <a:rPr lang="en-US" altLang="en-US" sz="2400" dirty="0" smtClean="0">
                <a:latin typeface="+mn-lt"/>
              </a:rPr>
              <a:t>variables</a:t>
            </a:r>
            <a:endParaRPr lang="en-US" sz="2400" dirty="0">
              <a:latin typeface="+mn-lt"/>
            </a:endParaRPr>
          </a:p>
        </p:txBody>
      </p:sp>
      <p:pic>
        <p:nvPicPr>
          <p:cNvPr id="13" name="Picture 4" descr="A graph includes new equations of constraint lines and solutions of points A, B, and C. The graph plots x sub 2 versus x sub 1. The equations of the model constraints are x sub 1 + 2 x sub 2 + s sub 1 = 40 and 4 x sub 1 + 3 x sub 2 + s sub 2 = 120. The solutions for points A, B, and C are as follows: Point A. X sub 1 = 0. X sub 2 = 20. S sub 1 = 0. S sub 2 = 60. Point B. X sub 1 = 24. X sub 2 = 8. S sub 1 = 0. S sub 2 = 0. Point C. X sub 1 = 30. X sub 2 = 0. S sub 1 = 10. S sub 2 = 0."/>
          <p:cNvPicPr>
            <a:picLocks noChangeAspect="1" noChangeArrowheads="1"/>
          </p:cNvPicPr>
          <p:nvPr/>
        </p:nvPicPr>
        <p:blipFill>
          <a:blip r:embed="rId8"/>
          <a:srcRect/>
          <a:stretch>
            <a:fillRect/>
          </a:stretch>
        </p:blipFill>
        <p:spPr bwMode="auto">
          <a:xfrm>
            <a:off x="4590528" y="1634162"/>
            <a:ext cx="3949070" cy="4118315"/>
          </a:xfrm>
          <a:prstGeom prst="rect">
            <a:avLst/>
          </a:prstGeom>
          <a:noFill/>
          <a:ln w="9525">
            <a:noFill/>
            <a:miter lim="800000"/>
            <a:headEnd/>
            <a:tailEnd/>
          </a:ln>
        </p:spPr>
      </p:pic>
      <p:sp>
        <p:nvSpPr>
          <p:cNvPr id="22" name="Content Placeholder 21"/>
          <p:cNvSpPr>
            <a:spLocks noGrp="1"/>
          </p:cNvSpPr>
          <p:nvPr>
            <p:ph sz="quarter" idx="14"/>
          </p:nvPr>
        </p:nvSpPr>
        <p:spPr>
          <a:xfrm>
            <a:off x="4175759" y="5784560"/>
            <a:ext cx="4569178" cy="677200"/>
          </a:xfrm>
        </p:spPr>
        <p:txBody>
          <a:bodyPr/>
          <a:lstStyle/>
          <a:p>
            <a:pPr marL="432" indent="0" eaLnBrk="0" hangingPunct="0">
              <a:buNone/>
              <a:defRPr/>
            </a:pPr>
            <a:r>
              <a:rPr lang="en-US" sz="1800" b="1" dirty="0" smtClean="0">
                <a:latin typeface="+mn-lt"/>
                <a:cs typeface="Times New Roman" pitchFamily="18" charset="0"/>
              </a:rPr>
              <a:t>Figure 2.14</a:t>
            </a:r>
            <a:r>
              <a:rPr lang="en-US" sz="1800" dirty="0" smtClean="0">
                <a:latin typeface="+mn-lt"/>
                <a:cs typeface="Times New Roman" pitchFamily="18" charset="0"/>
              </a:rPr>
              <a:t> </a:t>
            </a:r>
            <a:r>
              <a:rPr lang="en-US" sz="1800" dirty="0" smtClean="0">
                <a:latin typeface="+mn-lt"/>
                <a:cs typeface="Times" charset="0"/>
              </a:rPr>
              <a:t>Solutions at points </a:t>
            </a:r>
            <a:r>
              <a:rPr lang="en-US" sz="1800" i="1" dirty="0" smtClean="0">
                <a:latin typeface="+mn-lt"/>
                <a:cs typeface="Times" charset="0"/>
              </a:rPr>
              <a:t>A</a:t>
            </a:r>
            <a:r>
              <a:rPr lang="en-US" sz="1800" dirty="0" smtClean="0">
                <a:latin typeface="+mn-lt"/>
                <a:cs typeface="Times" charset="0"/>
              </a:rPr>
              <a:t>, </a:t>
            </a:r>
            <a:r>
              <a:rPr lang="en-US" sz="1800" i="1" dirty="0" smtClean="0">
                <a:latin typeface="+mn-lt"/>
                <a:cs typeface="Times" charset="0"/>
              </a:rPr>
              <a:t>B</a:t>
            </a:r>
            <a:r>
              <a:rPr lang="en-US" sz="1800" dirty="0" smtClean="0">
                <a:latin typeface="+mn-lt"/>
                <a:cs typeface="Times" charset="0"/>
              </a:rPr>
              <a:t>, and </a:t>
            </a:r>
            <a:r>
              <a:rPr lang="en-US" sz="1800" i="1" dirty="0" smtClean="0">
                <a:latin typeface="+mn-lt"/>
                <a:cs typeface="Times" charset="0"/>
              </a:rPr>
              <a:t>C</a:t>
            </a:r>
            <a:r>
              <a:rPr lang="en-US" sz="1800" dirty="0" smtClean="0">
                <a:latin typeface="+mn-lt"/>
                <a:cs typeface="Times" charset="0"/>
              </a:rPr>
              <a:t> with slack</a:t>
            </a:r>
            <a:endParaRPr lang="en-US" sz="1800" dirty="0">
              <a:latin typeface="+mn-lt"/>
            </a:endParaRPr>
          </a:p>
        </p:txBody>
      </p:sp>
    </p:spTree>
    <p:extLst>
      <p:ext uri="{BB962C8B-B14F-4D97-AF65-F5344CB8AC3E}">
        <p14:creationId xmlns:p14="http://schemas.microsoft.com/office/powerpoint/2010/main" val="23526417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IN" dirty="0" smtClean="0"/>
              <a:t>Learning Objective 2.4</a:t>
            </a:r>
            <a:endParaRPr lang="en-IN" dirty="0"/>
          </a:p>
        </p:txBody>
      </p:sp>
      <p:sp>
        <p:nvSpPr>
          <p:cNvPr id="10" name="Text Placeholder 9"/>
          <p:cNvSpPr>
            <a:spLocks noGrp="1"/>
          </p:cNvSpPr>
          <p:nvPr>
            <p:ph type="body" idx="1"/>
          </p:nvPr>
        </p:nvSpPr>
        <p:spPr/>
        <p:txBody>
          <a:bodyPr/>
          <a:lstStyle/>
          <a:p>
            <a:r>
              <a:rPr lang="en-US" altLang="en-US" sz="2400" dirty="0">
                <a:latin typeface="+mn-lt"/>
              </a:rPr>
              <a:t>A Minimization Model </a:t>
            </a:r>
            <a:r>
              <a:rPr lang="en-US" altLang="en-US" sz="2400" dirty="0" smtClean="0">
                <a:latin typeface="+mn-lt"/>
              </a:rPr>
              <a:t>Example</a:t>
            </a:r>
            <a:endParaRPr lang="en-US" altLang="en-US" sz="2400" dirty="0">
              <a:latin typeface="+mn-lt"/>
            </a:endParaRPr>
          </a:p>
        </p:txBody>
      </p:sp>
    </p:spTree>
    <p:extLst>
      <p:ext uri="{BB962C8B-B14F-4D97-AF65-F5344CB8AC3E}">
        <p14:creationId xmlns:p14="http://schemas.microsoft.com/office/powerpoint/2010/main" val="39633717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Linear Programming: </a:t>
            </a:r>
            <a:r>
              <a:rPr lang="en-US" altLang="en-US" dirty="0" smtClean="0"/>
              <a:t>An </a:t>
            </a:r>
            <a:r>
              <a:rPr lang="en-US" altLang="en-US" dirty="0"/>
              <a:t>Overview</a:t>
            </a:r>
            <a:endParaRPr lang="en-US" dirty="0"/>
          </a:p>
        </p:txBody>
      </p:sp>
      <p:sp>
        <p:nvSpPr>
          <p:cNvPr id="3" name="Text Placeholder 2"/>
          <p:cNvSpPr>
            <a:spLocks noGrp="1"/>
          </p:cNvSpPr>
          <p:nvPr>
            <p:ph type="body" idx="1"/>
          </p:nvPr>
        </p:nvSpPr>
        <p:spPr>
          <a:xfrm>
            <a:off x="457200" y="1600200"/>
            <a:ext cx="8229600" cy="2699083"/>
          </a:xfrm>
        </p:spPr>
        <p:txBody>
          <a:bodyPr/>
          <a:lstStyle/>
          <a:p>
            <a:pPr eaLnBrk="0" hangingPunct="0">
              <a:buClr>
                <a:schemeClr val="tx2"/>
              </a:buClr>
              <a:defRPr/>
            </a:pPr>
            <a:r>
              <a:rPr lang="en-US" altLang="en-US" sz="2400" dirty="0">
                <a:solidFill>
                  <a:schemeClr val="tx1"/>
                </a:solidFill>
                <a:latin typeface="+mn-lt"/>
              </a:rPr>
              <a:t>Objectives of business decisions frequently involve </a:t>
            </a:r>
            <a:r>
              <a:rPr lang="en-US" altLang="en-US" sz="2400" b="1" dirty="0">
                <a:solidFill>
                  <a:schemeClr val="tx1"/>
                </a:solidFill>
                <a:latin typeface="+mn-lt"/>
              </a:rPr>
              <a:t>maximizing profit</a:t>
            </a:r>
            <a:r>
              <a:rPr lang="en-US" altLang="en-US" sz="2400" b="1" i="1" dirty="0">
                <a:solidFill>
                  <a:schemeClr val="tx1"/>
                </a:solidFill>
                <a:latin typeface="+mn-lt"/>
              </a:rPr>
              <a:t> </a:t>
            </a:r>
            <a:r>
              <a:rPr lang="en-US" altLang="en-US" sz="2400" dirty="0">
                <a:solidFill>
                  <a:schemeClr val="tx1"/>
                </a:solidFill>
                <a:latin typeface="+mn-lt"/>
              </a:rPr>
              <a:t>or </a:t>
            </a:r>
            <a:r>
              <a:rPr lang="en-US" altLang="en-US" sz="2400" b="1" dirty="0">
                <a:solidFill>
                  <a:schemeClr val="tx1"/>
                </a:solidFill>
                <a:latin typeface="+mn-lt"/>
              </a:rPr>
              <a:t>minimizing </a:t>
            </a:r>
            <a:r>
              <a:rPr lang="en-US" altLang="en-US" sz="2400" b="1" dirty="0" smtClean="0">
                <a:solidFill>
                  <a:schemeClr val="tx1"/>
                </a:solidFill>
                <a:latin typeface="+mn-lt"/>
              </a:rPr>
              <a:t>costs.</a:t>
            </a:r>
            <a:endParaRPr lang="en-US" altLang="en-US" sz="2400" dirty="0">
              <a:solidFill>
                <a:schemeClr val="tx1"/>
              </a:solidFill>
              <a:latin typeface="+mn-lt"/>
            </a:endParaRPr>
          </a:p>
          <a:p>
            <a:pPr eaLnBrk="0" hangingPunct="0">
              <a:buClr>
                <a:schemeClr val="tx2"/>
              </a:buClr>
              <a:defRPr/>
            </a:pPr>
            <a:r>
              <a:rPr lang="en-US" altLang="en-US" sz="2400" dirty="0" smtClean="0">
                <a:solidFill>
                  <a:schemeClr val="tx1"/>
                </a:solidFill>
                <a:latin typeface="+mn-lt"/>
              </a:rPr>
              <a:t>Linear </a:t>
            </a:r>
            <a:r>
              <a:rPr lang="en-US" altLang="en-US" sz="2400" dirty="0">
                <a:solidFill>
                  <a:schemeClr val="tx1"/>
                </a:solidFill>
                <a:latin typeface="+mn-lt"/>
              </a:rPr>
              <a:t>programming uses </a:t>
            </a:r>
            <a:r>
              <a:rPr lang="en-US" altLang="en-US" sz="2400" b="1" dirty="0">
                <a:solidFill>
                  <a:schemeClr val="tx1"/>
                </a:solidFill>
                <a:latin typeface="+mn-lt"/>
              </a:rPr>
              <a:t>linear algebraic relationships</a:t>
            </a:r>
            <a:r>
              <a:rPr lang="en-US" altLang="en-US" sz="2400" b="1" i="1" dirty="0">
                <a:solidFill>
                  <a:schemeClr val="tx1"/>
                </a:solidFill>
                <a:latin typeface="+mn-lt"/>
              </a:rPr>
              <a:t> </a:t>
            </a:r>
            <a:r>
              <a:rPr lang="en-US" altLang="en-US" sz="2400" dirty="0">
                <a:solidFill>
                  <a:schemeClr val="tx1"/>
                </a:solidFill>
                <a:latin typeface="+mn-lt"/>
              </a:rPr>
              <a:t>to represent a firm’s decisions, given a business </a:t>
            </a:r>
            <a:r>
              <a:rPr lang="en-US" altLang="en-US" sz="2400" b="1" dirty="0">
                <a:solidFill>
                  <a:schemeClr val="tx1"/>
                </a:solidFill>
                <a:latin typeface="+mn-lt"/>
              </a:rPr>
              <a:t>objective</a:t>
            </a:r>
            <a:r>
              <a:rPr lang="en-US" altLang="en-US" sz="2400" dirty="0">
                <a:solidFill>
                  <a:schemeClr val="tx1"/>
                </a:solidFill>
                <a:latin typeface="+mn-lt"/>
              </a:rPr>
              <a:t>, and resource </a:t>
            </a:r>
            <a:r>
              <a:rPr lang="en-US" altLang="en-US" sz="2400" b="1" dirty="0" smtClean="0">
                <a:solidFill>
                  <a:schemeClr val="tx1"/>
                </a:solidFill>
                <a:latin typeface="+mn-lt"/>
              </a:rPr>
              <a:t>constraints</a:t>
            </a:r>
            <a:r>
              <a:rPr lang="en-US" altLang="en-US" sz="2400" dirty="0" smtClean="0">
                <a:solidFill>
                  <a:schemeClr val="tx1"/>
                </a:solidFill>
                <a:latin typeface="+mn-lt"/>
              </a:rPr>
              <a:t>.</a:t>
            </a:r>
          </a:p>
          <a:p>
            <a:pPr eaLnBrk="0" hangingPunct="0">
              <a:buClr>
                <a:schemeClr val="tx2"/>
              </a:buClr>
              <a:defRPr/>
            </a:pPr>
            <a:r>
              <a:rPr lang="en-US" altLang="en-US" sz="2400" dirty="0" smtClean="0">
                <a:solidFill>
                  <a:schemeClr val="tx1"/>
                </a:solidFill>
                <a:latin typeface="+mn-lt"/>
              </a:rPr>
              <a:t>Steps </a:t>
            </a:r>
            <a:r>
              <a:rPr lang="en-US" altLang="en-US" sz="2400" dirty="0">
                <a:solidFill>
                  <a:schemeClr val="tx1"/>
                </a:solidFill>
                <a:latin typeface="+mn-lt"/>
              </a:rPr>
              <a:t>in </a:t>
            </a:r>
            <a:r>
              <a:rPr lang="en-US" altLang="en-US" sz="2400" dirty="0" smtClean="0">
                <a:solidFill>
                  <a:schemeClr val="tx1"/>
                </a:solidFill>
                <a:latin typeface="+mn-lt"/>
              </a:rPr>
              <a:t>application:</a:t>
            </a:r>
          </a:p>
        </p:txBody>
      </p:sp>
      <p:sp>
        <p:nvSpPr>
          <p:cNvPr id="4" name="Text Placeholder 3"/>
          <p:cNvSpPr>
            <a:spLocks noGrp="1"/>
          </p:cNvSpPr>
          <p:nvPr>
            <p:ph type="body" idx="2"/>
          </p:nvPr>
        </p:nvSpPr>
        <p:spPr>
          <a:xfrm>
            <a:off x="457200" y="4363451"/>
            <a:ext cx="8229600" cy="1764634"/>
          </a:xfrm>
        </p:spPr>
        <p:txBody>
          <a:bodyPr/>
          <a:lstStyle/>
          <a:p>
            <a:pPr marL="741600" indent="-428400" eaLnBrk="0" hangingPunct="0">
              <a:spcBef>
                <a:spcPts val="600"/>
              </a:spcBef>
              <a:buClr>
                <a:schemeClr val="tx2"/>
              </a:buClr>
              <a:buFont typeface="+mj-lt"/>
              <a:buAutoNum type="arabicPeriod"/>
              <a:defRPr/>
            </a:pPr>
            <a:r>
              <a:rPr lang="en-US" altLang="en-US" sz="2400" dirty="0">
                <a:solidFill>
                  <a:schemeClr val="tx1"/>
                </a:solidFill>
                <a:latin typeface="+mn-lt"/>
              </a:rPr>
              <a:t>Identify problem as solvable by linear programming.</a:t>
            </a:r>
          </a:p>
          <a:p>
            <a:pPr marL="741600" indent="-428400" eaLnBrk="0" hangingPunct="0">
              <a:spcBef>
                <a:spcPts val="600"/>
              </a:spcBef>
              <a:buClr>
                <a:schemeClr val="tx2"/>
              </a:buClr>
              <a:buFont typeface="+mj-lt"/>
              <a:buAutoNum type="arabicPeriod"/>
              <a:defRPr/>
            </a:pPr>
            <a:r>
              <a:rPr lang="en-US" altLang="en-US" sz="2400" dirty="0">
                <a:solidFill>
                  <a:schemeClr val="tx1"/>
                </a:solidFill>
                <a:latin typeface="+mn-lt"/>
              </a:rPr>
              <a:t>Formulate a mathematical model of the unstructured problem.</a:t>
            </a:r>
          </a:p>
          <a:p>
            <a:pPr marL="741600" indent="-428400" eaLnBrk="0" hangingPunct="0">
              <a:spcBef>
                <a:spcPts val="600"/>
              </a:spcBef>
              <a:buClr>
                <a:schemeClr val="tx2"/>
              </a:buClr>
              <a:buFont typeface="+mj-lt"/>
              <a:buAutoNum type="arabicPeriod"/>
              <a:defRPr/>
            </a:pPr>
            <a:r>
              <a:rPr lang="en-US" altLang="en-US" sz="2400" dirty="0">
                <a:solidFill>
                  <a:schemeClr val="tx1"/>
                </a:solidFill>
                <a:latin typeface="+mn-lt"/>
              </a:rPr>
              <a:t>Solve the model</a:t>
            </a:r>
            <a:r>
              <a:rPr lang="en-US" altLang="en-US" sz="2400" dirty="0" smtClean="0">
                <a:solidFill>
                  <a:schemeClr val="tx1"/>
                </a:solidFill>
                <a:latin typeface="+mn-lt"/>
              </a:rPr>
              <a:t>.</a:t>
            </a:r>
            <a:endParaRPr lang="en-US" altLang="en-US" sz="2400" dirty="0">
              <a:solidFill>
                <a:schemeClr val="tx1"/>
              </a:solidFill>
              <a:latin typeface="+mn-lt"/>
            </a:endParaRPr>
          </a:p>
        </p:txBody>
      </p:sp>
    </p:spTree>
    <p:extLst>
      <p:ext uri="{BB962C8B-B14F-4D97-AF65-F5344CB8AC3E}">
        <p14:creationId xmlns:p14="http://schemas.microsoft.com/office/powerpoint/2010/main" val="6299148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altLang="en-US" dirty="0" smtClean="0"/>
              <a:t>L</a:t>
            </a:r>
            <a:r>
              <a:rPr lang="en-US" altLang="en-US" sz="100" dirty="0" smtClean="0"/>
              <a:t> </a:t>
            </a:r>
            <a:r>
              <a:rPr lang="en-US" altLang="en-US" dirty="0" smtClean="0"/>
              <a:t>P </a:t>
            </a:r>
            <a:r>
              <a:rPr lang="en-US" altLang="en-US" dirty="0"/>
              <a:t>Model </a:t>
            </a:r>
            <a:r>
              <a:rPr lang="en-US" altLang="en-US" dirty="0" smtClean="0"/>
              <a:t>Formulation 2 </a:t>
            </a:r>
            <a:r>
              <a:rPr lang="en-US" altLang="en-US" sz="2000" b="0" dirty="0" smtClean="0"/>
              <a:t>(1 of 2)</a:t>
            </a:r>
            <a:endParaRPr lang="en-US" sz="2000" b="0" dirty="0"/>
          </a:p>
        </p:txBody>
      </p:sp>
      <p:sp>
        <p:nvSpPr>
          <p:cNvPr id="10" name="Text Placeholder 9"/>
          <p:cNvSpPr>
            <a:spLocks noGrp="1"/>
          </p:cNvSpPr>
          <p:nvPr>
            <p:ph type="body" idx="1"/>
          </p:nvPr>
        </p:nvSpPr>
        <p:spPr>
          <a:xfrm>
            <a:off x="457200" y="1600200"/>
            <a:ext cx="3612089" cy="4609531"/>
          </a:xfrm>
        </p:spPr>
        <p:txBody>
          <a:bodyPr/>
          <a:lstStyle/>
          <a:p>
            <a:pPr eaLnBrk="0" hangingPunct="0">
              <a:spcBef>
                <a:spcPts val="1000"/>
              </a:spcBef>
              <a:buClr>
                <a:schemeClr val="tx2"/>
              </a:buClr>
              <a:buFont typeface="Arial" panose="020B0604020202020204" pitchFamily="34" charset="0"/>
              <a:buChar char="•"/>
              <a:defRPr/>
            </a:pPr>
            <a:r>
              <a:rPr lang="en-US" altLang="en-US" sz="2000" dirty="0">
                <a:latin typeface="+mn-lt"/>
              </a:rPr>
              <a:t>Two brands of fertilizer available </a:t>
            </a:r>
            <a:r>
              <a:rPr lang="en-US" altLang="en-US" sz="2000" dirty="0" smtClean="0">
                <a:latin typeface="+mn-lt"/>
              </a:rPr>
              <a:t>– Super-gro</a:t>
            </a:r>
            <a:r>
              <a:rPr lang="en-US" altLang="en-US" sz="2000" dirty="0">
                <a:latin typeface="+mn-lt"/>
              </a:rPr>
              <a:t>, Crop-quick.</a:t>
            </a:r>
          </a:p>
          <a:p>
            <a:pPr eaLnBrk="0" hangingPunct="0">
              <a:spcBef>
                <a:spcPts val="1000"/>
              </a:spcBef>
              <a:buClr>
                <a:schemeClr val="tx2"/>
              </a:buClr>
              <a:buFont typeface="Arial" panose="020B0604020202020204" pitchFamily="34" charset="0"/>
              <a:buChar char="•"/>
              <a:defRPr/>
            </a:pPr>
            <a:r>
              <a:rPr lang="en-US" altLang="en-US" sz="2000" dirty="0">
                <a:latin typeface="+mn-lt"/>
              </a:rPr>
              <a:t>Field requires at least 16 pounds of nitrogen and 24 pounds of phosphate.</a:t>
            </a:r>
          </a:p>
          <a:p>
            <a:pPr eaLnBrk="0" hangingPunct="0">
              <a:spcBef>
                <a:spcPts val="1000"/>
              </a:spcBef>
              <a:buClr>
                <a:schemeClr val="tx2"/>
              </a:buClr>
              <a:buFont typeface="Arial" panose="020B0604020202020204" pitchFamily="34" charset="0"/>
              <a:buChar char="•"/>
              <a:defRPr/>
            </a:pPr>
            <a:r>
              <a:rPr lang="en-US" altLang="en-US" sz="2000" dirty="0">
                <a:latin typeface="+mn-lt"/>
              </a:rPr>
              <a:t>Super-gro costs $6 per bag, Crop-quick $3 per bag.</a:t>
            </a:r>
          </a:p>
          <a:p>
            <a:pPr eaLnBrk="0" hangingPunct="0">
              <a:spcBef>
                <a:spcPts val="1000"/>
              </a:spcBef>
              <a:buClr>
                <a:schemeClr val="tx2"/>
              </a:buClr>
              <a:buFont typeface="Arial" panose="020B0604020202020204" pitchFamily="34" charset="0"/>
              <a:buChar char="•"/>
              <a:defRPr/>
            </a:pPr>
            <a:r>
              <a:rPr lang="en-US" altLang="en-US" sz="2000" dirty="0">
                <a:latin typeface="+mn-lt"/>
              </a:rPr>
              <a:t>Problem: How much of each brand to purchase to minimize total cost of fertilizer given following data </a:t>
            </a:r>
            <a:r>
              <a:rPr lang="en-US" altLang="en-US" sz="2000" dirty="0" smtClean="0">
                <a:latin typeface="+mn-lt"/>
              </a:rPr>
              <a:t>?</a:t>
            </a:r>
            <a:endParaRPr lang="en-US" sz="2000" dirty="0">
              <a:latin typeface="+mn-lt"/>
            </a:endParaRPr>
          </a:p>
        </p:txBody>
      </p:sp>
      <p:sp>
        <p:nvSpPr>
          <p:cNvPr id="11" name="Text Placeholder 10"/>
          <p:cNvSpPr>
            <a:spLocks noGrp="1"/>
          </p:cNvSpPr>
          <p:nvPr>
            <p:ph sz="quarter" idx="13"/>
          </p:nvPr>
        </p:nvSpPr>
        <p:spPr>
          <a:xfrm>
            <a:off x="4256567" y="1600200"/>
            <a:ext cx="4430233" cy="434557"/>
          </a:xfrm>
        </p:spPr>
        <p:txBody>
          <a:bodyPr/>
          <a:lstStyle/>
          <a:p>
            <a:pPr marL="0" indent="0">
              <a:buNone/>
            </a:pPr>
            <a:r>
              <a:rPr lang="en-US" sz="1800" b="1" dirty="0">
                <a:latin typeface="+mn-lt"/>
                <a:cs typeface="Times New Roman" pitchFamily="18" charset="0"/>
              </a:rPr>
              <a:t>Figure 2.15</a:t>
            </a:r>
            <a:r>
              <a:rPr lang="en-US" sz="1800" dirty="0">
                <a:latin typeface="+mn-lt"/>
                <a:cs typeface="Times New Roman" pitchFamily="18" charset="0"/>
              </a:rPr>
              <a:t> </a:t>
            </a:r>
            <a:r>
              <a:rPr lang="en-US" sz="1800" dirty="0">
                <a:latin typeface="+mn-lt"/>
                <a:cs typeface="Times" charset="0"/>
              </a:rPr>
              <a:t>Fertilizing farmer’s </a:t>
            </a:r>
            <a:r>
              <a:rPr lang="en-US" sz="1800" dirty="0" smtClean="0">
                <a:latin typeface="+mn-lt"/>
                <a:cs typeface="Times" charset="0"/>
              </a:rPr>
              <a:t>field</a:t>
            </a:r>
            <a:endParaRPr lang="en-US" sz="1800" dirty="0">
              <a:latin typeface="+mn-lt"/>
            </a:endParaRPr>
          </a:p>
        </p:txBody>
      </p:sp>
      <p:pic>
        <p:nvPicPr>
          <p:cNvPr id="12" name="Picture 5" descr="The soil requires at least 16 pounds of nitrogen and at least 24 pounds of phosphate. One bag of Super-gro, at $6, has 2 pounds of nitrogen and 4 pounds of phosphate. One bag of Crop-quick, at $3, has 4 pounds of nitrogen and 3 pounds of phosphate."/>
          <p:cNvPicPr>
            <a:picLocks noChangeAspect="1" noChangeArrowheads="1"/>
          </p:cNvPicPr>
          <p:nvPr/>
        </p:nvPicPr>
        <p:blipFill>
          <a:blip r:embed="rId2"/>
          <a:srcRect/>
          <a:stretch>
            <a:fillRect/>
          </a:stretch>
        </p:blipFill>
        <p:spPr bwMode="auto">
          <a:xfrm>
            <a:off x="5178173" y="2162432"/>
            <a:ext cx="2587019" cy="2336547"/>
          </a:xfrm>
          <a:prstGeom prst="rect">
            <a:avLst/>
          </a:prstGeom>
          <a:noFill/>
          <a:ln w="9525">
            <a:noFill/>
            <a:miter lim="800000"/>
            <a:headEnd/>
            <a:tailEnd/>
          </a:ln>
        </p:spPr>
      </p:pic>
      <p:sp>
        <p:nvSpPr>
          <p:cNvPr id="2" name="Content Placeholder 1"/>
          <p:cNvSpPr>
            <a:spLocks noGrp="1"/>
          </p:cNvSpPr>
          <p:nvPr>
            <p:ph sz="quarter" idx="14"/>
          </p:nvPr>
        </p:nvSpPr>
        <p:spPr>
          <a:xfrm>
            <a:off x="4256567" y="4585711"/>
            <a:ext cx="4430234" cy="423019"/>
          </a:xfrm>
        </p:spPr>
        <p:txBody>
          <a:bodyPr/>
          <a:lstStyle/>
          <a:p>
            <a:pPr marL="432" indent="0">
              <a:buNone/>
            </a:pPr>
            <a:r>
              <a:rPr lang="en-US" sz="1800" b="1" dirty="0" smtClean="0">
                <a:latin typeface="+mn-lt"/>
              </a:rPr>
              <a:t>Chemical Contribution</a:t>
            </a:r>
            <a:endParaRPr lang="en-US" sz="1800" dirty="0">
              <a:latin typeface="+mn-lt"/>
            </a:endParaRPr>
          </a:p>
        </p:txBody>
      </p:sp>
      <p:graphicFrame>
        <p:nvGraphicFramePr>
          <p:cNvPr id="6" name="Table 5"/>
          <p:cNvGraphicFramePr>
            <a:graphicFrameLocks noGrp="1"/>
          </p:cNvGraphicFramePr>
          <p:nvPr>
            <p:extLst>
              <p:ext uri="{D42A27DB-BD31-4B8C-83A1-F6EECF244321}">
                <p14:modId xmlns:p14="http://schemas.microsoft.com/office/powerpoint/2010/main" val="2874181819"/>
              </p:ext>
            </p:extLst>
          </p:nvPr>
        </p:nvGraphicFramePr>
        <p:xfrm>
          <a:off x="4256566" y="5097211"/>
          <a:ext cx="4430235" cy="1249680"/>
        </p:xfrm>
        <a:graphic>
          <a:graphicData uri="http://schemas.openxmlformats.org/drawingml/2006/table">
            <a:tbl>
              <a:tblPr firstRow="1" bandRow="1">
                <a:tableStyleId>{40F9630F-82C1-40B7-BC3A-925EFCFF5E92}</a:tableStyleId>
              </a:tblPr>
              <a:tblGrid>
                <a:gridCol w="1393607">
                  <a:extLst>
                    <a:ext uri="{9D8B030D-6E8A-4147-A177-3AD203B41FA5}">
                      <a16:colId xmlns:a16="http://schemas.microsoft.com/office/drawing/2014/main" val="3942663994"/>
                    </a:ext>
                  </a:extLst>
                </a:gridCol>
                <a:gridCol w="1501254">
                  <a:extLst>
                    <a:ext uri="{9D8B030D-6E8A-4147-A177-3AD203B41FA5}">
                      <a16:colId xmlns:a16="http://schemas.microsoft.com/office/drawing/2014/main" val="2680559906"/>
                    </a:ext>
                  </a:extLst>
                </a:gridCol>
                <a:gridCol w="1535374">
                  <a:extLst>
                    <a:ext uri="{9D8B030D-6E8A-4147-A177-3AD203B41FA5}">
                      <a16:colId xmlns:a16="http://schemas.microsoft.com/office/drawing/2014/main" val="2968564879"/>
                    </a:ext>
                  </a:extLst>
                </a:gridCol>
              </a:tblGrid>
              <a:tr h="0">
                <a:tc>
                  <a:txBody>
                    <a:bodyPr/>
                    <a:lstStyle/>
                    <a:p>
                      <a:r>
                        <a:rPr lang="en-US" sz="1600" b="1" i="0" u="none" strike="noStrike" cap="none" baseline="0" dirty="0" smtClean="0">
                          <a:solidFill>
                            <a:schemeClr val="dk1"/>
                          </a:solidFill>
                          <a:latin typeface="+mn-lt"/>
                          <a:ea typeface="Arial"/>
                          <a:cs typeface="Arial"/>
                          <a:sym typeface="Arial"/>
                        </a:rPr>
                        <a:t>Brand</a:t>
                      </a:r>
                      <a:endParaRPr lang="en-US"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600" b="1" i="0" u="none" strike="noStrike" cap="none" baseline="0" dirty="0" smtClean="0">
                          <a:solidFill>
                            <a:schemeClr val="dk1"/>
                          </a:solidFill>
                          <a:latin typeface="+mn-lt"/>
                          <a:ea typeface="Arial"/>
                          <a:cs typeface="Arial"/>
                          <a:sym typeface="Arial"/>
                        </a:rPr>
                        <a:t>Nitrogen (lb./bag)</a:t>
                      </a:r>
                      <a:endParaRPr lang="en-US"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600" b="1" i="0" u="none" strike="noStrike" cap="none" baseline="0" dirty="0" smtClean="0">
                          <a:solidFill>
                            <a:schemeClr val="dk1"/>
                          </a:solidFill>
                          <a:latin typeface="+mn-lt"/>
                          <a:ea typeface="Arial"/>
                          <a:cs typeface="Arial"/>
                          <a:sym typeface="Arial"/>
                        </a:rPr>
                        <a:t>Phosphate (lb./bag)</a:t>
                      </a:r>
                      <a:endParaRPr lang="en-US"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07546027"/>
                  </a:ext>
                </a:extLst>
              </a:tr>
              <a:tr h="0">
                <a:tc>
                  <a:txBody>
                    <a:bodyPr/>
                    <a:lstStyle/>
                    <a:p>
                      <a:r>
                        <a:rPr lang="en-US" sz="1600" b="0" i="0" u="none" strike="noStrike" cap="none" baseline="0" dirty="0" smtClean="0">
                          <a:solidFill>
                            <a:schemeClr val="dk1"/>
                          </a:solidFill>
                          <a:latin typeface="+mn-lt"/>
                          <a:ea typeface="Arial"/>
                          <a:cs typeface="Arial"/>
                          <a:sym typeface="Arial"/>
                        </a:rPr>
                        <a:t>Super-</a:t>
                      </a:r>
                      <a:r>
                        <a:rPr lang="en-US" sz="1600" b="0" i="0" u="none" strike="noStrike" cap="none" baseline="0" dirty="0" err="1" smtClean="0">
                          <a:solidFill>
                            <a:schemeClr val="dk1"/>
                          </a:solidFill>
                          <a:latin typeface="+mn-lt"/>
                          <a:ea typeface="Arial"/>
                          <a:cs typeface="Arial"/>
                          <a:sym typeface="Arial"/>
                        </a:rPr>
                        <a:t>gro</a:t>
                      </a:r>
                      <a:r>
                        <a:rPr lang="en-US" sz="1600" b="0" i="0" u="none" strike="noStrike" cap="none" baseline="0" dirty="0" smtClean="0">
                          <a:solidFill>
                            <a:schemeClr val="dk1"/>
                          </a:solidFill>
                          <a:latin typeface="+mn-lt"/>
                          <a:ea typeface="Arial"/>
                          <a:cs typeface="Arial"/>
                          <a:sym typeface="Arial"/>
                        </a:rPr>
                        <a:t> </a:t>
                      </a:r>
                      <a:r>
                        <a:rPr lang="en-US" sz="1100" b="0" i="0" u="none" strike="noStrike" cap="none" baseline="0" dirty="0" smtClean="0">
                          <a:solidFill>
                            <a:srgbClr val="FF0000"/>
                          </a:solidFill>
                          <a:latin typeface="+mn-lt"/>
                          <a:ea typeface="Arial"/>
                          <a:cs typeface="Arial"/>
                          <a:sym typeface="Arial"/>
                        </a:rPr>
                        <a:t>X1</a:t>
                      </a:r>
                      <a:endParaRPr lang="en-US" sz="11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600" dirty="0" smtClean="0">
                          <a:latin typeface="+mn-lt"/>
                        </a:rPr>
                        <a:t>2</a:t>
                      </a:r>
                      <a:endParaRPr lang="en-US"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600" dirty="0" smtClean="0">
                          <a:latin typeface="+mn-lt"/>
                        </a:rPr>
                        <a:t>4</a:t>
                      </a:r>
                      <a:endParaRPr lang="en-US"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67487316"/>
                  </a:ext>
                </a:extLst>
              </a:tr>
              <a:tr h="0">
                <a:tc>
                  <a:txBody>
                    <a:bodyPr/>
                    <a:lstStyle/>
                    <a:p>
                      <a:r>
                        <a:rPr lang="en-US" sz="1600" b="0" i="0" u="none" strike="noStrike" cap="none" baseline="0" dirty="0" smtClean="0">
                          <a:solidFill>
                            <a:schemeClr val="dk1"/>
                          </a:solidFill>
                          <a:latin typeface="+mn-lt"/>
                          <a:ea typeface="Arial"/>
                          <a:cs typeface="Arial"/>
                          <a:sym typeface="Arial"/>
                        </a:rPr>
                        <a:t>Crop-quick </a:t>
                      </a:r>
                      <a:r>
                        <a:rPr lang="en-US" sz="1000" b="0" i="0" u="none" strike="noStrike" cap="none" baseline="0" dirty="0" smtClean="0">
                          <a:solidFill>
                            <a:srgbClr val="FF0000"/>
                          </a:solidFill>
                          <a:latin typeface="+mn-lt"/>
                          <a:ea typeface="Arial"/>
                          <a:cs typeface="Arial"/>
                          <a:sym typeface="Arial"/>
                        </a:rPr>
                        <a:t>X2</a:t>
                      </a:r>
                      <a:endParaRPr lang="en-US" sz="10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600" dirty="0" smtClean="0">
                          <a:latin typeface="+mn-lt"/>
                        </a:rPr>
                        <a:t>4</a:t>
                      </a:r>
                      <a:endParaRPr lang="en-US"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600" dirty="0" smtClean="0">
                          <a:latin typeface="+mn-lt"/>
                        </a:rPr>
                        <a:t>3</a:t>
                      </a:r>
                      <a:endParaRPr lang="en-US"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35758486"/>
                  </a:ext>
                </a:extLst>
              </a:tr>
            </a:tbl>
          </a:graphicData>
        </a:graphic>
      </p:graphicFrame>
    </p:spTree>
    <p:extLst>
      <p:ext uri="{BB962C8B-B14F-4D97-AF65-F5344CB8AC3E}">
        <p14:creationId xmlns:p14="http://schemas.microsoft.com/office/powerpoint/2010/main" val="15283107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199" y="215371"/>
            <a:ext cx="8449733" cy="1097279"/>
          </a:xfrm>
        </p:spPr>
        <p:txBody>
          <a:bodyPr/>
          <a:lstStyle/>
          <a:p>
            <a:r>
              <a:rPr lang="en-US" altLang="en-US" dirty="0" smtClean="0"/>
              <a:t>L</a:t>
            </a:r>
            <a:r>
              <a:rPr lang="en-US" altLang="en-US" sz="100" dirty="0" smtClean="0"/>
              <a:t> </a:t>
            </a:r>
            <a:r>
              <a:rPr lang="en-US" altLang="en-US" dirty="0" smtClean="0"/>
              <a:t>P </a:t>
            </a:r>
            <a:r>
              <a:rPr lang="en-US" altLang="en-US" dirty="0"/>
              <a:t>Model </a:t>
            </a:r>
            <a:r>
              <a:rPr lang="en-US" altLang="en-US" dirty="0" smtClean="0"/>
              <a:t>Formulation 2 </a:t>
            </a:r>
            <a:r>
              <a:rPr lang="en-US" altLang="en-US" sz="2000" b="0" dirty="0" smtClean="0"/>
              <a:t>(2 </a:t>
            </a:r>
            <a:r>
              <a:rPr lang="en-US" altLang="en-US" sz="2000" b="0" dirty="0"/>
              <a:t>of 2)</a:t>
            </a:r>
            <a:endParaRPr lang="en-US" dirty="0"/>
          </a:p>
        </p:txBody>
      </p:sp>
      <p:sp>
        <p:nvSpPr>
          <p:cNvPr id="6" name="Text Placeholder 5"/>
          <p:cNvSpPr>
            <a:spLocks noGrp="1"/>
          </p:cNvSpPr>
          <p:nvPr>
            <p:ph type="body" idx="1"/>
          </p:nvPr>
        </p:nvSpPr>
        <p:spPr>
          <a:xfrm>
            <a:off x="457200" y="1600201"/>
            <a:ext cx="8229600" cy="3479800"/>
          </a:xfrm>
        </p:spPr>
        <p:txBody>
          <a:bodyPr/>
          <a:lstStyle/>
          <a:p>
            <a:pPr marL="0" indent="0" eaLnBrk="0" hangingPunct="0">
              <a:spcBef>
                <a:spcPts val="1000"/>
              </a:spcBef>
              <a:buNone/>
              <a:tabLst>
                <a:tab pos="1771650" algn="l"/>
              </a:tabLst>
              <a:defRPr/>
            </a:pPr>
            <a:r>
              <a:rPr lang="en-US" altLang="en-US" sz="2000" b="1" dirty="0">
                <a:latin typeface="+mn-lt"/>
              </a:rPr>
              <a:t>Decision Variables</a:t>
            </a:r>
            <a:r>
              <a:rPr lang="en-US" altLang="en-US" sz="2000" b="1" dirty="0" smtClean="0">
                <a:latin typeface="+mn-lt"/>
              </a:rPr>
              <a:t>:</a:t>
            </a:r>
          </a:p>
          <a:p>
            <a:pPr marL="0" indent="1349375" eaLnBrk="0" hangingPunct="0">
              <a:spcBef>
                <a:spcPts val="1000"/>
              </a:spcBef>
              <a:buNone/>
              <a:tabLst>
                <a:tab pos="1771650" algn="l"/>
              </a:tabLst>
              <a:defRPr/>
            </a:pPr>
            <a:r>
              <a:rPr lang="en-US" altLang="en-US" sz="2000" i="1" dirty="0" smtClean="0">
                <a:latin typeface="+mn-lt"/>
              </a:rPr>
              <a:t>x</a:t>
            </a:r>
            <a:r>
              <a:rPr lang="en-US" altLang="en-US" sz="2000" baseline="-25000" dirty="0" smtClean="0">
                <a:latin typeface="+mn-lt"/>
              </a:rPr>
              <a:t>1</a:t>
            </a:r>
            <a:r>
              <a:rPr lang="en-US" altLang="en-US" sz="2000" dirty="0" smtClean="0">
                <a:latin typeface="+mn-lt"/>
              </a:rPr>
              <a:t> </a:t>
            </a:r>
            <a:r>
              <a:rPr lang="en-US" altLang="en-US" sz="2000" dirty="0">
                <a:latin typeface="+mn-lt"/>
              </a:rPr>
              <a:t>= bags of </a:t>
            </a:r>
            <a:r>
              <a:rPr lang="en-US" altLang="en-US" sz="2000" dirty="0" smtClean="0">
                <a:latin typeface="+mn-lt"/>
              </a:rPr>
              <a:t>Super-</a:t>
            </a:r>
            <a:r>
              <a:rPr lang="en-US" altLang="en-US" sz="2000" dirty="0" err="1" smtClean="0">
                <a:latin typeface="+mn-lt"/>
              </a:rPr>
              <a:t>gro</a:t>
            </a:r>
            <a:r>
              <a:rPr lang="en-US" altLang="en-US" sz="2000" dirty="0" smtClean="0">
                <a:latin typeface="+mn-lt"/>
              </a:rPr>
              <a:t> to purchase</a:t>
            </a:r>
            <a:endParaRPr lang="en-US" altLang="en-US" sz="2000" dirty="0">
              <a:latin typeface="+mn-lt"/>
            </a:endParaRPr>
          </a:p>
          <a:p>
            <a:pPr marL="0" indent="1349375" eaLnBrk="0" hangingPunct="0">
              <a:spcBef>
                <a:spcPts val="1000"/>
              </a:spcBef>
              <a:buNone/>
              <a:tabLst>
                <a:tab pos="1771650" algn="l"/>
              </a:tabLst>
              <a:defRPr/>
            </a:pPr>
            <a:r>
              <a:rPr lang="en-US" altLang="en-US" sz="2000" i="1" dirty="0" smtClean="0">
                <a:latin typeface="+mn-lt"/>
              </a:rPr>
              <a:t>x</a:t>
            </a:r>
            <a:r>
              <a:rPr lang="en-US" altLang="en-US" sz="2000" baseline="-25000" dirty="0" smtClean="0">
                <a:latin typeface="+mn-lt"/>
              </a:rPr>
              <a:t>2</a:t>
            </a:r>
            <a:r>
              <a:rPr lang="en-US" altLang="en-US" sz="2000" dirty="0" smtClean="0">
                <a:latin typeface="+mn-lt"/>
              </a:rPr>
              <a:t> </a:t>
            </a:r>
            <a:r>
              <a:rPr lang="en-US" altLang="en-US" sz="2000" dirty="0">
                <a:latin typeface="+mn-lt"/>
              </a:rPr>
              <a:t>= bags of </a:t>
            </a:r>
            <a:r>
              <a:rPr lang="en-US" altLang="en-US" sz="2000" dirty="0" smtClean="0">
                <a:latin typeface="+mn-lt"/>
              </a:rPr>
              <a:t>Crop-quick to purchase</a:t>
            </a:r>
            <a:endParaRPr lang="en-US" altLang="en-US" sz="2000" b="1" dirty="0">
              <a:latin typeface="+mn-lt"/>
            </a:endParaRPr>
          </a:p>
          <a:p>
            <a:pPr marL="0" indent="0" eaLnBrk="0" hangingPunct="0">
              <a:spcBef>
                <a:spcPts val="1000"/>
              </a:spcBef>
              <a:buNone/>
              <a:tabLst>
                <a:tab pos="1771650" algn="l"/>
              </a:tabLst>
              <a:defRPr/>
            </a:pPr>
            <a:r>
              <a:rPr lang="en-US" altLang="en-US" sz="2000" b="1" dirty="0">
                <a:latin typeface="+mn-lt"/>
              </a:rPr>
              <a:t>The Objective Function:</a:t>
            </a:r>
          </a:p>
          <a:p>
            <a:pPr marL="0" indent="1349375" eaLnBrk="0" hangingPunct="0">
              <a:spcBef>
                <a:spcPts val="1000"/>
              </a:spcBef>
              <a:buNone/>
              <a:tabLst>
                <a:tab pos="1771650" algn="l"/>
              </a:tabLst>
              <a:defRPr/>
            </a:pPr>
            <a:r>
              <a:rPr lang="en-US" altLang="en-US" sz="2000" dirty="0" smtClean="0">
                <a:latin typeface="+mn-lt"/>
              </a:rPr>
              <a:t>Minimize </a:t>
            </a:r>
            <a:r>
              <a:rPr lang="en-US" altLang="en-US" sz="2000" i="1" dirty="0">
                <a:latin typeface="+mn-lt"/>
              </a:rPr>
              <a:t>Z</a:t>
            </a:r>
            <a:r>
              <a:rPr lang="en-US" altLang="en-US" sz="2000" dirty="0">
                <a:latin typeface="+mn-lt"/>
              </a:rPr>
              <a:t> = $6</a:t>
            </a:r>
            <a:r>
              <a:rPr lang="en-US" altLang="en-US" sz="2000" i="1" dirty="0">
                <a:latin typeface="+mn-lt"/>
              </a:rPr>
              <a:t>x</a:t>
            </a:r>
            <a:r>
              <a:rPr lang="en-US" altLang="en-US" sz="2000" baseline="-25000" dirty="0">
                <a:latin typeface="+mn-lt"/>
              </a:rPr>
              <a:t>1</a:t>
            </a:r>
            <a:r>
              <a:rPr lang="en-US" altLang="en-US" sz="2000" dirty="0">
                <a:latin typeface="+mn-lt"/>
              </a:rPr>
              <a:t> + 3</a:t>
            </a:r>
            <a:r>
              <a:rPr lang="en-US" altLang="en-US" sz="2000" i="1" dirty="0">
                <a:latin typeface="+mn-lt"/>
              </a:rPr>
              <a:t>x</a:t>
            </a:r>
            <a:r>
              <a:rPr lang="en-US" altLang="en-US" sz="2000" baseline="-25000" dirty="0">
                <a:latin typeface="+mn-lt"/>
              </a:rPr>
              <a:t>2</a:t>
            </a:r>
            <a:endParaRPr lang="en-US" altLang="en-US" sz="2000" dirty="0">
              <a:latin typeface="+mn-lt"/>
            </a:endParaRPr>
          </a:p>
          <a:p>
            <a:pPr marL="0" indent="1349375" eaLnBrk="0" hangingPunct="0">
              <a:spcBef>
                <a:spcPts val="1000"/>
              </a:spcBef>
              <a:buNone/>
              <a:tabLst>
                <a:tab pos="1771650" algn="l"/>
              </a:tabLst>
              <a:defRPr/>
            </a:pPr>
            <a:r>
              <a:rPr lang="en-US" altLang="en-US" sz="2000" dirty="0" smtClean="0">
                <a:latin typeface="+mn-lt"/>
              </a:rPr>
              <a:t>Where: $</a:t>
            </a:r>
            <a:r>
              <a:rPr lang="en-US" altLang="en-US" sz="2000" dirty="0">
                <a:latin typeface="+mn-lt"/>
              </a:rPr>
              <a:t>6</a:t>
            </a:r>
            <a:r>
              <a:rPr lang="en-US" altLang="en-US" sz="2000" i="1" dirty="0">
                <a:latin typeface="+mn-lt"/>
              </a:rPr>
              <a:t>x</a:t>
            </a:r>
            <a:r>
              <a:rPr lang="en-US" altLang="en-US" sz="2000" baseline="-25000" dirty="0">
                <a:latin typeface="+mn-lt"/>
              </a:rPr>
              <a:t>1</a:t>
            </a:r>
            <a:r>
              <a:rPr lang="en-US" altLang="en-US" sz="2000" dirty="0">
                <a:latin typeface="+mn-lt"/>
              </a:rPr>
              <a:t> = cost of bags of Super-Gro</a:t>
            </a:r>
          </a:p>
          <a:p>
            <a:pPr marL="0" indent="1349375" eaLnBrk="0" hangingPunct="0">
              <a:spcBef>
                <a:spcPts val="1000"/>
              </a:spcBef>
              <a:buNone/>
              <a:tabLst>
                <a:tab pos="1771650" algn="l"/>
              </a:tabLst>
              <a:defRPr/>
            </a:pPr>
            <a:r>
              <a:rPr lang="en-US" altLang="en-US" sz="2000" dirty="0" smtClean="0">
                <a:latin typeface="+mn-lt"/>
              </a:rPr>
              <a:t>$</a:t>
            </a:r>
            <a:r>
              <a:rPr lang="en-US" altLang="en-US" sz="2000" dirty="0">
                <a:latin typeface="+mn-lt"/>
              </a:rPr>
              <a:t>3</a:t>
            </a:r>
            <a:r>
              <a:rPr lang="en-US" altLang="en-US" sz="2000" i="1" dirty="0">
                <a:latin typeface="+mn-lt"/>
              </a:rPr>
              <a:t>x</a:t>
            </a:r>
            <a:r>
              <a:rPr lang="en-US" altLang="en-US" sz="2000" baseline="-25000" dirty="0">
                <a:latin typeface="+mn-lt"/>
              </a:rPr>
              <a:t>2</a:t>
            </a:r>
            <a:r>
              <a:rPr lang="en-US" altLang="en-US" sz="2000" dirty="0">
                <a:latin typeface="+mn-lt"/>
              </a:rPr>
              <a:t> = cost of bags of </a:t>
            </a:r>
            <a:r>
              <a:rPr lang="en-US" altLang="en-US" sz="2000" dirty="0" smtClean="0">
                <a:latin typeface="+mn-lt"/>
              </a:rPr>
              <a:t>Crop-Quick</a:t>
            </a:r>
          </a:p>
          <a:p>
            <a:pPr marL="0" indent="0" eaLnBrk="0" hangingPunct="0">
              <a:spcBef>
                <a:spcPts val="1000"/>
              </a:spcBef>
              <a:buNone/>
              <a:tabLst>
                <a:tab pos="1771650" algn="l"/>
              </a:tabLst>
              <a:defRPr/>
            </a:pPr>
            <a:r>
              <a:rPr lang="en-US" altLang="en-US" sz="2000" b="1" dirty="0">
                <a:latin typeface="+mn-lt"/>
              </a:rPr>
              <a:t>Model Constraints</a:t>
            </a:r>
            <a:r>
              <a:rPr lang="en-US" altLang="en-US" sz="2000" b="1" dirty="0" smtClean="0">
                <a:latin typeface="+mn-lt"/>
              </a:rPr>
              <a:t>:</a:t>
            </a:r>
            <a:endParaRPr lang="en-US" altLang="en-US" sz="2000" b="1" dirty="0">
              <a:latin typeface="+mn-lt"/>
            </a:endParaRPr>
          </a:p>
        </p:txBody>
      </p:sp>
      <p:graphicFrame>
        <p:nvGraphicFramePr>
          <p:cNvPr id="7" name="Object 6" descr="2 x sub 1 + 4 x sub 2 is greater than or equal to 16 pounds of nitrogen constraint. 4 x sub 1 + 3 x sub 2 is greater than or equal to 24 pounds of phosphate constraint. X sub 1, comma, x sub 2 is greater than or equal to 0 non-negativity constraint."/>
          <p:cNvGraphicFramePr>
            <a:graphicFrameLocks noChangeAspect="1"/>
          </p:cNvGraphicFramePr>
          <p:nvPr>
            <p:extLst>
              <p:ext uri="{D42A27DB-BD31-4B8C-83A1-F6EECF244321}">
                <p14:modId xmlns:p14="http://schemas.microsoft.com/office/powerpoint/2010/main" val="152435802"/>
              </p:ext>
            </p:extLst>
          </p:nvPr>
        </p:nvGraphicFramePr>
        <p:xfrm>
          <a:off x="1930400" y="5173663"/>
          <a:ext cx="4440238" cy="1185862"/>
        </p:xfrm>
        <a:graphic>
          <a:graphicData uri="http://schemas.openxmlformats.org/presentationml/2006/ole">
            <mc:AlternateContent xmlns:mc="http://schemas.openxmlformats.org/markup-compatibility/2006">
              <mc:Choice xmlns:v="urn:schemas-microsoft-com:vml" Requires="v">
                <p:oleObj spid="_x0000_s21738" name="Equation" r:id="rId3" imgW="2755800" imgH="736560" progId="Equation.DSMT4">
                  <p:embed/>
                </p:oleObj>
              </mc:Choice>
              <mc:Fallback>
                <p:oleObj name="Equation" r:id="rId3" imgW="2755800" imgH="736560" progId="Equation.DSMT4">
                  <p:embed/>
                  <p:pic>
                    <p:nvPicPr>
                      <p:cNvPr id="0" name="Picture 232" descr="2 x sub 1 + 4 x sub 2 is greater than or equal to 16 pounds of nitrogen constraint. 4 x sub 1 + 3 x sub 2 is greater than or equal to 24 pounds of phosphate constraint. X sub 1, comma, x sub 2 is greater than or equal to 0 non-negativity constrai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0400" y="5173663"/>
                        <a:ext cx="4440238" cy="1185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8525514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pPr eaLnBrk="0" hangingPunct="0">
              <a:defRPr/>
            </a:pPr>
            <a:r>
              <a:rPr lang="en-US" altLang="en-US" dirty="0"/>
              <a:t>Constraint </a:t>
            </a:r>
            <a:r>
              <a:rPr lang="en-US" altLang="en-US" dirty="0" smtClean="0"/>
              <a:t>Graph</a:t>
            </a:r>
            <a:endParaRPr lang="en-US" dirty="0"/>
          </a:p>
        </p:txBody>
      </p:sp>
      <p:sp>
        <p:nvSpPr>
          <p:cNvPr id="3" name="Text Placeholder 2"/>
          <p:cNvSpPr>
            <a:spLocks noGrp="1"/>
          </p:cNvSpPr>
          <p:nvPr>
            <p:ph type="body" idx="1"/>
          </p:nvPr>
        </p:nvSpPr>
        <p:spPr>
          <a:xfrm>
            <a:off x="471716" y="2610395"/>
            <a:ext cx="1396943" cy="384188"/>
          </a:xfrm>
        </p:spPr>
        <p:txBody>
          <a:bodyPr/>
          <a:lstStyle/>
          <a:p>
            <a:pPr marL="0" indent="0">
              <a:buNone/>
            </a:pPr>
            <a:r>
              <a:rPr lang="en-US" altLang="en-US" sz="2400" dirty="0" smtClean="0">
                <a:latin typeface="+mn-lt"/>
              </a:rPr>
              <a:t>Minimize</a:t>
            </a:r>
          </a:p>
        </p:txBody>
      </p:sp>
      <p:graphicFrame>
        <p:nvGraphicFramePr>
          <p:cNvPr id="10" name="Object 9" descr="Z = $6 x sub 1 + $3 x sub 2."/>
          <p:cNvGraphicFramePr>
            <a:graphicFrameLocks noChangeAspect="1"/>
          </p:cNvGraphicFramePr>
          <p:nvPr>
            <p:extLst>
              <p:ext uri="{D42A27DB-BD31-4B8C-83A1-F6EECF244321}">
                <p14:modId xmlns:p14="http://schemas.microsoft.com/office/powerpoint/2010/main" val="480492480"/>
              </p:ext>
            </p:extLst>
          </p:nvPr>
        </p:nvGraphicFramePr>
        <p:xfrm>
          <a:off x="1859808" y="2728463"/>
          <a:ext cx="2021285" cy="428254"/>
        </p:xfrm>
        <a:graphic>
          <a:graphicData uri="http://schemas.openxmlformats.org/presentationml/2006/ole">
            <mc:AlternateContent xmlns:mc="http://schemas.openxmlformats.org/markup-compatibility/2006">
              <mc:Choice xmlns:v="urn:schemas-microsoft-com:vml" Requires="v">
                <p:oleObj spid="_x0000_s24014" name="Equation" r:id="rId4" imgW="1079280" imgH="228600" progId="Equation.DSMT4">
                  <p:embed/>
                </p:oleObj>
              </mc:Choice>
              <mc:Fallback>
                <p:oleObj name="Equation" r:id="rId4" imgW="1079280" imgH="228600" progId="Equation.DSMT4">
                  <p:embed/>
                  <p:pic>
                    <p:nvPicPr>
                      <p:cNvPr id="0" name="Picture 458" descr="Z = $6 x sub 1 + $3 x sub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9808" y="2728463"/>
                        <a:ext cx="2021285" cy="4282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Content Placeholder 11"/>
          <p:cNvSpPr>
            <a:spLocks noGrp="1"/>
          </p:cNvSpPr>
          <p:nvPr>
            <p:ph sz="quarter" idx="13"/>
          </p:nvPr>
        </p:nvSpPr>
        <p:spPr>
          <a:xfrm>
            <a:off x="471719" y="3167792"/>
            <a:ext cx="1618339" cy="421592"/>
          </a:xfrm>
        </p:spPr>
        <p:txBody>
          <a:bodyPr/>
          <a:lstStyle/>
          <a:p>
            <a:pPr marL="432" indent="0">
              <a:buNone/>
            </a:pPr>
            <a:r>
              <a:rPr lang="en-US" altLang="en-US" sz="2400" dirty="0">
                <a:latin typeface="+mn-lt"/>
              </a:rPr>
              <a:t>subject to</a:t>
            </a:r>
            <a:r>
              <a:rPr lang="en-US" altLang="en-US" sz="2400" dirty="0" smtClean="0">
                <a:latin typeface="+mn-lt"/>
              </a:rPr>
              <a:t>:</a:t>
            </a:r>
            <a:endParaRPr lang="en-US" sz="2400" dirty="0">
              <a:latin typeface="+mn-lt"/>
            </a:endParaRPr>
          </a:p>
        </p:txBody>
      </p:sp>
      <p:graphicFrame>
        <p:nvGraphicFramePr>
          <p:cNvPr id="11" name="Object 10" descr="2 x sub 1 + 4 x sub 2 is greater than or equal to 16. 4 x sub 2 + 3 x sub 2 is greater than or equal to 24. x sub 1, comma, x sub 2 is greater than or equal to 0."/>
          <p:cNvGraphicFramePr>
            <a:graphicFrameLocks noChangeAspect="1"/>
          </p:cNvGraphicFramePr>
          <p:nvPr>
            <p:extLst>
              <p:ext uri="{D42A27DB-BD31-4B8C-83A1-F6EECF244321}">
                <p14:modId xmlns:p14="http://schemas.microsoft.com/office/powerpoint/2010/main" val="989167572"/>
              </p:ext>
            </p:extLst>
          </p:nvPr>
        </p:nvGraphicFramePr>
        <p:xfrm>
          <a:off x="2035493" y="3269615"/>
          <a:ext cx="1733551" cy="1216025"/>
        </p:xfrm>
        <a:graphic>
          <a:graphicData uri="http://schemas.openxmlformats.org/presentationml/2006/ole">
            <mc:AlternateContent xmlns:mc="http://schemas.openxmlformats.org/markup-compatibility/2006">
              <mc:Choice xmlns:v="urn:schemas-microsoft-com:vml" Requires="v">
                <p:oleObj spid="_x0000_s24015" name="Equation" r:id="rId6" imgW="977760" imgH="685800" progId="Equation.DSMT4">
                  <p:embed/>
                </p:oleObj>
              </mc:Choice>
              <mc:Fallback>
                <p:oleObj name="Equation" r:id="rId6" imgW="977760" imgH="685800" progId="Equation.DSMT4">
                  <p:embed/>
                  <p:pic>
                    <p:nvPicPr>
                      <p:cNvPr id="0" name="Picture 459" descr="2 x sub 1 + 4 x sub 2 is greater than or equal to 16. 4 x sub 2 + 3 x sub 2 is greater than or equal to 24. x sub 1, comma, x sub 2 is greater than or equal to 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35493" y="3269615"/>
                        <a:ext cx="1733551" cy="1216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4" name="Picture 4" descr="A graph plots x sub 2 versus x sub 1. Line 4 x sub 1 + 4 x sub 2 = 16 falls from (0, 4) to (8, 0). Line 4 x sub 1 + 3 x sub 2 = 24 falls from (0, 8) to (6, 0)."/>
          <p:cNvPicPr>
            <a:picLocks noChangeAspect="1" noChangeArrowheads="1"/>
          </p:cNvPicPr>
          <p:nvPr/>
        </p:nvPicPr>
        <p:blipFill>
          <a:blip r:embed="rId8"/>
          <a:srcRect/>
          <a:stretch>
            <a:fillRect/>
          </a:stretch>
        </p:blipFill>
        <p:spPr bwMode="auto">
          <a:xfrm>
            <a:off x="4180028" y="1641181"/>
            <a:ext cx="4408996" cy="4045998"/>
          </a:xfrm>
          <a:prstGeom prst="rect">
            <a:avLst/>
          </a:prstGeom>
          <a:noFill/>
          <a:ln w="9525">
            <a:noFill/>
            <a:miter lim="800000"/>
            <a:headEnd/>
            <a:tailEnd/>
          </a:ln>
        </p:spPr>
      </p:pic>
      <p:sp>
        <p:nvSpPr>
          <p:cNvPr id="22" name="Content Placeholder 21"/>
          <p:cNvSpPr>
            <a:spLocks noGrp="1"/>
          </p:cNvSpPr>
          <p:nvPr>
            <p:ph sz="quarter" idx="13"/>
          </p:nvPr>
        </p:nvSpPr>
        <p:spPr>
          <a:xfrm>
            <a:off x="3814169" y="5831563"/>
            <a:ext cx="4993281" cy="358780"/>
          </a:xfrm>
        </p:spPr>
        <p:txBody>
          <a:bodyPr/>
          <a:lstStyle/>
          <a:p>
            <a:pPr marL="432" indent="0" eaLnBrk="0" hangingPunct="0">
              <a:buNone/>
              <a:defRPr/>
            </a:pPr>
            <a:r>
              <a:rPr lang="en-US" sz="1800" b="1" dirty="0">
                <a:latin typeface="+mn-lt"/>
                <a:cs typeface="Times New Roman" pitchFamily="18" charset="0"/>
              </a:rPr>
              <a:t>Figure 2.16</a:t>
            </a:r>
            <a:r>
              <a:rPr lang="en-US" sz="1800" dirty="0">
                <a:latin typeface="+mn-lt"/>
                <a:cs typeface="Times New Roman" pitchFamily="18" charset="0"/>
              </a:rPr>
              <a:t> </a:t>
            </a:r>
            <a:r>
              <a:rPr lang="en-US" sz="1800" dirty="0">
                <a:latin typeface="+mn-lt"/>
                <a:cs typeface="Times" charset="0"/>
              </a:rPr>
              <a:t>Constraint lines for fertilizer model</a:t>
            </a:r>
            <a:endParaRPr lang="en-US" sz="1800" dirty="0">
              <a:latin typeface="+mn-lt"/>
            </a:endParaRPr>
          </a:p>
        </p:txBody>
      </p:sp>
    </p:spTree>
    <p:extLst>
      <p:ext uri="{BB962C8B-B14F-4D97-AF65-F5344CB8AC3E}">
        <p14:creationId xmlns:p14="http://schemas.microsoft.com/office/powerpoint/2010/main" val="30944179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pPr eaLnBrk="0" hangingPunct="0">
              <a:defRPr/>
            </a:pPr>
            <a:r>
              <a:rPr lang="en-US" altLang="en-US" dirty="0"/>
              <a:t>Feasible </a:t>
            </a:r>
            <a:r>
              <a:rPr lang="en-US" altLang="en-US" dirty="0" smtClean="0"/>
              <a:t>Region</a:t>
            </a:r>
            <a:endParaRPr lang="en-US" dirty="0"/>
          </a:p>
        </p:txBody>
      </p:sp>
      <p:sp>
        <p:nvSpPr>
          <p:cNvPr id="22" name="Content Placeholder 21"/>
          <p:cNvSpPr>
            <a:spLocks noGrp="1"/>
          </p:cNvSpPr>
          <p:nvPr>
            <p:ph type="body" idx="1"/>
          </p:nvPr>
        </p:nvSpPr>
        <p:spPr>
          <a:xfrm>
            <a:off x="457200" y="1600201"/>
            <a:ext cx="5537200" cy="408810"/>
          </a:xfrm>
        </p:spPr>
        <p:txBody>
          <a:bodyPr/>
          <a:lstStyle/>
          <a:p>
            <a:pPr marL="432" indent="0" eaLnBrk="0" hangingPunct="0">
              <a:buNone/>
              <a:defRPr/>
            </a:pPr>
            <a:r>
              <a:rPr lang="en-US" sz="2400" b="1" dirty="0">
                <a:latin typeface="+mn-lt"/>
                <a:cs typeface="Times New Roman" pitchFamily="18" charset="0"/>
              </a:rPr>
              <a:t>Figure 2.17</a:t>
            </a:r>
            <a:r>
              <a:rPr lang="en-US" sz="2400" dirty="0">
                <a:latin typeface="+mn-lt"/>
                <a:cs typeface="Times New Roman" pitchFamily="18" charset="0"/>
              </a:rPr>
              <a:t> </a:t>
            </a:r>
            <a:r>
              <a:rPr lang="en-US" sz="2400" dirty="0">
                <a:latin typeface="+mn-lt"/>
                <a:cs typeface="Times" charset="0"/>
              </a:rPr>
              <a:t>Feasible solution area</a:t>
            </a:r>
            <a:endParaRPr lang="en-US" sz="2400" dirty="0">
              <a:latin typeface="+mn-lt"/>
            </a:endParaRPr>
          </a:p>
        </p:txBody>
      </p:sp>
      <p:pic>
        <p:nvPicPr>
          <p:cNvPr id="9" name="Picture 4" descr="A graph plots x sub 2 versus x sub 1. The feasible solution area is within the quadrant above the 2 constraint lines. The boundary points are (0, 8), (8, 0), and the intersection of the constraint lines."/>
          <p:cNvPicPr>
            <a:picLocks noChangeAspect="1" noChangeArrowheads="1"/>
          </p:cNvPicPr>
          <p:nvPr/>
        </p:nvPicPr>
        <p:blipFill>
          <a:blip r:embed="rId3"/>
          <a:srcRect/>
          <a:stretch>
            <a:fillRect/>
          </a:stretch>
        </p:blipFill>
        <p:spPr bwMode="auto">
          <a:xfrm>
            <a:off x="2834275" y="2269289"/>
            <a:ext cx="4396121" cy="4034330"/>
          </a:xfrm>
          <a:prstGeom prst="rect">
            <a:avLst/>
          </a:prstGeom>
          <a:noFill/>
          <a:ln w="9525">
            <a:noFill/>
            <a:miter lim="800000"/>
            <a:headEnd/>
            <a:tailEnd/>
          </a:ln>
        </p:spPr>
      </p:pic>
    </p:spTree>
    <p:extLst>
      <p:ext uri="{BB962C8B-B14F-4D97-AF65-F5344CB8AC3E}">
        <p14:creationId xmlns:p14="http://schemas.microsoft.com/office/powerpoint/2010/main" val="435790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pPr eaLnBrk="0" hangingPunct="0">
              <a:defRPr/>
            </a:pPr>
            <a:r>
              <a:rPr lang="en-US" altLang="en-US" dirty="0"/>
              <a:t>Optimal Solution </a:t>
            </a:r>
            <a:r>
              <a:rPr lang="en-US" altLang="en-US" dirty="0" smtClean="0"/>
              <a:t>Point</a:t>
            </a:r>
            <a:endParaRPr lang="en-US" altLang="en-US" dirty="0"/>
          </a:p>
        </p:txBody>
      </p:sp>
      <p:sp>
        <p:nvSpPr>
          <p:cNvPr id="4" name="Content Placeholder 3"/>
          <p:cNvSpPr>
            <a:spLocks noGrp="1"/>
          </p:cNvSpPr>
          <p:nvPr>
            <p:ph sz="quarter" idx="15"/>
          </p:nvPr>
        </p:nvSpPr>
        <p:spPr>
          <a:xfrm>
            <a:off x="457199" y="1648325"/>
            <a:ext cx="3517771" cy="1602875"/>
          </a:xfrm>
        </p:spPr>
        <p:txBody>
          <a:bodyPr/>
          <a:lstStyle/>
          <a:p>
            <a:pPr marL="0" indent="0">
              <a:buNone/>
            </a:pPr>
            <a:r>
              <a:rPr lang="en-US" sz="2400" dirty="0">
                <a:latin typeface="+mn-lt"/>
              </a:rPr>
              <a:t>The optimal solution of a minimization problem is at the extreme point closest to the origin.</a:t>
            </a:r>
          </a:p>
        </p:txBody>
      </p:sp>
      <p:pic>
        <p:nvPicPr>
          <p:cNvPr id="16" name="Picture 4" descr="A graph plots x sub 2 versus x sub 1. With z = 6 x sub 1 + 3 x sub 2, the optimal solution point is point A. At point A, x sub 1 = 0 bags of Super-gro, x sub 2 = 8 bags of Crop-quick, and z = $24."/>
          <p:cNvPicPr>
            <a:picLocks noChangeAspect="1" noChangeArrowheads="1"/>
          </p:cNvPicPr>
          <p:nvPr/>
        </p:nvPicPr>
        <p:blipFill>
          <a:blip r:embed="rId3"/>
          <a:srcRect/>
          <a:stretch>
            <a:fillRect/>
          </a:stretch>
        </p:blipFill>
        <p:spPr bwMode="auto">
          <a:xfrm>
            <a:off x="4271812" y="1704141"/>
            <a:ext cx="4381120" cy="4020536"/>
          </a:xfrm>
          <a:prstGeom prst="rect">
            <a:avLst/>
          </a:prstGeom>
          <a:noFill/>
          <a:ln w="9525">
            <a:noFill/>
            <a:miter lim="800000"/>
            <a:headEnd/>
            <a:tailEnd/>
          </a:ln>
        </p:spPr>
      </p:pic>
      <p:sp>
        <p:nvSpPr>
          <p:cNvPr id="22" name="Content Placeholder 21"/>
          <p:cNvSpPr>
            <a:spLocks noGrp="1"/>
          </p:cNvSpPr>
          <p:nvPr>
            <p:ph sz="quarter" idx="14"/>
          </p:nvPr>
        </p:nvSpPr>
        <p:spPr>
          <a:xfrm>
            <a:off x="457200" y="5784560"/>
            <a:ext cx="8207827" cy="442069"/>
          </a:xfrm>
        </p:spPr>
        <p:txBody>
          <a:bodyPr/>
          <a:lstStyle/>
          <a:p>
            <a:pPr marL="432" indent="0" eaLnBrk="0" hangingPunct="0">
              <a:buNone/>
              <a:defRPr/>
            </a:pPr>
            <a:r>
              <a:rPr lang="en-US" sz="2000" b="1" dirty="0">
                <a:latin typeface="+mn-lt"/>
                <a:cs typeface="Times New Roman" pitchFamily="18" charset="0"/>
              </a:rPr>
              <a:t>Figure 2.18</a:t>
            </a:r>
            <a:r>
              <a:rPr lang="en-US" sz="2000" dirty="0">
                <a:latin typeface="+mn-lt"/>
                <a:cs typeface="Times New Roman" pitchFamily="18" charset="0"/>
              </a:rPr>
              <a:t> The o</a:t>
            </a:r>
            <a:r>
              <a:rPr lang="en-US" sz="2000" dirty="0">
                <a:latin typeface="+mn-lt"/>
                <a:cs typeface="Times" charset="0"/>
              </a:rPr>
              <a:t>ptimal solution point</a:t>
            </a:r>
            <a:endParaRPr lang="en-US" sz="2000" dirty="0">
              <a:latin typeface="+mn-lt"/>
            </a:endParaRPr>
          </a:p>
        </p:txBody>
      </p:sp>
    </p:spTree>
    <p:extLst>
      <p:ext uri="{BB962C8B-B14F-4D97-AF65-F5344CB8AC3E}">
        <p14:creationId xmlns:p14="http://schemas.microsoft.com/office/powerpoint/2010/main" val="24853108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pPr eaLnBrk="0" hangingPunct="0">
              <a:defRPr/>
            </a:pPr>
            <a:r>
              <a:rPr lang="en-US" altLang="en-US" dirty="0"/>
              <a:t>Surplus </a:t>
            </a:r>
            <a:r>
              <a:rPr lang="en-US" altLang="en-US" dirty="0" smtClean="0"/>
              <a:t>Variables</a:t>
            </a:r>
            <a:endParaRPr lang="en-US" altLang="en-US" dirty="0"/>
          </a:p>
        </p:txBody>
      </p:sp>
      <p:sp>
        <p:nvSpPr>
          <p:cNvPr id="22" name="Content Placeholder 21"/>
          <p:cNvSpPr>
            <a:spLocks noGrp="1"/>
          </p:cNvSpPr>
          <p:nvPr>
            <p:ph type="body" idx="1"/>
          </p:nvPr>
        </p:nvSpPr>
        <p:spPr>
          <a:xfrm>
            <a:off x="457200" y="1600200"/>
            <a:ext cx="5854700" cy="427809"/>
          </a:xfrm>
        </p:spPr>
        <p:txBody>
          <a:bodyPr/>
          <a:lstStyle/>
          <a:p>
            <a:pPr eaLnBrk="0" hangingPunct="0">
              <a:buClr>
                <a:schemeClr val="tx2"/>
              </a:buClr>
              <a:defRPr/>
            </a:pPr>
            <a:r>
              <a:rPr lang="en-US" altLang="en-US" sz="2400" dirty="0">
                <a:solidFill>
                  <a:schemeClr val="tx1"/>
                </a:solidFill>
                <a:latin typeface="+mn-lt"/>
              </a:rPr>
              <a:t>A surplus variable is </a:t>
            </a:r>
            <a:r>
              <a:rPr lang="en-US" altLang="en-US" sz="2400" b="1" dirty="0">
                <a:solidFill>
                  <a:schemeClr val="tx1"/>
                </a:solidFill>
                <a:latin typeface="+mn-lt"/>
              </a:rPr>
              <a:t>subtracted from </a:t>
            </a:r>
            <a:r>
              <a:rPr lang="en-US" altLang="en-US" sz="2400" b="1" dirty="0" smtClean="0">
                <a:solidFill>
                  <a:schemeClr val="tx1"/>
                </a:solidFill>
                <a:latin typeface="+mn-lt"/>
              </a:rPr>
              <a:t>a</a:t>
            </a:r>
            <a:endParaRPr lang="en-US" altLang="en-US" sz="2400" dirty="0">
              <a:solidFill>
                <a:schemeClr val="tx1"/>
              </a:solidFill>
              <a:latin typeface="+mn-lt"/>
            </a:endParaRPr>
          </a:p>
        </p:txBody>
      </p:sp>
      <p:graphicFrame>
        <p:nvGraphicFramePr>
          <p:cNvPr id="3" name="Object 2" descr="greater than or equal"/>
          <p:cNvGraphicFramePr>
            <a:graphicFrameLocks noChangeAspect="1"/>
          </p:cNvGraphicFramePr>
          <p:nvPr>
            <p:extLst>
              <p:ext uri="{D42A27DB-BD31-4B8C-83A1-F6EECF244321}">
                <p14:modId xmlns:p14="http://schemas.microsoft.com/office/powerpoint/2010/main" val="4147490723"/>
              </p:ext>
            </p:extLst>
          </p:nvPr>
        </p:nvGraphicFramePr>
        <p:xfrm>
          <a:off x="6257708" y="1745580"/>
          <a:ext cx="258897" cy="282429"/>
        </p:xfrm>
        <a:graphic>
          <a:graphicData uri="http://schemas.openxmlformats.org/presentationml/2006/ole">
            <mc:AlternateContent xmlns:mc="http://schemas.openxmlformats.org/markup-compatibility/2006">
              <mc:Choice xmlns:v="urn:schemas-microsoft-com:vml" Requires="v">
                <p:oleObj spid="_x0000_s26983" name="Equation" r:id="rId4" imgW="139680" imgH="152280" progId="Equation.DSMT4">
                  <p:embed/>
                </p:oleObj>
              </mc:Choice>
              <mc:Fallback>
                <p:oleObj name="Equation" r:id="rId4" imgW="139680" imgH="152280" progId="Equation.DSMT4">
                  <p:embed/>
                  <p:pic>
                    <p:nvPicPr>
                      <p:cNvPr id="0" name="Picture 355" descr="greater than or equ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57708" y="1745580"/>
                        <a:ext cx="258897" cy="28242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ext Placeholder 3"/>
          <p:cNvSpPr>
            <a:spLocks noGrp="1"/>
          </p:cNvSpPr>
          <p:nvPr>
            <p:ph type="body" idx="2"/>
          </p:nvPr>
        </p:nvSpPr>
        <p:spPr>
          <a:xfrm>
            <a:off x="457196" y="1600200"/>
            <a:ext cx="8229600" cy="3545006"/>
          </a:xfrm>
        </p:spPr>
        <p:txBody>
          <a:bodyPr/>
          <a:lstStyle/>
          <a:p>
            <a:pPr marL="273050" indent="5732463" eaLnBrk="0" hangingPunct="0">
              <a:buClr>
                <a:schemeClr val="tx2"/>
              </a:buClr>
              <a:buNone/>
              <a:defRPr/>
            </a:pPr>
            <a:r>
              <a:rPr lang="en-US" altLang="en-US" sz="2400" b="1" dirty="0">
                <a:solidFill>
                  <a:schemeClr val="tx1"/>
                </a:solidFill>
                <a:latin typeface="+mn-lt"/>
              </a:rPr>
              <a:t>constraint</a:t>
            </a:r>
            <a:r>
              <a:rPr lang="en-US" altLang="en-US" sz="2400" b="1" i="1" dirty="0">
                <a:solidFill>
                  <a:schemeClr val="tx1"/>
                </a:solidFill>
                <a:latin typeface="+mn-lt"/>
              </a:rPr>
              <a:t> </a:t>
            </a:r>
            <a:r>
              <a:rPr lang="en-US" altLang="en-US" sz="2400" dirty="0">
                <a:solidFill>
                  <a:schemeClr val="tx1"/>
                </a:solidFill>
                <a:latin typeface="+mn-lt"/>
              </a:rPr>
              <a:t>to convert it to an equation (=).</a:t>
            </a:r>
          </a:p>
          <a:p>
            <a:pPr eaLnBrk="0" hangingPunct="0">
              <a:buClr>
                <a:schemeClr val="tx2"/>
              </a:buClr>
              <a:defRPr/>
            </a:pPr>
            <a:r>
              <a:rPr lang="en-US" altLang="en-US" sz="2400" dirty="0">
                <a:solidFill>
                  <a:schemeClr val="tx1"/>
                </a:solidFill>
                <a:latin typeface="+mn-lt"/>
              </a:rPr>
              <a:t>A surplus variable </a:t>
            </a:r>
            <a:r>
              <a:rPr lang="en-US" altLang="en-US" sz="2400" b="1" dirty="0">
                <a:solidFill>
                  <a:schemeClr val="tx1"/>
                </a:solidFill>
                <a:latin typeface="+mn-lt"/>
              </a:rPr>
              <a:t>represents an excess</a:t>
            </a:r>
            <a:r>
              <a:rPr lang="en-US" altLang="en-US" sz="2400" b="1" i="1" dirty="0">
                <a:solidFill>
                  <a:schemeClr val="tx1"/>
                </a:solidFill>
                <a:latin typeface="+mn-lt"/>
              </a:rPr>
              <a:t> </a:t>
            </a:r>
            <a:r>
              <a:rPr lang="en-US" altLang="en-US" sz="2400" dirty="0">
                <a:solidFill>
                  <a:schemeClr val="tx1"/>
                </a:solidFill>
                <a:latin typeface="+mn-lt"/>
              </a:rPr>
              <a:t>above a constraint requirement level.</a:t>
            </a:r>
          </a:p>
          <a:p>
            <a:pPr eaLnBrk="0" hangingPunct="0">
              <a:buClr>
                <a:schemeClr val="tx2"/>
              </a:buClr>
              <a:defRPr/>
            </a:pPr>
            <a:r>
              <a:rPr lang="en-US" altLang="en-US" sz="2400" dirty="0">
                <a:solidFill>
                  <a:schemeClr val="tx1"/>
                </a:solidFill>
                <a:latin typeface="+mn-lt"/>
              </a:rPr>
              <a:t>A surplus variable </a:t>
            </a:r>
            <a:r>
              <a:rPr lang="en-US" altLang="en-US" sz="2400" b="1" dirty="0">
                <a:solidFill>
                  <a:schemeClr val="tx1"/>
                </a:solidFill>
                <a:latin typeface="+mn-lt"/>
              </a:rPr>
              <a:t>contributes nothing</a:t>
            </a:r>
            <a:r>
              <a:rPr lang="en-US" altLang="en-US" sz="2400" b="1" i="1" dirty="0">
                <a:solidFill>
                  <a:schemeClr val="tx1"/>
                </a:solidFill>
                <a:latin typeface="+mn-lt"/>
              </a:rPr>
              <a:t> </a:t>
            </a:r>
            <a:r>
              <a:rPr lang="en-US" altLang="en-US" sz="2400" dirty="0">
                <a:solidFill>
                  <a:schemeClr val="tx1"/>
                </a:solidFill>
                <a:latin typeface="+mn-lt"/>
              </a:rPr>
              <a:t>to the calculated value of the objective function.</a:t>
            </a:r>
          </a:p>
          <a:p>
            <a:pPr eaLnBrk="0" hangingPunct="0">
              <a:buClr>
                <a:schemeClr val="tx2"/>
              </a:buClr>
              <a:defRPr/>
            </a:pPr>
            <a:r>
              <a:rPr lang="en-US" altLang="en-US" sz="2400" dirty="0">
                <a:solidFill>
                  <a:schemeClr val="tx1"/>
                </a:solidFill>
                <a:latin typeface="+mn-lt"/>
              </a:rPr>
              <a:t>Subtracting surplus variables in the farmer problem constraints</a:t>
            </a:r>
            <a:r>
              <a:rPr lang="en-US" altLang="en-US" sz="2400" dirty="0" smtClean="0">
                <a:solidFill>
                  <a:schemeClr val="tx1"/>
                </a:solidFill>
                <a:latin typeface="+mn-lt"/>
              </a:rPr>
              <a:t>:</a:t>
            </a:r>
            <a:endParaRPr lang="en-US" altLang="en-US" sz="2400" dirty="0">
              <a:solidFill>
                <a:schemeClr val="tx1"/>
              </a:solidFill>
              <a:latin typeface="+mn-lt"/>
            </a:endParaRPr>
          </a:p>
        </p:txBody>
      </p:sp>
      <p:graphicFrame>
        <p:nvGraphicFramePr>
          <p:cNvPr id="15" name="Object 14" descr="2 x sub 1 + 4 x sub 2 minus s sub 1 = 16 nitrogen. 4 x sub 1 + 3 x sub 2 minus s sub 2 = 24 phosphate"/>
          <p:cNvGraphicFramePr>
            <a:graphicFrameLocks noChangeAspect="1"/>
          </p:cNvGraphicFramePr>
          <p:nvPr>
            <p:extLst>
              <p:ext uri="{D42A27DB-BD31-4B8C-83A1-F6EECF244321}">
                <p14:modId xmlns:p14="http://schemas.microsoft.com/office/powerpoint/2010/main" val="2958580592"/>
              </p:ext>
            </p:extLst>
          </p:nvPr>
        </p:nvGraphicFramePr>
        <p:xfrm>
          <a:off x="2101850" y="5249863"/>
          <a:ext cx="4210050" cy="990600"/>
        </p:xfrm>
        <a:graphic>
          <a:graphicData uri="http://schemas.openxmlformats.org/presentationml/2006/ole">
            <mc:AlternateContent xmlns:mc="http://schemas.openxmlformats.org/markup-compatibility/2006">
              <mc:Choice xmlns:v="urn:schemas-microsoft-com:vml" Requires="v">
                <p:oleObj spid="_x0000_s26984" name="Equation" r:id="rId6" imgW="2158920" imgH="507960" progId="Equation.DSMT4">
                  <p:embed/>
                </p:oleObj>
              </mc:Choice>
              <mc:Fallback>
                <p:oleObj name="Equation" r:id="rId6" imgW="2158920" imgH="507960" progId="Equation.DSMT4">
                  <p:embed/>
                  <p:pic>
                    <p:nvPicPr>
                      <p:cNvPr id="0" name="Picture 356" descr="2 x sub 1 + 4 x sub 2 minus s sub 1 = 16 nitrogen. 4 x sub 1 + 3 x sub 2 minus s sub 2 = 24 phosphat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01850" y="5249863"/>
                        <a:ext cx="4210050"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7358745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pPr eaLnBrk="0" hangingPunct="0">
              <a:defRPr/>
            </a:pPr>
            <a:r>
              <a:rPr lang="en-US" altLang="en-US" dirty="0"/>
              <a:t>Graphical </a:t>
            </a:r>
            <a:r>
              <a:rPr lang="en-US" altLang="en-US" dirty="0" smtClean="0"/>
              <a:t>Solutions</a:t>
            </a:r>
            <a:endParaRPr lang="en-US" dirty="0"/>
          </a:p>
        </p:txBody>
      </p:sp>
      <p:sp>
        <p:nvSpPr>
          <p:cNvPr id="3" name="Text Placeholder 2"/>
          <p:cNvSpPr>
            <a:spLocks noGrp="1"/>
          </p:cNvSpPr>
          <p:nvPr>
            <p:ph type="body" idx="1"/>
          </p:nvPr>
        </p:nvSpPr>
        <p:spPr>
          <a:xfrm>
            <a:off x="471716" y="1665135"/>
            <a:ext cx="1503592" cy="384188"/>
          </a:xfrm>
        </p:spPr>
        <p:txBody>
          <a:bodyPr/>
          <a:lstStyle/>
          <a:p>
            <a:pPr marL="0" indent="0">
              <a:buNone/>
            </a:pPr>
            <a:r>
              <a:rPr lang="en-US" altLang="en-US" sz="2400" dirty="0">
                <a:latin typeface="+mn-lt"/>
              </a:rPr>
              <a:t>Minimize</a:t>
            </a:r>
            <a:endParaRPr lang="en-US" altLang="en-US" sz="2400" dirty="0" smtClean="0">
              <a:latin typeface="+mn-lt"/>
            </a:endParaRPr>
          </a:p>
        </p:txBody>
      </p:sp>
      <p:graphicFrame>
        <p:nvGraphicFramePr>
          <p:cNvPr id="10" name="Object 9" descr="Z = $6 x sub 1 + $3 x sub 2 + 0 s sub 1 + 0 s sub 2. "/>
          <p:cNvGraphicFramePr>
            <a:graphicFrameLocks noChangeAspect="1"/>
          </p:cNvGraphicFramePr>
          <p:nvPr>
            <p:extLst>
              <p:ext uri="{D42A27DB-BD31-4B8C-83A1-F6EECF244321}">
                <p14:modId xmlns:p14="http://schemas.microsoft.com/office/powerpoint/2010/main" val="1486792647"/>
              </p:ext>
            </p:extLst>
          </p:nvPr>
        </p:nvGraphicFramePr>
        <p:xfrm>
          <a:off x="1989999" y="1784101"/>
          <a:ext cx="3300339" cy="425948"/>
        </p:xfrm>
        <a:graphic>
          <a:graphicData uri="http://schemas.openxmlformats.org/presentationml/2006/ole">
            <mc:AlternateContent xmlns:mc="http://schemas.openxmlformats.org/markup-compatibility/2006">
              <mc:Choice xmlns:v="urn:schemas-microsoft-com:vml" Requires="v">
                <p:oleObj spid="_x0000_s28106" name="Equation" r:id="rId4" imgW="1777680" imgH="228600" progId="Equation.DSMT4">
                  <p:embed/>
                </p:oleObj>
              </mc:Choice>
              <mc:Fallback>
                <p:oleObj name="Equation" r:id="rId4" imgW="1777680" imgH="228600" progId="Equation.DSMT4">
                  <p:embed/>
                  <p:pic>
                    <p:nvPicPr>
                      <p:cNvPr id="0" name="Picture 454" descr="Z = $6 x sub 1 + $3 x sub 2 + 0 s sub 1 + 0 s sub 2.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9999" y="1784101"/>
                        <a:ext cx="3300339" cy="4259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Content Placeholder 11"/>
          <p:cNvSpPr>
            <a:spLocks noGrp="1"/>
          </p:cNvSpPr>
          <p:nvPr>
            <p:ph sz="quarter" idx="13"/>
          </p:nvPr>
        </p:nvSpPr>
        <p:spPr>
          <a:xfrm>
            <a:off x="471719" y="2313972"/>
            <a:ext cx="1618339" cy="421592"/>
          </a:xfrm>
        </p:spPr>
        <p:txBody>
          <a:bodyPr/>
          <a:lstStyle/>
          <a:p>
            <a:pPr marL="432" indent="0">
              <a:buNone/>
            </a:pPr>
            <a:r>
              <a:rPr lang="en-US" altLang="en-US" sz="2400" dirty="0">
                <a:latin typeface="+mn-lt"/>
              </a:rPr>
              <a:t>subject to</a:t>
            </a:r>
            <a:r>
              <a:rPr lang="en-US" altLang="en-US" sz="2400" dirty="0" smtClean="0">
                <a:latin typeface="+mn-lt"/>
              </a:rPr>
              <a:t>:</a:t>
            </a:r>
            <a:endParaRPr lang="en-US" sz="2400" dirty="0">
              <a:latin typeface="+mn-lt"/>
            </a:endParaRPr>
          </a:p>
        </p:txBody>
      </p:sp>
      <p:graphicFrame>
        <p:nvGraphicFramePr>
          <p:cNvPr id="11" name="Object 10" descr="2 x sub 1 + 4 x sub 2 minus s sub 1 = 16. 4 x sub 2 + 3 x sub 2 minus s sub 2 = 24. x sub 1, comma, x sub 2, comma, s sub 1, comma, s 2 is greater than or equal to 0"/>
          <p:cNvGraphicFramePr>
            <a:graphicFrameLocks noChangeAspect="1"/>
          </p:cNvGraphicFramePr>
          <p:nvPr>
            <p:extLst>
              <p:ext uri="{D42A27DB-BD31-4B8C-83A1-F6EECF244321}">
                <p14:modId xmlns:p14="http://schemas.microsoft.com/office/powerpoint/2010/main" val="3281302943"/>
              </p:ext>
            </p:extLst>
          </p:nvPr>
        </p:nvGraphicFramePr>
        <p:xfrm>
          <a:off x="2114550" y="2428875"/>
          <a:ext cx="2503488" cy="1336675"/>
        </p:xfrm>
        <a:graphic>
          <a:graphicData uri="http://schemas.openxmlformats.org/presentationml/2006/ole">
            <mc:AlternateContent xmlns:mc="http://schemas.openxmlformats.org/markup-compatibility/2006">
              <mc:Choice xmlns:v="urn:schemas-microsoft-com:vml" Requires="v">
                <p:oleObj spid="_x0000_s28107" name="Equation" r:id="rId6" imgW="1282680" imgH="685800" progId="Equation.DSMT4">
                  <p:embed/>
                </p:oleObj>
              </mc:Choice>
              <mc:Fallback>
                <p:oleObj name="Equation" r:id="rId6" imgW="1282680" imgH="685800" progId="Equation.DSMT4">
                  <p:embed/>
                  <p:pic>
                    <p:nvPicPr>
                      <p:cNvPr id="0" name="Picture 455" descr="2 x sub 1 + 4 x sub 2 minus s sub 1 = 16. 4 x sub 2 + 3 x sub 2 minus s sub 2 = 24. x sub 1, comma, x sub 2, comma, s sub 1, comma, s 2 is greater than or equal to 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14550" y="2428875"/>
                        <a:ext cx="2503488" cy="1336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3" name="Picture 4" descr="A graph includes solutions of the boundary points. The graph plots x sub 2 versus x sub 1. The solutions of boundary points A, B, and C are as follows: Point A. X sub 1 = 0. X sub 2 = 8. S sub 1 = 16. S sub 2 = 0. Z = 24. Point B. X sub 1 = 4.8. X sub 2 = 1.6. S sub 1 = 0. S sub 2 = 0. Z = 33.6. Point C. X sub 1 = 8. X sub 2 = 0. S sub 1 = 0. S sub 2 = 8. Z = 48."/>
          <p:cNvPicPr>
            <a:picLocks noChangeAspect="1" noChangeArrowheads="1"/>
          </p:cNvPicPr>
          <p:nvPr/>
        </p:nvPicPr>
        <p:blipFill>
          <a:blip r:embed="rId8"/>
          <a:srcRect/>
          <a:stretch>
            <a:fillRect/>
          </a:stretch>
        </p:blipFill>
        <p:spPr bwMode="auto">
          <a:xfrm>
            <a:off x="5252106" y="2386606"/>
            <a:ext cx="3530547" cy="3530547"/>
          </a:xfrm>
          <a:prstGeom prst="rect">
            <a:avLst/>
          </a:prstGeom>
          <a:noFill/>
          <a:ln w="9525">
            <a:noFill/>
            <a:miter lim="800000"/>
            <a:headEnd/>
            <a:tailEnd/>
          </a:ln>
        </p:spPr>
      </p:pic>
      <p:sp>
        <p:nvSpPr>
          <p:cNvPr id="22" name="Content Placeholder 21"/>
          <p:cNvSpPr>
            <a:spLocks noGrp="1"/>
          </p:cNvSpPr>
          <p:nvPr>
            <p:ph sz="quarter" idx="13"/>
          </p:nvPr>
        </p:nvSpPr>
        <p:spPr>
          <a:xfrm>
            <a:off x="4369532" y="5969449"/>
            <a:ext cx="4545868" cy="383226"/>
          </a:xfrm>
        </p:spPr>
        <p:txBody>
          <a:bodyPr/>
          <a:lstStyle/>
          <a:p>
            <a:pPr marL="432" indent="0" eaLnBrk="0" hangingPunct="0">
              <a:buNone/>
              <a:defRPr/>
            </a:pPr>
            <a:r>
              <a:rPr lang="en-US" sz="1800" b="1" dirty="0">
                <a:latin typeface="+mn-lt"/>
                <a:cs typeface="Times New Roman" pitchFamily="18" charset="0"/>
              </a:rPr>
              <a:t>Figure 2.19</a:t>
            </a:r>
            <a:r>
              <a:rPr lang="en-US" sz="1800" dirty="0">
                <a:latin typeface="+mn-lt"/>
                <a:cs typeface="Times New Roman" pitchFamily="18" charset="0"/>
              </a:rPr>
              <a:t> </a:t>
            </a:r>
            <a:r>
              <a:rPr lang="en-US" sz="1800" dirty="0">
                <a:latin typeface="+mn-lt"/>
                <a:cs typeface="Times" charset="0"/>
              </a:rPr>
              <a:t>Graph of the fertilizer example</a:t>
            </a:r>
            <a:endParaRPr lang="en-US" sz="1800" dirty="0">
              <a:latin typeface="+mn-lt"/>
            </a:endParaRPr>
          </a:p>
        </p:txBody>
      </p:sp>
    </p:spTree>
    <p:extLst>
      <p:ext uri="{BB962C8B-B14F-4D97-AF65-F5344CB8AC3E}">
        <p14:creationId xmlns:p14="http://schemas.microsoft.com/office/powerpoint/2010/main" val="6467657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IN" dirty="0" smtClean="0"/>
              <a:t>Learning Objective 2.5</a:t>
            </a:r>
            <a:endParaRPr lang="en-IN" dirty="0"/>
          </a:p>
        </p:txBody>
      </p:sp>
      <p:sp>
        <p:nvSpPr>
          <p:cNvPr id="10" name="Text Placeholder 9"/>
          <p:cNvSpPr>
            <a:spLocks noGrp="1"/>
          </p:cNvSpPr>
          <p:nvPr>
            <p:ph type="body" idx="1"/>
          </p:nvPr>
        </p:nvSpPr>
        <p:spPr/>
        <p:txBody>
          <a:bodyPr/>
          <a:lstStyle/>
          <a:p>
            <a:r>
              <a:rPr lang="en-US" altLang="en-US" sz="2400" dirty="0">
                <a:latin typeface="+mn-lt"/>
              </a:rPr>
              <a:t>Irregular Types of Linear Programming Problems</a:t>
            </a:r>
            <a:endParaRPr lang="en-IN" sz="2400" dirty="0">
              <a:latin typeface="+mn-lt"/>
            </a:endParaRPr>
          </a:p>
        </p:txBody>
      </p:sp>
    </p:spTree>
    <p:extLst>
      <p:ext uri="{BB962C8B-B14F-4D97-AF65-F5344CB8AC3E}">
        <p14:creationId xmlns:p14="http://schemas.microsoft.com/office/powerpoint/2010/main" val="24517345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Irregular Types of Linear Programming Problems</a:t>
            </a:r>
            <a:endParaRPr lang="en-US" dirty="0"/>
          </a:p>
        </p:txBody>
      </p:sp>
      <p:sp>
        <p:nvSpPr>
          <p:cNvPr id="9" name="Text Placeholder 8"/>
          <p:cNvSpPr>
            <a:spLocks noGrp="1"/>
          </p:cNvSpPr>
          <p:nvPr>
            <p:ph type="body" idx="1"/>
          </p:nvPr>
        </p:nvSpPr>
        <p:spPr/>
        <p:txBody>
          <a:bodyPr/>
          <a:lstStyle/>
          <a:p>
            <a:pPr marL="0" indent="0" eaLnBrk="1" hangingPunct="1">
              <a:spcBef>
                <a:spcPct val="35000"/>
              </a:spcBef>
              <a:buFont typeface="Wingdings" pitchFamily="2" charset="2"/>
              <a:buNone/>
              <a:tabLst/>
              <a:defRPr/>
            </a:pPr>
            <a:r>
              <a:rPr lang="en-US" altLang="en-US" sz="2400" dirty="0" smtClean="0">
                <a:latin typeface="+mn-lt"/>
              </a:rPr>
              <a:t>For </a:t>
            </a:r>
            <a:r>
              <a:rPr lang="en-US" altLang="en-US" sz="2400" dirty="0">
                <a:latin typeface="+mn-lt"/>
              </a:rPr>
              <a:t>some linear programming models, the general rules </a:t>
            </a:r>
            <a:r>
              <a:rPr lang="en-US" altLang="en-US" sz="2400" dirty="0" smtClean="0">
                <a:latin typeface="+mn-lt"/>
              </a:rPr>
              <a:t>do not </a:t>
            </a:r>
            <a:r>
              <a:rPr lang="en-US" altLang="en-US" sz="2400" dirty="0">
                <a:latin typeface="+mn-lt"/>
              </a:rPr>
              <a:t>apply</a:t>
            </a:r>
            <a:r>
              <a:rPr lang="en-US" altLang="en-US" sz="2400" dirty="0" smtClean="0">
                <a:latin typeface="+mn-lt"/>
              </a:rPr>
              <a:t>.</a:t>
            </a:r>
            <a:endParaRPr lang="en-US" altLang="en-US" sz="2400" dirty="0">
              <a:latin typeface="+mn-lt"/>
            </a:endParaRPr>
          </a:p>
          <a:p>
            <a:pPr marL="0" indent="0" eaLnBrk="1" hangingPunct="1">
              <a:spcBef>
                <a:spcPct val="35000"/>
              </a:spcBef>
              <a:buFont typeface="Wingdings" pitchFamily="2" charset="2"/>
              <a:buNone/>
              <a:defRPr/>
            </a:pPr>
            <a:r>
              <a:rPr lang="en-US" altLang="en-US" sz="2400" dirty="0">
                <a:latin typeface="+mn-lt"/>
              </a:rPr>
              <a:t>Special types of problems include those with:</a:t>
            </a:r>
          </a:p>
          <a:p>
            <a:pPr marL="255600" lvl="1" indent="-255600">
              <a:buFont typeface="Arial" panose="020B0604020202020204" pitchFamily="34" charset="0"/>
              <a:buChar char="•"/>
              <a:defRPr/>
            </a:pPr>
            <a:r>
              <a:rPr lang="en-US" altLang="en-US" sz="2400" dirty="0">
                <a:latin typeface="+mn-lt"/>
              </a:rPr>
              <a:t>Multiple optimal solutions</a:t>
            </a:r>
          </a:p>
          <a:p>
            <a:pPr marL="255600" lvl="1" indent="-255600">
              <a:buFont typeface="Arial" panose="020B0604020202020204" pitchFamily="34" charset="0"/>
              <a:buChar char="•"/>
              <a:defRPr/>
            </a:pPr>
            <a:r>
              <a:rPr lang="en-US" altLang="en-US" sz="2400" dirty="0">
                <a:latin typeface="+mn-lt"/>
              </a:rPr>
              <a:t>Infeasible solutions</a:t>
            </a:r>
          </a:p>
          <a:p>
            <a:pPr marL="255600" lvl="1" indent="-255600">
              <a:buFont typeface="Arial" panose="020B0604020202020204" pitchFamily="34" charset="0"/>
              <a:buChar char="•"/>
              <a:defRPr/>
            </a:pPr>
            <a:r>
              <a:rPr lang="en-US" altLang="en-US" sz="2400" dirty="0">
                <a:latin typeface="+mn-lt"/>
              </a:rPr>
              <a:t>Unbounded solutions</a:t>
            </a:r>
          </a:p>
        </p:txBody>
      </p:sp>
    </p:spTree>
    <p:extLst>
      <p:ext uri="{BB962C8B-B14F-4D97-AF65-F5344CB8AC3E}">
        <p14:creationId xmlns:p14="http://schemas.microsoft.com/office/powerpoint/2010/main" val="13230404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pPr eaLnBrk="0" hangingPunct="0">
              <a:defRPr/>
            </a:pPr>
            <a:r>
              <a:rPr lang="en-US" altLang="en-US" dirty="0"/>
              <a:t>Multiple Optimal Solutions Beaver Creek Pottery</a:t>
            </a:r>
          </a:p>
        </p:txBody>
      </p:sp>
      <p:sp>
        <p:nvSpPr>
          <p:cNvPr id="3" name="Text Placeholder 2"/>
          <p:cNvSpPr>
            <a:spLocks noGrp="1"/>
          </p:cNvSpPr>
          <p:nvPr>
            <p:ph type="body" idx="1"/>
          </p:nvPr>
        </p:nvSpPr>
        <p:spPr>
          <a:xfrm>
            <a:off x="457201" y="1600200"/>
            <a:ext cx="4114799" cy="848253"/>
          </a:xfrm>
        </p:spPr>
        <p:txBody>
          <a:bodyPr/>
          <a:lstStyle/>
          <a:p>
            <a:pPr marL="0" indent="0" eaLnBrk="0" hangingPunct="0">
              <a:buNone/>
              <a:defRPr/>
            </a:pPr>
            <a:r>
              <a:rPr lang="en-US" altLang="en-US" sz="2400" dirty="0">
                <a:solidFill>
                  <a:schemeClr val="tx1"/>
                </a:solidFill>
                <a:latin typeface="+mn-lt"/>
              </a:rPr>
              <a:t>The objective function is </a:t>
            </a:r>
            <a:r>
              <a:rPr lang="en-US" altLang="en-US" sz="2400" b="1" dirty="0" smtClean="0">
                <a:solidFill>
                  <a:schemeClr val="tx1"/>
                </a:solidFill>
                <a:latin typeface="+mn-lt"/>
              </a:rPr>
              <a:t>parallel </a:t>
            </a:r>
            <a:r>
              <a:rPr lang="en-US" altLang="en-US" sz="2400" dirty="0">
                <a:solidFill>
                  <a:schemeClr val="tx1"/>
                </a:solidFill>
                <a:latin typeface="+mn-lt"/>
              </a:rPr>
              <a:t>to a constraint </a:t>
            </a:r>
            <a:r>
              <a:rPr lang="en-US" altLang="en-US" sz="2400" dirty="0" smtClean="0">
                <a:solidFill>
                  <a:schemeClr val="tx1"/>
                </a:solidFill>
                <a:latin typeface="+mn-lt"/>
              </a:rPr>
              <a:t>line.</a:t>
            </a:r>
          </a:p>
        </p:txBody>
      </p:sp>
      <p:sp>
        <p:nvSpPr>
          <p:cNvPr id="5" name="Content Placeholder 4"/>
          <p:cNvSpPr>
            <a:spLocks noGrp="1"/>
          </p:cNvSpPr>
          <p:nvPr>
            <p:ph sz="quarter" idx="16"/>
          </p:nvPr>
        </p:nvSpPr>
        <p:spPr>
          <a:xfrm>
            <a:off x="457253" y="2530917"/>
            <a:ext cx="1524890" cy="436777"/>
          </a:xfrm>
        </p:spPr>
        <p:txBody>
          <a:bodyPr/>
          <a:lstStyle/>
          <a:p>
            <a:pPr marL="0" indent="0">
              <a:buNone/>
            </a:pPr>
            <a:r>
              <a:rPr lang="en-US" altLang="en-US" sz="2400" dirty="0" smtClean="0">
                <a:latin typeface="+mn-lt"/>
              </a:rPr>
              <a:t>Maximize</a:t>
            </a:r>
          </a:p>
        </p:txBody>
      </p:sp>
      <p:graphicFrame>
        <p:nvGraphicFramePr>
          <p:cNvPr id="10" name="Object 9" descr="Z = $40 x sub 1 + 30 x sub 2."/>
          <p:cNvGraphicFramePr>
            <a:graphicFrameLocks noChangeAspect="1"/>
          </p:cNvGraphicFramePr>
          <p:nvPr>
            <p:extLst>
              <p:ext uri="{D42A27DB-BD31-4B8C-83A1-F6EECF244321}">
                <p14:modId xmlns:p14="http://schemas.microsoft.com/office/powerpoint/2010/main" val="3094157532"/>
              </p:ext>
            </p:extLst>
          </p:nvPr>
        </p:nvGraphicFramePr>
        <p:xfrm>
          <a:off x="2016125" y="2641600"/>
          <a:ext cx="2252663" cy="447675"/>
        </p:xfrm>
        <a:graphic>
          <a:graphicData uri="http://schemas.openxmlformats.org/presentationml/2006/ole">
            <mc:AlternateContent xmlns:mc="http://schemas.openxmlformats.org/markup-compatibility/2006">
              <mc:Choice xmlns:v="urn:schemas-microsoft-com:vml" Requires="v">
                <p:oleObj spid="_x0000_s29126" name="Equation" r:id="rId4" imgW="1155600" imgH="228600" progId="Equation.DSMT4">
                  <p:embed/>
                </p:oleObj>
              </mc:Choice>
              <mc:Fallback>
                <p:oleObj name="Equation" r:id="rId4" imgW="1155600" imgH="228600" progId="Equation.DSMT4">
                  <p:embed/>
                  <p:pic>
                    <p:nvPicPr>
                      <p:cNvPr id="0" name="Picture 450" descr="Z = $40 x sub 1 + 30 x sub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6125" y="2641600"/>
                        <a:ext cx="2252663" cy="447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Content Placeholder 11"/>
          <p:cNvSpPr>
            <a:spLocks noGrp="1"/>
          </p:cNvSpPr>
          <p:nvPr>
            <p:ph sz="quarter" idx="13"/>
          </p:nvPr>
        </p:nvSpPr>
        <p:spPr>
          <a:xfrm>
            <a:off x="457254" y="3090690"/>
            <a:ext cx="1626488" cy="558800"/>
          </a:xfrm>
        </p:spPr>
        <p:txBody>
          <a:bodyPr/>
          <a:lstStyle/>
          <a:p>
            <a:pPr marL="432" indent="0">
              <a:buNone/>
            </a:pPr>
            <a:r>
              <a:rPr lang="en-US" altLang="en-US" sz="2400" dirty="0">
                <a:latin typeface="+mn-lt"/>
              </a:rPr>
              <a:t>subject to</a:t>
            </a:r>
            <a:r>
              <a:rPr lang="en-US" altLang="en-US" sz="2400" dirty="0" smtClean="0">
                <a:latin typeface="+mn-lt"/>
              </a:rPr>
              <a:t>:</a:t>
            </a:r>
          </a:p>
        </p:txBody>
      </p:sp>
      <p:graphicFrame>
        <p:nvGraphicFramePr>
          <p:cNvPr id="11" name="Object 10" descr="1 x sub 1 + 2 x sub 2 is less than or equal to 40. 4 x sub 2 + 3 x sub 2 is less than or equal to 120. x sub 1, comma, x sub 2 is greater than or equal to 0."/>
          <p:cNvGraphicFramePr>
            <a:graphicFrameLocks noChangeAspect="1"/>
          </p:cNvGraphicFramePr>
          <p:nvPr>
            <p:extLst>
              <p:ext uri="{D42A27DB-BD31-4B8C-83A1-F6EECF244321}">
                <p14:modId xmlns:p14="http://schemas.microsoft.com/office/powerpoint/2010/main" val="894786192"/>
              </p:ext>
            </p:extLst>
          </p:nvPr>
        </p:nvGraphicFramePr>
        <p:xfrm>
          <a:off x="2051050" y="3175000"/>
          <a:ext cx="2105025" cy="1336675"/>
        </p:xfrm>
        <a:graphic>
          <a:graphicData uri="http://schemas.openxmlformats.org/presentationml/2006/ole">
            <mc:AlternateContent xmlns:mc="http://schemas.openxmlformats.org/markup-compatibility/2006">
              <mc:Choice xmlns:v="urn:schemas-microsoft-com:vml" Requires="v">
                <p:oleObj spid="_x0000_s29127" name="Equation" r:id="rId6" imgW="1079280" imgH="685800" progId="Equation.DSMT4">
                  <p:embed/>
                </p:oleObj>
              </mc:Choice>
              <mc:Fallback>
                <p:oleObj name="Equation" r:id="rId6" imgW="1079280" imgH="685800" progId="Equation.DSMT4">
                  <p:embed/>
                  <p:pic>
                    <p:nvPicPr>
                      <p:cNvPr id="0" name="Picture 451" descr="1 x sub 1 + 2 x sub 2 is less than or equal to 40. 4 x sub 2 + 3 x sub 2 is less than or equal to 120. x sub 1, comma, x sub 2 is greater than or equal to 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1050" y="3175000"/>
                        <a:ext cx="2105025" cy="1336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Content Placeholder 3"/>
          <p:cNvSpPr>
            <a:spLocks noGrp="1"/>
          </p:cNvSpPr>
          <p:nvPr>
            <p:ph sz="quarter" idx="15"/>
          </p:nvPr>
        </p:nvSpPr>
        <p:spPr>
          <a:xfrm>
            <a:off x="453813" y="4717738"/>
            <a:ext cx="3132667" cy="1508892"/>
          </a:xfrm>
        </p:spPr>
        <p:txBody>
          <a:bodyPr/>
          <a:lstStyle/>
          <a:p>
            <a:pPr marL="0" indent="0" eaLnBrk="0" hangingPunct="0">
              <a:spcBef>
                <a:spcPts val="0"/>
              </a:spcBef>
              <a:spcAft>
                <a:spcPct val="35000"/>
              </a:spcAft>
              <a:buNone/>
              <a:defRPr/>
            </a:pPr>
            <a:r>
              <a:rPr lang="en-US" altLang="en-US" sz="2400" dirty="0" smtClean="0">
                <a:latin typeface="+mn-lt"/>
              </a:rPr>
              <a:t>Where:</a:t>
            </a:r>
          </a:p>
          <a:p>
            <a:pPr marL="0" indent="0" eaLnBrk="0" hangingPunct="0">
              <a:spcBef>
                <a:spcPts val="0"/>
              </a:spcBef>
              <a:spcAft>
                <a:spcPct val="35000"/>
              </a:spcAft>
              <a:buNone/>
              <a:defRPr/>
            </a:pPr>
            <a:r>
              <a:rPr lang="en-US" altLang="en-US" sz="2400" i="1" dirty="0" smtClean="0">
                <a:latin typeface="+mn-lt"/>
              </a:rPr>
              <a:t>x</a:t>
            </a:r>
            <a:r>
              <a:rPr lang="en-US" altLang="en-US" sz="2400" baseline="-25000" dirty="0" smtClean="0">
                <a:latin typeface="+mn-lt"/>
              </a:rPr>
              <a:t>1</a:t>
            </a:r>
            <a:r>
              <a:rPr lang="en-US" altLang="en-US" sz="2400" dirty="0" smtClean="0">
                <a:latin typeface="+mn-lt"/>
              </a:rPr>
              <a:t> </a:t>
            </a:r>
            <a:r>
              <a:rPr lang="en-US" altLang="en-US" sz="2400" dirty="0">
                <a:latin typeface="+mn-lt"/>
              </a:rPr>
              <a:t>= number of </a:t>
            </a:r>
            <a:r>
              <a:rPr lang="en-US" altLang="en-US" sz="2400" dirty="0" smtClean="0">
                <a:latin typeface="+mn-lt"/>
              </a:rPr>
              <a:t>bowls</a:t>
            </a:r>
          </a:p>
          <a:p>
            <a:pPr marL="0" indent="0" eaLnBrk="0" hangingPunct="0">
              <a:spcBef>
                <a:spcPts val="0"/>
              </a:spcBef>
              <a:spcAft>
                <a:spcPct val="35000"/>
              </a:spcAft>
              <a:buNone/>
              <a:defRPr/>
            </a:pPr>
            <a:r>
              <a:rPr lang="en-US" altLang="en-US" sz="2400" i="1" dirty="0" smtClean="0">
                <a:latin typeface="+mn-lt"/>
              </a:rPr>
              <a:t>x</a:t>
            </a:r>
            <a:r>
              <a:rPr lang="en-US" altLang="en-US" sz="2400" baseline="-25000" dirty="0" smtClean="0">
                <a:latin typeface="+mn-lt"/>
              </a:rPr>
              <a:t>2</a:t>
            </a:r>
            <a:r>
              <a:rPr lang="en-US" altLang="en-US" sz="2400" dirty="0" smtClean="0">
                <a:latin typeface="+mn-lt"/>
              </a:rPr>
              <a:t> </a:t>
            </a:r>
            <a:r>
              <a:rPr lang="en-US" altLang="en-US" sz="2400" dirty="0">
                <a:latin typeface="+mn-lt"/>
              </a:rPr>
              <a:t>= number of </a:t>
            </a:r>
            <a:r>
              <a:rPr lang="en-US" altLang="en-US" sz="2400" dirty="0" smtClean="0">
                <a:latin typeface="+mn-lt"/>
              </a:rPr>
              <a:t>mugs</a:t>
            </a:r>
            <a:endParaRPr lang="en-US" altLang="en-US" sz="2400" dirty="0">
              <a:latin typeface="+mn-lt"/>
            </a:endParaRPr>
          </a:p>
        </p:txBody>
      </p:sp>
      <p:pic>
        <p:nvPicPr>
          <p:cNvPr id="14" name="Picture 4" descr="A graph plots x sub 2 versus x sub 1 with z = 1,200, points B and C are both optimal solutions. At point B, x sub 1 = 24 and x sub 2 = 8. At point C, x sub 1 = 30 and x sub 2 = 0."/>
          <p:cNvPicPr>
            <a:picLocks noChangeAspect="1" noChangeArrowheads="1"/>
          </p:cNvPicPr>
          <p:nvPr/>
        </p:nvPicPr>
        <p:blipFill>
          <a:blip r:embed="rId8"/>
          <a:srcRect/>
          <a:stretch>
            <a:fillRect/>
          </a:stretch>
        </p:blipFill>
        <p:spPr bwMode="auto">
          <a:xfrm>
            <a:off x="4890425" y="1666009"/>
            <a:ext cx="3628231" cy="3424277"/>
          </a:xfrm>
          <a:prstGeom prst="rect">
            <a:avLst/>
          </a:prstGeom>
          <a:noFill/>
          <a:ln w="9525">
            <a:noFill/>
            <a:miter lim="800000"/>
            <a:headEnd/>
            <a:tailEnd/>
          </a:ln>
        </p:spPr>
      </p:pic>
      <p:sp>
        <p:nvSpPr>
          <p:cNvPr id="22" name="Content Placeholder 21"/>
          <p:cNvSpPr>
            <a:spLocks noGrp="1"/>
          </p:cNvSpPr>
          <p:nvPr>
            <p:ph sz="quarter" idx="14"/>
          </p:nvPr>
        </p:nvSpPr>
        <p:spPr>
          <a:xfrm>
            <a:off x="3730171" y="5358560"/>
            <a:ext cx="4956630" cy="1042240"/>
          </a:xfrm>
        </p:spPr>
        <p:txBody>
          <a:bodyPr/>
          <a:lstStyle/>
          <a:p>
            <a:pPr marL="432" indent="0" eaLnBrk="0" hangingPunct="0">
              <a:buNone/>
              <a:defRPr/>
            </a:pPr>
            <a:r>
              <a:rPr lang="en-US" sz="2000" b="1" dirty="0">
                <a:latin typeface="+mn-lt"/>
                <a:cs typeface="Times New Roman" pitchFamily="18" charset="0"/>
              </a:rPr>
              <a:t>Figure 2.20</a:t>
            </a:r>
            <a:r>
              <a:rPr lang="en-US" sz="2000" dirty="0">
                <a:latin typeface="+mn-lt"/>
                <a:cs typeface="Times New Roman" pitchFamily="18" charset="0"/>
              </a:rPr>
              <a:t> </a:t>
            </a:r>
            <a:r>
              <a:rPr lang="en-US" sz="2000" dirty="0" smtClean="0">
                <a:latin typeface="+mn-lt"/>
                <a:cs typeface="Times" charset="0"/>
              </a:rPr>
              <a:t>Graph </a:t>
            </a:r>
            <a:r>
              <a:rPr lang="en-US" sz="2000" dirty="0">
                <a:latin typeface="+mn-lt"/>
                <a:cs typeface="Times" charset="0"/>
              </a:rPr>
              <a:t>of the Beaver Creek Pottery example with multiple optimal solutions</a:t>
            </a:r>
            <a:endParaRPr lang="en-US" sz="2000" dirty="0">
              <a:latin typeface="+mn-lt"/>
            </a:endParaRPr>
          </a:p>
        </p:txBody>
      </p:sp>
    </p:spTree>
    <p:extLst>
      <p:ext uri="{BB962C8B-B14F-4D97-AF65-F5344CB8AC3E}">
        <p14:creationId xmlns:p14="http://schemas.microsoft.com/office/powerpoint/2010/main" val="15847011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IN" dirty="0"/>
              <a:t>Learning O</a:t>
            </a:r>
            <a:r>
              <a:rPr lang="en-IN" dirty="0" smtClean="0"/>
              <a:t>bjective 2.1</a:t>
            </a:r>
            <a:endParaRPr lang="en-US" dirty="0"/>
          </a:p>
        </p:txBody>
      </p:sp>
      <p:sp>
        <p:nvSpPr>
          <p:cNvPr id="8" name="Text Placeholder 7"/>
          <p:cNvSpPr>
            <a:spLocks noGrp="1"/>
          </p:cNvSpPr>
          <p:nvPr>
            <p:ph type="body" idx="1"/>
          </p:nvPr>
        </p:nvSpPr>
        <p:spPr/>
        <p:txBody>
          <a:bodyPr/>
          <a:lstStyle/>
          <a:p>
            <a:r>
              <a:rPr lang="en-US" altLang="en-US" sz="2400" dirty="0">
                <a:latin typeface="+mn-lt"/>
              </a:rPr>
              <a:t>Model Formulation</a:t>
            </a:r>
            <a:endParaRPr lang="en-US" sz="2400" dirty="0">
              <a:latin typeface="+mn-lt"/>
            </a:endParaRPr>
          </a:p>
        </p:txBody>
      </p:sp>
    </p:spTree>
    <p:extLst>
      <p:ext uri="{BB962C8B-B14F-4D97-AF65-F5344CB8AC3E}">
        <p14:creationId xmlns:p14="http://schemas.microsoft.com/office/powerpoint/2010/main" val="32861365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pPr eaLnBrk="0" hangingPunct="0">
              <a:defRPr/>
            </a:pPr>
            <a:r>
              <a:rPr lang="en-US" altLang="en-US" dirty="0"/>
              <a:t>An Infeasible Problem</a:t>
            </a:r>
          </a:p>
        </p:txBody>
      </p:sp>
      <p:sp>
        <p:nvSpPr>
          <p:cNvPr id="3" name="Text Placeholder 2"/>
          <p:cNvSpPr>
            <a:spLocks noGrp="1"/>
          </p:cNvSpPr>
          <p:nvPr>
            <p:ph type="body" idx="1"/>
          </p:nvPr>
        </p:nvSpPr>
        <p:spPr>
          <a:xfrm>
            <a:off x="457199" y="1600200"/>
            <a:ext cx="3466535" cy="1169373"/>
          </a:xfrm>
        </p:spPr>
        <p:txBody>
          <a:bodyPr/>
          <a:lstStyle/>
          <a:p>
            <a:pPr marL="0" indent="0" eaLnBrk="0" hangingPunct="0">
              <a:spcBef>
                <a:spcPts val="0"/>
              </a:spcBef>
              <a:buNone/>
              <a:defRPr/>
            </a:pPr>
            <a:r>
              <a:rPr lang="en-US" altLang="en-US" sz="2400" dirty="0">
                <a:solidFill>
                  <a:schemeClr val="tx1"/>
                </a:solidFill>
                <a:latin typeface="+mn-lt"/>
              </a:rPr>
              <a:t>Every possible solution </a:t>
            </a:r>
            <a:r>
              <a:rPr lang="en-US" altLang="en-US" sz="2400" b="1" dirty="0" smtClean="0">
                <a:solidFill>
                  <a:schemeClr val="tx1"/>
                </a:solidFill>
                <a:latin typeface="+mn-lt"/>
              </a:rPr>
              <a:t>violates</a:t>
            </a:r>
            <a:r>
              <a:rPr lang="en-US" altLang="en-US" sz="2400" dirty="0" smtClean="0">
                <a:solidFill>
                  <a:schemeClr val="tx1"/>
                </a:solidFill>
                <a:latin typeface="+mn-lt"/>
              </a:rPr>
              <a:t> </a:t>
            </a:r>
            <a:r>
              <a:rPr lang="en-US" altLang="en-US" sz="2400" dirty="0">
                <a:solidFill>
                  <a:schemeClr val="tx1"/>
                </a:solidFill>
                <a:latin typeface="+mn-lt"/>
              </a:rPr>
              <a:t>at least one constraint</a:t>
            </a:r>
            <a:r>
              <a:rPr lang="en-US" altLang="en-US" sz="2400" dirty="0" smtClean="0">
                <a:solidFill>
                  <a:schemeClr val="tx1"/>
                </a:solidFill>
                <a:latin typeface="+mn-lt"/>
              </a:rPr>
              <a:t>:</a:t>
            </a:r>
          </a:p>
        </p:txBody>
      </p:sp>
      <p:sp>
        <p:nvSpPr>
          <p:cNvPr id="5" name="Content Placeholder 4"/>
          <p:cNvSpPr>
            <a:spLocks noGrp="1"/>
          </p:cNvSpPr>
          <p:nvPr>
            <p:ph sz="quarter" idx="16"/>
          </p:nvPr>
        </p:nvSpPr>
        <p:spPr>
          <a:xfrm>
            <a:off x="502973" y="2835717"/>
            <a:ext cx="1524890" cy="436777"/>
          </a:xfrm>
        </p:spPr>
        <p:txBody>
          <a:bodyPr/>
          <a:lstStyle/>
          <a:p>
            <a:pPr marL="0" indent="0">
              <a:buNone/>
            </a:pPr>
            <a:r>
              <a:rPr lang="en-US" altLang="en-US" sz="2400" dirty="0" smtClean="0">
                <a:latin typeface="+mn-lt"/>
              </a:rPr>
              <a:t>Maximize</a:t>
            </a:r>
          </a:p>
        </p:txBody>
      </p:sp>
      <p:graphicFrame>
        <p:nvGraphicFramePr>
          <p:cNvPr id="10" name="Object 9" descr="Z = 5 x sub 1 + 3 x sub 2. "/>
          <p:cNvGraphicFramePr>
            <a:graphicFrameLocks noChangeAspect="1"/>
          </p:cNvGraphicFramePr>
          <p:nvPr>
            <p:extLst>
              <p:ext uri="{D42A27DB-BD31-4B8C-83A1-F6EECF244321}">
                <p14:modId xmlns:p14="http://schemas.microsoft.com/office/powerpoint/2010/main" val="862539742"/>
              </p:ext>
            </p:extLst>
          </p:nvPr>
        </p:nvGraphicFramePr>
        <p:xfrm>
          <a:off x="2073275" y="2946400"/>
          <a:ext cx="1708150" cy="446088"/>
        </p:xfrm>
        <a:graphic>
          <a:graphicData uri="http://schemas.openxmlformats.org/presentationml/2006/ole">
            <mc:AlternateContent xmlns:mc="http://schemas.openxmlformats.org/markup-compatibility/2006">
              <mc:Choice xmlns:v="urn:schemas-microsoft-com:vml" Requires="v">
                <p:oleObj spid="_x0000_s30146" name="Equation" r:id="rId4" imgW="876240" imgH="228600" progId="Equation.DSMT4">
                  <p:embed/>
                </p:oleObj>
              </mc:Choice>
              <mc:Fallback>
                <p:oleObj name="Equation" r:id="rId4" imgW="876240" imgH="228600" progId="Equation.DSMT4">
                  <p:embed/>
                  <p:pic>
                    <p:nvPicPr>
                      <p:cNvPr id="0" name="Picture 446" descr="Z = 5 x sub 1 + 3 x sub 2.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3275" y="2946400"/>
                        <a:ext cx="1708150" cy="446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Content Placeholder 11"/>
          <p:cNvSpPr>
            <a:spLocks noGrp="1"/>
          </p:cNvSpPr>
          <p:nvPr>
            <p:ph sz="quarter" idx="13"/>
          </p:nvPr>
        </p:nvSpPr>
        <p:spPr>
          <a:xfrm>
            <a:off x="502974" y="3395490"/>
            <a:ext cx="1626488" cy="444990"/>
          </a:xfrm>
        </p:spPr>
        <p:txBody>
          <a:bodyPr/>
          <a:lstStyle/>
          <a:p>
            <a:pPr marL="432" indent="0">
              <a:buNone/>
            </a:pPr>
            <a:r>
              <a:rPr lang="en-US" altLang="en-US" sz="2400" dirty="0">
                <a:latin typeface="+mn-lt"/>
              </a:rPr>
              <a:t>subject to</a:t>
            </a:r>
            <a:r>
              <a:rPr lang="en-US" altLang="en-US" sz="2400" dirty="0" smtClean="0">
                <a:latin typeface="+mn-lt"/>
              </a:rPr>
              <a:t>:</a:t>
            </a:r>
          </a:p>
        </p:txBody>
      </p:sp>
      <p:graphicFrame>
        <p:nvGraphicFramePr>
          <p:cNvPr id="11" name="Object 10" descr="4 x sub 1 + 2 x sub 2 is less than or equal to 8. x sub 1 is greater than or equal to 4. x sub 2 is greater than or equal to 6. x sub 1, comma, x sub 2 is greater than or equal to 0. "/>
          <p:cNvGraphicFramePr>
            <a:graphicFrameLocks noChangeAspect="1"/>
          </p:cNvGraphicFramePr>
          <p:nvPr>
            <p:extLst>
              <p:ext uri="{D42A27DB-BD31-4B8C-83A1-F6EECF244321}">
                <p14:modId xmlns:p14="http://schemas.microsoft.com/office/powerpoint/2010/main" val="54230455"/>
              </p:ext>
            </p:extLst>
          </p:nvPr>
        </p:nvGraphicFramePr>
        <p:xfrm>
          <a:off x="2106837" y="3464176"/>
          <a:ext cx="1832193" cy="1934406"/>
        </p:xfrm>
        <a:graphic>
          <a:graphicData uri="http://schemas.openxmlformats.org/presentationml/2006/ole">
            <mc:AlternateContent xmlns:mc="http://schemas.openxmlformats.org/markup-compatibility/2006">
              <mc:Choice xmlns:v="urn:schemas-microsoft-com:vml" Requires="v">
                <p:oleObj spid="_x0000_s30147" name="Equation" r:id="rId6" imgW="888840" imgH="939600" progId="Equation.DSMT4">
                  <p:embed/>
                </p:oleObj>
              </mc:Choice>
              <mc:Fallback>
                <p:oleObj name="Equation" r:id="rId6" imgW="888840" imgH="939600" progId="Equation.DSMT4">
                  <p:embed/>
                  <p:pic>
                    <p:nvPicPr>
                      <p:cNvPr id="0" name="Picture 447" descr="4 x sub 1 + 2 x sub 2 is less than or equal to 8. x sub 1 is greater than or equal to 4. x sub 2 is greater than or equal to 6. x sub 1, comma, x sub 2 is greater than or equal to 0. "/>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06837" y="3464176"/>
                        <a:ext cx="1832193" cy="19344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3" name="Picture 4" descr="A graph plots 3 constraints and 2 feasible solution areas with x sub 2 versus x sub 1. Three constraint lines are plotted: vertical line x sub 1 = 4, horizontal line x sub 2 = 6, and line 4 x sub 1 + 2 x sub 2 = 8 connecting (0, 4) and (2, 0). Three areas are formed, as follows: One feasible solution area is within the quadrant below line 4 x sub 1 + 2 x sub 2 = 8. Point A is within this area. Another feasible solution area includes values greater than x sub 1 = 4 and values greater than x sub 2 = 6. Point C is within this area. A third area includes values less than x sub 1 = 4 and x sub 2 = 6, above line 4 x sub 1 + 2 x sub 2 = 8. Point B is within this region."/>
          <p:cNvPicPr>
            <a:picLocks noChangeAspect="1" noChangeArrowheads="1"/>
          </p:cNvPicPr>
          <p:nvPr/>
        </p:nvPicPr>
        <p:blipFill>
          <a:blip r:embed="rId8"/>
          <a:srcRect/>
          <a:stretch>
            <a:fillRect/>
          </a:stretch>
        </p:blipFill>
        <p:spPr bwMode="auto">
          <a:xfrm>
            <a:off x="4178840" y="1768249"/>
            <a:ext cx="4366586" cy="3759106"/>
          </a:xfrm>
          <a:prstGeom prst="rect">
            <a:avLst/>
          </a:prstGeom>
          <a:noFill/>
          <a:ln w="9525">
            <a:noFill/>
            <a:miter lim="800000"/>
            <a:headEnd/>
            <a:tailEnd/>
          </a:ln>
        </p:spPr>
      </p:pic>
      <p:sp>
        <p:nvSpPr>
          <p:cNvPr id="22" name="Content Placeholder 21"/>
          <p:cNvSpPr>
            <a:spLocks noGrp="1"/>
          </p:cNvSpPr>
          <p:nvPr>
            <p:ph sz="quarter" idx="14"/>
          </p:nvPr>
        </p:nvSpPr>
        <p:spPr>
          <a:xfrm>
            <a:off x="3468914" y="5765094"/>
            <a:ext cx="5217886" cy="477287"/>
          </a:xfrm>
        </p:spPr>
        <p:txBody>
          <a:bodyPr/>
          <a:lstStyle/>
          <a:p>
            <a:pPr marL="432" indent="0" eaLnBrk="0" hangingPunct="0">
              <a:buNone/>
              <a:defRPr/>
            </a:pPr>
            <a:r>
              <a:rPr lang="en-US" sz="2000" b="1" dirty="0">
                <a:latin typeface="+mn-lt"/>
                <a:cs typeface="Times New Roman" pitchFamily="18" charset="0"/>
              </a:rPr>
              <a:t>Figure 2.21</a:t>
            </a:r>
            <a:r>
              <a:rPr lang="en-US" sz="2000" dirty="0">
                <a:latin typeface="+mn-lt"/>
                <a:cs typeface="Times New Roman" pitchFamily="18" charset="0"/>
              </a:rPr>
              <a:t> </a:t>
            </a:r>
            <a:r>
              <a:rPr lang="en-US" sz="2000" dirty="0" smtClean="0">
                <a:latin typeface="+mn-lt"/>
                <a:cs typeface="Times" charset="0"/>
              </a:rPr>
              <a:t>Graph </a:t>
            </a:r>
            <a:r>
              <a:rPr lang="en-US" sz="2000" dirty="0">
                <a:latin typeface="+mn-lt"/>
                <a:cs typeface="Times" charset="0"/>
              </a:rPr>
              <a:t>of an infeasible problem</a:t>
            </a:r>
            <a:endParaRPr lang="en-US" sz="2000" dirty="0">
              <a:latin typeface="+mn-lt"/>
            </a:endParaRPr>
          </a:p>
        </p:txBody>
      </p:sp>
    </p:spTree>
    <p:extLst>
      <p:ext uri="{BB962C8B-B14F-4D97-AF65-F5344CB8AC3E}">
        <p14:creationId xmlns:p14="http://schemas.microsoft.com/office/powerpoint/2010/main" val="33658994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pPr eaLnBrk="0" hangingPunct="0">
              <a:defRPr/>
            </a:pPr>
            <a:r>
              <a:rPr lang="en-US" altLang="en-US" dirty="0"/>
              <a:t>An Unbounded Problem</a:t>
            </a:r>
          </a:p>
        </p:txBody>
      </p:sp>
      <p:sp>
        <p:nvSpPr>
          <p:cNvPr id="3" name="Text Placeholder 2"/>
          <p:cNvSpPr>
            <a:spLocks noGrp="1"/>
          </p:cNvSpPr>
          <p:nvPr>
            <p:ph type="body" idx="1"/>
          </p:nvPr>
        </p:nvSpPr>
        <p:spPr>
          <a:xfrm>
            <a:off x="457200" y="1600200"/>
            <a:ext cx="3660996" cy="1169373"/>
          </a:xfrm>
        </p:spPr>
        <p:txBody>
          <a:bodyPr/>
          <a:lstStyle/>
          <a:p>
            <a:pPr marL="0" indent="0" eaLnBrk="0" hangingPunct="0">
              <a:spcBef>
                <a:spcPts val="0"/>
              </a:spcBef>
              <a:buNone/>
              <a:defRPr/>
            </a:pPr>
            <a:r>
              <a:rPr lang="en-US" altLang="en-US" sz="2400" dirty="0">
                <a:latin typeface="+mn-lt"/>
              </a:rPr>
              <a:t>Value of the objective</a:t>
            </a:r>
          </a:p>
          <a:p>
            <a:pPr marL="0" indent="0" eaLnBrk="0" hangingPunct="0">
              <a:spcBef>
                <a:spcPts val="0"/>
              </a:spcBef>
              <a:buNone/>
              <a:defRPr/>
            </a:pPr>
            <a:r>
              <a:rPr lang="en-US" altLang="en-US" sz="2400" dirty="0">
                <a:latin typeface="+mn-lt"/>
              </a:rPr>
              <a:t>function increases indefinitely:</a:t>
            </a:r>
            <a:endParaRPr lang="en-US" altLang="en-US" sz="2400" dirty="0">
              <a:solidFill>
                <a:schemeClr val="tx1"/>
              </a:solidFill>
              <a:latin typeface="+mn-lt"/>
            </a:endParaRPr>
          </a:p>
        </p:txBody>
      </p:sp>
      <p:sp>
        <p:nvSpPr>
          <p:cNvPr id="5" name="Content Placeholder 4"/>
          <p:cNvSpPr>
            <a:spLocks noGrp="1"/>
          </p:cNvSpPr>
          <p:nvPr>
            <p:ph sz="quarter" idx="16"/>
          </p:nvPr>
        </p:nvSpPr>
        <p:spPr>
          <a:xfrm>
            <a:off x="502973" y="2835717"/>
            <a:ext cx="1524890" cy="436777"/>
          </a:xfrm>
        </p:spPr>
        <p:txBody>
          <a:bodyPr/>
          <a:lstStyle/>
          <a:p>
            <a:pPr marL="0" indent="0">
              <a:buNone/>
            </a:pPr>
            <a:r>
              <a:rPr lang="en-US" altLang="en-US" sz="2400" dirty="0" smtClean="0">
                <a:latin typeface="+mn-lt"/>
              </a:rPr>
              <a:t>Maximize</a:t>
            </a:r>
          </a:p>
        </p:txBody>
      </p:sp>
      <p:graphicFrame>
        <p:nvGraphicFramePr>
          <p:cNvPr id="10" name="Object 9" descr="Z = 4 x sub 1 + 2 x sub 2."/>
          <p:cNvGraphicFramePr>
            <a:graphicFrameLocks noChangeAspect="1"/>
          </p:cNvGraphicFramePr>
          <p:nvPr>
            <p:extLst>
              <p:ext uri="{D42A27DB-BD31-4B8C-83A1-F6EECF244321}">
                <p14:modId xmlns:p14="http://schemas.microsoft.com/office/powerpoint/2010/main" val="1650834123"/>
              </p:ext>
            </p:extLst>
          </p:nvPr>
        </p:nvGraphicFramePr>
        <p:xfrm>
          <a:off x="2001583" y="2946400"/>
          <a:ext cx="1733550" cy="446088"/>
        </p:xfrm>
        <a:graphic>
          <a:graphicData uri="http://schemas.openxmlformats.org/presentationml/2006/ole">
            <mc:AlternateContent xmlns:mc="http://schemas.openxmlformats.org/markup-compatibility/2006">
              <mc:Choice xmlns:v="urn:schemas-microsoft-com:vml" Requires="v">
                <p:oleObj spid="_x0000_s31170" name="Equation" r:id="rId4" imgW="888840" imgH="228600" progId="Equation.DSMT4">
                  <p:embed/>
                </p:oleObj>
              </mc:Choice>
              <mc:Fallback>
                <p:oleObj name="Equation" r:id="rId4" imgW="888840" imgH="228600" progId="Equation.DSMT4">
                  <p:embed/>
                  <p:pic>
                    <p:nvPicPr>
                      <p:cNvPr id="0" name="Picture 446" descr="Z = 4 x sub 1 + 2 x sub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1583" y="2946400"/>
                        <a:ext cx="1733550" cy="446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Content Placeholder 11"/>
          <p:cNvSpPr>
            <a:spLocks noGrp="1"/>
          </p:cNvSpPr>
          <p:nvPr>
            <p:ph sz="quarter" idx="13"/>
          </p:nvPr>
        </p:nvSpPr>
        <p:spPr>
          <a:xfrm>
            <a:off x="502974" y="3395490"/>
            <a:ext cx="1626488" cy="558800"/>
          </a:xfrm>
        </p:spPr>
        <p:txBody>
          <a:bodyPr/>
          <a:lstStyle/>
          <a:p>
            <a:pPr marL="432" indent="0">
              <a:buNone/>
            </a:pPr>
            <a:r>
              <a:rPr lang="en-US" altLang="en-US" sz="2400" dirty="0">
                <a:latin typeface="+mn-lt"/>
              </a:rPr>
              <a:t>subject to</a:t>
            </a:r>
            <a:r>
              <a:rPr lang="en-US" altLang="en-US" sz="2400" dirty="0" smtClean="0">
                <a:latin typeface="+mn-lt"/>
              </a:rPr>
              <a:t>:</a:t>
            </a:r>
          </a:p>
        </p:txBody>
      </p:sp>
      <p:graphicFrame>
        <p:nvGraphicFramePr>
          <p:cNvPr id="11" name="Object 10" descr="X sub 1 is greater than or equal to 4. x sub 2 is less than or equal to 2. x sub 1, comma, x sub 2 is greater than or equal to 0."/>
          <p:cNvGraphicFramePr>
            <a:graphicFrameLocks noChangeAspect="1"/>
          </p:cNvGraphicFramePr>
          <p:nvPr>
            <p:extLst>
              <p:ext uri="{D42A27DB-BD31-4B8C-83A1-F6EECF244321}">
                <p14:modId xmlns:p14="http://schemas.microsoft.com/office/powerpoint/2010/main" val="3404338321"/>
              </p:ext>
            </p:extLst>
          </p:nvPr>
        </p:nvGraphicFramePr>
        <p:xfrm>
          <a:off x="2049868" y="3473989"/>
          <a:ext cx="1374557" cy="1427100"/>
        </p:xfrm>
        <a:graphic>
          <a:graphicData uri="http://schemas.openxmlformats.org/presentationml/2006/ole">
            <mc:AlternateContent xmlns:mc="http://schemas.openxmlformats.org/markup-compatibility/2006">
              <mc:Choice xmlns:v="urn:schemas-microsoft-com:vml" Requires="v">
                <p:oleObj spid="_x0000_s31171" name="Equation" r:id="rId6" imgW="660240" imgH="685800" progId="Equation.DSMT4">
                  <p:embed/>
                </p:oleObj>
              </mc:Choice>
              <mc:Fallback>
                <p:oleObj name="Equation" r:id="rId6" imgW="660240" imgH="685800" progId="Equation.DSMT4">
                  <p:embed/>
                  <p:pic>
                    <p:nvPicPr>
                      <p:cNvPr id="0" name="Picture 447" descr="X sub 1 is greater than or equal to 4. x sub 2 is less than or equal to 2. x sub 1, comma, x sub 2 is greater than or equal to 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49868" y="3473989"/>
                        <a:ext cx="1374557" cy="1427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4" name="Picture 4" descr="A graph plots x sub 2 versus x sub 1. Two constraint lines include a vertical line at x sub 1 = 4 and a horizontal line at x sub 2 = 2. All lines with z = 4 x sub 1 + 2 x sub 2 pass through the region, never intersecting an optimal solution point."/>
          <p:cNvPicPr>
            <a:picLocks noChangeAspect="1" noChangeArrowheads="1"/>
          </p:cNvPicPr>
          <p:nvPr/>
        </p:nvPicPr>
        <p:blipFill>
          <a:blip r:embed="rId8"/>
          <a:srcRect/>
          <a:stretch>
            <a:fillRect/>
          </a:stretch>
        </p:blipFill>
        <p:spPr bwMode="auto">
          <a:xfrm>
            <a:off x="4275826" y="1581379"/>
            <a:ext cx="4134060" cy="4023854"/>
          </a:xfrm>
          <a:prstGeom prst="rect">
            <a:avLst/>
          </a:prstGeom>
          <a:noFill/>
          <a:ln w="9525">
            <a:noFill/>
            <a:miter lim="800000"/>
            <a:headEnd/>
            <a:tailEnd/>
          </a:ln>
        </p:spPr>
      </p:pic>
      <p:sp>
        <p:nvSpPr>
          <p:cNvPr id="22" name="Content Placeholder 21"/>
          <p:cNvSpPr>
            <a:spLocks noGrp="1"/>
          </p:cNvSpPr>
          <p:nvPr>
            <p:ph sz="quarter" idx="14"/>
          </p:nvPr>
        </p:nvSpPr>
        <p:spPr>
          <a:xfrm>
            <a:off x="3556000" y="5739076"/>
            <a:ext cx="5328919" cy="487553"/>
          </a:xfrm>
        </p:spPr>
        <p:txBody>
          <a:bodyPr/>
          <a:lstStyle/>
          <a:p>
            <a:pPr marL="432" indent="0" eaLnBrk="0" hangingPunct="0">
              <a:buNone/>
              <a:defRPr/>
            </a:pPr>
            <a:r>
              <a:rPr lang="en-US" sz="2000" b="1" dirty="0">
                <a:latin typeface="+mn-lt"/>
                <a:cs typeface="Times New Roman" pitchFamily="18" charset="0"/>
              </a:rPr>
              <a:t>Figure 2.22</a:t>
            </a:r>
            <a:r>
              <a:rPr lang="en-US" sz="2000" dirty="0">
                <a:latin typeface="+mn-lt"/>
                <a:cs typeface="Times New Roman" pitchFamily="18" charset="0"/>
              </a:rPr>
              <a:t> </a:t>
            </a:r>
            <a:r>
              <a:rPr lang="en-US" sz="2000" dirty="0" smtClean="0">
                <a:latin typeface="+mn-lt"/>
                <a:cs typeface="Times" charset="0"/>
              </a:rPr>
              <a:t>Graph </a:t>
            </a:r>
            <a:r>
              <a:rPr lang="en-US" sz="2000" dirty="0">
                <a:latin typeface="+mn-lt"/>
                <a:cs typeface="Times" charset="0"/>
              </a:rPr>
              <a:t>of an unbounded problem</a:t>
            </a:r>
            <a:endParaRPr lang="en-US" sz="2000" dirty="0">
              <a:latin typeface="+mn-lt"/>
            </a:endParaRPr>
          </a:p>
        </p:txBody>
      </p:sp>
    </p:spTree>
    <p:extLst>
      <p:ext uri="{BB962C8B-B14F-4D97-AF65-F5344CB8AC3E}">
        <p14:creationId xmlns:p14="http://schemas.microsoft.com/office/powerpoint/2010/main" val="33361447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IN" dirty="0" smtClean="0"/>
              <a:t>Learning Objective 2.6</a:t>
            </a:r>
            <a:endParaRPr lang="en-IN" dirty="0"/>
          </a:p>
        </p:txBody>
      </p:sp>
      <p:sp>
        <p:nvSpPr>
          <p:cNvPr id="10" name="Text Placeholder 9"/>
          <p:cNvSpPr>
            <a:spLocks noGrp="1"/>
          </p:cNvSpPr>
          <p:nvPr>
            <p:ph type="body" idx="1"/>
          </p:nvPr>
        </p:nvSpPr>
        <p:spPr/>
        <p:txBody>
          <a:bodyPr/>
          <a:lstStyle/>
          <a:p>
            <a:r>
              <a:rPr lang="en-US" altLang="en-US" sz="2400" dirty="0">
                <a:latin typeface="+mn-lt"/>
              </a:rPr>
              <a:t>Characteristics of Linear Programming Problems</a:t>
            </a:r>
            <a:endParaRPr lang="en-IN" sz="2400" dirty="0">
              <a:latin typeface="+mn-lt"/>
            </a:endParaRPr>
          </a:p>
        </p:txBody>
      </p:sp>
    </p:spTree>
    <p:extLst>
      <p:ext uri="{BB962C8B-B14F-4D97-AF65-F5344CB8AC3E}">
        <p14:creationId xmlns:p14="http://schemas.microsoft.com/office/powerpoint/2010/main" val="32779065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Characteristics of Linear Programming Problems</a:t>
            </a:r>
            <a:endParaRPr lang="en-IN" dirty="0"/>
          </a:p>
        </p:txBody>
      </p:sp>
      <p:sp>
        <p:nvSpPr>
          <p:cNvPr id="9" name="Text Placeholder 8"/>
          <p:cNvSpPr>
            <a:spLocks noGrp="1"/>
          </p:cNvSpPr>
          <p:nvPr>
            <p:ph type="body" idx="1"/>
          </p:nvPr>
        </p:nvSpPr>
        <p:spPr/>
        <p:txBody>
          <a:bodyPr/>
          <a:lstStyle/>
          <a:p>
            <a:pPr eaLnBrk="1" hangingPunct="1">
              <a:spcBef>
                <a:spcPts val="600"/>
              </a:spcBef>
            </a:pPr>
            <a:r>
              <a:rPr lang="en-US" altLang="en-US" sz="2400" dirty="0">
                <a:solidFill>
                  <a:schemeClr val="tx1"/>
                </a:solidFill>
                <a:latin typeface="+mn-lt"/>
              </a:rPr>
              <a:t>A decision among alternative courses of action is required.</a:t>
            </a:r>
          </a:p>
          <a:p>
            <a:pPr eaLnBrk="1" hangingPunct="1">
              <a:spcBef>
                <a:spcPts val="600"/>
              </a:spcBef>
            </a:pPr>
            <a:r>
              <a:rPr lang="en-US" altLang="en-US" sz="2400" dirty="0">
                <a:solidFill>
                  <a:schemeClr val="tx1"/>
                </a:solidFill>
                <a:latin typeface="+mn-lt"/>
              </a:rPr>
              <a:t>The decision is represented in the model by </a:t>
            </a:r>
            <a:r>
              <a:rPr lang="en-US" altLang="en-US" sz="2400" b="1" dirty="0">
                <a:solidFill>
                  <a:schemeClr val="tx1"/>
                </a:solidFill>
                <a:latin typeface="+mn-lt"/>
              </a:rPr>
              <a:t>decision variables</a:t>
            </a:r>
            <a:r>
              <a:rPr lang="en-US" altLang="en-US" sz="2400" dirty="0">
                <a:solidFill>
                  <a:schemeClr val="tx1"/>
                </a:solidFill>
                <a:latin typeface="+mn-lt"/>
              </a:rPr>
              <a:t>.</a:t>
            </a:r>
          </a:p>
          <a:p>
            <a:pPr eaLnBrk="1" hangingPunct="1">
              <a:spcBef>
                <a:spcPts val="600"/>
              </a:spcBef>
            </a:pPr>
            <a:r>
              <a:rPr lang="en-US" altLang="en-US" sz="2400" dirty="0">
                <a:solidFill>
                  <a:schemeClr val="tx1"/>
                </a:solidFill>
                <a:latin typeface="+mn-lt"/>
              </a:rPr>
              <a:t>The problem encompasses a goal, expressed as an </a:t>
            </a:r>
            <a:r>
              <a:rPr lang="en-US" altLang="en-US" sz="2400" b="1" dirty="0">
                <a:solidFill>
                  <a:schemeClr val="tx1"/>
                </a:solidFill>
                <a:latin typeface="+mn-lt"/>
              </a:rPr>
              <a:t>objective function</a:t>
            </a:r>
            <a:r>
              <a:rPr lang="en-US" altLang="en-US" sz="2400" dirty="0">
                <a:solidFill>
                  <a:schemeClr val="tx1"/>
                </a:solidFill>
                <a:latin typeface="+mn-lt"/>
              </a:rPr>
              <a:t>, that the decision maker </a:t>
            </a:r>
            <a:r>
              <a:rPr lang="en-US" altLang="en-US" sz="2400" dirty="0" smtClean="0">
                <a:solidFill>
                  <a:schemeClr val="tx1"/>
                </a:solidFill>
                <a:latin typeface="+mn-lt"/>
              </a:rPr>
              <a:t>wants </a:t>
            </a:r>
            <a:r>
              <a:rPr lang="en-US" altLang="en-US" sz="2400" dirty="0">
                <a:solidFill>
                  <a:schemeClr val="tx1"/>
                </a:solidFill>
                <a:latin typeface="+mn-lt"/>
              </a:rPr>
              <a:t>to achieve.</a:t>
            </a:r>
          </a:p>
          <a:p>
            <a:pPr eaLnBrk="1" hangingPunct="1">
              <a:spcBef>
                <a:spcPts val="600"/>
              </a:spcBef>
            </a:pPr>
            <a:r>
              <a:rPr lang="en-US" altLang="en-US" sz="2400" dirty="0">
                <a:solidFill>
                  <a:schemeClr val="tx1"/>
                </a:solidFill>
                <a:latin typeface="+mn-lt"/>
              </a:rPr>
              <a:t>Restrictions (represented by </a:t>
            </a:r>
            <a:r>
              <a:rPr lang="en-US" altLang="en-US" sz="2400" b="1" dirty="0">
                <a:solidFill>
                  <a:schemeClr val="tx1"/>
                </a:solidFill>
                <a:latin typeface="+mn-lt"/>
              </a:rPr>
              <a:t>constraints)</a:t>
            </a:r>
            <a:r>
              <a:rPr lang="en-US" altLang="en-US" sz="2400" dirty="0">
                <a:solidFill>
                  <a:schemeClr val="tx1"/>
                </a:solidFill>
                <a:latin typeface="+mn-lt"/>
              </a:rPr>
              <a:t> exist that limit the extent of achievement of the objective.</a:t>
            </a:r>
          </a:p>
          <a:p>
            <a:pPr eaLnBrk="1" hangingPunct="1">
              <a:spcBef>
                <a:spcPts val="600"/>
              </a:spcBef>
            </a:pPr>
            <a:r>
              <a:rPr lang="en-US" altLang="en-US" sz="2400" dirty="0">
                <a:solidFill>
                  <a:schemeClr val="tx1"/>
                </a:solidFill>
                <a:latin typeface="+mn-lt"/>
              </a:rPr>
              <a:t>The objective and constraints must be definable by </a:t>
            </a:r>
            <a:r>
              <a:rPr lang="en-US" altLang="en-US" sz="2400" b="1" dirty="0">
                <a:solidFill>
                  <a:schemeClr val="tx1"/>
                </a:solidFill>
                <a:latin typeface="+mn-lt"/>
              </a:rPr>
              <a:t>linear</a:t>
            </a:r>
            <a:r>
              <a:rPr lang="en-US" altLang="en-US" sz="2400" dirty="0">
                <a:solidFill>
                  <a:schemeClr val="tx1"/>
                </a:solidFill>
                <a:latin typeface="+mn-lt"/>
              </a:rPr>
              <a:t> mathematical functional relationships</a:t>
            </a:r>
            <a:r>
              <a:rPr lang="en-US" altLang="en-US" sz="2400" dirty="0" smtClean="0">
                <a:solidFill>
                  <a:schemeClr val="tx1"/>
                </a:solidFill>
                <a:latin typeface="+mn-lt"/>
              </a:rPr>
              <a:t>.</a:t>
            </a:r>
            <a:endParaRPr lang="en-US" altLang="en-US" sz="2400" dirty="0">
              <a:solidFill>
                <a:schemeClr val="tx1"/>
              </a:solidFill>
              <a:latin typeface="+mn-lt"/>
            </a:endParaRPr>
          </a:p>
        </p:txBody>
      </p:sp>
    </p:spTree>
    <p:extLst>
      <p:ext uri="{BB962C8B-B14F-4D97-AF65-F5344CB8AC3E}">
        <p14:creationId xmlns:p14="http://schemas.microsoft.com/office/powerpoint/2010/main" val="133247841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0" hangingPunct="0">
              <a:defRPr/>
            </a:pPr>
            <a:r>
              <a:rPr lang="en-US" altLang="en-US" dirty="0"/>
              <a:t>Properties of Linear Programming Models</a:t>
            </a:r>
          </a:p>
        </p:txBody>
      </p:sp>
      <p:sp>
        <p:nvSpPr>
          <p:cNvPr id="9" name="Text Placeholder 8"/>
          <p:cNvSpPr>
            <a:spLocks noGrp="1"/>
          </p:cNvSpPr>
          <p:nvPr>
            <p:ph type="body" idx="1"/>
          </p:nvPr>
        </p:nvSpPr>
        <p:spPr/>
        <p:txBody>
          <a:bodyPr/>
          <a:lstStyle/>
          <a:p>
            <a:pPr eaLnBrk="1" hangingPunct="1"/>
            <a:r>
              <a:rPr lang="en-US" altLang="en-US" sz="2400" b="1" dirty="0">
                <a:solidFill>
                  <a:schemeClr val="tx1"/>
                </a:solidFill>
                <a:latin typeface="+mn-lt"/>
              </a:rPr>
              <a:t>Proportionality</a:t>
            </a:r>
            <a:r>
              <a:rPr lang="en-US" altLang="en-US" sz="2400" dirty="0">
                <a:solidFill>
                  <a:schemeClr val="tx1"/>
                </a:solidFill>
                <a:latin typeface="+mn-lt"/>
              </a:rPr>
              <a:t> - The rate of change (slope) of the objective function and constraint equations is constant.</a:t>
            </a:r>
          </a:p>
          <a:p>
            <a:pPr eaLnBrk="1" hangingPunct="1"/>
            <a:r>
              <a:rPr lang="en-US" altLang="en-US" sz="2400" b="1" dirty="0">
                <a:solidFill>
                  <a:schemeClr val="tx1"/>
                </a:solidFill>
                <a:latin typeface="+mn-lt"/>
              </a:rPr>
              <a:t>Additivity </a:t>
            </a:r>
            <a:r>
              <a:rPr lang="en-US" altLang="en-US" sz="2400" dirty="0">
                <a:solidFill>
                  <a:schemeClr val="tx1"/>
                </a:solidFill>
                <a:latin typeface="+mn-lt"/>
              </a:rPr>
              <a:t>- Terms in the objective function and constraint equations must be additive.</a:t>
            </a:r>
          </a:p>
          <a:p>
            <a:pPr eaLnBrk="1" hangingPunct="1"/>
            <a:r>
              <a:rPr lang="en-US" altLang="en-US" sz="2400" b="1" dirty="0">
                <a:solidFill>
                  <a:schemeClr val="tx1"/>
                </a:solidFill>
                <a:latin typeface="+mn-lt"/>
              </a:rPr>
              <a:t>Divisibility </a:t>
            </a:r>
            <a:r>
              <a:rPr lang="en-US" altLang="en-US" sz="2400" dirty="0">
                <a:solidFill>
                  <a:schemeClr val="tx1"/>
                </a:solidFill>
                <a:latin typeface="+mn-lt"/>
              </a:rPr>
              <a:t>- Decision variables can take on any fractional value and are therefore continuous as opposed to integer </a:t>
            </a:r>
            <a:r>
              <a:rPr lang="en-US" altLang="en-US" sz="2400" dirty="0" smtClean="0">
                <a:solidFill>
                  <a:schemeClr val="tx1"/>
                </a:solidFill>
                <a:latin typeface="+mn-lt"/>
              </a:rPr>
              <a:t>in </a:t>
            </a:r>
            <a:r>
              <a:rPr lang="en-US" altLang="en-US" sz="2400" dirty="0">
                <a:solidFill>
                  <a:schemeClr val="tx1"/>
                </a:solidFill>
                <a:latin typeface="+mn-lt"/>
              </a:rPr>
              <a:t>nature.</a:t>
            </a:r>
          </a:p>
          <a:p>
            <a:pPr eaLnBrk="1" hangingPunct="1"/>
            <a:r>
              <a:rPr lang="en-US" altLang="en-US" sz="2400" b="1" dirty="0">
                <a:solidFill>
                  <a:schemeClr val="tx1"/>
                </a:solidFill>
                <a:latin typeface="+mn-lt"/>
              </a:rPr>
              <a:t>Certainty</a:t>
            </a:r>
            <a:r>
              <a:rPr lang="en-US" altLang="en-US" sz="2400" dirty="0">
                <a:solidFill>
                  <a:schemeClr val="tx1"/>
                </a:solidFill>
                <a:latin typeface="+mn-lt"/>
              </a:rPr>
              <a:t> - Values of all the model parameters are assumed to be known with certainty (non-probabilistic</a:t>
            </a:r>
            <a:r>
              <a:rPr lang="en-US" altLang="en-US" sz="2400" dirty="0" smtClean="0">
                <a:solidFill>
                  <a:schemeClr val="tx1"/>
                </a:solidFill>
                <a:latin typeface="+mn-lt"/>
              </a:rPr>
              <a:t>).</a:t>
            </a:r>
            <a:endParaRPr lang="en-US" altLang="en-US" sz="2400" dirty="0">
              <a:solidFill>
                <a:schemeClr val="tx1"/>
              </a:solidFill>
              <a:latin typeface="+mn-lt"/>
            </a:endParaRPr>
          </a:p>
        </p:txBody>
      </p:sp>
    </p:spTree>
    <p:extLst>
      <p:ext uri="{BB962C8B-B14F-4D97-AF65-F5344CB8AC3E}">
        <p14:creationId xmlns:p14="http://schemas.microsoft.com/office/powerpoint/2010/main" val="87885818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15371"/>
            <a:ext cx="8395855" cy="1097279"/>
          </a:xfrm>
        </p:spPr>
        <p:txBody>
          <a:bodyPr/>
          <a:lstStyle/>
          <a:p>
            <a:pPr eaLnBrk="0" hangingPunct="0">
              <a:defRPr/>
            </a:pPr>
            <a:r>
              <a:rPr lang="en-US" altLang="en-US" dirty="0"/>
              <a:t>Problem </a:t>
            </a:r>
            <a:r>
              <a:rPr lang="en-US" altLang="en-US" dirty="0" smtClean="0"/>
              <a:t>Statement: Example </a:t>
            </a:r>
            <a:r>
              <a:rPr lang="en-US" altLang="en-US" dirty="0"/>
              <a:t>Problem </a:t>
            </a:r>
            <a:r>
              <a:rPr lang="en-US" altLang="en-US" dirty="0" smtClean="0"/>
              <a:t>N</a:t>
            </a:r>
            <a:r>
              <a:rPr lang="en-US" altLang="en-US" sz="100" dirty="0" smtClean="0"/>
              <a:t> </a:t>
            </a:r>
            <a:r>
              <a:rPr lang="en-US" altLang="en-US" dirty="0" smtClean="0"/>
              <a:t>o</a:t>
            </a:r>
            <a:r>
              <a:rPr lang="en-US" altLang="en-US" dirty="0"/>
              <a:t>. 1</a:t>
            </a:r>
            <a:endParaRPr lang="en-IN" dirty="0"/>
          </a:p>
        </p:txBody>
      </p:sp>
      <p:sp>
        <p:nvSpPr>
          <p:cNvPr id="3" name="Text Placeholder 2"/>
          <p:cNvSpPr>
            <a:spLocks noGrp="1"/>
          </p:cNvSpPr>
          <p:nvPr>
            <p:ph type="body" idx="1"/>
          </p:nvPr>
        </p:nvSpPr>
        <p:spPr>
          <a:xfrm>
            <a:off x="457200" y="1600201"/>
            <a:ext cx="8229600" cy="1655618"/>
          </a:xfrm>
        </p:spPr>
        <p:txBody>
          <a:bodyPr/>
          <a:lstStyle/>
          <a:p>
            <a:pPr eaLnBrk="0" hangingPunct="0">
              <a:buClr>
                <a:schemeClr val="tx2"/>
              </a:buClr>
              <a:defRPr/>
            </a:pPr>
            <a:r>
              <a:rPr lang="en-US" altLang="en-US" sz="2400" dirty="0">
                <a:latin typeface="+mn-lt"/>
              </a:rPr>
              <a:t>Hot dog mixture in 1000-pound batches.</a:t>
            </a:r>
          </a:p>
          <a:p>
            <a:pPr eaLnBrk="0" hangingPunct="0">
              <a:buClr>
                <a:schemeClr val="tx2"/>
              </a:buClr>
              <a:defRPr/>
            </a:pPr>
            <a:r>
              <a:rPr lang="en-US" altLang="en-US" sz="2400" dirty="0">
                <a:latin typeface="+mn-lt"/>
              </a:rPr>
              <a:t>Two ingredients, chicken ($</a:t>
            </a:r>
            <a:r>
              <a:rPr lang="en-US" altLang="en-US" sz="2400" dirty="0" smtClean="0">
                <a:latin typeface="+mn-lt"/>
              </a:rPr>
              <a:t>3/lb</a:t>
            </a:r>
            <a:r>
              <a:rPr lang="en-US" altLang="en-US" sz="2400" dirty="0">
                <a:latin typeface="+mn-lt"/>
              </a:rPr>
              <a:t>) and beef ($5/lb).</a:t>
            </a:r>
          </a:p>
          <a:p>
            <a:pPr eaLnBrk="0" hangingPunct="0">
              <a:buClr>
                <a:schemeClr val="tx2"/>
              </a:buClr>
              <a:defRPr/>
            </a:pPr>
            <a:r>
              <a:rPr lang="en-US" altLang="en-US" sz="2400" dirty="0">
                <a:latin typeface="+mn-lt"/>
              </a:rPr>
              <a:t>Recipe </a:t>
            </a:r>
            <a:r>
              <a:rPr lang="en-US" altLang="en-US" sz="2400" dirty="0" smtClean="0">
                <a:latin typeface="+mn-lt"/>
              </a:rPr>
              <a:t>requirements:</a:t>
            </a:r>
            <a:endParaRPr lang="en-US" altLang="en-US" sz="2400" dirty="0">
              <a:latin typeface="+mn-lt"/>
            </a:endParaRPr>
          </a:p>
        </p:txBody>
      </p:sp>
      <p:sp>
        <p:nvSpPr>
          <p:cNvPr id="4" name="Text Placeholder 3"/>
          <p:cNvSpPr>
            <a:spLocks noGrp="1"/>
          </p:cNvSpPr>
          <p:nvPr>
            <p:ph type="body" idx="2"/>
          </p:nvPr>
        </p:nvSpPr>
        <p:spPr>
          <a:xfrm>
            <a:off x="457200" y="3543370"/>
            <a:ext cx="8229600" cy="2582793"/>
          </a:xfrm>
        </p:spPr>
        <p:txBody>
          <a:bodyPr/>
          <a:lstStyle/>
          <a:p>
            <a:pPr marL="0" indent="1876425" eaLnBrk="0" hangingPunct="0">
              <a:buClr>
                <a:schemeClr val="tx2"/>
              </a:buClr>
              <a:buNone/>
              <a:defRPr/>
            </a:pPr>
            <a:r>
              <a:rPr lang="en-US" altLang="en-US" sz="2400" dirty="0" smtClean="0">
                <a:latin typeface="+mn-lt"/>
              </a:rPr>
              <a:t>at </a:t>
            </a:r>
            <a:r>
              <a:rPr lang="en-US" altLang="en-US" sz="2400" dirty="0">
                <a:latin typeface="+mn-lt"/>
              </a:rPr>
              <a:t>least 500 pounds of “chicken”</a:t>
            </a:r>
          </a:p>
          <a:p>
            <a:pPr marL="0" indent="1876425" eaLnBrk="0" hangingPunct="0">
              <a:buClr>
                <a:schemeClr val="tx2"/>
              </a:buClr>
              <a:buNone/>
              <a:defRPr/>
            </a:pPr>
            <a:r>
              <a:rPr lang="en-US" altLang="en-US" sz="2400" dirty="0">
                <a:latin typeface="+mn-lt"/>
              </a:rPr>
              <a:t>at least 200 pounds of “beef”</a:t>
            </a:r>
          </a:p>
          <a:p>
            <a:pPr eaLnBrk="0" hangingPunct="0">
              <a:buClr>
                <a:schemeClr val="tx2"/>
              </a:buClr>
              <a:defRPr/>
            </a:pPr>
            <a:r>
              <a:rPr lang="en-US" altLang="en-US" sz="2400" dirty="0">
                <a:latin typeface="+mn-lt"/>
              </a:rPr>
              <a:t>Ratio of chicken to beef must be at least 2 to 1.</a:t>
            </a:r>
          </a:p>
          <a:p>
            <a:pPr eaLnBrk="0" hangingPunct="0">
              <a:buClr>
                <a:schemeClr val="tx2"/>
              </a:buClr>
              <a:defRPr/>
            </a:pPr>
            <a:r>
              <a:rPr lang="en-US" altLang="en-US" sz="2400" dirty="0">
                <a:latin typeface="+mn-lt"/>
              </a:rPr>
              <a:t>Determine optimal mixture of ingredients that will minimize costs</a:t>
            </a:r>
            <a:r>
              <a:rPr lang="en-US" altLang="en-US" sz="2400" dirty="0" smtClean="0">
                <a:latin typeface="+mn-lt"/>
              </a:rPr>
              <a:t>.</a:t>
            </a:r>
            <a:endParaRPr lang="en-US" altLang="en-US" sz="2400" dirty="0">
              <a:latin typeface="+mn-lt"/>
            </a:endParaRPr>
          </a:p>
        </p:txBody>
      </p:sp>
    </p:spTree>
    <p:extLst>
      <p:ext uri="{BB962C8B-B14F-4D97-AF65-F5344CB8AC3E}">
        <p14:creationId xmlns:p14="http://schemas.microsoft.com/office/powerpoint/2010/main" val="88864292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0" hangingPunct="0">
              <a:defRPr/>
            </a:pPr>
            <a:r>
              <a:rPr lang="en-US" altLang="en-US" dirty="0" smtClean="0"/>
              <a:t>Solution: Example </a:t>
            </a:r>
            <a:r>
              <a:rPr lang="en-US" altLang="en-US" dirty="0"/>
              <a:t>Problem </a:t>
            </a:r>
            <a:r>
              <a:rPr lang="en-US" altLang="en-US" dirty="0" smtClean="0"/>
              <a:t>N</a:t>
            </a:r>
            <a:r>
              <a:rPr lang="en-US" altLang="en-US" sz="100" dirty="0" smtClean="0"/>
              <a:t> </a:t>
            </a:r>
            <a:r>
              <a:rPr lang="en-US" altLang="en-US" dirty="0" smtClean="0"/>
              <a:t>o</a:t>
            </a:r>
            <a:r>
              <a:rPr lang="en-US" altLang="en-US" dirty="0"/>
              <a:t>. </a:t>
            </a:r>
            <a:r>
              <a:rPr lang="en-US" altLang="en-US" dirty="0" smtClean="0"/>
              <a:t>1 </a:t>
            </a:r>
            <a:r>
              <a:rPr lang="en-US" altLang="en-US" sz="2000" b="0" dirty="0" smtClean="0"/>
              <a:t>(1 of 2)</a:t>
            </a:r>
            <a:endParaRPr lang="en-IN" sz="2000" b="0" dirty="0"/>
          </a:p>
        </p:txBody>
      </p:sp>
      <p:sp>
        <p:nvSpPr>
          <p:cNvPr id="3" name="Text Placeholder 2"/>
          <p:cNvSpPr>
            <a:spLocks noGrp="1"/>
          </p:cNvSpPr>
          <p:nvPr>
            <p:ph type="body" idx="1"/>
          </p:nvPr>
        </p:nvSpPr>
        <p:spPr>
          <a:xfrm>
            <a:off x="457200" y="1600200"/>
            <a:ext cx="8229600" cy="4736432"/>
          </a:xfrm>
        </p:spPr>
        <p:txBody>
          <a:bodyPr/>
          <a:lstStyle/>
          <a:p>
            <a:pPr marL="0" indent="0" eaLnBrk="0" hangingPunct="0">
              <a:buNone/>
              <a:defRPr/>
            </a:pPr>
            <a:r>
              <a:rPr lang="en-US" altLang="en-US" sz="2200" b="1" dirty="0">
                <a:latin typeface="+mn-lt"/>
              </a:rPr>
              <a:t>Step 1:</a:t>
            </a:r>
          </a:p>
          <a:p>
            <a:pPr marL="0" indent="0" eaLnBrk="0" hangingPunct="0">
              <a:spcBef>
                <a:spcPct val="35000"/>
              </a:spcBef>
              <a:buNone/>
              <a:defRPr/>
            </a:pPr>
            <a:r>
              <a:rPr lang="en-US" altLang="en-US" sz="2200" dirty="0">
                <a:latin typeface="+mn-lt"/>
              </a:rPr>
              <a:t>Identify decision variables.</a:t>
            </a:r>
          </a:p>
          <a:p>
            <a:pPr marL="0" indent="1347788" eaLnBrk="0" hangingPunct="0">
              <a:spcBef>
                <a:spcPct val="35000"/>
              </a:spcBef>
              <a:buNone/>
              <a:defRPr/>
            </a:pPr>
            <a:r>
              <a:rPr lang="en-US" altLang="en-US" sz="2200" i="1" dirty="0" smtClean="0">
                <a:latin typeface="+mn-lt"/>
              </a:rPr>
              <a:t>x</a:t>
            </a:r>
            <a:r>
              <a:rPr lang="en-US" altLang="en-US" sz="2200" baseline="-25000" dirty="0" smtClean="0">
                <a:latin typeface="+mn-lt"/>
              </a:rPr>
              <a:t>1</a:t>
            </a:r>
            <a:r>
              <a:rPr lang="en-US" altLang="en-US" sz="2200" dirty="0" smtClean="0">
                <a:latin typeface="+mn-lt"/>
              </a:rPr>
              <a:t> </a:t>
            </a:r>
            <a:r>
              <a:rPr lang="en-US" altLang="en-US" sz="2200" dirty="0">
                <a:latin typeface="+mn-lt"/>
              </a:rPr>
              <a:t>= </a:t>
            </a:r>
            <a:r>
              <a:rPr lang="en-US" altLang="en-US" sz="2200" dirty="0" smtClean="0">
                <a:latin typeface="+mn-lt"/>
              </a:rPr>
              <a:t>lb </a:t>
            </a:r>
            <a:r>
              <a:rPr lang="en-US" altLang="en-US" sz="2200" dirty="0">
                <a:latin typeface="+mn-lt"/>
              </a:rPr>
              <a:t>of chicken in mixture</a:t>
            </a:r>
          </a:p>
          <a:p>
            <a:pPr marL="0" indent="1347788" eaLnBrk="0" hangingPunct="0">
              <a:spcBef>
                <a:spcPct val="35000"/>
              </a:spcBef>
              <a:buNone/>
              <a:defRPr/>
            </a:pPr>
            <a:r>
              <a:rPr lang="en-US" altLang="en-US" sz="2200" i="1" dirty="0" smtClean="0">
                <a:latin typeface="+mn-lt"/>
              </a:rPr>
              <a:t>x</a:t>
            </a:r>
            <a:r>
              <a:rPr lang="en-US" altLang="en-US" sz="2200" baseline="-25000" dirty="0" smtClean="0">
                <a:latin typeface="+mn-lt"/>
              </a:rPr>
              <a:t>2</a:t>
            </a:r>
            <a:r>
              <a:rPr lang="en-US" altLang="en-US" sz="2200" dirty="0" smtClean="0">
                <a:latin typeface="+mn-lt"/>
              </a:rPr>
              <a:t> </a:t>
            </a:r>
            <a:r>
              <a:rPr lang="en-US" altLang="en-US" sz="2200" dirty="0">
                <a:latin typeface="+mn-lt"/>
              </a:rPr>
              <a:t>= </a:t>
            </a:r>
            <a:r>
              <a:rPr lang="en-US" altLang="en-US" sz="2200" dirty="0" smtClean="0">
                <a:latin typeface="+mn-lt"/>
              </a:rPr>
              <a:t>lb </a:t>
            </a:r>
            <a:r>
              <a:rPr lang="en-US" altLang="en-US" sz="2200" dirty="0">
                <a:latin typeface="+mn-lt"/>
              </a:rPr>
              <a:t>of beef in mixture</a:t>
            </a:r>
          </a:p>
          <a:p>
            <a:pPr marL="0" indent="0" eaLnBrk="0" hangingPunct="0">
              <a:spcBef>
                <a:spcPct val="35000"/>
              </a:spcBef>
              <a:buNone/>
              <a:defRPr/>
            </a:pPr>
            <a:r>
              <a:rPr lang="en-US" altLang="en-US" sz="2200" b="1" dirty="0">
                <a:latin typeface="+mn-lt"/>
              </a:rPr>
              <a:t>Step 2:</a:t>
            </a:r>
          </a:p>
          <a:p>
            <a:pPr marL="0" indent="0" eaLnBrk="0" hangingPunct="0">
              <a:spcBef>
                <a:spcPct val="35000"/>
              </a:spcBef>
              <a:buNone/>
              <a:defRPr/>
            </a:pPr>
            <a:r>
              <a:rPr lang="en-US" altLang="en-US" sz="2200" dirty="0">
                <a:latin typeface="+mn-lt"/>
              </a:rPr>
              <a:t>Formulate the objective function.</a:t>
            </a:r>
          </a:p>
          <a:p>
            <a:pPr marL="0" indent="1347788" eaLnBrk="0" hangingPunct="0">
              <a:spcBef>
                <a:spcPct val="35000"/>
              </a:spcBef>
              <a:buNone/>
              <a:defRPr/>
            </a:pPr>
            <a:r>
              <a:rPr lang="en-US" altLang="en-US" sz="2200" dirty="0" smtClean="0">
                <a:latin typeface="+mn-lt"/>
              </a:rPr>
              <a:t>Minimize </a:t>
            </a:r>
            <a:r>
              <a:rPr lang="en-US" altLang="en-US" sz="2200" i="1" dirty="0">
                <a:latin typeface="+mn-lt"/>
              </a:rPr>
              <a:t>Z</a:t>
            </a:r>
            <a:r>
              <a:rPr lang="en-US" altLang="en-US" sz="2200" dirty="0">
                <a:latin typeface="+mn-lt"/>
              </a:rPr>
              <a:t> = $3</a:t>
            </a:r>
            <a:r>
              <a:rPr lang="en-US" altLang="en-US" sz="2200" i="1" dirty="0">
                <a:latin typeface="+mn-lt"/>
              </a:rPr>
              <a:t>x</a:t>
            </a:r>
            <a:r>
              <a:rPr lang="en-US" altLang="en-US" sz="2200" baseline="-25000" dirty="0">
                <a:latin typeface="+mn-lt"/>
              </a:rPr>
              <a:t>1</a:t>
            </a:r>
            <a:r>
              <a:rPr lang="en-US" altLang="en-US" sz="2200" dirty="0">
                <a:latin typeface="+mn-lt"/>
              </a:rPr>
              <a:t> + $5</a:t>
            </a:r>
            <a:r>
              <a:rPr lang="en-US" altLang="en-US" sz="2200" i="1" dirty="0">
                <a:latin typeface="+mn-lt"/>
              </a:rPr>
              <a:t>x</a:t>
            </a:r>
            <a:r>
              <a:rPr lang="en-US" altLang="en-US" sz="2200" baseline="-25000" dirty="0">
                <a:latin typeface="+mn-lt"/>
              </a:rPr>
              <a:t>2</a:t>
            </a:r>
            <a:endParaRPr lang="en-US" altLang="en-US" sz="2200" dirty="0">
              <a:latin typeface="+mn-lt"/>
            </a:endParaRPr>
          </a:p>
          <a:p>
            <a:pPr marL="0" indent="1347788" eaLnBrk="0" hangingPunct="0">
              <a:buNone/>
              <a:defRPr/>
            </a:pPr>
            <a:r>
              <a:rPr lang="en-US" altLang="en-US" sz="2200" dirty="0" smtClean="0">
                <a:latin typeface="+mn-lt"/>
              </a:rPr>
              <a:t>where </a:t>
            </a:r>
            <a:r>
              <a:rPr lang="en-US" altLang="en-US" sz="2200" i="1" dirty="0">
                <a:latin typeface="+mn-lt"/>
              </a:rPr>
              <a:t>Z</a:t>
            </a:r>
            <a:r>
              <a:rPr lang="en-US" altLang="en-US" sz="2200" dirty="0">
                <a:latin typeface="+mn-lt"/>
              </a:rPr>
              <a:t> = cost per 1,000-lb batch</a:t>
            </a:r>
          </a:p>
          <a:p>
            <a:pPr marL="0" indent="1347788" eaLnBrk="0" hangingPunct="0">
              <a:buNone/>
              <a:defRPr/>
            </a:pPr>
            <a:r>
              <a:rPr lang="en-US" altLang="en-US" sz="2200" dirty="0" smtClean="0">
                <a:latin typeface="+mn-lt"/>
              </a:rPr>
              <a:t>$</a:t>
            </a:r>
            <a:r>
              <a:rPr lang="en-US" altLang="en-US" sz="2200" dirty="0">
                <a:latin typeface="+mn-lt"/>
              </a:rPr>
              <a:t>3</a:t>
            </a:r>
            <a:r>
              <a:rPr lang="en-US" altLang="en-US" sz="2200" i="1" dirty="0">
                <a:latin typeface="+mn-lt"/>
              </a:rPr>
              <a:t>x</a:t>
            </a:r>
            <a:r>
              <a:rPr lang="en-US" altLang="en-US" sz="2200" baseline="-25000" dirty="0">
                <a:latin typeface="+mn-lt"/>
              </a:rPr>
              <a:t>1</a:t>
            </a:r>
            <a:r>
              <a:rPr lang="en-US" altLang="en-US" sz="2200" dirty="0">
                <a:latin typeface="+mn-lt"/>
              </a:rPr>
              <a:t> = cost of chicken</a:t>
            </a:r>
          </a:p>
          <a:p>
            <a:pPr marL="0" indent="1347788" eaLnBrk="0" hangingPunct="0">
              <a:buNone/>
              <a:defRPr/>
            </a:pPr>
            <a:r>
              <a:rPr lang="en-US" altLang="en-US" sz="2200" dirty="0" smtClean="0">
                <a:latin typeface="+mn-lt"/>
              </a:rPr>
              <a:t>$</a:t>
            </a:r>
            <a:r>
              <a:rPr lang="en-US" altLang="en-US" sz="2200" dirty="0">
                <a:latin typeface="+mn-lt"/>
              </a:rPr>
              <a:t>5</a:t>
            </a:r>
            <a:r>
              <a:rPr lang="en-US" altLang="en-US" sz="2200" i="1" dirty="0">
                <a:latin typeface="+mn-lt"/>
              </a:rPr>
              <a:t>x</a:t>
            </a:r>
            <a:r>
              <a:rPr lang="en-US" altLang="en-US" sz="2200" baseline="-25000" dirty="0">
                <a:latin typeface="+mn-lt"/>
              </a:rPr>
              <a:t>2</a:t>
            </a:r>
            <a:r>
              <a:rPr lang="en-US" altLang="en-US" sz="2200" dirty="0">
                <a:latin typeface="+mn-lt"/>
              </a:rPr>
              <a:t> = cost of beef</a:t>
            </a:r>
          </a:p>
        </p:txBody>
      </p:sp>
    </p:spTree>
    <p:extLst>
      <p:ext uri="{BB962C8B-B14F-4D97-AF65-F5344CB8AC3E}">
        <p14:creationId xmlns:p14="http://schemas.microsoft.com/office/powerpoint/2010/main" val="299653521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0" hangingPunct="0">
              <a:defRPr/>
            </a:pPr>
            <a:r>
              <a:rPr lang="en-US" altLang="en-US" dirty="0"/>
              <a:t>Solution: Example Problem </a:t>
            </a:r>
            <a:r>
              <a:rPr lang="en-US" altLang="en-US" dirty="0" smtClean="0"/>
              <a:t>N</a:t>
            </a:r>
            <a:r>
              <a:rPr lang="en-US" altLang="en-US" sz="100" dirty="0" smtClean="0"/>
              <a:t> </a:t>
            </a:r>
            <a:r>
              <a:rPr lang="en-US" altLang="en-US" dirty="0" smtClean="0"/>
              <a:t>o</a:t>
            </a:r>
            <a:r>
              <a:rPr lang="en-US" altLang="en-US" dirty="0"/>
              <a:t>. 1 </a:t>
            </a:r>
            <a:r>
              <a:rPr lang="en-US" altLang="en-US" sz="2000" b="0" dirty="0" smtClean="0"/>
              <a:t>(2 </a:t>
            </a:r>
            <a:r>
              <a:rPr lang="en-US" altLang="en-US" sz="2000" b="0" dirty="0"/>
              <a:t>of 2)</a:t>
            </a:r>
            <a:endParaRPr lang="en-IN" sz="2000" b="0" dirty="0">
              <a:latin typeface="+mn-lt"/>
            </a:endParaRPr>
          </a:p>
        </p:txBody>
      </p:sp>
      <p:sp>
        <p:nvSpPr>
          <p:cNvPr id="3" name="Text Placeholder 2"/>
          <p:cNvSpPr>
            <a:spLocks noGrp="1"/>
          </p:cNvSpPr>
          <p:nvPr>
            <p:ph type="body" idx="1"/>
          </p:nvPr>
        </p:nvSpPr>
        <p:spPr>
          <a:xfrm>
            <a:off x="487681" y="1615441"/>
            <a:ext cx="3048580" cy="790073"/>
          </a:xfrm>
        </p:spPr>
        <p:txBody>
          <a:bodyPr/>
          <a:lstStyle/>
          <a:p>
            <a:pPr marL="0" indent="0" eaLnBrk="0" hangingPunct="0">
              <a:spcBef>
                <a:spcPts val="600"/>
              </a:spcBef>
              <a:buNone/>
              <a:defRPr/>
            </a:pPr>
            <a:r>
              <a:rPr lang="en-US" altLang="en-US" sz="2000" b="1" dirty="0">
                <a:latin typeface="+mn-lt"/>
              </a:rPr>
              <a:t>Step </a:t>
            </a:r>
            <a:r>
              <a:rPr lang="en-US" altLang="en-US" sz="2000" b="1" dirty="0" smtClean="0">
                <a:latin typeface="+mn-lt"/>
              </a:rPr>
              <a:t>3: </a:t>
            </a:r>
            <a:r>
              <a:rPr lang="en-US" altLang="en-US" sz="2000" dirty="0" smtClean="0">
                <a:latin typeface="+mn-lt"/>
              </a:rPr>
              <a:t>Establish </a:t>
            </a:r>
            <a:r>
              <a:rPr lang="en-US" altLang="en-US" sz="2000" dirty="0">
                <a:latin typeface="+mn-lt"/>
              </a:rPr>
              <a:t>Model Constraints</a:t>
            </a:r>
          </a:p>
        </p:txBody>
      </p:sp>
      <p:graphicFrame>
        <p:nvGraphicFramePr>
          <p:cNvPr id="4" name="Object 3" descr="x sub 1 + x sub 2 = 1,000 pounds. x sub 1 is greater than or equal to 500 pounds of chicken. x sub 2 is greater than or equal to 200 pounds of beef. Start fraction x sub 1 over x sub 2 end fraction is greater than or equal to start fraction 2 over 1 end fraction or x sub 1 minus 2 x sub 2 is greater than or equal to 0. x sub 1, comma, x sub 2 is greater than or equal to 0."/>
          <p:cNvGraphicFramePr>
            <a:graphicFrameLocks noChangeAspect="1"/>
          </p:cNvGraphicFramePr>
          <p:nvPr>
            <p:extLst>
              <p:ext uri="{D42A27DB-BD31-4B8C-83A1-F6EECF244321}">
                <p14:modId xmlns:p14="http://schemas.microsoft.com/office/powerpoint/2010/main" val="3663498529"/>
              </p:ext>
            </p:extLst>
          </p:nvPr>
        </p:nvGraphicFramePr>
        <p:xfrm>
          <a:off x="3587551" y="1622832"/>
          <a:ext cx="2434149" cy="2286327"/>
        </p:xfrm>
        <a:graphic>
          <a:graphicData uri="http://schemas.openxmlformats.org/presentationml/2006/ole">
            <mc:AlternateContent xmlns:mc="http://schemas.openxmlformats.org/markup-compatibility/2006">
              <mc:Choice xmlns:v="urn:schemas-microsoft-com:vml" Requires="v">
                <p:oleObj spid="_x0000_s32227" name="Equation" r:id="rId3" imgW="1460160" imgH="1371600" progId="Equation.DSMT4">
                  <p:embed/>
                </p:oleObj>
              </mc:Choice>
              <mc:Fallback>
                <p:oleObj name="Equation" r:id="rId3" imgW="1460160" imgH="1371600" progId="Equation.DSMT4">
                  <p:embed/>
                  <p:pic>
                    <p:nvPicPr>
                      <p:cNvPr id="0" name="Picture 477" descr="x sub 1 + x sub 2 = 1,000 pounds. x sub 1 is greater than or equal to 500 pounds of chicken. x sub 2 is greater than or equal to 200 pounds of beef. Start fraction x sub 1 over x sub 2 end fraction is greater than or equal to start fraction 2 over 1 end fraction or x sub 1 minus 2 x sub 2 is greater than or equal to 0. x sub 1, comma, x sub 2 is greater than or equal to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7551" y="1622832"/>
                        <a:ext cx="2434149" cy="228632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 Placeholder 4"/>
          <p:cNvSpPr>
            <a:spLocks noGrp="1"/>
          </p:cNvSpPr>
          <p:nvPr>
            <p:ph type="body" idx="2"/>
          </p:nvPr>
        </p:nvSpPr>
        <p:spPr>
          <a:xfrm>
            <a:off x="487681" y="3969789"/>
            <a:ext cx="2610844" cy="428920"/>
          </a:xfrm>
        </p:spPr>
        <p:txBody>
          <a:bodyPr/>
          <a:lstStyle/>
          <a:p>
            <a:pPr marL="0" indent="0">
              <a:buNone/>
            </a:pPr>
            <a:r>
              <a:rPr lang="en-US" altLang="en-US" sz="2000" b="1" dirty="0">
                <a:latin typeface="+mn-lt"/>
              </a:rPr>
              <a:t>The </a:t>
            </a:r>
            <a:r>
              <a:rPr lang="en-US" altLang="en-US" sz="2000" b="1" dirty="0" smtClean="0">
                <a:latin typeface="+mn-lt"/>
              </a:rPr>
              <a:t>Model:</a:t>
            </a:r>
            <a:r>
              <a:rPr lang="en-US" altLang="en-US" sz="2000" dirty="0">
                <a:latin typeface="+mn-lt"/>
              </a:rPr>
              <a:t> </a:t>
            </a:r>
            <a:r>
              <a:rPr lang="en-US" altLang="en-US" sz="2000" dirty="0" smtClean="0">
                <a:latin typeface="+mn-lt"/>
              </a:rPr>
              <a:t>Minimize</a:t>
            </a:r>
            <a:endParaRPr lang="en-IN" sz="2000" dirty="0">
              <a:latin typeface="+mn-lt"/>
            </a:endParaRPr>
          </a:p>
        </p:txBody>
      </p:sp>
      <p:graphicFrame>
        <p:nvGraphicFramePr>
          <p:cNvPr id="7" name="Object 6" descr="Z = $3 x sub 1 + 5 x sub 2."/>
          <p:cNvGraphicFramePr>
            <a:graphicFrameLocks noChangeAspect="1"/>
          </p:cNvGraphicFramePr>
          <p:nvPr>
            <p:extLst>
              <p:ext uri="{D42A27DB-BD31-4B8C-83A1-F6EECF244321}">
                <p14:modId xmlns:p14="http://schemas.microsoft.com/office/powerpoint/2010/main" val="2324285709"/>
              </p:ext>
            </p:extLst>
          </p:nvPr>
        </p:nvGraphicFramePr>
        <p:xfrm>
          <a:off x="3127552" y="4046999"/>
          <a:ext cx="1830245" cy="366049"/>
        </p:xfrm>
        <a:graphic>
          <a:graphicData uri="http://schemas.openxmlformats.org/presentationml/2006/ole">
            <mc:AlternateContent xmlns:mc="http://schemas.openxmlformats.org/markup-compatibility/2006">
              <mc:Choice xmlns:v="urn:schemas-microsoft-com:vml" Requires="v">
                <p:oleObj spid="_x0000_s32228" name="Equation" r:id="rId5" imgW="1143000" imgH="228600" progId="Equation.DSMT4">
                  <p:embed/>
                </p:oleObj>
              </mc:Choice>
              <mc:Fallback>
                <p:oleObj name="Equation" r:id="rId5" imgW="1143000" imgH="228600" progId="Equation.DSMT4">
                  <p:embed/>
                  <p:pic>
                    <p:nvPicPr>
                      <p:cNvPr id="0" name="Picture 478" descr="Z = $3 x sub 1 + 5 x sub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7552" y="4046999"/>
                        <a:ext cx="1830245" cy="3660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descr="subject to:  x sub 1 + x sub 2 = 1,000 pounds. x sub 1 is greater than or equal to 50. x sub 2 is greater than or equal to 200. x sub 1 minus 2 x sub 2 is greater than or equal to 0. x sub 1, comma, x sub 2 is greater than or equal to 0."/>
          <p:cNvGraphicFramePr>
            <a:graphicFrameLocks noChangeAspect="1"/>
          </p:cNvGraphicFramePr>
          <p:nvPr>
            <p:extLst>
              <p:ext uri="{D42A27DB-BD31-4B8C-83A1-F6EECF244321}">
                <p14:modId xmlns:p14="http://schemas.microsoft.com/office/powerpoint/2010/main" val="2409255032"/>
              </p:ext>
            </p:extLst>
          </p:nvPr>
        </p:nvGraphicFramePr>
        <p:xfrm>
          <a:off x="1783043" y="4471966"/>
          <a:ext cx="3293107" cy="1963003"/>
        </p:xfrm>
        <a:graphic>
          <a:graphicData uri="http://schemas.openxmlformats.org/presentationml/2006/ole">
            <mc:AlternateContent xmlns:mc="http://schemas.openxmlformats.org/markup-compatibility/2006">
              <mc:Choice xmlns:v="urn:schemas-microsoft-com:vml" Requires="v">
                <p:oleObj spid="_x0000_s32229" name="Equation" r:id="rId7" imgW="1917360" imgH="1143000" progId="Equation.DSMT4">
                  <p:embed/>
                </p:oleObj>
              </mc:Choice>
              <mc:Fallback>
                <p:oleObj name="Equation" r:id="rId7" imgW="1917360" imgH="1143000" progId="Equation.DSMT4">
                  <p:embed/>
                  <p:pic>
                    <p:nvPicPr>
                      <p:cNvPr id="0" name="Picture 479" descr="subject to:  x sub 1 + x sub 2 = 1,000 pounds. x sub 1 is greater than or equal to 50. x sub 2 is greater than or equal to 200. x sub 1 minus 2 x sub 2 is greater than or equal to 0. x sub 1, comma, x sub 2 is greater than or equal to 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83043" y="4471966"/>
                        <a:ext cx="3293107" cy="196300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7701017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pPr eaLnBrk="0" hangingPunct="0">
              <a:defRPr/>
            </a:pPr>
            <a:r>
              <a:rPr lang="en-US" altLang="en-US" dirty="0">
                <a:solidFill>
                  <a:schemeClr val="tx2"/>
                </a:solidFill>
              </a:rPr>
              <a:t>Example Problem </a:t>
            </a:r>
            <a:r>
              <a:rPr lang="en-US" altLang="en-US" dirty="0" smtClean="0">
                <a:solidFill>
                  <a:schemeClr val="tx2"/>
                </a:solidFill>
              </a:rPr>
              <a:t>N</a:t>
            </a:r>
            <a:r>
              <a:rPr lang="en-US" altLang="en-US" sz="100" dirty="0" smtClean="0">
                <a:solidFill>
                  <a:schemeClr val="tx2"/>
                </a:solidFill>
              </a:rPr>
              <a:t> </a:t>
            </a:r>
            <a:r>
              <a:rPr lang="en-US" altLang="en-US" dirty="0" smtClean="0">
                <a:solidFill>
                  <a:schemeClr val="tx2"/>
                </a:solidFill>
              </a:rPr>
              <a:t>o</a:t>
            </a:r>
            <a:r>
              <a:rPr lang="en-US" altLang="en-US" dirty="0">
                <a:solidFill>
                  <a:schemeClr val="tx2"/>
                </a:solidFill>
              </a:rPr>
              <a:t>. </a:t>
            </a:r>
            <a:r>
              <a:rPr lang="en-US" altLang="en-US" dirty="0" smtClean="0">
                <a:solidFill>
                  <a:schemeClr val="tx2"/>
                </a:solidFill>
              </a:rPr>
              <a:t>2 </a:t>
            </a:r>
            <a:r>
              <a:rPr lang="en-US" altLang="en-US" sz="2000" b="0" dirty="0" smtClean="0">
                <a:solidFill>
                  <a:schemeClr val="tx2"/>
                </a:solidFill>
              </a:rPr>
              <a:t>(1 of 3)</a:t>
            </a:r>
            <a:endParaRPr lang="en-US" altLang="en-US" sz="2000" b="0" dirty="0">
              <a:solidFill>
                <a:schemeClr val="tx2"/>
              </a:solidFill>
            </a:endParaRPr>
          </a:p>
        </p:txBody>
      </p:sp>
      <p:sp>
        <p:nvSpPr>
          <p:cNvPr id="3" name="Text Placeholder 2"/>
          <p:cNvSpPr>
            <a:spLocks noGrp="1"/>
          </p:cNvSpPr>
          <p:nvPr>
            <p:ph type="body" idx="1"/>
          </p:nvPr>
        </p:nvSpPr>
        <p:spPr>
          <a:xfrm>
            <a:off x="487680" y="1645920"/>
            <a:ext cx="3660996" cy="909927"/>
          </a:xfrm>
        </p:spPr>
        <p:txBody>
          <a:bodyPr/>
          <a:lstStyle/>
          <a:p>
            <a:pPr marL="0" indent="0" eaLnBrk="0" hangingPunct="0">
              <a:spcBef>
                <a:spcPts val="0"/>
              </a:spcBef>
              <a:buNone/>
              <a:defRPr/>
            </a:pPr>
            <a:r>
              <a:rPr lang="en-US" altLang="en-US" sz="2400" dirty="0">
                <a:latin typeface="+mn-lt"/>
              </a:rPr>
              <a:t>Solve the following model graphically:</a:t>
            </a:r>
            <a:endParaRPr lang="en-US" altLang="en-US" sz="2400" dirty="0">
              <a:solidFill>
                <a:schemeClr val="tx1"/>
              </a:solidFill>
              <a:latin typeface="+mn-lt"/>
            </a:endParaRPr>
          </a:p>
        </p:txBody>
      </p:sp>
      <p:sp>
        <p:nvSpPr>
          <p:cNvPr id="5" name="Content Placeholder 4"/>
          <p:cNvSpPr>
            <a:spLocks noGrp="1"/>
          </p:cNvSpPr>
          <p:nvPr>
            <p:ph sz="quarter" idx="16"/>
          </p:nvPr>
        </p:nvSpPr>
        <p:spPr>
          <a:xfrm>
            <a:off x="502973" y="2835717"/>
            <a:ext cx="1524890" cy="436777"/>
          </a:xfrm>
        </p:spPr>
        <p:txBody>
          <a:bodyPr/>
          <a:lstStyle/>
          <a:p>
            <a:pPr marL="0" indent="0">
              <a:buNone/>
            </a:pPr>
            <a:r>
              <a:rPr lang="en-US" altLang="en-US" sz="2400" dirty="0" smtClean="0">
                <a:latin typeface="+mn-lt"/>
              </a:rPr>
              <a:t>Maximize</a:t>
            </a:r>
          </a:p>
        </p:txBody>
      </p:sp>
      <p:graphicFrame>
        <p:nvGraphicFramePr>
          <p:cNvPr id="10" name="Object 9" descr="Z = 4 x sub 1 + 5 x sub 2."/>
          <p:cNvGraphicFramePr>
            <a:graphicFrameLocks noChangeAspect="1"/>
          </p:cNvGraphicFramePr>
          <p:nvPr>
            <p:extLst>
              <p:ext uri="{D42A27DB-BD31-4B8C-83A1-F6EECF244321}">
                <p14:modId xmlns:p14="http://schemas.microsoft.com/office/powerpoint/2010/main" val="1387982353"/>
              </p:ext>
            </p:extLst>
          </p:nvPr>
        </p:nvGraphicFramePr>
        <p:xfrm>
          <a:off x="2016331" y="2930525"/>
          <a:ext cx="1733550" cy="447675"/>
        </p:xfrm>
        <a:graphic>
          <a:graphicData uri="http://schemas.openxmlformats.org/presentationml/2006/ole">
            <mc:AlternateContent xmlns:mc="http://schemas.openxmlformats.org/markup-compatibility/2006">
              <mc:Choice xmlns:v="urn:schemas-microsoft-com:vml" Requires="v">
                <p:oleObj spid="_x0000_s33210" name="Equation" r:id="rId4" imgW="888840" imgH="228600" progId="Equation.DSMT4">
                  <p:embed/>
                </p:oleObj>
              </mc:Choice>
              <mc:Fallback>
                <p:oleObj name="Equation" r:id="rId4" imgW="888840" imgH="228600" progId="Equation.DSMT4">
                  <p:embed/>
                  <p:pic>
                    <p:nvPicPr>
                      <p:cNvPr id="0" name="Picture 438" descr="Z = 4 x sub 1 + 5 x sub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6331" y="2930525"/>
                        <a:ext cx="1733550" cy="447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Content Placeholder 11"/>
          <p:cNvSpPr>
            <a:spLocks noGrp="1"/>
          </p:cNvSpPr>
          <p:nvPr>
            <p:ph sz="quarter" idx="13"/>
          </p:nvPr>
        </p:nvSpPr>
        <p:spPr>
          <a:xfrm>
            <a:off x="502974" y="3395490"/>
            <a:ext cx="1626488" cy="558800"/>
          </a:xfrm>
        </p:spPr>
        <p:txBody>
          <a:bodyPr/>
          <a:lstStyle/>
          <a:p>
            <a:pPr marL="432" indent="0">
              <a:buNone/>
            </a:pPr>
            <a:r>
              <a:rPr lang="en-US" altLang="en-US" sz="2400" dirty="0">
                <a:latin typeface="+mn-lt"/>
              </a:rPr>
              <a:t>subject to</a:t>
            </a:r>
            <a:r>
              <a:rPr lang="en-US" altLang="en-US" sz="2400" dirty="0" smtClean="0">
                <a:latin typeface="+mn-lt"/>
              </a:rPr>
              <a:t>:</a:t>
            </a:r>
          </a:p>
        </p:txBody>
      </p:sp>
      <p:graphicFrame>
        <p:nvGraphicFramePr>
          <p:cNvPr id="11" name="Object 10" descr="X sub 1 + 2 x sub 2 is less than or equal to 10. 6 x sub 1 + 6 x sub 2 is less than or equal to 36. x 1 is less than or equal to 4. x sub 1, comma, x sub 2 is greater than or equal to 0. "/>
          <p:cNvGraphicFramePr>
            <a:graphicFrameLocks noChangeAspect="1"/>
          </p:cNvGraphicFramePr>
          <p:nvPr>
            <p:extLst>
              <p:ext uri="{D42A27DB-BD31-4B8C-83A1-F6EECF244321}">
                <p14:modId xmlns:p14="http://schemas.microsoft.com/office/powerpoint/2010/main" val="3709693196"/>
              </p:ext>
            </p:extLst>
          </p:nvPr>
        </p:nvGraphicFramePr>
        <p:xfrm>
          <a:off x="2087563" y="3475038"/>
          <a:ext cx="1905000" cy="1781175"/>
        </p:xfrm>
        <a:graphic>
          <a:graphicData uri="http://schemas.openxmlformats.org/presentationml/2006/ole">
            <mc:AlternateContent xmlns:mc="http://schemas.openxmlformats.org/markup-compatibility/2006">
              <mc:Choice xmlns:v="urn:schemas-microsoft-com:vml" Requires="v">
                <p:oleObj spid="_x0000_s33211" name="Equation" r:id="rId6" imgW="977760" imgH="914400" progId="Equation.DSMT4">
                  <p:embed/>
                </p:oleObj>
              </mc:Choice>
              <mc:Fallback>
                <p:oleObj name="Equation" r:id="rId6" imgW="977760" imgH="914400" progId="Equation.DSMT4">
                  <p:embed/>
                  <p:pic>
                    <p:nvPicPr>
                      <p:cNvPr id="0" name="Picture 439" descr="X sub 1 + 2 x sub 2 is less than or equal to 10. 6 x sub 1 + 6 x sub 2 is less than or equal to 36. x 1 is less than or equal to 4. x sub 1, comma, x sub 2 is greater than or equal to 0. "/>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87563" y="3475038"/>
                        <a:ext cx="1905000" cy="1781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Content Placeholder 3"/>
          <p:cNvSpPr>
            <a:spLocks noGrp="1"/>
          </p:cNvSpPr>
          <p:nvPr>
            <p:ph sz="quarter" idx="16"/>
          </p:nvPr>
        </p:nvSpPr>
        <p:spPr>
          <a:xfrm>
            <a:off x="496270" y="5373690"/>
            <a:ext cx="3923329" cy="793042"/>
          </a:xfrm>
        </p:spPr>
        <p:txBody>
          <a:bodyPr/>
          <a:lstStyle/>
          <a:p>
            <a:pPr marL="0" indent="0">
              <a:buNone/>
            </a:pPr>
            <a:r>
              <a:rPr lang="en-US" altLang="en-US" sz="2400" dirty="0">
                <a:latin typeface="+mn-lt"/>
              </a:rPr>
              <a:t>Step </a:t>
            </a:r>
            <a:r>
              <a:rPr lang="en-US" altLang="en-US" sz="2400" dirty="0" smtClean="0">
                <a:latin typeface="+mn-lt"/>
              </a:rPr>
              <a:t>1: Plot </a:t>
            </a:r>
            <a:r>
              <a:rPr lang="en-US" altLang="en-US" sz="2400" dirty="0">
                <a:latin typeface="+mn-lt"/>
              </a:rPr>
              <a:t>the </a:t>
            </a:r>
            <a:r>
              <a:rPr lang="en-US" altLang="en-US" sz="2400" dirty="0" smtClean="0">
                <a:latin typeface="+mn-lt"/>
              </a:rPr>
              <a:t>constraints as equations</a:t>
            </a:r>
            <a:endParaRPr lang="en-US" altLang="en-US" sz="2400" dirty="0">
              <a:latin typeface="+mn-lt"/>
            </a:endParaRPr>
          </a:p>
        </p:txBody>
      </p:sp>
      <p:pic>
        <p:nvPicPr>
          <p:cNvPr id="13" name="Picture 4" descr="A graph plots x sub 2 versus x sub 1. Line x sub 1 + 2 x sub 2 = 10 falls from (0, 5) to (10, 0). Line 6 x sub 1 + 6 x sub 2 = 36 falls from (0, 6) to (6, 0). Line x sub 1 = 4 is vertical."/>
          <p:cNvPicPr>
            <a:picLocks noChangeAspect="1" noChangeArrowheads="1"/>
          </p:cNvPicPr>
          <p:nvPr/>
        </p:nvPicPr>
        <p:blipFill>
          <a:blip r:embed="rId8"/>
          <a:srcRect/>
          <a:stretch>
            <a:fillRect/>
          </a:stretch>
        </p:blipFill>
        <p:spPr bwMode="auto">
          <a:xfrm>
            <a:off x="4443431" y="1660479"/>
            <a:ext cx="4134060" cy="4021230"/>
          </a:xfrm>
          <a:prstGeom prst="rect">
            <a:avLst/>
          </a:prstGeom>
          <a:noFill/>
          <a:ln w="9525">
            <a:noFill/>
            <a:miter lim="800000"/>
            <a:headEnd/>
            <a:tailEnd/>
          </a:ln>
        </p:spPr>
      </p:pic>
      <p:sp>
        <p:nvSpPr>
          <p:cNvPr id="22" name="Content Placeholder 21"/>
          <p:cNvSpPr>
            <a:spLocks noGrp="1"/>
          </p:cNvSpPr>
          <p:nvPr>
            <p:ph sz="quarter" idx="14"/>
          </p:nvPr>
        </p:nvSpPr>
        <p:spPr>
          <a:xfrm>
            <a:off x="4395110" y="5760881"/>
            <a:ext cx="4291690" cy="466811"/>
          </a:xfrm>
        </p:spPr>
        <p:txBody>
          <a:bodyPr/>
          <a:lstStyle/>
          <a:p>
            <a:pPr marL="432" indent="0" eaLnBrk="0" hangingPunct="0">
              <a:buNone/>
              <a:defRPr/>
            </a:pPr>
            <a:r>
              <a:rPr lang="en-US" sz="2000" b="1" dirty="0" smtClean="0">
                <a:latin typeface="+mn-lt"/>
                <a:cs typeface="Times New Roman" pitchFamily="18" charset="0"/>
              </a:rPr>
              <a:t>Figure 2.23</a:t>
            </a:r>
            <a:r>
              <a:rPr lang="en-US" sz="2000" dirty="0" smtClean="0">
                <a:latin typeface="+mn-lt"/>
                <a:cs typeface="Times New Roman" pitchFamily="18" charset="0"/>
              </a:rPr>
              <a:t> </a:t>
            </a:r>
            <a:r>
              <a:rPr lang="en-US" sz="2000" dirty="0" smtClean="0">
                <a:latin typeface="+mn-lt"/>
                <a:cs typeface="Times" charset="0"/>
              </a:rPr>
              <a:t>Constraint equations</a:t>
            </a:r>
            <a:endParaRPr lang="en-US" sz="2000" dirty="0">
              <a:latin typeface="+mn-lt"/>
            </a:endParaRPr>
          </a:p>
        </p:txBody>
      </p:sp>
    </p:spTree>
    <p:extLst>
      <p:ext uri="{BB962C8B-B14F-4D97-AF65-F5344CB8AC3E}">
        <p14:creationId xmlns:p14="http://schemas.microsoft.com/office/powerpoint/2010/main" val="397659148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pPr eaLnBrk="0" hangingPunct="0">
              <a:defRPr/>
            </a:pPr>
            <a:r>
              <a:rPr lang="en-US" altLang="en-US" dirty="0">
                <a:solidFill>
                  <a:schemeClr val="tx2"/>
                </a:solidFill>
              </a:rPr>
              <a:t>Example Problem </a:t>
            </a:r>
            <a:r>
              <a:rPr lang="en-US" altLang="en-US" dirty="0" smtClean="0">
                <a:solidFill>
                  <a:schemeClr val="tx2"/>
                </a:solidFill>
              </a:rPr>
              <a:t>N</a:t>
            </a:r>
            <a:r>
              <a:rPr lang="en-US" altLang="en-US" sz="100" dirty="0" smtClean="0">
                <a:solidFill>
                  <a:schemeClr val="tx2"/>
                </a:solidFill>
              </a:rPr>
              <a:t> </a:t>
            </a:r>
            <a:r>
              <a:rPr lang="en-US" altLang="en-US" dirty="0" smtClean="0">
                <a:solidFill>
                  <a:schemeClr val="tx2"/>
                </a:solidFill>
              </a:rPr>
              <a:t>o. 2 </a:t>
            </a:r>
            <a:r>
              <a:rPr lang="en-US" altLang="en-US" sz="2000" b="0" dirty="0" smtClean="0">
                <a:solidFill>
                  <a:schemeClr val="tx2"/>
                </a:solidFill>
              </a:rPr>
              <a:t>(2 </a:t>
            </a:r>
            <a:r>
              <a:rPr lang="en-US" altLang="en-US" sz="2000" b="0" dirty="0">
                <a:solidFill>
                  <a:schemeClr val="tx2"/>
                </a:solidFill>
              </a:rPr>
              <a:t>of 3</a:t>
            </a:r>
            <a:r>
              <a:rPr lang="en-US" altLang="en-US" sz="2000" b="0" dirty="0" smtClean="0">
                <a:solidFill>
                  <a:schemeClr val="tx2"/>
                </a:solidFill>
              </a:rPr>
              <a:t>)</a:t>
            </a:r>
            <a:endParaRPr lang="en-US" altLang="en-US" sz="2000" dirty="0">
              <a:solidFill>
                <a:schemeClr val="tx2"/>
              </a:solidFill>
            </a:endParaRPr>
          </a:p>
        </p:txBody>
      </p:sp>
      <p:sp>
        <p:nvSpPr>
          <p:cNvPr id="4" name="Content Placeholder 3"/>
          <p:cNvSpPr>
            <a:spLocks noGrp="1"/>
          </p:cNvSpPr>
          <p:nvPr>
            <p:ph sz="quarter" idx="16"/>
          </p:nvPr>
        </p:nvSpPr>
        <p:spPr>
          <a:xfrm>
            <a:off x="496271" y="1643900"/>
            <a:ext cx="3480643" cy="997699"/>
          </a:xfrm>
        </p:spPr>
        <p:txBody>
          <a:bodyPr/>
          <a:lstStyle/>
          <a:p>
            <a:pPr marL="0" indent="0" eaLnBrk="0" hangingPunct="0">
              <a:spcBef>
                <a:spcPct val="50000"/>
              </a:spcBef>
              <a:buNone/>
              <a:defRPr/>
            </a:pPr>
            <a:r>
              <a:rPr lang="en-US" altLang="en-US" sz="2400" dirty="0">
                <a:latin typeface="+mn-lt"/>
              </a:rPr>
              <a:t>Step 2: Determine the feasible solution space</a:t>
            </a:r>
          </a:p>
        </p:txBody>
      </p:sp>
      <p:pic>
        <p:nvPicPr>
          <p:cNvPr id="14" name="Picture 4" descr="A graph plots x sub 2 versus x sub 1. The feasible solution area is within the quadrant below the lines. The extreme points are A at (0, 5), B at approximately (2, 4), C at approximately (4, 2), and D (4, 0)."/>
          <p:cNvPicPr>
            <a:picLocks noChangeAspect="1" noChangeArrowheads="1"/>
          </p:cNvPicPr>
          <p:nvPr/>
        </p:nvPicPr>
        <p:blipFill>
          <a:blip r:embed="rId3"/>
          <a:srcRect/>
          <a:stretch>
            <a:fillRect/>
          </a:stretch>
        </p:blipFill>
        <p:spPr bwMode="auto">
          <a:xfrm>
            <a:off x="4365801" y="1869600"/>
            <a:ext cx="4114842" cy="3790313"/>
          </a:xfrm>
          <a:prstGeom prst="rect">
            <a:avLst/>
          </a:prstGeom>
          <a:noFill/>
          <a:ln w="9525">
            <a:noFill/>
            <a:miter lim="800000"/>
            <a:headEnd/>
            <a:tailEnd/>
          </a:ln>
        </p:spPr>
      </p:pic>
      <p:sp>
        <p:nvSpPr>
          <p:cNvPr id="22" name="Content Placeholder 21"/>
          <p:cNvSpPr>
            <a:spLocks noGrp="1"/>
          </p:cNvSpPr>
          <p:nvPr>
            <p:ph sz="quarter" idx="14"/>
          </p:nvPr>
        </p:nvSpPr>
        <p:spPr>
          <a:xfrm>
            <a:off x="2206171" y="5762171"/>
            <a:ext cx="6480629" cy="440509"/>
          </a:xfrm>
        </p:spPr>
        <p:txBody>
          <a:bodyPr/>
          <a:lstStyle/>
          <a:p>
            <a:pPr marL="432" indent="0" eaLnBrk="0" hangingPunct="0">
              <a:buNone/>
              <a:defRPr/>
            </a:pPr>
            <a:r>
              <a:rPr lang="en-US" sz="2000" b="1" dirty="0">
                <a:latin typeface="+mn-lt"/>
                <a:cs typeface="Times New Roman" pitchFamily="18" charset="0"/>
              </a:rPr>
              <a:t>Figure 2.24</a:t>
            </a:r>
            <a:r>
              <a:rPr lang="en-US" sz="2000" dirty="0">
                <a:latin typeface="+mn-lt"/>
                <a:cs typeface="Times New Roman" pitchFamily="18" charset="0"/>
              </a:rPr>
              <a:t> </a:t>
            </a:r>
            <a:r>
              <a:rPr lang="en-US" sz="2000" dirty="0">
                <a:latin typeface="+mn-lt"/>
                <a:cs typeface="Times" charset="0"/>
              </a:rPr>
              <a:t>Feasible solution space and extreme </a:t>
            </a:r>
            <a:r>
              <a:rPr lang="en-US" sz="2000" dirty="0" smtClean="0">
                <a:latin typeface="+mn-lt"/>
                <a:cs typeface="Times" charset="0"/>
              </a:rPr>
              <a:t>points</a:t>
            </a:r>
            <a:endParaRPr lang="en-US" sz="2000" dirty="0">
              <a:latin typeface="+mn-lt"/>
            </a:endParaRPr>
          </a:p>
        </p:txBody>
      </p:sp>
    </p:spTree>
    <p:extLst>
      <p:ext uri="{BB962C8B-B14F-4D97-AF65-F5344CB8AC3E}">
        <p14:creationId xmlns:p14="http://schemas.microsoft.com/office/powerpoint/2010/main" val="6133737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dirty="0"/>
              <a:t>Model </a:t>
            </a:r>
            <a:r>
              <a:rPr lang="en-US" altLang="en-US" dirty="0" smtClean="0"/>
              <a:t>Components</a:t>
            </a:r>
            <a:endParaRPr lang="en-US" dirty="0"/>
          </a:p>
        </p:txBody>
      </p:sp>
      <p:sp>
        <p:nvSpPr>
          <p:cNvPr id="6" name="Text Placeholder 5"/>
          <p:cNvSpPr>
            <a:spLocks noGrp="1"/>
          </p:cNvSpPr>
          <p:nvPr>
            <p:ph type="body" idx="1"/>
          </p:nvPr>
        </p:nvSpPr>
        <p:spPr/>
        <p:txBody>
          <a:bodyPr/>
          <a:lstStyle/>
          <a:p>
            <a:pPr eaLnBrk="1" hangingPunct="1"/>
            <a:r>
              <a:rPr lang="en-US" altLang="en-US" sz="2400" b="1" dirty="0">
                <a:latin typeface="+mn-lt"/>
              </a:rPr>
              <a:t>Decision variables </a:t>
            </a:r>
            <a:r>
              <a:rPr lang="en-US" altLang="en-US" sz="2400" dirty="0">
                <a:latin typeface="+mn-lt"/>
              </a:rPr>
              <a:t>- mathematical symbols representing levels of activity by the firm.</a:t>
            </a:r>
          </a:p>
          <a:p>
            <a:pPr eaLnBrk="1" hangingPunct="1"/>
            <a:r>
              <a:rPr lang="en-US" altLang="en-US" sz="2400" b="1" dirty="0">
                <a:latin typeface="+mn-lt"/>
              </a:rPr>
              <a:t>Objective function </a:t>
            </a:r>
            <a:r>
              <a:rPr lang="en-US" altLang="en-US" sz="2400" dirty="0">
                <a:latin typeface="+mn-lt"/>
              </a:rPr>
              <a:t>- a linear mathematical relationship describing an objective of the firm, in terms of decision variables - this function is to be maximized or minimized.</a:t>
            </a:r>
          </a:p>
          <a:p>
            <a:pPr eaLnBrk="1" hangingPunct="1"/>
            <a:r>
              <a:rPr lang="en-US" altLang="en-US" sz="2400" b="1" dirty="0">
                <a:latin typeface="+mn-lt"/>
              </a:rPr>
              <a:t>Constraints </a:t>
            </a:r>
            <a:r>
              <a:rPr lang="en-US" altLang="en-US" sz="2400" dirty="0" smtClean="0">
                <a:latin typeface="+mn-lt"/>
              </a:rPr>
              <a:t>- </a:t>
            </a:r>
            <a:r>
              <a:rPr lang="en-US" altLang="en-US" sz="2400" dirty="0">
                <a:latin typeface="+mn-lt"/>
              </a:rPr>
              <a:t>requirements or restrictions placed on the firm by the operating environment, stated in linear relationships of the decision variables.</a:t>
            </a:r>
          </a:p>
          <a:p>
            <a:pPr eaLnBrk="1" hangingPunct="1"/>
            <a:r>
              <a:rPr lang="en-US" altLang="en-US" sz="2400" b="1" dirty="0">
                <a:latin typeface="+mn-lt"/>
              </a:rPr>
              <a:t>Parameters </a:t>
            </a:r>
            <a:r>
              <a:rPr lang="en-US" altLang="en-US" sz="2400" dirty="0">
                <a:latin typeface="+mn-lt"/>
              </a:rPr>
              <a:t>- numerical coefficients and constants used in the objective function and constraints.</a:t>
            </a:r>
          </a:p>
        </p:txBody>
      </p:sp>
    </p:spTree>
    <p:extLst>
      <p:ext uri="{BB962C8B-B14F-4D97-AF65-F5344CB8AC3E}">
        <p14:creationId xmlns:p14="http://schemas.microsoft.com/office/powerpoint/2010/main" val="374472915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pPr eaLnBrk="0" hangingPunct="0">
              <a:defRPr/>
            </a:pPr>
            <a:r>
              <a:rPr lang="en-US" altLang="en-US" dirty="0">
                <a:solidFill>
                  <a:schemeClr val="tx2"/>
                </a:solidFill>
              </a:rPr>
              <a:t>Example Problem </a:t>
            </a:r>
            <a:r>
              <a:rPr lang="en-US" altLang="en-US" dirty="0" smtClean="0">
                <a:solidFill>
                  <a:schemeClr val="tx2"/>
                </a:solidFill>
              </a:rPr>
              <a:t>N</a:t>
            </a:r>
            <a:r>
              <a:rPr lang="en-US" altLang="en-US" sz="100" dirty="0" smtClean="0">
                <a:solidFill>
                  <a:schemeClr val="tx2"/>
                </a:solidFill>
              </a:rPr>
              <a:t> </a:t>
            </a:r>
            <a:r>
              <a:rPr lang="en-US" altLang="en-US" dirty="0" smtClean="0">
                <a:solidFill>
                  <a:schemeClr val="tx2"/>
                </a:solidFill>
              </a:rPr>
              <a:t>o</a:t>
            </a:r>
            <a:r>
              <a:rPr lang="en-US" altLang="en-US" dirty="0">
                <a:solidFill>
                  <a:schemeClr val="tx2"/>
                </a:solidFill>
              </a:rPr>
              <a:t>. </a:t>
            </a:r>
            <a:r>
              <a:rPr lang="en-US" altLang="en-US" dirty="0" smtClean="0">
                <a:solidFill>
                  <a:schemeClr val="tx2"/>
                </a:solidFill>
              </a:rPr>
              <a:t>2 </a:t>
            </a:r>
            <a:r>
              <a:rPr lang="en-US" altLang="en-US" sz="2000" b="0" dirty="0" smtClean="0">
                <a:solidFill>
                  <a:schemeClr val="tx2"/>
                </a:solidFill>
              </a:rPr>
              <a:t>(3 </a:t>
            </a:r>
            <a:r>
              <a:rPr lang="en-US" altLang="en-US" sz="2000" b="0" dirty="0">
                <a:solidFill>
                  <a:schemeClr val="tx2"/>
                </a:solidFill>
              </a:rPr>
              <a:t>of </a:t>
            </a:r>
            <a:r>
              <a:rPr lang="en-US" altLang="en-US" sz="2000" b="0" dirty="0" smtClean="0">
                <a:solidFill>
                  <a:schemeClr val="tx2"/>
                </a:solidFill>
              </a:rPr>
              <a:t>3)</a:t>
            </a:r>
            <a:endParaRPr lang="en-US" altLang="en-US" sz="2000" dirty="0">
              <a:solidFill>
                <a:schemeClr val="tx2"/>
              </a:solidFill>
            </a:endParaRPr>
          </a:p>
        </p:txBody>
      </p:sp>
      <p:sp>
        <p:nvSpPr>
          <p:cNvPr id="4" name="Content Placeholder 3"/>
          <p:cNvSpPr>
            <a:spLocks noGrp="1"/>
          </p:cNvSpPr>
          <p:nvPr>
            <p:ph sz="quarter" idx="16"/>
          </p:nvPr>
        </p:nvSpPr>
        <p:spPr>
          <a:xfrm>
            <a:off x="496271" y="1643901"/>
            <a:ext cx="3805444" cy="1160320"/>
          </a:xfrm>
        </p:spPr>
        <p:txBody>
          <a:bodyPr/>
          <a:lstStyle/>
          <a:p>
            <a:pPr marL="0" indent="0" eaLnBrk="0" hangingPunct="0">
              <a:spcBef>
                <a:spcPct val="50000"/>
              </a:spcBef>
              <a:buNone/>
              <a:defRPr/>
            </a:pPr>
            <a:r>
              <a:rPr lang="en-US" altLang="en-US" sz="2400" dirty="0">
                <a:latin typeface="+mn-lt"/>
              </a:rPr>
              <a:t>Step 3 and 4: Determine the solution points and optimal solution</a:t>
            </a:r>
          </a:p>
        </p:txBody>
      </p:sp>
      <p:pic>
        <p:nvPicPr>
          <p:cNvPr id="13" name="Picture 4" descr="A graph includes values for the optimal solution and extreme points. The graph plots x sub 2 versus x sub 1. Values for points A through D are as follows: Point A. X sub 1 = 0. X sub 2 = 5. Z = 25. Point B, optimal solution. X sub 1 = 2. X sub 2 = 4. Z = 28. Point C. X sub 1 = 4. X sub 2 = 2. Z = 26. Point D. X sub 1 = 4. X sub 2 = 0. Z = 16."/>
          <p:cNvPicPr>
            <a:picLocks noChangeAspect="1" noChangeArrowheads="1"/>
          </p:cNvPicPr>
          <p:nvPr/>
        </p:nvPicPr>
        <p:blipFill>
          <a:blip r:embed="rId3"/>
          <a:srcRect/>
          <a:stretch>
            <a:fillRect/>
          </a:stretch>
        </p:blipFill>
        <p:spPr bwMode="auto">
          <a:xfrm>
            <a:off x="4534002" y="1650527"/>
            <a:ext cx="4073708" cy="3913646"/>
          </a:xfrm>
          <a:prstGeom prst="rect">
            <a:avLst/>
          </a:prstGeom>
          <a:noFill/>
          <a:ln w="9525">
            <a:noFill/>
            <a:miter lim="800000"/>
            <a:headEnd/>
            <a:tailEnd/>
          </a:ln>
        </p:spPr>
      </p:pic>
      <p:sp>
        <p:nvSpPr>
          <p:cNvPr id="22" name="Content Placeholder 21"/>
          <p:cNvSpPr>
            <a:spLocks noGrp="1"/>
          </p:cNvSpPr>
          <p:nvPr>
            <p:ph sz="quarter" idx="14"/>
          </p:nvPr>
        </p:nvSpPr>
        <p:spPr>
          <a:xfrm>
            <a:off x="4702629" y="5674309"/>
            <a:ext cx="4151812" cy="455481"/>
          </a:xfrm>
        </p:spPr>
        <p:txBody>
          <a:bodyPr/>
          <a:lstStyle/>
          <a:p>
            <a:pPr marL="432" indent="0" eaLnBrk="0" hangingPunct="0">
              <a:buNone/>
              <a:defRPr/>
            </a:pPr>
            <a:r>
              <a:rPr lang="en-US" sz="2000" b="1" dirty="0">
                <a:latin typeface="+mn-lt"/>
                <a:cs typeface="Times New Roman" pitchFamily="18" charset="0"/>
              </a:rPr>
              <a:t>Figure 2.25</a:t>
            </a:r>
            <a:r>
              <a:rPr lang="en-US" sz="2000" dirty="0">
                <a:latin typeface="+mn-lt"/>
                <a:cs typeface="Times New Roman" pitchFamily="18" charset="0"/>
              </a:rPr>
              <a:t> </a:t>
            </a:r>
            <a:r>
              <a:rPr lang="en-US" sz="2000" dirty="0" smtClean="0">
                <a:latin typeface="+mn-lt"/>
                <a:cs typeface="Times" charset="0"/>
              </a:rPr>
              <a:t>Optimal </a:t>
            </a:r>
            <a:r>
              <a:rPr lang="en-US" sz="2000" dirty="0">
                <a:latin typeface="+mn-lt"/>
                <a:cs typeface="Times" charset="0"/>
              </a:rPr>
              <a:t>solution </a:t>
            </a:r>
            <a:r>
              <a:rPr lang="en-US" sz="2000" dirty="0" smtClean="0">
                <a:latin typeface="+mn-lt"/>
                <a:cs typeface="Times" charset="0"/>
              </a:rPr>
              <a:t>point</a:t>
            </a:r>
            <a:endParaRPr lang="en-US" sz="2000" dirty="0">
              <a:latin typeface="+mn-lt"/>
            </a:endParaRPr>
          </a:p>
        </p:txBody>
      </p:sp>
    </p:spTree>
    <p:extLst>
      <p:ext uri="{BB962C8B-B14F-4D97-AF65-F5344CB8AC3E}">
        <p14:creationId xmlns:p14="http://schemas.microsoft.com/office/powerpoint/2010/main" val="14454127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Model Formulation Steps</a:t>
            </a:r>
          </a:p>
        </p:txBody>
      </p:sp>
      <p:sp>
        <p:nvSpPr>
          <p:cNvPr id="3" name="Text Placeholder 2"/>
          <p:cNvSpPr>
            <a:spLocks noGrp="1"/>
          </p:cNvSpPr>
          <p:nvPr>
            <p:ph type="body" idx="1"/>
          </p:nvPr>
        </p:nvSpPr>
        <p:spPr/>
        <p:txBody>
          <a:bodyPr/>
          <a:lstStyle/>
          <a:p>
            <a:pPr marL="0" indent="0" eaLnBrk="0" hangingPunct="0">
              <a:buNone/>
              <a:defRPr/>
            </a:pPr>
            <a:r>
              <a:rPr lang="en-US" sz="2400" b="1" dirty="0">
                <a:latin typeface="+mn-lt"/>
              </a:rPr>
              <a:t>Step </a:t>
            </a:r>
            <a:r>
              <a:rPr lang="en-US" sz="2400" b="1" dirty="0" smtClean="0">
                <a:latin typeface="+mn-lt"/>
              </a:rPr>
              <a:t>1:</a:t>
            </a:r>
            <a:r>
              <a:rPr lang="en-US" sz="2400" dirty="0" smtClean="0">
                <a:latin typeface="+mn-lt"/>
              </a:rPr>
              <a:t> </a:t>
            </a:r>
            <a:r>
              <a:rPr lang="en-US" sz="2400" dirty="0">
                <a:latin typeface="+mn-lt"/>
              </a:rPr>
              <a:t>Define the decision </a:t>
            </a:r>
            <a:r>
              <a:rPr lang="en-US" sz="2400" dirty="0" smtClean="0">
                <a:latin typeface="+mn-lt"/>
              </a:rPr>
              <a:t>variables</a:t>
            </a:r>
          </a:p>
          <a:p>
            <a:pPr marL="1074738" indent="-3175" eaLnBrk="0" hangingPunct="0">
              <a:buNone/>
              <a:defRPr/>
            </a:pPr>
            <a:r>
              <a:rPr lang="en-US" sz="2400" b="1" dirty="0" smtClean="0">
                <a:latin typeface="+mn-lt"/>
              </a:rPr>
              <a:t>How </a:t>
            </a:r>
            <a:r>
              <a:rPr lang="en-US" sz="2400" b="1" dirty="0">
                <a:latin typeface="+mn-lt"/>
              </a:rPr>
              <a:t>many bowls and mugs to produce</a:t>
            </a:r>
            <a:r>
              <a:rPr lang="en-US" sz="2400" b="1" dirty="0" smtClean="0">
                <a:latin typeface="+mn-lt"/>
              </a:rPr>
              <a:t>?</a:t>
            </a:r>
            <a:endParaRPr lang="en-US" sz="2400" b="1" dirty="0">
              <a:latin typeface="+mn-lt"/>
            </a:endParaRPr>
          </a:p>
          <a:p>
            <a:pPr marL="0" indent="0" eaLnBrk="0" hangingPunct="0">
              <a:buNone/>
              <a:defRPr/>
            </a:pPr>
            <a:r>
              <a:rPr lang="en-US" sz="2400" b="1" dirty="0">
                <a:latin typeface="+mn-lt"/>
              </a:rPr>
              <a:t>Step </a:t>
            </a:r>
            <a:r>
              <a:rPr lang="en-US" sz="2400" b="1" dirty="0" smtClean="0">
                <a:latin typeface="+mn-lt"/>
              </a:rPr>
              <a:t>2:</a:t>
            </a:r>
            <a:r>
              <a:rPr lang="en-US" sz="2400" dirty="0" smtClean="0">
                <a:latin typeface="+mn-lt"/>
              </a:rPr>
              <a:t> </a:t>
            </a:r>
            <a:r>
              <a:rPr lang="en-US" sz="2400" dirty="0">
                <a:latin typeface="+mn-lt"/>
              </a:rPr>
              <a:t>Define the objective function</a:t>
            </a:r>
          </a:p>
          <a:p>
            <a:pPr marL="1074738" indent="0" eaLnBrk="0" hangingPunct="0">
              <a:buNone/>
              <a:defRPr/>
            </a:pPr>
            <a:r>
              <a:rPr lang="en-US" sz="2400" b="1" dirty="0" smtClean="0">
                <a:latin typeface="+mn-lt"/>
              </a:rPr>
              <a:t>Maximize profit</a:t>
            </a:r>
            <a:endParaRPr lang="en-US" sz="2400" b="1" dirty="0">
              <a:latin typeface="+mn-lt"/>
            </a:endParaRPr>
          </a:p>
          <a:p>
            <a:pPr marL="0" indent="0" eaLnBrk="0" hangingPunct="0">
              <a:buNone/>
              <a:defRPr/>
            </a:pPr>
            <a:r>
              <a:rPr lang="en-US" sz="2400" b="1" dirty="0">
                <a:latin typeface="+mn-lt"/>
              </a:rPr>
              <a:t>Step </a:t>
            </a:r>
            <a:r>
              <a:rPr lang="en-US" sz="2400" b="1" dirty="0" smtClean="0">
                <a:latin typeface="+mn-lt"/>
              </a:rPr>
              <a:t>3:</a:t>
            </a:r>
            <a:r>
              <a:rPr lang="en-US" sz="2400" dirty="0" smtClean="0">
                <a:latin typeface="+mn-lt"/>
              </a:rPr>
              <a:t> </a:t>
            </a:r>
            <a:r>
              <a:rPr lang="en-US" sz="2400" dirty="0">
                <a:latin typeface="+mn-lt"/>
              </a:rPr>
              <a:t>Define the constraints</a:t>
            </a:r>
          </a:p>
          <a:p>
            <a:pPr marL="1074738" indent="0" eaLnBrk="0" hangingPunct="0">
              <a:buNone/>
              <a:defRPr/>
            </a:pPr>
            <a:r>
              <a:rPr lang="en-US" sz="2400" b="1" dirty="0" smtClean="0">
                <a:latin typeface="+mn-lt"/>
              </a:rPr>
              <a:t>The </a:t>
            </a:r>
            <a:r>
              <a:rPr lang="en-US" sz="2400" b="1" dirty="0">
                <a:latin typeface="+mn-lt"/>
              </a:rPr>
              <a:t>resources (clay and labor) </a:t>
            </a:r>
            <a:r>
              <a:rPr lang="en-US" sz="2400" b="1" dirty="0" smtClean="0">
                <a:latin typeface="+mn-lt"/>
              </a:rPr>
              <a:t>available</a:t>
            </a:r>
            <a:endParaRPr lang="en-US" sz="2400" b="1" dirty="0">
              <a:latin typeface="+mn-lt"/>
            </a:endParaRPr>
          </a:p>
        </p:txBody>
      </p:sp>
    </p:spTree>
    <p:extLst>
      <p:ext uri="{BB962C8B-B14F-4D97-AF65-F5344CB8AC3E}">
        <p14:creationId xmlns:p14="http://schemas.microsoft.com/office/powerpoint/2010/main" val="33862037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Learning Objective 2.2</a:t>
            </a:r>
            <a:endParaRPr lang="en-IN" dirty="0"/>
          </a:p>
        </p:txBody>
      </p:sp>
      <p:sp>
        <p:nvSpPr>
          <p:cNvPr id="3" name="Text Placeholder 2"/>
          <p:cNvSpPr>
            <a:spLocks noGrp="1"/>
          </p:cNvSpPr>
          <p:nvPr>
            <p:ph type="body" idx="1"/>
          </p:nvPr>
        </p:nvSpPr>
        <p:spPr/>
        <p:txBody>
          <a:bodyPr/>
          <a:lstStyle/>
          <a:p>
            <a:pPr eaLnBrk="0" hangingPunct="0">
              <a:buClr>
                <a:schemeClr val="tx2"/>
              </a:buClr>
              <a:defRPr/>
            </a:pPr>
            <a:r>
              <a:rPr lang="en-US" altLang="en-US" sz="2400" dirty="0">
                <a:latin typeface="+mn-lt"/>
              </a:rPr>
              <a:t>A Maximization Model Example</a:t>
            </a:r>
          </a:p>
        </p:txBody>
      </p:sp>
    </p:spTree>
    <p:extLst>
      <p:ext uri="{BB962C8B-B14F-4D97-AF65-F5344CB8AC3E}">
        <p14:creationId xmlns:p14="http://schemas.microsoft.com/office/powerpoint/2010/main" val="6764798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6597"/>
            <a:ext cx="8229600" cy="1097279"/>
          </a:xfrm>
        </p:spPr>
        <p:txBody>
          <a:bodyPr/>
          <a:lstStyle/>
          <a:p>
            <a:r>
              <a:rPr lang="en-US" altLang="en-US" dirty="0" smtClean="0"/>
              <a:t>L</a:t>
            </a:r>
            <a:r>
              <a:rPr lang="en-US" altLang="en-US" sz="100" dirty="0" smtClean="0"/>
              <a:t> </a:t>
            </a:r>
            <a:r>
              <a:rPr lang="en-US" altLang="en-US" dirty="0" smtClean="0"/>
              <a:t>P </a:t>
            </a:r>
            <a:r>
              <a:rPr lang="en-US" altLang="en-US" dirty="0"/>
              <a:t>Model </a:t>
            </a:r>
            <a:r>
              <a:rPr lang="en-US" altLang="en-US" dirty="0" smtClean="0"/>
              <a:t>Formulation 1 </a:t>
            </a:r>
            <a:r>
              <a:rPr lang="en-US" altLang="en-US" sz="2000" b="0" dirty="0" smtClean="0"/>
              <a:t>(1 of 3)</a:t>
            </a:r>
            <a:endParaRPr lang="en-US" sz="2000" b="0" dirty="0"/>
          </a:p>
        </p:txBody>
      </p:sp>
      <p:sp>
        <p:nvSpPr>
          <p:cNvPr id="4" name="Text Placeholder 3"/>
          <p:cNvSpPr>
            <a:spLocks noGrp="1"/>
          </p:cNvSpPr>
          <p:nvPr>
            <p:ph type="body" idx="1"/>
          </p:nvPr>
        </p:nvSpPr>
        <p:spPr>
          <a:xfrm>
            <a:off x="457200" y="1611427"/>
            <a:ext cx="4708358" cy="533400"/>
          </a:xfrm>
        </p:spPr>
        <p:txBody>
          <a:bodyPr/>
          <a:lstStyle/>
          <a:p>
            <a:pPr marL="0" indent="0">
              <a:buNone/>
            </a:pPr>
            <a:r>
              <a:rPr lang="en-US" sz="2200" b="1" dirty="0">
                <a:latin typeface="+mn-lt"/>
              </a:rPr>
              <a:t>Resource Requirements</a:t>
            </a:r>
            <a:endParaRPr lang="en-US" sz="2200" dirty="0">
              <a:latin typeface="+mn-lt"/>
            </a:endParaRPr>
          </a:p>
        </p:txBody>
      </p:sp>
      <p:graphicFrame>
        <p:nvGraphicFramePr>
          <p:cNvPr id="3" name="Table 2"/>
          <p:cNvGraphicFramePr>
            <a:graphicFrameLocks noGrp="1"/>
          </p:cNvGraphicFramePr>
          <p:nvPr>
            <p:extLst>
              <p:ext uri="{D42A27DB-BD31-4B8C-83A1-F6EECF244321}">
                <p14:modId xmlns:p14="http://schemas.microsoft.com/office/powerpoint/2010/main" val="2061091826"/>
              </p:ext>
            </p:extLst>
          </p:nvPr>
        </p:nvGraphicFramePr>
        <p:xfrm>
          <a:off x="569495" y="2295922"/>
          <a:ext cx="4483768" cy="1249680"/>
        </p:xfrm>
        <a:graphic>
          <a:graphicData uri="http://schemas.openxmlformats.org/drawingml/2006/table">
            <a:tbl>
              <a:tblPr firstRow="1" bandRow="1">
                <a:tableStyleId>{40F9630F-82C1-40B7-BC3A-925EFCFF5E92}</a:tableStyleId>
              </a:tblPr>
              <a:tblGrid>
                <a:gridCol w="998048">
                  <a:extLst>
                    <a:ext uri="{9D8B030D-6E8A-4147-A177-3AD203B41FA5}">
                      <a16:colId xmlns:a16="http://schemas.microsoft.com/office/drawing/2014/main" val="414258181"/>
                    </a:ext>
                  </a:extLst>
                </a:gridCol>
                <a:gridCol w="1077686">
                  <a:extLst>
                    <a:ext uri="{9D8B030D-6E8A-4147-A177-3AD203B41FA5}">
                      <a16:colId xmlns:a16="http://schemas.microsoft.com/office/drawing/2014/main" val="3758963100"/>
                    </a:ext>
                  </a:extLst>
                </a:gridCol>
                <a:gridCol w="1188834">
                  <a:extLst>
                    <a:ext uri="{9D8B030D-6E8A-4147-A177-3AD203B41FA5}">
                      <a16:colId xmlns:a16="http://schemas.microsoft.com/office/drawing/2014/main" val="3978960480"/>
                    </a:ext>
                  </a:extLst>
                </a:gridCol>
                <a:gridCol w="1219200">
                  <a:extLst>
                    <a:ext uri="{9D8B030D-6E8A-4147-A177-3AD203B41FA5}">
                      <a16:colId xmlns:a16="http://schemas.microsoft.com/office/drawing/2014/main" val="2254281359"/>
                    </a:ext>
                  </a:extLst>
                </a:gridCol>
              </a:tblGrid>
              <a:tr h="0">
                <a:tc>
                  <a:txBody>
                    <a:bodyPr/>
                    <a:lstStyle/>
                    <a:p>
                      <a:r>
                        <a:rPr lang="en-US" sz="1600" b="1" dirty="0" smtClean="0">
                          <a:latin typeface="+mn-lt"/>
                        </a:rPr>
                        <a:t>product</a:t>
                      </a:r>
                      <a:endParaRPr lang="en-US" sz="16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600" b="1" i="0" u="none" strike="noStrike" cap="none" baseline="0" dirty="0" smtClean="0">
                          <a:solidFill>
                            <a:schemeClr val="dk1"/>
                          </a:solidFill>
                          <a:latin typeface="+mn-lt"/>
                          <a:ea typeface="Arial"/>
                          <a:cs typeface="Arial"/>
                          <a:sym typeface="Arial"/>
                        </a:rPr>
                        <a:t>Labor</a:t>
                      </a:r>
                    </a:p>
                    <a:p>
                      <a:r>
                        <a:rPr lang="en-US" sz="1600" b="1" i="0" u="none" strike="noStrike" cap="none" baseline="0" dirty="0" smtClean="0">
                          <a:solidFill>
                            <a:schemeClr val="dk1"/>
                          </a:solidFill>
                          <a:latin typeface="+mn-lt"/>
                          <a:ea typeface="Arial"/>
                          <a:cs typeface="Arial"/>
                          <a:sym typeface="Arial"/>
                        </a:rPr>
                        <a:t>(Hr./Unit)</a:t>
                      </a:r>
                      <a:endParaRPr lang="en-US" sz="16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600" b="1" i="0" u="none" strike="noStrike" cap="none" baseline="0" dirty="0" smtClean="0">
                          <a:solidFill>
                            <a:schemeClr val="dk1"/>
                          </a:solidFill>
                          <a:latin typeface="+mn-lt"/>
                          <a:ea typeface="Arial"/>
                          <a:cs typeface="Arial"/>
                          <a:sym typeface="Arial"/>
                        </a:rPr>
                        <a:t>Clay</a:t>
                      </a:r>
                    </a:p>
                    <a:p>
                      <a:r>
                        <a:rPr lang="en-US" sz="1600" b="1" i="0" u="none" strike="noStrike" cap="none" baseline="0" dirty="0" smtClean="0">
                          <a:solidFill>
                            <a:schemeClr val="dk1"/>
                          </a:solidFill>
                          <a:latin typeface="+mn-lt"/>
                          <a:ea typeface="Arial"/>
                          <a:cs typeface="Arial"/>
                          <a:sym typeface="Arial"/>
                        </a:rPr>
                        <a:t>(Lb./Unit)</a:t>
                      </a:r>
                      <a:endParaRPr lang="en-US" sz="16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600" b="1" i="0" u="none" strike="noStrike" cap="none" baseline="0" dirty="0" smtClean="0">
                          <a:solidFill>
                            <a:schemeClr val="dk1"/>
                          </a:solidFill>
                          <a:latin typeface="+mn-lt"/>
                          <a:ea typeface="Arial"/>
                          <a:cs typeface="Arial"/>
                          <a:sym typeface="Arial"/>
                        </a:rPr>
                        <a:t>Profit</a:t>
                      </a:r>
                    </a:p>
                    <a:p>
                      <a:r>
                        <a:rPr lang="en-US" sz="1600" b="1" i="0" u="none" strike="noStrike" cap="none" baseline="0" dirty="0" smtClean="0">
                          <a:solidFill>
                            <a:schemeClr val="dk1"/>
                          </a:solidFill>
                          <a:latin typeface="+mn-lt"/>
                          <a:ea typeface="Arial"/>
                          <a:cs typeface="Arial"/>
                          <a:sym typeface="Arial"/>
                        </a:rPr>
                        <a:t>($/Unit)</a:t>
                      </a:r>
                      <a:endParaRPr lang="en-US" sz="16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5393534"/>
                  </a:ext>
                </a:extLst>
              </a:tr>
              <a:tr h="0">
                <a:tc>
                  <a:txBody>
                    <a:bodyPr/>
                    <a:lstStyle/>
                    <a:p>
                      <a:r>
                        <a:rPr lang="en-US" sz="1600" b="0" i="0" u="none" strike="noStrike" cap="none" baseline="0" dirty="0" smtClean="0">
                          <a:solidFill>
                            <a:schemeClr val="dk1"/>
                          </a:solidFill>
                          <a:latin typeface="+mn-lt"/>
                          <a:ea typeface="Arial"/>
                          <a:cs typeface="Arial"/>
                          <a:sym typeface="Arial"/>
                        </a:rPr>
                        <a:t>Bowl</a:t>
                      </a:r>
                      <a:endParaRPr lang="en-US"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600" dirty="0" smtClean="0">
                          <a:latin typeface="+mn-lt"/>
                        </a:rPr>
                        <a:t>1</a:t>
                      </a:r>
                      <a:endParaRPr lang="en-US"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600" dirty="0" smtClean="0">
                          <a:latin typeface="+mn-lt"/>
                        </a:rPr>
                        <a:t>4</a:t>
                      </a:r>
                      <a:endParaRPr lang="en-US"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600" dirty="0" smtClean="0">
                          <a:latin typeface="+mn-lt"/>
                        </a:rPr>
                        <a:t>40</a:t>
                      </a:r>
                      <a:endParaRPr lang="en-US"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5702950"/>
                  </a:ext>
                </a:extLst>
              </a:tr>
              <a:tr h="0">
                <a:tc>
                  <a:txBody>
                    <a:bodyPr/>
                    <a:lstStyle/>
                    <a:p>
                      <a:r>
                        <a:rPr lang="en-US" sz="1600" b="0" i="0" u="none" strike="noStrike" cap="none" baseline="0" dirty="0" smtClean="0">
                          <a:solidFill>
                            <a:schemeClr val="dk1"/>
                          </a:solidFill>
                          <a:latin typeface="+mn-lt"/>
                          <a:ea typeface="Arial"/>
                          <a:cs typeface="Arial"/>
                          <a:sym typeface="Arial"/>
                        </a:rPr>
                        <a:t>Mug</a:t>
                      </a:r>
                      <a:endParaRPr lang="en-US"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600" dirty="0" smtClean="0">
                          <a:latin typeface="+mn-lt"/>
                        </a:rPr>
                        <a:t>2</a:t>
                      </a:r>
                      <a:endParaRPr lang="en-US"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600" dirty="0" smtClean="0">
                          <a:latin typeface="+mn-lt"/>
                        </a:rPr>
                        <a:t>3</a:t>
                      </a:r>
                      <a:endParaRPr lang="en-US"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600" dirty="0" smtClean="0">
                          <a:latin typeface="+mn-lt"/>
                        </a:rPr>
                        <a:t>50</a:t>
                      </a:r>
                      <a:endParaRPr lang="en-US"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90651110"/>
                  </a:ext>
                </a:extLst>
              </a:tr>
            </a:tbl>
          </a:graphicData>
        </a:graphic>
      </p:graphicFrame>
      <p:pic>
        <p:nvPicPr>
          <p:cNvPr id="8" name="Picture 8" descr="The company uses 120 pounds of clay per day. Three workers put in 40 hours of labor per day, 2 making the products and 1 displaying them. The profit is $50 per mug and $40 per bowl."/>
          <p:cNvPicPr>
            <a:picLocks noChangeAspect="1"/>
          </p:cNvPicPr>
          <p:nvPr/>
        </p:nvPicPr>
        <p:blipFill>
          <a:blip r:embed="rId2"/>
          <a:srcRect/>
          <a:stretch>
            <a:fillRect/>
          </a:stretch>
        </p:blipFill>
        <p:spPr bwMode="auto">
          <a:xfrm>
            <a:off x="5451207" y="1600201"/>
            <a:ext cx="3105752" cy="2406930"/>
          </a:xfrm>
          <a:prstGeom prst="rect">
            <a:avLst/>
          </a:prstGeom>
          <a:noFill/>
          <a:ln w="9525">
            <a:noFill/>
            <a:miter lim="800000"/>
            <a:headEnd/>
            <a:tailEnd/>
          </a:ln>
        </p:spPr>
      </p:pic>
      <p:sp>
        <p:nvSpPr>
          <p:cNvPr id="5" name="Text Placeholder 4"/>
          <p:cNvSpPr>
            <a:spLocks noGrp="1"/>
          </p:cNvSpPr>
          <p:nvPr>
            <p:ph sz="quarter" idx="13"/>
          </p:nvPr>
        </p:nvSpPr>
        <p:spPr>
          <a:xfrm>
            <a:off x="457200" y="3989753"/>
            <a:ext cx="5109411" cy="421825"/>
          </a:xfrm>
        </p:spPr>
        <p:txBody>
          <a:bodyPr/>
          <a:lstStyle/>
          <a:p>
            <a:pPr marL="432" indent="0">
              <a:spcBef>
                <a:spcPts val="1000"/>
              </a:spcBef>
              <a:buNone/>
            </a:pPr>
            <a:r>
              <a:rPr lang="en-US" sz="2000" b="1" dirty="0">
                <a:latin typeface="+mn-lt"/>
                <a:cs typeface="Times New Roman" pitchFamily="18" charset="0"/>
              </a:rPr>
              <a:t>Figure 2.1</a:t>
            </a:r>
            <a:r>
              <a:rPr lang="en-US" sz="2000" dirty="0">
                <a:latin typeface="+mn-lt"/>
                <a:cs typeface="Times New Roman" pitchFamily="18" charset="0"/>
              </a:rPr>
              <a:t> </a:t>
            </a:r>
            <a:r>
              <a:rPr lang="en-US" sz="2000" dirty="0">
                <a:latin typeface="+mn-lt"/>
                <a:cs typeface="Times" charset="0"/>
              </a:rPr>
              <a:t>Beaver Creek Pottery </a:t>
            </a:r>
            <a:r>
              <a:rPr lang="en-US" sz="2000" dirty="0" smtClean="0">
                <a:latin typeface="+mn-lt"/>
                <a:cs typeface="Times" charset="0"/>
              </a:rPr>
              <a:t>Company</a:t>
            </a:r>
            <a:endParaRPr lang="en-US" sz="2000" dirty="0">
              <a:latin typeface="+mn-lt"/>
            </a:endParaRPr>
          </a:p>
        </p:txBody>
      </p:sp>
      <p:sp>
        <p:nvSpPr>
          <p:cNvPr id="6" name="Content Placeholder 5"/>
          <p:cNvSpPr>
            <a:spLocks noGrp="1"/>
          </p:cNvSpPr>
          <p:nvPr>
            <p:ph sz="quarter" idx="14"/>
          </p:nvPr>
        </p:nvSpPr>
        <p:spPr>
          <a:xfrm>
            <a:off x="457200" y="4534380"/>
            <a:ext cx="8232775" cy="1561620"/>
          </a:xfrm>
        </p:spPr>
        <p:txBody>
          <a:bodyPr/>
          <a:lstStyle/>
          <a:p>
            <a:pPr eaLnBrk="1" hangingPunct="1">
              <a:spcBef>
                <a:spcPts val="600"/>
              </a:spcBef>
            </a:pPr>
            <a:r>
              <a:rPr lang="en-US" altLang="en-US" sz="2200" dirty="0">
                <a:latin typeface="+mn-lt"/>
              </a:rPr>
              <a:t>Product mix problem - Beaver Creek Pottery Company</a:t>
            </a:r>
          </a:p>
          <a:p>
            <a:pPr eaLnBrk="1" hangingPunct="1">
              <a:spcBef>
                <a:spcPts val="600"/>
              </a:spcBef>
            </a:pPr>
            <a:r>
              <a:rPr lang="en-US" altLang="en-US" sz="2200" dirty="0">
                <a:latin typeface="+mn-lt"/>
              </a:rPr>
              <a:t>How many bowls and mugs should be produced to maximize profits given labor and materials constraints?</a:t>
            </a:r>
          </a:p>
          <a:p>
            <a:pPr eaLnBrk="1" hangingPunct="1">
              <a:spcBef>
                <a:spcPts val="600"/>
              </a:spcBef>
            </a:pPr>
            <a:r>
              <a:rPr lang="en-US" altLang="en-US" sz="2200" dirty="0">
                <a:latin typeface="+mn-lt"/>
              </a:rPr>
              <a:t>Product resource requirements and unit profit</a:t>
            </a:r>
            <a:r>
              <a:rPr lang="en-US" altLang="en-US" sz="2200" dirty="0" smtClean="0">
                <a:latin typeface="+mn-lt"/>
              </a:rPr>
              <a:t>:</a:t>
            </a:r>
            <a:endParaRPr lang="en-US" sz="2200" dirty="0">
              <a:latin typeface="+mn-lt"/>
            </a:endParaRPr>
          </a:p>
        </p:txBody>
      </p:sp>
    </p:spTree>
    <p:extLst>
      <p:ext uri="{BB962C8B-B14F-4D97-AF65-F5344CB8AC3E}">
        <p14:creationId xmlns:p14="http://schemas.microsoft.com/office/powerpoint/2010/main" val="19335693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L</a:t>
            </a:r>
            <a:r>
              <a:rPr lang="en-US" altLang="en-US" sz="100" dirty="0" smtClean="0"/>
              <a:t> </a:t>
            </a:r>
            <a:r>
              <a:rPr lang="en-US" altLang="en-US" dirty="0" smtClean="0"/>
              <a:t>P </a:t>
            </a:r>
            <a:r>
              <a:rPr lang="en-US" altLang="en-US" dirty="0"/>
              <a:t>Model </a:t>
            </a:r>
            <a:r>
              <a:rPr lang="en-US" altLang="en-US" dirty="0" smtClean="0"/>
              <a:t>Formulation 1 </a:t>
            </a:r>
            <a:r>
              <a:rPr lang="en-US" altLang="en-US" sz="2000" b="0" dirty="0" smtClean="0"/>
              <a:t>(2 of 3)</a:t>
            </a:r>
            <a:endParaRPr lang="en-US" sz="2000" b="0" dirty="0"/>
          </a:p>
        </p:txBody>
      </p:sp>
      <p:sp>
        <p:nvSpPr>
          <p:cNvPr id="3" name="Text Placeholder 2"/>
          <p:cNvSpPr>
            <a:spLocks noGrp="1"/>
          </p:cNvSpPr>
          <p:nvPr>
            <p:ph type="body" idx="1"/>
          </p:nvPr>
        </p:nvSpPr>
        <p:spPr>
          <a:xfrm>
            <a:off x="457200" y="1600200"/>
            <a:ext cx="8229600" cy="3005515"/>
          </a:xfrm>
        </p:spPr>
        <p:txBody>
          <a:bodyPr/>
          <a:lstStyle/>
          <a:p>
            <a:pPr marL="0" indent="0" eaLnBrk="0" hangingPunct="0">
              <a:spcBef>
                <a:spcPts val="200"/>
              </a:spcBef>
              <a:buNone/>
              <a:defRPr/>
            </a:pPr>
            <a:r>
              <a:rPr lang="en-US" altLang="en-US" sz="2000" b="1" dirty="0" smtClean="0">
                <a:latin typeface="+mn-lt"/>
              </a:rPr>
              <a:t>Resource Availability:</a:t>
            </a:r>
          </a:p>
          <a:p>
            <a:pPr marL="0" indent="1716088" eaLnBrk="0" hangingPunct="0">
              <a:spcBef>
                <a:spcPts val="200"/>
              </a:spcBef>
              <a:buNone/>
              <a:defRPr/>
            </a:pPr>
            <a:r>
              <a:rPr lang="en-US" altLang="en-US" sz="2000" dirty="0" smtClean="0">
                <a:latin typeface="+mn-lt"/>
              </a:rPr>
              <a:t>40 hrs of labor per day</a:t>
            </a:r>
          </a:p>
          <a:p>
            <a:pPr marL="0" indent="1716088" eaLnBrk="0" hangingPunct="0">
              <a:spcBef>
                <a:spcPts val="200"/>
              </a:spcBef>
              <a:buNone/>
              <a:defRPr/>
            </a:pPr>
            <a:r>
              <a:rPr lang="en-US" altLang="en-US" sz="2000" dirty="0" smtClean="0">
                <a:latin typeface="+mn-lt"/>
              </a:rPr>
              <a:t>120 lbs of clay</a:t>
            </a:r>
          </a:p>
          <a:p>
            <a:pPr marL="0" indent="0" eaLnBrk="0" hangingPunct="0">
              <a:spcBef>
                <a:spcPts val="200"/>
              </a:spcBef>
              <a:buNone/>
              <a:defRPr/>
            </a:pPr>
            <a:r>
              <a:rPr lang="en-US" altLang="en-US" sz="2000" b="1" dirty="0" smtClean="0">
                <a:latin typeface="+mn-lt"/>
              </a:rPr>
              <a:t>Decision Variables:</a:t>
            </a:r>
          </a:p>
          <a:p>
            <a:pPr marL="0" indent="1716088" eaLnBrk="0" hangingPunct="0">
              <a:spcBef>
                <a:spcPts val="200"/>
              </a:spcBef>
              <a:buNone/>
              <a:defRPr/>
            </a:pPr>
            <a:r>
              <a:rPr lang="en-US" altLang="en-US" sz="2000" i="1" dirty="0" smtClean="0">
                <a:latin typeface="+mn-lt"/>
              </a:rPr>
              <a:t>x</a:t>
            </a:r>
            <a:r>
              <a:rPr lang="en-US" altLang="en-US" sz="2000" baseline="-25000" dirty="0" smtClean="0">
                <a:latin typeface="+mn-lt"/>
              </a:rPr>
              <a:t>1</a:t>
            </a:r>
            <a:r>
              <a:rPr lang="en-US" altLang="en-US" sz="2000" dirty="0" smtClean="0">
                <a:latin typeface="+mn-lt"/>
              </a:rPr>
              <a:t> = number of bowls to produce per day</a:t>
            </a:r>
          </a:p>
          <a:p>
            <a:pPr marL="0" indent="1716088" eaLnBrk="0" hangingPunct="0">
              <a:spcBef>
                <a:spcPts val="200"/>
              </a:spcBef>
              <a:buNone/>
              <a:defRPr/>
            </a:pPr>
            <a:r>
              <a:rPr lang="en-US" altLang="en-US" sz="2000" i="1" dirty="0" smtClean="0">
                <a:latin typeface="+mn-lt"/>
              </a:rPr>
              <a:t>x</a:t>
            </a:r>
            <a:r>
              <a:rPr lang="en-US" altLang="en-US" sz="2000" baseline="-25000" dirty="0" smtClean="0">
                <a:latin typeface="+mn-lt"/>
              </a:rPr>
              <a:t>2</a:t>
            </a:r>
            <a:r>
              <a:rPr lang="en-US" altLang="en-US" sz="2000" dirty="0" smtClean="0">
                <a:latin typeface="+mn-lt"/>
              </a:rPr>
              <a:t> = number of mugs to produce per day</a:t>
            </a:r>
          </a:p>
          <a:p>
            <a:pPr marL="0" indent="0" eaLnBrk="0" hangingPunct="0">
              <a:spcBef>
                <a:spcPts val="200"/>
              </a:spcBef>
              <a:buNone/>
              <a:defRPr/>
            </a:pPr>
            <a:r>
              <a:rPr lang="en-US" altLang="en-US" sz="2000" b="1" dirty="0" smtClean="0">
                <a:latin typeface="+mn-lt"/>
              </a:rPr>
              <a:t>Objective Function:</a:t>
            </a:r>
          </a:p>
          <a:p>
            <a:pPr marL="0" indent="1716088" eaLnBrk="0" hangingPunct="0">
              <a:spcBef>
                <a:spcPts val="200"/>
              </a:spcBef>
              <a:buNone/>
              <a:defRPr/>
            </a:pPr>
            <a:r>
              <a:rPr lang="en-US" altLang="en-US" sz="2000" dirty="0" smtClean="0">
                <a:latin typeface="+mn-lt"/>
              </a:rPr>
              <a:t>Maximize </a:t>
            </a:r>
            <a:r>
              <a:rPr lang="en-US" altLang="en-US" sz="2000" i="1" dirty="0" smtClean="0">
                <a:latin typeface="+mn-lt"/>
              </a:rPr>
              <a:t>Z</a:t>
            </a:r>
            <a:r>
              <a:rPr lang="en-US" altLang="en-US" sz="2000" dirty="0" smtClean="0">
                <a:latin typeface="+mn-lt"/>
              </a:rPr>
              <a:t> = $40</a:t>
            </a:r>
            <a:r>
              <a:rPr lang="en-US" altLang="en-US" sz="2000" i="1" dirty="0" smtClean="0">
                <a:latin typeface="+mn-lt"/>
              </a:rPr>
              <a:t>x</a:t>
            </a:r>
            <a:r>
              <a:rPr lang="en-US" altLang="en-US" sz="2000" baseline="-25000" dirty="0" smtClean="0">
                <a:latin typeface="+mn-lt"/>
              </a:rPr>
              <a:t>1</a:t>
            </a:r>
            <a:r>
              <a:rPr lang="en-US" altLang="en-US" sz="2000" dirty="0" smtClean="0">
                <a:latin typeface="+mn-lt"/>
              </a:rPr>
              <a:t> + $50</a:t>
            </a:r>
            <a:r>
              <a:rPr lang="en-US" altLang="en-US" sz="2000" i="1" dirty="0" smtClean="0">
                <a:latin typeface="+mn-lt"/>
              </a:rPr>
              <a:t>x</a:t>
            </a:r>
            <a:r>
              <a:rPr lang="en-US" altLang="en-US" sz="2000" baseline="-25000" dirty="0" smtClean="0">
                <a:latin typeface="+mn-lt"/>
              </a:rPr>
              <a:t>2</a:t>
            </a:r>
          </a:p>
          <a:p>
            <a:pPr marL="0" indent="1716088" eaLnBrk="0" hangingPunct="0">
              <a:spcBef>
                <a:spcPts val="200"/>
              </a:spcBef>
              <a:buNone/>
              <a:defRPr/>
            </a:pPr>
            <a:r>
              <a:rPr lang="en-US" altLang="en-US" sz="2000" dirty="0" smtClean="0">
                <a:latin typeface="+mn-lt"/>
              </a:rPr>
              <a:t>Where </a:t>
            </a:r>
            <a:r>
              <a:rPr lang="en-US" altLang="en-US" sz="2000" i="1" dirty="0" smtClean="0">
                <a:latin typeface="+mn-lt"/>
              </a:rPr>
              <a:t>Z</a:t>
            </a:r>
            <a:r>
              <a:rPr lang="en-US" altLang="en-US" sz="2000" dirty="0" smtClean="0">
                <a:latin typeface="+mn-lt"/>
              </a:rPr>
              <a:t> = profit per day</a:t>
            </a:r>
          </a:p>
        </p:txBody>
      </p:sp>
      <p:sp>
        <p:nvSpPr>
          <p:cNvPr id="7" name="Content Placeholder 6"/>
          <p:cNvSpPr>
            <a:spLocks noGrp="1"/>
          </p:cNvSpPr>
          <p:nvPr>
            <p:ph sz="quarter" idx="13"/>
          </p:nvPr>
        </p:nvSpPr>
        <p:spPr>
          <a:xfrm>
            <a:off x="457199" y="4540002"/>
            <a:ext cx="2911643" cy="389895"/>
          </a:xfrm>
        </p:spPr>
        <p:txBody>
          <a:bodyPr/>
          <a:lstStyle/>
          <a:p>
            <a:pPr marL="432" indent="0">
              <a:buNone/>
            </a:pPr>
            <a:r>
              <a:rPr lang="en-US" altLang="en-US" sz="2000" b="1" dirty="0" smtClean="0">
                <a:latin typeface="+mn-lt"/>
              </a:rPr>
              <a:t>Resource </a:t>
            </a:r>
            <a:r>
              <a:rPr lang="en-US" altLang="en-US" sz="2000" b="1" dirty="0">
                <a:latin typeface="+mn-lt"/>
              </a:rPr>
              <a:t>Constraints</a:t>
            </a:r>
            <a:r>
              <a:rPr lang="en-US" altLang="en-US" sz="2000" b="1" dirty="0" smtClean="0">
                <a:latin typeface="+mn-lt"/>
              </a:rPr>
              <a:t>:</a:t>
            </a:r>
            <a:endParaRPr lang="en-US" sz="2000" dirty="0">
              <a:latin typeface="+mn-lt"/>
            </a:endParaRPr>
          </a:p>
        </p:txBody>
      </p:sp>
      <p:graphicFrame>
        <p:nvGraphicFramePr>
          <p:cNvPr id="10" name="Object 9" descr="1 x sub 1 + 2 x sub 2 is less than or equal to 40. "/>
          <p:cNvGraphicFramePr>
            <a:graphicFrameLocks noChangeAspect="1"/>
          </p:cNvGraphicFramePr>
          <p:nvPr>
            <p:extLst>
              <p:ext uri="{D42A27DB-BD31-4B8C-83A1-F6EECF244321}">
                <p14:modId xmlns:p14="http://schemas.microsoft.com/office/powerpoint/2010/main" val="3203527587"/>
              </p:ext>
            </p:extLst>
          </p:nvPr>
        </p:nvGraphicFramePr>
        <p:xfrm>
          <a:off x="2299390" y="4947260"/>
          <a:ext cx="1594059" cy="368668"/>
        </p:xfrm>
        <a:graphic>
          <a:graphicData uri="http://schemas.openxmlformats.org/presentationml/2006/ole">
            <mc:AlternateContent xmlns:mc="http://schemas.openxmlformats.org/markup-compatibility/2006">
              <mc:Choice xmlns:v="urn:schemas-microsoft-com:vml" Requires="v">
                <p:oleObj spid="_x0000_s1749" name="Equation" r:id="rId4" imgW="990360" imgH="228600" progId="Equation.DSMT4">
                  <p:embed/>
                </p:oleObj>
              </mc:Choice>
              <mc:Fallback>
                <p:oleObj name="Equation" r:id="rId4" imgW="990360" imgH="228600" progId="Equation.DSMT4">
                  <p:embed/>
                  <p:pic>
                    <p:nvPicPr>
                      <p:cNvPr id="0" name="Picture 719" descr="1 x sub 1 + 2 x sub 2 is less than or equal to 40.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99390" y="4947260"/>
                        <a:ext cx="1594059" cy="3686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Content Placeholder 11"/>
          <p:cNvSpPr>
            <a:spLocks noGrp="1"/>
          </p:cNvSpPr>
          <p:nvPr>
            <p:ph sz="quarter" idx="14"/>
          </p:nvPr>
        </p:nvSpPr>
        <p:spPr>
          <a:xfrm>
            <a:off x="3898262" y="4875848"/>
            <a:ext cx="1760441" cy="404134"/>
          </a:xfrm>
        </p:spPr>
        <p:txBody>
          <a:bodyPr/>
          <a:lstStyle/>
          <a:p>
            <a:pPr marL="432" indent="0">
              <a:buNone/>
            </a:pPr>
            <a:r>
              <a:rPr lang="en-US" altLang="en-US" sz="2000" dirty="0">
                <a:latin typeface="+mn-lt"/>
              </a:rPr>
              <a:t>hours of </a:t>
            </a:r>
            <a:r>
              <a:rPr lang="en-US" altLang="en-US" sz="2000" dirty="0" smtClean="0">
                <a:latin typeface="+mn-lt"/>
              </a:rPr>
              <a:t>labor</a:t>
            </a:r>
            <a:endParaRPr lang="en-US" sz="2000" dirty="0">
              <a:latin typeface="+mn-lt"/>
            </a:endParaRPr>
          </a:p>
        </p:txBody>
      </p:sp>
      <p:graphicFrame>
        <p:nvGraphicFramePr>
          <p:cNvPr id="11" name="Object 10" descr="4 x sub 1 + 3 x sub 2 is less than or equal to 120."/>
          <p:cNvGraphicFramePr>
            <a:graphicFrameLocks noChangeAspect="1"/>
          </p:cNvGraphicFramePr>
          <p:nvPr>
            <p:extLst>
              <p:ext uri="{D42A27DB-BD31-4B8C-83A1-F6EECF244321}">
                <p14:modId xmlns:p14="http://schemas.microsoft.com/office/powerpoint/2010/main" val="3032243743"/>
              </p:ext>
            </p:extLst>
          </p:nvPr>
        </p:nvGraphicFramePr>
        <p:xfrm>
          <a:off x="2293642" y="5312248"/>
          <a:ext cx="1675404" cy="367355"/>
        </p:xfrm>
        <a:graphic>
          <a:graphicData uri="http://schemas.openxmlformats.org/presentationml/2006/ole">
            <mc:AlternateContent xmlns:mc="http://schemas.openxmlformats.org/markup-compatibility/2006">
              <mc:Choice xmlns:v="urn:schemas-microsoft-com:vml" Requires="v">
                <p:oleObj spid="_x0000_s1750" name="Equation" r:id="rId6" imgW="1041120" imgH="228600" progId="Equation.DSMT4">
                  <p:embed/>
                </p:oleObj>
              </mc:Choice>
              <mc:Fallback>
                <p:oleObj name="Equation" r:id="rId6" imgW="1041120" imgH="228600" progId="Equation.DSMT4">
                  <p:embed/>
                  <p:pic>
                    <p:nvPicPr>
                      <p:cNvPr id="0" name="Picture 720" descr="4 x sub 1 + 3 x sub 2 is less than or equal to 1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93642" y="5312248"/>
                        <a:ext cx="1675404" cy="36735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Content Placeholder 12"/>
          <p:cNvSpPr>
            <a:spLocks noGrp="1"/>
          </p:cNvSpPr>
          <p:nvPr>
            <p:ph sz="quarter" idx="15"/>
          </p:nvPr>
        </p:nvSpPr>
        <p:spPr>
          <a:xfrm>
            <a:off x="3959455" y="5225901"/>
            <a:ext cx="1861096" cy="427866"/>
          </a:xfrm>
        </p:spPr>
        <p:txBody>
          <a:bodyPr/>
          <a:lstStyle/>
          <a:p>
            <a:pPr marL="0" indent="0">
              <a:buNone/>
            </a:pPr>
            <a:r>
              <a:rPr lang="en-US" altLang="en-US" sz="2000" dirty="0">
                <a:latin typeface="+mn-lt"/>
              </a:rPr>
              <a:t>pounds of </a:t>
            </a:r>
            <a:r>
              <a:rPr lang="en-US" altLang="en-US" sz="2000" dirty="0" smtClean="0">
                <a:latin typeface="+mn-lt"/>
              </a:rPr>
              <a:t>clay</a:t>
            </a:r>
            <a:endParaRPr lang="en-US" sz="2000" dirty="0">
              <a:latin typeface="+mn-lt"/>
            </a:endParaRPr>
          </a:p>
        </p:txBody>
      </p:sp>
      <p:sp>
        <p:nvSpPr>
          <p:cNvPr id="14" name="Content Placeholder 13"/>
          <p:cNvSpPr>
            <a:spLocks noGrp="1"/>
          </p:cNvSpPr>
          <p:nvPr>
            <p:ph sz="quarter" idx="16"/>
          </p:nvPr>
        </p:nvSpPr>
        <p:spPr>
          <a:xfrm>
            <a:off x="457201" y="5566525"/>
            <a:ext cx="3638612" cy="421543"/>
          </a:xfrm>
        </p:spPr>
        <p:txBody>
          <a:bodyPr/>
          <a:lstStyle/>
          <a:p>
            <a:pPr marL="0" indent="0">
              <a:buNone/>
            </a:pPr>
            <a:r>
              <a:rPr lang="en-US" altLang="en-US" sz="2000" b="1" dirty="0" smtClean="0">
                <a:latin typeface="+mn-lt"/>
              </a:rPr>
              <a:t>Non-Negativity </a:t>
            </a:r>
            <a:r>
              <a:rPr lang="en-US" altLang="en-US" sz="2000" b="1" dirty="0">
                <a:latin typeface="+mn-lt"/>
              </a:rPr>
              <a:t>Constraints</a:t>
            </a:r>
            <a:r>
              <a:rPr lang="en-US" altLang="en-US" sz="2000" b="1" dirty="0" smtClean="0">
                <a:latin typeface="+mn-lt"/>
              </a:rPr>
              <a:t>:</a:t>
            </a:r>
            <a:endParaRPr lang="en-US" sz="2000" i="1" dirty="0">
              <a:latin typeface="+mn-lt"/>
            </a:endParaRPr>
          </a:p>
        </p:txBody>
      </p:sp>
      <p:graphicFrame>
        <p:nvGraphicFramePr>
          <p:cNvPr id="6" name="Object 5" descr="X sub 1 is greater than or equal to 0, semicolon, x sub 2 is greater than or equal to 0."/>
          <p:cNvGraphicFramePr>
            <a:graphicFrameLocks noChangeAspect="1"/>
          </p:cNvGraphicFramePr>
          <p:nvPr>
            <p:extLst>
              <p:ext uri="{D42A27DB-BD31-4B8C-83A1-F6EECF244321}">
                <p14:modId xmlns:p14="http://schemas.microsoft.com/office/powerpoint/2010/main" val="439973079"/>
              </p:ext>
            </p:extLst>
          </p:nvPr>
        </p:nvGraphicFramePr>
        <p:xfrm>
          <a:off x="2224809" y="5996428"/>
          <a:ext cx="1330844" cy="351544"/>
        </p:xfrm>
        <a:graphic>
          <a:graphicData uri="http://schemas.openxmlformats.org/presentationml/2006/ole">
            <mc:AlternateContent xmlns:mc="http://schemas.openxmlformats.org/markup-compatibility/2006">
              <mc:Choice xmlns:v="urn:schemas-microsoft-com:vml" Requires="v">
                <p:oleObj spid="_x0000_s1751" name="Equation" r:id="rId8" imgW="863280" imgH="228600" progId="Equation.DSMT4">
                  <p:embed/>
                </p:oleObj>
              </mc:Choice>
              <mc:Fallback>
                <p:oleObj name="Equation" r:id="rId8" imgW="863280" imgH="228600" progId="Equation.DSMT4">
                  <p:embed/>
                  <p:pic>
                    <p:nvPicPr>
                      <p:cNvPr id="0" name="Picture 721" descr="X sub 1 is greater than or equal to 0, semicolon, x sub 2 is greater than or equal to 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24809" y="5996428"/>
                        <a:ext cx="1330844" cy="3515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015161896"/>
      </p:ext>
    </p:extLst>
  </p:cSld>
  <p:clrMapOvr>
    <a:masterClrMapping/>
  </p:clrMapOvr>
  <p:timing>
    <p:tnLst>
      <p:par>
        <p:cTn id="1" dur="indefinite" restart="never" nodeType="tmRoot"/>
      </p:par>
    </p:tnLst>
  </p:timing>
</p:sld>
</file>

<file path=ppt/theme/theme1.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10669</TotalTime>
  <Words>1680</Words>
  <Application>Microsoft Office PowerPoint</Application>
  <PresentationFormat>On-screen Show (4:3)</PresentationFormat>
  <Paragraphs>284</Paragraphs>
  <Slides>50</Slides>
  <Notes>29</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50</vt:i4>
      </vt:variant>
    </vt:vector>
  </HeadingPairs>
  <TitlesOfParts>
    <vt:vector size="59" baseType="lpstr">
      <vt:lpstr>Arial</vt:lpstr>
      <vt:lpstr>Noto Sans Symbols</vt:lpstr>
      <vt:lpstr>Times</vt:lpstr>
      <vt:lpstr>Times New Roman</vt:lpstr>
      <vt:lpstr>Verdana</vt:lpstr>
      <vt:lpstr>Wingdings</vt:lpstr>
      <vt:lpstr>508 Lecture</vt:lpstr>
      <vt:lpstr>1_508 Lecture</vt:lpstr>
      <vt:lpstr>Equation</vt:lpstr>
      <vt:lpstr>Introduction to Management Science</vt:lpstr>
      <vt:lpstr>Learning Objectives</vt:lpstr>
      <vt:lpstr>Linear Programming: An Overview</vt:lpstr>
      <vt:lpstr>Learning Objective 2.1</vt:lpstr>
      <vt:lpstr>Model Components</vt:lpstr>
      <vt:lpstr>Summary of Model Formulation Steps</vt:lpstr>
      <vt:lpstr>Learning Objective 2.2</vt:lpstr>
      <vt:lpstr>L P Model Formulation 1 (1 of 3)</vt:lpstr>
      <vt:lpstr>L P Model Formulation 1 (2 of 3)</vt:lpstr>
      <vt:lpstr>L P Model Formulation 1 (3 of 3)</vt:lpstr>
      <vt:lpstr>Feasible Solutions</vt:lpstr>
      <vt:lpstr>Infeasible Solutions</vt:lpstr>
      <vt:lpstr>Learning Objective 2.3</vt:lpstr>
      <vt:lpstr>Graphical Solution of L P Models</vt:lpstr>
      <vt:lpstr>Coordinate Axes</vt:lpstr>
      <vt:lpstr>Labor Constraint</vt:lpstr>
      <vt:lpstr>Labor Constraint Area</vt:lpstr>
      <vt:lpstr>Clay Constraint Area</vt:lpstr>
      <vt:lpstr>Both Constraints</vt:lpstr>
      <vt:lpstr>Feasible Solution Area</vt:lpstr>
      <vt:lpstr>Objective Function Solution Z= $800</vt:lpstr>
      <vt:lpstr>Alternative Objective Function Solution Lines</vt:lpstr>
      <vt:lpstr>Optimal Solution</vt:lpstr>
      <vt:lpstr>Optimal Solution Coordinates</vt:lpstr>
      <vt:lpstr>Extreme (Corner) Point Solutions</vt:lpstr>
      <vt:lpstr>Optimal Solution for New Objective Function</vt:lpstr>
      <vt:lpstr>Slack Variables</vt:lpstr>
      <vt:lpstr>Linear Programming Model: Standard Form</vt:lpstr>
      <vt:lpstr>Learning Objective 2.4</vt:lpstr>
      <vt:lpstr>L P Model Formulation 2 (1 of 2)</vt:lpstr>
      <vt:lpstr>L P Model Formulation 2 (2 of 2)</vt:lpstr>
      <vt:lpstr>Constraint Graph</vt:lpstr>
      <vt:lpstr>Feasible Region</vt:lpstr>
      <vt:lpstr>Optimal Solution Point</vt:lpstr>
      <vt:lpstr>Surplus Variables</vt:lpstr>
      <vt:lpstr>Graphical Solutions</vt:lpstr>
      <vt:lpstr>Learning Objective 2.5</vt:lpstr>
      <vt:lpstr>Irregular Types of Linear Programming Problems</vt:lpstr>
      <vt:lpstr>Multiple Optimal Solutions Beaver Creek Pottery</vt:lpstr>
      <vt:lpstr>An Infeasible Problem</vt:lpstr>
      <vt:lpstr>An Unbounded Problem</vt:lpstr>
      <vt:lpstr>Learning Objective 2.6</vt:lpstr>
      <vt:lpstr>Characteristics of Linear Programming Problems</vt:lpstr>
      <vt:lpstr>Properties of Linear Programming Models</vt:lpstr>
      <vt:lpstr>Problem Statement: Example Problem N o. 1</vt:lpstr>
      <vt:lpstr>Solution: Example Problem N o. 1 (1 of 2)</vt:lpstr>
      <vt:lpstr>Solution: Example Problem N o. 1 (2 of 2)</vt:lpstr>
      <vt:lpstr>Example Problem N o. 2 (1 of 3)</vt:lpstr>
      <vt:lpstr>Example Problem N o. 2 (2 of 3)</vt:lpstr>
      <vt:lpstr>Example Problem N o. 2 (3 of 3)</vt:lpstr>
    </vt:vector>
  </TitlesOfParts>
  <Company>SPi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Management Science, 13e</dc:title>
  <dc:subject>Operations Management</dc:subject>
  <dc:creator>Taylor</dc:creator>
  <cp:keywords>Introduction to Management Science</cp:keywords>
  <cp:lastModifiedBy>albaraa altassan</cp:lastModifiedBy>
  <cp:revision>1182</cp:revision>
  <dcterms:modified xsi:type="dcterms:W3CDTF">2021-02-10T09:49:13Z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682739</vt:lpwstr>
  </property>
  <property fmtid="{D5CDD505-2E9C-101B-9397-08002B2CF9AE}" pid="3" name="Offisync_ServerID">
    <vt:lpwstr>7e960520-0e88-4f05-9fa0-24079b61e486</vt:lpwstr>
  </property>
  <property fmtid="{D5CDD505-2E9C-101B-9397-08002B2CF9AE}" pid="4" name="Offisync_UpdateToken">
    <vt:lpwstr>2</vt:lpwstr>
  </property>
  <property fmtid="{D5CDD505-2E9C-101B-9397-08002B2CF9AE}" pid="5" name="Jive_VersionGuid">
    <vt:lpwstr>2e874262-9747-49d3-bf1e-677aeb587663</vt:lpwstr>
  </property>
  <property fmtid="{D5CDD505-2E9C-101B-9397-08002B2CF9AE}" pid="6" name="Offisync_ProviderInitializationData">
    <vt:lpwstr>https://neo.pearson.com</vt:lpwstr>
  </property>
  <property fmtid="{D5CDD505-2E9C-101B-9397-08002B2CF9AE}" pid="7" name="Jive_LatestUserAccountName">
    <vt:lpwstr>joel</vt:lpwstr>
  </property>
</Properties>
</file>