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60"/>
  </p:notesMasterIdLst>
  <p:handoutMasterIdLst>
    <p:handoutMasterId r:id="rId61"/>
  </p:handoutMasterIdLst>
  <p:sldIdLst>
    <p:sldId id="301" r:id="rId3"/>
    <p:sldId id="306" r:id="rId4"/>
    <p:sldId id="307" r:id="rId5"/>
    <p:sldId id="308" r:id="rId6"/>
    <p:sldId id="309" r:id="rId7"/>
    <p:sldId id="310" r:id="rId8"/>
    <p:sldId id="312" r:id="rId9"/>
    <p:sldId id="314" r:id="rId10"/>
    <p:sldId id="315" r:id="rId11"/>
    <p:sldId id="316" r:id="rId12"/>
    <p:sldId id="317" r:id="rId13"/>
    <p:sldId id="351" r:id="rId14"/>
    <p:sldId id="318" r:id="rId15"/>
    <p:sldId id="319" r:id="rId16"/>
    <p:sldId id="320" r:id="rId17"/>
    <p:sldId id="322" r:id="rId18"/>
    <p:sldId id="352"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53" r:id="rId39"/>
    <p:sldId id="343" r:id="rId40"/>
    <p:sldId id="344" r:id="rId41"/>
    <p:sldId id="345" r:id="rId42"/>
    <p:sldId id="346" r:id="rId43"/>
    <p:sldId id="347" r:id="rId44"/>
    <p:sldId id="348" r:id="rId45"/>
    <p:sldId id="350" r:id="rId46"/>
    <p:sldId id="349" r:id="rId47"/>
    <p:sldId id="355" r:id="rId48"/>
    <p:sldId id="356" r:id="rId49"/>
    <p:sldId id="357" r:id="rId50"/>
    <p:sldId id="358" r:id="rId51"/>
    <p:sldId id="359" r:id="rId52"/>
    <p:sldId id="360" r:id="rId53"/>
    <p:sldId id="361" r:id="rId54"/>
    <p:sldId id="362" r:id="rId55"/>
    <p:sldId id="363" r:id="rId56"/>
    <p:sldId id="364" r:id="rId57"/>
    <p:sldId id="365" r:id="rId58"/>
    <p:sldId id="366" r:id="rId5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4104" userDrawn="1">
          <p15:clr>
            <a:srgbClr val="A4A3A4"/>
          </p15:clr>
        </p15:guide>
        <p15:guide id="2" pos="22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7FA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2" autoAdjust="0"/>
    <p:restoredTop sz="93636" autoAdjust="0"/>
  </p:normalViewPr>
  <p:slideViewPr>
    <p:cSldViewPr snapToGrid="0" snapToObjects="1">
      <p:cViewPr varScale="1">
        <p:scale>
          <a:sx n="73" d="100"/>
          <a:sy n="73" d="100"/>
        </p:scale>
        <p:origin x="-540" y="-102"/>
      </p:cViewPr>
      <p:guideLst>
        <p:guide orient="horz" pos="4104"/>
        <p:guide pos="22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pPr/>
              <a:t>12/6/2018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pPr/>
              <a:t>‹#›</a:t>
            </a:fld>
            <a:endParaRPr lang="en-US"/>
          </a:p>
        </p:txBody>
      </p:sp>
    </p:spTree>
    <p:extLst>
      <p:ext uri="{BB962C8B-B14F-4D97-AF65-F5344CB8AC3E}">
        <p14:creationId xmlns=""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309911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 xmlns:p14="http://schemas.microsoft.com/office/powerpoint/2010/main" val="1461762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 xmlns:p14="http://schemas.microsoft.com/office/powerpoint/2010/main" val="306885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82630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extLst>
      <p:ext uri="{BB962C8B-B14F-4D97-AF65-F5344CB8AC3E}">
        <p14:creationId xmlns="" xmlns:p14="http://schemas.microsoft.com/office/powerpoint/2010/main" val="242083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232186083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 xmlns:p14="http://schemas.microsoft.com/office/powerpoint/2010/main" val="3428980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0447949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5">
            <a:alphaModFix/>
          </a:blip>
          <a:srcRect/>
          <a:stretch/>
        </p:blipFill>
        <p:spPr>
          <a:xfrm>
            <a:off x="443972" y="6429709"/>
            <a:ext cx="917999" cy="279914"/>
          </a:xfrm>
          <a:prstGeom prst="rect">
            <a:avLst/>
          </a:prstGeom>
          <a:noFill/>
          <a:ln>
            <a:noFill/>
          </a:ln>
        </p:spPr>
      </p:pic>
      <p:sp>
        <p:nvSpPr>
          <p:cNvPr id="18" name="Text Placeholder 5"/>
          <p:cNvSpPr txBox="1">
            <a:spLocks/>
          </p:cNvSpPr>
          <p:nvPr userDrawn="1"/>
        </p:nvSpPr>
        <p:spPr>
          <a:xfrm>
            <a:off x="2645592" y="6504723"/>
            <a:ext cx="6036720" cy="171990"/>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2019 Pearson Education, Ltd.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70" r:id="rId4"/>
    <p:sldLayoutId id="2147483671" r:id="rId5"/>
    <p:sldLayoutId id="2147483668" r:id="rId6"/>
    <p:sldLayoutId id="2147483669" r:id="rId7"/>
    <p:sldLayoutId id="2147483651" r:id="rId8"/>
    <p:sldLayoutId id="2147483654" r:id="rId9"/>
    <p:sldLayoutId id="2147483655" r:id="rId10"/>
    <p:sldLayoutId id="2147483656" r:id="rId11"/>
    <p:sldLayoutId id="2147483667" r:id="rId12"/>
    <p:sldLayoutId id="214748365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2" y="6429709"/>
            <a:ext cx="917999" cy="279914"/>
          </a:xfrm>
          <a:prstGeom prst="rect">
            <a:avLst/>
          </a:prstGeom>
          <a:noFill/>
          <a:ln>
            <a:noFill/>
          </a:ln>
        </p:spPr>
      </p:pic>
    </p:spTree>
    <p:extLst>
      <p:ext uri="{BB962C8B-B14F-4D97-AF65-F5344CB8AC3E}">
        <p14:creationId xmlns=""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7.png"/><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2.xml"/><Relationship Id="rId1" Type="http://schemas.openxmlformats.org/officeDocument/2006/relationships/vmlDrawing" Target="../drawings/vmlDrawing10.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2.xml"/><Relationship Id="rId1" Type="http://schemas.openxmlformats.org/officeDocument/2006/relationships/vmlDrawing" Target="../drawings/vmlDrawing11.v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2.xml"/><Relationship Id="rId1" Type="http://schemas.openxmlformats.org/officeDocument/2006/relationships/vmlDrawing" Target="../drawings/vmlDrawing12.vml"/><Relationship Id="rId4" Type="http://schemas.openxmlformats.org/officeDocument/2006/relationships/oleObject" Target="../embeddings/oleObject28.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oleObject" Target="../embeddings/oleObject30.bin"/></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2.xml"/><Relationship Id="rId1" Type="http://schemas.openxmlformats.org/officeDocument/2006/relationships/vmlDrawing" Target="../drawings/vmlDrawing14.v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3.xml"/><Relationship Id="rId1" Type="http://schemas.openxmlformats.org/officeDocument/2006/relationships/vmlDrawing" Target="../drawings/vmlDrawing15.vml"/></Relationships>
</file>

<file path=ppt/slides/_rels/slide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oleObject" Target="../embeddings/oleObject34.bin"/></Relationships>
</file>

<file path=ppt/slides/_rels/slide5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2735"/>
            <a:ext cx="8363663" cy="1031499"/>
          </a:xfrm>
        </p:spPr>
        <p:txBody>
          <a:bodyPr anchor="b"/>
          <a:lstStyle/>
          <a:p>
            <a:r>
              <a:rPr lang="en-US" dirty="0" smtClean="0"/>
              <a:t>Introduction to Management </a:t>
            </a:r>
            <a:r>
              <a:rPr lang="en-US" dirty="0"/>
              <a:t>Science</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238864"/>
            <a:ext cx="8229600" cy="478970"/>
          </a:xfrm>
        </p:spPr>
        <p:txBody>
          <a:bodyPr/>
          <a:lstStyle/>
          <a:p>
            <a:r>
              <a:rPr lang="en-US" dirty="0" smtClean="0"/>
              <a:t>Thirteenth Edition, Global Edition</a:t>
            </a:r>
            <a:endParaRPr lang="en-US" dirty="0"/>
          </a:p>
        </p:txBody>
      </p:sp>
      <p:sp>
        <p:nvSpPr>
          <p:cNvPr id="4" name="Text Placeholder 3"/>
          <p:cNvSpPr>
            <a:spLocks noGrp="1"/>
          </p:cNvSpPr>
          <p:nvPr>
            <p:ph type="body" idx="2"/>
          </p:nvPr>
        </p:nvSpPr>
        <p:spPr>
          <a:xfrm>
            <a:off x="5029200" y="1923051"/>
            <a:ext cx="3657600" cy="1102032"/>
          </a:xfrm>
        </p:spPr>
        <p:txBody>
          <a:bodyPr/>
          <a:lstStyle/>
          <a:p>
            <a:pPr lvl="0" algn="ctr"/>
            <a:r>
              <a:rPr lang="en-US" b="1" dirty="0">
                <a:latin typeface="+mn-lt"/>
              </a:rPr>
              <a:t>Chapter </a:t>
            </a:r>
            <a:r>
              <a:rPr lang="en-US" b="1" dirty="0" smtClean="0">
                <a:latin typeface="+mn-lt"/>
              </a:rPr>
              <a:t>5</a:t>
            </a:r>
            <a:endParaRPr lang="en-US" b="1" dirty="0">
              <a:latin typeface="+mn-lt"/>
            </a:endParaRPr>
          </a:p>
        </p:txBody>
      </p:sp>
      <p:sp>
        <p:nvSpPr>
          <p:cNvPr id="5" name="Text Placeholder 4"/>
          <p:cNvSpPr>
            <a:spLocks noGrp="1"/>
          </p:cNvSpPr>
          <p:nvPr>
            <p:ph type="body" idx="3"/>
          </p:nvPr>
        </p:nvSpPr>
        <p:spPr>
          <a:xfrm>
            <a:off x="5029200" y="3114461"/>
            <a:ext cx="3657600" cy="1074081"/>
          </a:xfrm>
        </p:spPr>
        <p:txBody>
          <a:bodyPr/>
          <a:lstStyle/>
          <a:p>
            <a:pPr marL="342900" indent="-342900" algn="ctr">
              <a:spcBef>
                <a:spcPct val="20000"/>
              </a:spcBef>
              <a:buClr>
                <a:schemeClr val="tx2"/>
              </a:buClr>
              <a:buSzPct val="70000"/>
              <a:defRPr/>
            </a:pPr>
            <a:r>
              <a:rPr lang="en-US" dirty="0">
                <a:solidFill>
                  <a:schemeClr val="tx1"/>
                </a:solidFill>
                <a:latin typeface="+mn-lt"/>
              </a:rPr>
              <a:t>Integer </a:t>
            </a:r>
            <a:r>
              <a:rPr lang="en-US" dirty="0" smtClean="0">
                <a:solidFill>
                  <a:schemeClr val="tx1"/>
                </a:solidFill>
                <a:latin typeface="+mn-lt"/>
              </a:rPr>
              <a:t>Programming</a:t>
            </a:r>
            <a:endParaRPr lang="en-US" dirty="0">
              <a:solidFill>
                <a:schemeClr val="tx1"/>
              </a:solidFill>
              <a:latin typeface="+mn-lt"/>
            </a:endParaRPr>
          </a:p>
        </p:txBody>
      </p:sp>
      <p:sp>
        <p:nvSpPr>
          <p:cNvPr id="6" name="Text Placeholder 5"/>
          <p:cNvSpPr>
            <a:spLocks noGrp="1"/>
          </p:cNvSpPr>
          <p:nvPr>
            <p:ph type="body" idx="13"/>
          </p:nvPr>
        </p:nvSpPr>
        <p:spPr>
          <a:xfrm>
            <a:off x="2645592" y="6504723"/>
            <a:ext cx="6036720" cy="171990"/>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2019 Pearson Education, Ltd.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pic>
        <p:nvPicPr>
          <p:cNvPr id="8" name="Picture 7" descr="Front Cover: Introduction to Management Science Thirteenth Edition by Taylor.">
            <a:extLst>
              <a:ext uri="{FF2B5EF4-FFF2-40B4-BE49-F238E27FC236}">
                <a16:creationId xmlns="" xmlns:a16="http://schemas.microsoft.com/office/drawing/2014/main" id="{132A3CE5-6FFC-4B59-89DD-E4B27BBEA315}"/>
              </a:ext>
            </a:extLst>
          </p:cNvPr>
          <p:cNvPicPr>
            <a:picLocks noChangeAspect="1"/>
          </p:cNvPicPr>
          <p:nvPr/>
        </p:nvPicPr>
        <p:blipFill>
          <a:blip r:embed="rId3"/>
          <a:stretch>
            <a:fillRect/>
          </a:stretch>
        </p:blipFill>
        <p:spPr>
          <a:xfrm>
            <a:off x="740748" y="1894915"/>
            <a:ext cx="3364797" cy="4205996"/>
          </a:xfrm>
          <a:prstGeom prst="rect">
            <a:avLst/>
          </a:prstGeom>
          <a:ln w="9525">
            <a:solidFill>
              <a:schemeClr val="tx1"/>
            </a:solidFill>
          </a:ln>
        </p:spPr>
      </p:pic>
    </p:spTree>
    <p:extLst>
      <p:ext uri="{BB962C8B-B14F-4D97-AF65-F5344CB8AC3E}">
        <p14:creationId xmlns=""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Mixed Integer Model </a:t>
            </a:r>
            <a:r>
              <a:rPr lang="en-US" sz="2000" b="0" dirty="0"/>
              <a:t>(2 of 2)</a:t>
            </a:r>
          </a:p>
        </p:txBody>
      </p:sp>
      <p:graphicFrame>
        <p:nvGraphicFramePr>
          <p:cNvPr id="4" name="Object 3" descr="Maximize Z = $9,000 x sub 1 + 1,500 x sub 2 + 1,000 x sub 3."/>
          <p:cNvGraphicFramePr>
            <a:graphicFrameLocks noChangeAspect="1"/>
          </p:cNvGraphicFramePr>
          <p:nvPr>
            <p:extLst>
              <p:ext uri="{D42A27DB-BD31-4B8C-83A1-F6EECF244321}">
                <p14:modId xmlns="" xmlns:p14="http://schemas.microsoft.com/office/powerpoint/2010/main" val="3854993109"/>
              </p:ext>
            </p:extLst>
          </p:nvPr>
        </p:nvGraphicFramePr>
        <p:xfrm>
          <a:off x="957263" y="1673225"/>
          <a:ext cx="5692775" cy="446088"/>
        </p:xfrm>
        <a:graphic>
          <a:graphicData uri="http://schemas.openxmlformats.org/presentationml/2006/ole">
            <p:oleObj spid="_x0000_s38540" name="Equation" r:id="rId3" imgW="2920680" imgH="228600" progId="Equation.DSMT4">
              <p:embed/>
            </p:oleObj>
          </a:graphicData>
        </a:graphic>
      </p:graphicFrame>
      <p:sp>
        <p:nvSpPr>
          <p:cNvPr id="3" name="Text Placeholder 2"/>
          <p:cNvSpPr>
            <a:spLocks noGrp="1"/>
          </p:cNvSpPr>
          <p:nvPr>
            <p:ph type="body" idx="1"/>
          </p:nvPr>
        </p:nvSpPr>
        <p:spPr>
          <a:xfrm>
            <a:off x="870154" y="2190136"/>
            <a:ext cx="1578077" cy="508819"/>
          </a:xfrm>
        </p:spPr>
        <p:txBody>
          <a:bodyPr/>
          <a:lstStyle/>
          <a:p>
            <a:pPr marL="0" indent="0">
              <a:buNone/>
            </a:pPr>
            <a:r>
              <a:rPr lang="en-US" sz="2400" dirty="0">
                <a:latin typeface="+mn-lt"/>
              </a:rPr>
              <a:t>subject to:</a:t>
            </a:r>
          </a:p>
        </p:txBody>
      </p:sp>
      <p:graphicFrame>
        <p:nvGraphicFramePr>
          <p:cNvPr id="5" name="Object 4" descr="50,000 x sub 1 + 12,000 x sub 2 + 8,000 x sub 3 is less than or equal to $250,000."/>
          <p:cNvGraphicFramePr>
            <a:graphicFrameLocks noChangeAspect="1"/>
          </p:cNvGraphicFramePr>
          <p:nvPr>
            <p:extLst>
              <p:ext uri="{D42A27DB-BD31-4B8C-83A1-F6EECF244321}">
                <p14:modId xmlns="" xmlns:p14="http://schemas.microsoft.com/office/powerpoint/2010/main" val="1700811208"/>
              </p:ext>
            </p:extLst>
          </p:nvPr>
        </p:nvGraphicFramePr>
        <p:xfrm>
          <a:off x="1724025" y="2783554"/>
          <a:ext cx="5106988" cy="404813"/>
        </p:xfrm>
        <a:graphic>
          <a:graphicData uri="http://schemas.openxmlformats.org/presentationml/2006/ole">
            <p:oleObj spid="_x0000_s38541" name="Equation" r:id="rId4" imgW="2882880" imgH="228600" progId="Equation.DSMT4">
              <p:embed/>
            </p:oleObj>
          </a:graphicData>
        </a:graphic>
      </p:graphicFrame>
      <p:graphicFrame>
        <p:nvGraphicFramePr>
          <p:cNvPr id="6" name="Object 5" descr="x sub 1 is less than or equal to 4 condominiums. x sub 2 is less than or equal to 15 acres. x sub 3 is less than or equal to 20 bonds. x sub 2 is greater than or equal to 0. x sub 1, comma, x sub 3 is greater than or equal to 0 and integer. x sub 1 = condominiums purchased. x sub 2 = acres of land purchased. x sub 3 = bonds purchased."/>
          <p:cNvGraphicFramePr>
            <a:graphicFrameLocks noChangeAspect="1"/>
          </p:cNvGraphicFramePr>
          <p:nvPr>
            <p:extLst>
              <p:ext uri="{D42A27DB-BD31-4B8C-83A1-F6EECF244321}">
                <p14:modId xmlns="" xmlns:p14="http://schemas.microsoft.com/office/powerpoint/2010/main" val="3767882546"/>
              </p:ext>
            </p:extLst>
          </p:nvPr>
        </p:nvGraphicFramePr>
        <p:xfrm>
          <a:off x="2506489" y="3192372"/>
          <a:ext cx="3718070" cy="3304951"/>
        </p:xfrm>
        <a:graphic>
          <a:graphicData uri="http://schemas.openxmlformats.org/presentationml/2006/ole">
            <p:oleObj spid="_x0000_s38542" name="Equation" r:id="rId5" imgW="2057400" imgH="1828800" progId="Equation.DSMT4">
              <p:embed/>
            </p:oleObj>
          </a:graphicData>
        </a:graphic>
      </p:graphicFrame>
    </p:spTree>
    <p:extLst>
      <p:ext uri="{BB962C8B-B14F-4D97-AF65-F5344CB8AC3E}">
        <p14:creationId xmlns="" xmlns:p14="http://schemas.microsoft.com/office/powerpoint/2010/main" val="1858874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 </a:t>
            </a:r>
            <a:r>
              <a:rPr lang="en-US" dirty="0" smtClean="0"/>
              <a:t>5.2</a:t>
            </a:r>
            <a:endParaRPr lang="en-US" dirty="0"/>
          </a:p>
        </p:txBody>
      </p:sp>
      <p:sp>
        <p:nvSpPr>
          <p:cNvPr id="3" name="Text Placeholder 2"/>
          <p:cNvSpPr>
            <a:spLocks noGrp="1"/>
          </p:cNvSpPr>
          <p:nvPr>
            <p:ph type="body" idx="1"/>
          </p:nvPr>
        </p:nvSpPr>
        <p:spPr/>
        <p:txBody>
          <a:bodyPr/>
          <a:lstStyle/>
          <a:p>
            <a:r>
              <a:rPr lang="en-US" sz="2400" dirty="0" smtClean="0">
                <a:latin typeface="+mn-lt"/>
              </a:rPr>
              <a:t>Integer </a:t>
            </a:r>
            <a:r>
              <a:rPr lang="en-US" sz="2400" dirty="0">
                <a:latin typeface="+mn-lt"/>
              </a:rPr>
              <a:t>Programming Graphical Solution</a:t>
            </a:r>
          </a:p>
        </p:txBody>
      </p:sp>
    </p:spTree>
    <p:extLst>
      <p:ext uri="{BB962C8B-B14F-4D97-AF65-F5344CB8AC3E}">
        <p14:creationId xmlns="" xmlns:p14="http://schemas.microsoft.com/office/powerpoint/2010/main" val="1750929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Integer Programming Graphical Solution</a:t>
            </a:r>
          </a:p>
        </p:txBody>
      </p:sp>
      <p:sp>
        <p:nvSpPr>
          <p:cNvPr id="3" name="Text Placeholder 2"/>
          <p:cNvSpPr>
            <a:spLocks noGrp="1"/>
          </p:cNvSpPr>
          <p:nvPr>
            <p:ph type="body" idx="1"/>
          </p:nvPr>
        </p:nvSpPr>
        <p:spPr/>
        <p:txBody>
          <a:bodyPr/>
          <a:lstStyle/>
          <a:p>
            <a:pPr eaLnBrk="0" hangingPunct="0">
              <a:buClr>
                <a:schemeClr val="tx2"/>
              </a:buClr>
            </a:pPr>
            <a:r>
              <a:rPr lang="en-US" sz="2400" b="1" dirty="0">
                <a:solidFill>
                  <a:schemeClr val="tx1"/>
                </a:solidFill>
                <a:latin typeface="+mn-lt"/>
              </a:rPr>
              <a:t>Rounding non-integer solution values up</a:t>
            </a:r>
            <a:r>
              <a:rPr lang="en-US" sz="2400" b="1" i="1" dirty="0">
                <a:solidFill>
                  <a:srgbClr val="FF0000"/>
                </a:solidFill>
                <a:latin typeface="+mn-lt"/>
              </a:rPr>
              <a:t> </a:t>
            </a:r>
            <a:r>
              <a:rPr lang="en-US" sz="2400" dirty="0">
                <a:latin typeface="+mn-lt"/>
              </a:rPr>
              <a:t>to the nearest integer value can result in an </a:t>
            </a:r>
            <a:r>
              <a:rPr lang="en-US" sz="2400" b="1" dirty="0">
                <a:solidFill>
                  <a:schemeClr val="tx1"/>
                </a:solidFill>
                <a:latin typeface="+mn-lt"/>
              </a:rPr>
              <a:t>infeasible solution</a:t>
            </a:r>
            <a:r>
              <a:rPr lang="en-US" sz="2400" b="1" dirty="0" smtClean="0">
                <a:solidFill>
                  <a:schemeClr val="tx1"/>
                </a:solidFill>
                <a:latin typeface="+mn-lt"/>
              </a:rPr>
              <a:t>.</a:t>
            </a:r>
            <a:endParaRPr lang="en-US" sz="2400" b="1" dirty="0">
              <a:solidFill>
                <a:schemeClr val="tx1"/>
              </a:solidFill>
              <a:latin typeface="+mn-lt"/>
            </a:endParaRPr>
          </a:p>
          <a:p>
            <a:pPr eaLnBrk="0" hangingPunct="0">
              <a:buClr>
                <a:schemeClr val="tx2"/>
              </a:buClr>
            </a:pPr>
            <a:r>
              <a:rPr lang="en-US" sz="2400" dirty="0">
                <a:latin typeface="+mn-lt"/>
              </a:rPr>
              <a:t>A </a:t>
            </a:r>
            <a:r>
              <a:rPr lang="en-US" sz="2400" b="1" dirty="0">
                <a:solidFill>
                  <a:schemeClr val="tx1"/>
                </a:solidFill>
                <a:latin typeface="+mn-lt"/>
              </a:rPr>
              <a:t>feasible solution is ensured by rounding down</a:t>
            </a:r>
            <a:r>
              <a:rPr lang="en-US" sz="2400" b="1" i="1" dirty="0">
                <a:solidFill>
                  <a:srgbClr val="FF0000"/>
                </a:solidFill>
                <a:latin typeface="+mn-lt"/>
              </a:rPr>
              <a:t> </a:t>
            </a:r>
            <a:r>
              <a:rPr lang="en-US" sz="2400" dirty="0">
                <a:latin typeface="+mn-lt"/>
              </a:rPr>
              <a:t>non-integer solution values but may result in a less than optimal </a:t>
            </a:r>
            <a:r>
              <a:rPr lang="en-US" sz="2400" b="1" dirty="0">
                <a:solidFill>
                  <a:schemeClr val="tx1"/>
                </a:solidFill>
                <a:latin typeface="+mn-lt"/>
              </a:rPr>
              <a:t>(sub-optimal) solution</a:t>
            </a:r>
            <a:r>
              <a:rPr lang="en-US" sz="2400" b="1" dirty="0" smtClean="0">
                <a:solidFill>
                  <a:schemeClr val="tx1"/>
                </a:solidFill>
                <a:latin typeface="+mn-lt"/>
              </a:rPr>
              <a:t>.</a:t>
            </a:r>
            <a:endParaRPr lang="en-US" sz="2400" b="1" dirty="0">
              <a:solidFill>
                <a:schemeClr val="tx1"/>
              </a:solidFill>
              <a:latin typeface="+mn-lt"/>
            </a:endParaRPr>
          </a:p>
        </p:txBody>
      </p:sp>
    </p:spTree>
    <p:extLst>
      <p:ext uri="{BB962C8B-B14F-4D97-AF65-F5344CB8AC3E}">
        <p14:creationId xmlns="" xmlns:p14="http://schemas.microsoft.com/office/powerpoint/2010/main" val="478270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Shop Model </a:t>
            </a:r>
            <a:r>
              <a:rPr lang="en-US" dirty="0" smtClean="0"/>
              <a:t>Solved as </a:t>
            </a:r>
            <a:r>
              <a:rPr lang="en-US" dirty="0"/>
              <a:t>a Linear Programming Model</a:t>
            </a:r>
          </a:p>
        </p:txBody>
      </p:sp>
      <p:sp>
        <p:nvSpPr>
          <p:cNvPr id="3" name="Text Placeholder 2"/>
          <p:cNvSpPr>
            <a:spLocks noGrp="1"/>
          </p:cNvSpPr>
          <p:nvPr>
            <p:ph type="body" idx="1"/>
          </p:nvPr>
        </p:nvSpPr>
        <p:spPr>
          <a:xfrm>
            <a:off x="457200" y="1600201"/>
            <a:ext cx="1740310" cy="449826"/>
          </a:xfrm>
        </p:spPr>
        <p:txBody>
          <a:bodyPr/>
          <a:lstStyle/>
          <a:p>
            <a:pPr marL="0" indent="0">
              <a:buNone/>
            </a:pPr>
            <a:r>
              <a:rPr lang="en-US" sz="2400" b="1" dirty="0">
                <a:latin typeface="+mn-lt"/>
                <a:cs typeface="Arial" pitchFamily="34" charset="0"/>
              </a:rPr>
              <a:t>Exhibit 5.1</a:t>
            </a:r>
          </a:p>
        </p:txBody>
      </p:sp>
      <p:pic>
        <p:nvPicPr>
          <p:cNvPr id="4" name="Picture 3" descr="An Excel sheet displays Machine Shop example data and lists cost data for the machine shop example. The general layout is summarized as follows: Machines, press and lathe, in row 3, columns C and D, respectively. Profit per machine in row 4, columns C and D. Resources constraints listed in rows 6 and 7, column A, with respective data in the same rows under the products in columns C and D. Usage, equation symbol, available, and left over resources data in rows 6 and 7, columns E through H, respectively. Purchases values in cells B 10 through B 12. The data in columns A through H and rows 3 through 7 and 9 through 12 of the Excel sheet are reproduced in the following table: A table titled, Machine Shop Example, has 9 rows and 10 columns. The columns have the following headings from left to right. Row, A, B, C, D, E, F, G, H, Dual. The row entries are as follows. Row 1. 3, Machines, blank, Press, Lathe, blank, blank, blank, blank, Blank. Row 2. 4, Profit per machine, Blank, 100, 150, Resources, Resources, Resources, Resources, 0.02. Row 3. 5, Resource constraints, Blank, Blank, Blank, Usage, Blank, Available, Left over, 0. Row 4. 6, Purchase price, dollars, Blank, 8000, 4000, 40000, Less than or equal to, 40000, 0, 0. Row 5. 7, Floor space, square feet, Blank, 15, 30, 200, Less than or equal to, 200, 0, 0. Row 6. 9, Purchases, Purchases, Blank, Blank, Blank, Blank, Blank, Blank, Negative 0.01. Row 7. 10, Presses =, 2.22, Blank, Blank, Blank, Blank, Blank, Blank, 0.05. Row 8. 11, Lathes =, 5.56, Blank, Blank, Blank, Blank, Blank, Blank, blank. Row 9. 12, Profit =, 1055.56, Blank, Blank, Blank, Blank, Blank, Blank">
            <a:extLst>
              <a:ext uri="{FF2B5EF4-FFF2-40B4-BE49-F238E27FC236}">
                <a16:creationId xmlns="" xmlns:a16="http://schemas.microsoft.com/office/drawing/2014/main" id="{1B3E61E1-D248-4CFE-9C55-EB5B4211D6CB}"/>
              </a:ext>
            </a:extLst>
          </p:cNvPr>
          <p:cNvPicPr>
            <a:picLocks noChangeAspect="1"/>
          </p:cNvPicPr>
          <p:nvPr/>
        </p:nvPicPr>
        <p:blipFill rotWithShape="1">
          <a:blip r:embed="rId2">
            <a:extLst>
              <a:ext uri="{28A0092B-C50C-407E-A947-70E740481C1C}">
                <a14:useLocalDpi xmlns="" xmlns:a14="http://schemas.microsoft.com/office/drawing/2010/main" val="0"/>
              </a:ext>
            </a:extLst>
          </a:blip>
          <a:srcRect l="-1656" r="21449"/>
          <a:stretch/>
        </p:blipFill>
        <p:spPr>
          <a:xfrm>
            <a:off x="1348915" y="2520526"/>
            <a:ext cx="6190061" cy="3722961"/>
          </a:xfrm>
          <a:prstGeom prst="rect">
            <a:avLst/>
          </a:prstGeom>
        </p:spPr>
      </p:pic>
    </p:spTree>
    <p:extLst>
      <p:ext uri="{BB962C8B-B14F-4D97-AF65-F5344CB8AC3E}">
        <p14:creationId xmlns="" xmlns:p14="http://schemas.microsoft.com/office/powerpoint/2010/main" val="2513202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Integer Programming </a:t>
            </a:r>
            <a:r>
              <a:rPr lang="en-US" dirty="0" smtClean="0"/>
              <a:t>Example: Graphical </a:t>
            </a:r>
            <a:r>
              <a:rPr lang="en-US" dirty="0"/>
              <a:t>Solution of Machine Shop Model</a:t>
            </a:r>
          </a:p>
        </p:txBody>
      </p:sp>
      <p:graphicFrame>
        <p:nvGraphicFramePr>
          <p:cNvPr id="13" name="Object 12" descr="Maximize Z = $100 x sub 1 + $150 x sub 2."/>
          <p:cNvGraphicFramePr>
            <a:graphicFrameLocks noChangeAspect="1"/>
          </p:cNvGraphicFramePr>
          <p:nvPr>
            <p:extLst>
              <p:ext uri="{D42A27DB-BD31-4B8C-83A1-F6EECF244321}">
                <p14:modId xmlns="" xmlns:p14="http://schemas.microsoft.com/office/powerpoint/2010/main" val="4274769311"/>
              </p:ext>
            </p:extLst>
          </p:nvPr>
        </p:nvGraphicFramePr>
        <p:xfrm>
          <a:off x="647700" y="1677988"/>
          <a:ext cx="3689350" cy="404812"/>
        </p:xfrm>
        <a:graphic>
          <a:graphicData uri="http://schemas.openxmlformats.org/presentationml/2006/ole">
            <p:oleObj spid="_x0000_s40329" name="Equation" r:id="rId3" imgW="2082600" imgH="228600" progId="Equation.DSMT4">
              <p:embed/>
            </p:oleObj>
          </a:graphicData>
        </a:graphic>
      </p:graphicFrame>
      <p:sp>
        <p:nvSpPr>
          <p:cNvPr id="5" name="Text Placeholder 4"/>
          <p:cNvSpPr>
            <a:spLocks noGrp="1"/>
          </p:cNvSpPr>
          <p:nvPr>
            <p:ph type="body" idx="1"/>
          </p:nvPr>
        </p:nvSpPr>
        <p:spPr>
          <a:xfrm>
            <a:off x="457200" y="2145892"/>
            <a:ext cx="1622323" cy="533400"/>
          </a:xfrm>
        </p:spPr>
        <p:txBody>
          <a:bodyPr/>
          <a:lstStyle/>
          <a:p>
            <a:pPr marL="0" indent="0">
              <a:buNone/>
            </a:pPr>
            <a:r>
              <a:rPr lang="en-US" sz="2400" dirty="0">
                <a:latin typeface="+mn-lt"/>
              </a:rPr>
              <a:t>subject to:</a:t>
            </a:r>
          </a:p>
        </p:txBody>
      </p:sp>
      <p:graphicFrame>
        <p:nvGraphicFramePr>
          <p:cNvPr id="12" name="Object 11" descr="8,000 x sub 1 + 4,000 x sub 2 is less than or equal to $40,000. 15 x sub 1 + 30 x sub 2 is less than or equal to 200 feet squared. x sub 1, comma, x sub 2 is greater than or equal to 0 and integer."/>
          <p:cNvGraphicFramePr>
            <a:graphicFrameLocks noChangeAspect="1"/>
          </p:cNvGraphicFramePr>
          <p:nvPr>
            <p:extLst>
              <p:ext uri="{D42A27DB-BD31-4B8C-83A1-F6EECF244321}">
                <p14:modId xmlns="" xmlns:p14="http://schemas.microsoft.com/office/powerpoint/2010/main" val="645860074"/>
              </p:ext>
            </p:extLst>
          </p:nvPr>
        </p:nvGraphicFramePr>
        <p:xfrm>
          <a:off x="682389" y="2710607"/>
          <a:ext cx="3678711" cy="1289148"/>
        </p:xfrm>
        <a:graphic>
          <a:graphicData uri="http://schemas.openxmlformats.org/presentationml/2006/ole">
            <p:oleObj spid="_x0000_s40330" name="Equation" r:id="rId4" imgW="1955520" imgH="685800" progId="Equation.DSMT4">
              <p:embed/>
            </p:oleObj>
          </a:graphicData>
        </a:graphic>
      </p:graphicFrame>
      <p:sp>
        <p:nvSpPr>
          <p:cNvPr id="6" name="Content Placeholder 5"/>
          <p:cNvSpPr>
            <a:spLocks noGrp="1"/>
          </p:cNvSpPr>
          <p:nvPr>
            <p:ph sz="quarter" idx="13"/>
          </p:nvPr>
        </p:nvSpPr>
        <p:spPr>
          <a:xfrm>
            <a:off x="457200" y="4062623"/>
            <a:ext cx="2551471" cy="558800"/>
          </a:xfrm>
        </p:spPr>
        <p:txBody>
          <a:bodyPr/>
          <a:lstStyle/>
          <a:p>
            <a:pPr marL="432" indent="0" eaLnBrk="0" hangingPunct="0">
              <a:buNone/>
            </a:pPr>
            <a:r>
              <a:rPr lang="en-US" sz="2400" dirty="0">
                <a:latin typeface="+mn-lt"/>
              </a:rPr>
              <a:t>Optimal Solution:</a:t>
            </a:r>
          </a:p>
        </p:txBody>
      </p:sp>
      <p:graphicFrame>
        <p:nvGraphicFramePr>
          <p:cNvPr id="14" name="Object 13" descr="Z = $1,055.56. x sub 1 = 2.22 presses. x sub 2 = 5.55 lathes."/>
          <p:cNvGraphicFramePr>
            <a:graphicFrameLocks noChangeAspect="1"/>
          </p:cNvGraphicFramePr>
          <p:nvPr>
            <p:extLst>
              <p:ext uri="{D42A27DB-BD31-4B8C-83A1-F6EECF244321}">
                <p14:modId xmlns="" xmlns:p14="http://schemas.microsoft.com/office/powerpoint/2010/main" val="4082879807"/>
              </p:ext>
            </p:extLst>
          </p:nvPr>
        </p:nvGraphicFramePr>
        <p:xfrm>
          <a:off x="1262063" y="4706938"/>
          <a:ext cx="2401887" cy="1336675"/>
        </p:xfrm>
        <a:graphic>
          <a:graphicData uri="http://schemas.openxmlformats.org/presentationml/2006/ole">
            <p:oleObj spid="_x0000_s40331" name="Equation" r:id="rId5" imgW="1231560" imgH="685800" progId="Equation.DSMT4">
              <p:embed/>
            </p:oleObj>
          </a:graphicData>
        </a:graphic>
      </p:graphicFrame>
      <p:pic>
        <p:nvPicPr>
          <p:cNvPr id="11" name="Picture 5" descr="A graph of points within a feasible solution space. The graph plots x sub 2 versus x sub 1. Details of the graph are listed as follows: Two constraint lines form the feasible solution space within the quadrant with boundary points A, B, and C. One line falls from point A at approximately (0, 7). The other line falls through the first line at point B and extends to point C at approximately (5, 0). Points are plotted at each integer on each axis within the solution space. Points include one where x sub 1 = 1, x sub 2 = 6, and z = 1,000, and one where x sub 1 = 2, x sub 2 = 5, and z = 950. The objective function line falls through the space from (0, 6) and intersects a constraint line at approximately (3, 4)."/>
          <p:cNvPicPr>
            <a:picLocks noChangeAspect="1" noChangeArrowheads="1"/>
          </p:cNvPicPr>
          <p:nvPr/>
        </p:nvPicPr>
        <p:blipFill>
          <a:blip r:embed="rId6"/>
          <a:srcRect/>
          <a:stretch>
            <a:fillRect/>
          </a:stretch>
        </p:blipFill>
        <p:spPr bwMode="auto">
          <a:xfrm>
            <a:off x="5266173" y="1980039"/>
            <a:ext cx="3313572" cy="3230081"/>
          </a:xfrm>
          <a:prstGeom prst="rect">
            <a:avLst/>
          </a:prstGeom>
          <a:noFill/>
          <a:ln w="9525">
            <a:noFill/>
            <a:miter lim="800000"/>
            <a:headEnd/>
            <a:tailEnd/>
          </a:ln>
        </p:spPr>
      </p:pic>
      <p:sp>
        <p:nvSpPr>
          <p:cNvPr id="7" name="Content Placeholder 6"/>
          <p:cNvSpPr>
            <a:spLocks noGrp="1"/>
          </p:cNvSpPr>
          <p:nvPr>
            <p:ph sz="quarter" idx="14"/>
          </p:nvPr>
        </p:nvSpPr>
        <p:spPr>
          <a:xfrm>
            <a:off x="4616246" y="5511129"/>
            <a:ext cx="4232787" cy="732759"/>
          </a:xfrm>
        </p:spPr>
        <p:txBody>
          <a:bodyPr/>
          <a:lstStyle/>
          <a:p>
            <a:pPr marL="432" indent="0" eaLnBrk="0" hangingPunct="0">
              <a:buNone/>
            </a:pPr>
            <a:r>
              <a:rPr lang="en-US" sz="1800" b="1" dirty="0">
                <a:latin typeface="+mn-lt"/>
                <a:cs typeface="Times New Roman" pitchFamily="18" charset="0"/>
              </a:rPr>
              <a:t>Figure </a:t>
            </a:r>
            <a:r>
              <a:rPr lang="en-US" sz="1800" b="1" dirty="0" smtClean="0">
                <a:latin typeface="+mn-lt"/>
                <a:cs typeface="Times New Roman" pitchFamily="18" charset="0"/>
              </a:rPr>
              <a:t>5.1 </a:t>
            </a:r>
            <a:r>
              <a:rPr lang="en-US" sz="1800" dirty="0" smtClean="0">
                <a:latin typeface="+mn-lt"/>
                <a:cs typeface="Times" pitchFamily="18" charset="0"/>
              </a:rPr>
              <a:t>Feasible </a:t>
            </a:r>
            <a:r>
              <a:rPr lang="en-US" sz="1800" dirty="0">
                <a:latin typeface="+mn-lt"/>
                <a:cs typeface="Times" pitchFamily="18" charset="0"/>
              </a:rPr>
              <a:t>solution space with integer solution points</a:t>
            </a:r>
            <a:endParaRPr lang="en-US" sz="1800" dirty="0">
              <a:latin typeface="+mn-lt"/>
            </a:endParaRPr>
          </a:p>
        </p:txBody>
      </p:sp>
    </p:spTree>
    <p:extLst>
      <p:ext uri="{BB962C8B-B14F-4D97-AF65-F5344CB8AC3E}">
        <p14:creationId xmlns="" xmlns:p14="http://schemas.microsoft.com/office/powerpoint/2010/main" val="1969811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Branch and Bound </a:t>
            </a:r>
            <a:r>
              <a:rPr lang="en-US" dirty="0" smtClean="0"/>
              <a:t>Method</a:t>
            </a:r>
            <a:endParaRPr lang="en-US" sz="2000" b="0" dirty="0"/>
          </a:p>
        </p:txBody>
      </p:sp>
      <p:sp>
        <p:nvSpPr>
          <p:cNvPr id="10" name="Text Placeholder 9"/>
          <p:cNvSpPr>
            <a:spLocks noGrp="1"/>
          </p:cNvSpPr>
          <p:nvPr>
            <p:ph type="body" idx="1"/>
          </p:nvPr>
        </p:nvSpPr>
        <p:spPr>
          <a:xfrm>
            <a:off x="457200" y="1600200"/>
            <a:ext cx="8229600" cy="4665689"/>
          </a:xfrm>
        </p:spPr>
        <p:txBody>
          <a:bodyPr/>
          <a:lstStyle/>
          <a:p>
            <a:pPr eaLnBrk="0" hangingPunct="0">
              <a:buClr>
                <a:schemeClr val="tx2"/>
              </a:buClr>
            </a:pPr>
            <a:r>
              <a:rPr lang="en-US" sz="2400" dirty="0">
                <a:latin typeface="+mn-lt"/>
              </a:rPr>
              <a:t>Traditional approach to solving integer programming problems.</a:t>
            </a:r>
          </a:p>
          <a:p>
            <a:pPr marL="741600" lvl="1" indent="-284400" eaLnBrk="0" hangingPunct="0">
              <a:buClr>
                <a:schemeClr val="tx2"/>
              </a:buClr>
            </a:pPr>
            <a:r>
              <a:rPr lang="en-US" sz="2400" dirty="0">
                <a:latin typeface="+mn-lt"/>
              </a:rPr>
              <a:t>Feasible solutions can be partitioned into smaller subsets</a:t>
            </a:r>
          </a:p>
          <a:p>
            <a:pPr marL="741600" lvl="1" indent="-284400" eaLnBrk="0" hangingPunct="0">
              <a:buClr>
                <a:schemeClr val="tx2"/>
              </a:buClr>
            </a:pPr>
            <a:r>
              <a:rPr lang="en-US" sz="2400" dirty="0">
                <a:latin typeface="+mn-lt"/>
              </a:rPr>
              <a:t>Smaller subsets evaluated until best solution is found.</a:t>
            </a:r>
          </a:p>
          <a:p>
            <a:pPr marL="741600" lvl="1" indent="-284400" eaLnBrk="0" hangingPunct="0">
              <a:buClr>
                <a:schemeClr val="tx2"/>
              </a:buClr>
            </a:pPr>
            <a:r>
              <a:rPr lang="en-US" sz="2400" dirty="0">
                <a:latin typeface="+mn-lt"/>
              </a:rPr>
              <a:t>Method is a tedious and complex mathematical process</a:t>
            </a:r>
            <a:r>
              <a:rPr lang="en-US" sz="2400" dirty="0" smtClean="0">
                <a:latin typeface="+mn-lt"/>
              </a:rPr>
              <a:t>.</a:t>
            </a:r>
          </a:p>
          <a:p>
            <a:pPr eaLnBrk="0" hangingPunct="0">
              <a:buClr>
                <a:schemeClr val="tx2"/>
              </a:buClr>
            </a:pPr>
            <a:r>
              <a:rPr lang="en-US" sz="2400" dirty="0">
                <a:latin typeface="+mn-lt"/>
              </a:rPr>
              <a:t>Excel and Q</a:t>
            </a:r>
            <a:r>
              <a:rPr lang="en-US" sz="100" dirty="0">
                <a:latin typeface="+mn-lt"/>
              </a:rPr>
              <a:t> </a:t>
            </a:r>
            <a:r>
              <a:rPr lang="en-US" sz="2400" dirty="0">
                <a:latin typeface="+mn-lt"/>
              </a:rPr>
              <a:t>M for Windows used in this book.</a:t>
            </a:r>
          </a:p>
          <a:p>
            <a:pPr eaLnBrk="0" hangingPunct="0">
              <a:buClr>
                <a:schemeClr val="tx2"/>
              </a:buClr>
            </a:pPr>
            <a:r>
              <a:rPr lang="en-US" sz="2400" dirty="0">
                <a:latin typeface="+mn-lt"/>
              </a:rPr>
              <a:t>See companion web site Module C – </a:t>
            </a:r>
            <a:r>
              <a:rPr lang="en-US" sz="2400" b="1" dirty="0">
                <a:latin typeface="+mn-lt"/>
              </a:rPr>
              <a:t>“Integer Programming: the Branch and Bound Method”</a:t>
            </a:r>
            <a:r>
              <a:rPr lang="en-US" sz="2400" dirty="0">
                <a:latin typeface="+mn-lt"/>
              </a:rPr>
              <a:t> for a detailed description of this method</a:t>
            </a:r>
            <a:r>
              <a:rPr lang="en-US" sz="2400" dirty="0" smtClean="0">
                <a:latin typeface="+mn-lt"/>
              </a:rPr>
              <a:t>.</a:t>
            </a:r>
            <a:endParaRPr lang="en-US" sz="2400" dirty="0">
              <a:latin typeface="+mn-lt"/>
            </a:endParaRPr>
          </a:p>
        </p:txBody>
      </p:sp>
    </p:spTree>
    <p:extLst>
      <p:ext uri="{BB962C8B-B14F-4D97-AF65-F5344CB8AC3E}">
        <p14:creationId xmlns="" xmlns:p14="http://schemas.microsoft.com/office/powerpoint/2010/main" val="4050736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Learning Objective </a:t>
            </a:r>
            <a:r>
              <a:rPr lang="en-US" dirty="0" smtClean="0"/>
              <a:t>5.3</a:t>
            </a:r>
            <a:endParaRPr lang="en-US" dirty="0"/>
          </a:p>
        </p:txBody>
      </p:sp>
      <p:sp>
        <p:nvSpPr>
          <p:cNvPr id="12" name="Text Placeholder 11"/>
          <p:cNvSpPr>
            <a:spLocks noGrp="1"/>
          </p:cNvSpPr>
          <p:nvPr>
            <p:ph type="body" idx="1"/>
          </p:nvPr>
        </p:nvSpPr>
        <p:spPr/>
        <p:txBody>
          <a:bodyPr/>
          <a:lstStyle/>
          <a:p>
            <a:r>
              <a:rPr lang="en-US" sz="2400" dirty="0">
                <a:latin typeface="+mn-lt"/>
              </a:rPr>
              <a:t>Computer Solution of Integer Programming Problems With Excel and </a:t>
            </a:r>
            <a:r>
              <a:rPr lang="en-US" sz="2400" dirty="0" smtClean="0">
                <a:latin typeface="+mn-lt"/>
              </a:rPr>
              <a:t>Q</a:t>
            </a:r>
            <a:r>
              <a:rPr lang="en-US" sz="100" dirty="0" smtClean="0">
                <a:latin typeface="+mn-lt"/>
              </a:rPr>
              <a:t> </a:t>
            </a:r>
            <a:r>
              <a:rPr lang="en-US" sz="2400" dirty="0" smtClean="0">
                <a:latin typeface="+mn-lt"/>
              </a:rPr>
              <a:t>M </a:t>
            </a:r>
            <a:r>
              <a:rPr lang="en-US" sz="2400" dirty="0">
                <a:latin typeface="+mn-lt"/>
              </a:rPr>
              <a:t>for Windows</a:t>
            </a:r>
          </a:p>
        </p:txBody>
      </p:sp>
    </p:spTree>
    <p:extLst>
      <p:ext uri="{BB962C8B-B14F-4D97-AF65-F5344CB8AC3E}">
        <p14:creationId xmlns="" xmlns:p14="http://schemas.microsoft.com/office/powerpoint/2010/main" val="3388684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0 </a:t>
            </a:r>
            <a:r>
              <a:rPr lang="en-US" dirty="0"/>
              <a:t>– 1 Model with Excel </a:t>
            </a:r>
            <a:r>
              <a:rPr lang="en-US" sz="2000" b="0" dirty="0"/>
              <a:t>(1 of 5)</a:t>
            </a:r>
          </a:p>
        </p:txBody>
      </p:sp>
      <p:sp>
        <p:nvSpPr>
          <p:cNvPr id="5" name="Text Placeholder 4"/>
          <p:cNvSpPr>
            <a:spLocks noGrp="1"/>
          </p:cNvSpPr>
          <p:nvPr>
            <p:ph type="body" idx="1"/>
          </p:nvPr>
        </p:nvSpPr>
        <p:spPr>
          <a:xfrm>
            <a:off x="457200" y="1600200"/>
            <a:ext cx="4852219" cy="494071"/>
          </a:xfrm>
        </p:spPr>
        <p:txBody>
          <a:bodyPr/>
          <a:lstStyle/>
          <a:p>
            <a:pPr marL="0" indent="0">
              <a:buNone/>
            </a:pPr>
            <a:r>
              <a:rPr lang="en-US" sz="2400" b="1" dirty="0">
                <a:latin typeface="+mn-lt"/>
              </a:rPr>
              <a:t>Recreational Facilities Example</a:t>
            </a:r>
            <a:r>
              <a:rPr lang="en-US" sz="2400" b="1" dirty="0" smtClean="0">
                <a:latin typeface="+mn-lt"/>
              </a:rPr>
              <a:t>:</a:t>
            </a:r>
            <a:endParaRPr lang="en-US" sz="2400" b="1" dirty="0">
              <a:latin typeface="+mn-lt"/>
            </a:endParaRPr>
          </a:p>
        </p:txBody>
      </p:sp>
      <p:graphicFrame>
        <p:nvGraphicFramePr>
          <p:cNvPr id="7" name="Object 6" descr="Maximize Z = 300 x sub 1 + 90 x sub 2 + 400 x sub 3 + 150 x sub 4."/>
          <p:cNvGraphicFramePr>
            <a:graphicFrameLocks noChangeAspect="1"/>
          </p:cNvGraphicFramePr>
          <p:nvPr>
            <p:extLst>
              <p:ext uri="{D42A27DB-BD31-4B8C-83A1-F6EECF244321}">
                <p14:modId xmlns="" xmlns:p14="http://schemas.microsoft.com/office/powerpoint/2010/main" val="3456893822"/>
              </p:ext>
            </p:extLst>
          </p:nvPr>
        </p:nvGraphicFramePr>
        <p:xfrm>
          <a:off x="528638" y="2400300"/>
          <a:ext cx="5195887" cy="404813"/>
        </p:xfrm>
        <a:graphic>
          <a:graphicData uri="http://schemas.openxmlformats.org/presentationml/2006/ole">
            <p:oleObj spid="_x0000_s36663" name="Equation" r:id="rId3" imgW="2933640" imgH="228600" progId="Equation.DSMT4">
              <p:embed/>
            </p:oleObj>
          </a:graphicData>
        </a:graphic>
      </p:graphicFrame>
      <p:sp>
        <p:nvSpPr>
          <p:cNvPr id="6" name="Text Placeholder 5"/>
          <p:cNvSpPr>
            <a:spLocks noGrp="1"/>
          </p:cNvSpPr>
          <p:nvPr>
            <p:ph type="body" idx="2"/>
          </p:nvPr>
        </p:nvSpPr>
        <p:spPr>
          <a:xfrm>
            <a:off x="457200" y="3018504"/>
            <a:ext cx="1622323" cy="506361"/>
          </a:xfrm>
        </p:spPr>
        <p:txBody>
          <a:bodyPr/>
          <a:lstStyle/>
          <a:p>
            <a:pPr marL="0" indent="0">
              <a:buNone/>
            </a:pPr>
            <a:r>
              <a:rPr lang="en-US" sz="2400" dirty="0">
                <a:latin typeface="+mn-lt"/>
              </a:rPr>
              <a:t>subject to:</a:t>
            </a:r>
          </a:p>
        </p:txBody>
      </p:sp>
      <p:graphicFrame>
        <p:nvGraphicFramePr>
          <p:cNvPr id="8" name="Object 7" descr="$35,000 x sub 1 + 10,000 x sub 2 + 25,000 x sub 3 + 90,000 x sub 4 is less than or equal to $120,000."/>
          <p:cNvGraphicFramePr>
            <a:graphicFrameLocks noChangeAspect="1"/>
          </p:cNvGraphicFramePr>
          <p:nvPr>
            <p:extLst>
              <p:ext uri="{D42A27DB-BD31-4B8C-83A1-F6EECF244321}">
                <p14:modId xmlns="" xmlns:p14="http://schemas.microsoft.com/office/powerpoint/2010/main" val="1025845852"/>
              </p:ext>
            </p:extLst>
          </p:nvPr>
        </p:nvGraphicFramePr>
        <p:xfrm>
          <a:off x="937458" y="3741301"/>
          <a:ext cx="6886496" cy="408861"/>
        </p:xfrm>
        <a:graphic>
          <a:graphicData uri="http://schemas.openxmlformats.org/presentationml/2006/ole">
            <p:oleObj spid="_x0000_s36664" name="Equation" r:id="rId4" imgW="3848040" imgH="228600" progId="Equation.DSMT4">
              <p:embed/>
            </p:oleObj>
          </a:graphicData>
        </a:graphic>
      </p:graphicFrame>
      <p:graphicFrame>
        <p:nvGraphicFramePr>
          <p:cNvPr id="9" name="Object 8" descr="4 x sub 1 + 2 x sub 2 + 7 x sub 3 + 3 x sub 4 is less than or equal to 12 acres. x sub 1 + x sub 2 is less than or equal to 1 facility. x sub 1, comma, x sub 2, comma, x sub 3, comma, x sub 4 = 0 or 1."/>
          <p:cNvGraphicFramePr>
            <a:graphicFrameLocks noChangeAspect="1"/>
          </p:cNvGraphicFramePr>
          <p:nvPr>
            <p:extLst>
              <p:ext uri="{D42A27DB-BD31-4B8C-83A1-F6EECF244321}">
                <p14:modId xmlns="" xmlns:p14="http://schemas.microsoft.com/office/powerpoint/2010/main" val="2702265270"/>
              </p:ext>
            </p:extLst>
          </p:nvPr>
        </p:nvGraphicFramePr>
        <p:xfrm>
          <a:off x="1742598" y="4218614"/>
          <a:ext cx="3918905" cy="1252873"/>
        </p:xfrm>
        <a:graphic>
          <a:graphicData uri="http://schemas.openxmlformats.org/presentationml/2006/ole">
            <p:oleObj spid="_x0000_s36665" name="Equation" r:id="rId5" imgW="2145960" imgH="685800" progId="Equation.DSMT4">
              <p:embed/>
            </p:oleObj>
          </a:graphicData>
        </a:graphic>
      </p:graphicFrame>
    </p:spTree>
    <p:extLst>
      <p:ext uri="{BB962C8B-B14F-4D97-AF65-F5344CB8AC3E}">
        <p14:creationId xmlns="" xmlns:p14="http://schemas.microsoft.com/office/powerpoint/2010/main" val="2438268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 </a:t>
            </a:r>
            <a:r>
              <a:rPr lang="en-US" dirty="0"/>
              <a:t>– 1 Model with Excel </a:t>
            </a:r>
            <a:r>
              <a:rPr lang="en-US" sz="2000" b="0" dirty="0"/>
              <a:t>(2 of 5)</a:t>
            </a:r>
          </a:p>
        </p:txBody>
      </p:sp>
      <p:sp>
        <p:nvSpPr>
          <p:cNvPr id="5" name="Text Placeholder 4"/>
          <p:cNvSpPr>
            <a:spLocks noGrp="1"/>
          </p:cNvSpPr>
          <p:nvPr>
            <p:ph type="body" idx="1"/>
          </p:nvPr>
        </p:nvSpPr>
        <p:spPr>
          <a:xfrm>
            <a:off x="457200" y="1600201"/>
            <a:ext cx="1710813" cy="464574"/>
          </a:xfrm>
        </p:spPr>
        <p:txBody>
          <a:bodyPr/>
          <a:lstStyle/>
          <a:p>
            <a:pPr marL="0" indent="0">
              <a:buNone/>
            </a:pPr>
            <a:r>
              <a:rPr lang="en-US" sz="2400" b="1" dirty="0">
                <a:latin typeface="+mn-lt"/>
              </a:rPr>
              <a:t>Exhibit </a:t>
            </a:r>
            <a:r>
              <a:rPr lang="en-US" sz="2400" b="1" dirty="0" smtClean="0">
                <a:latin typeface="+mn-lt"/>
              </a:rPr>
              <a:t>5.2</a:t>
            </a:r>
            <a:endParaRPr lang="en-US" sz="2400" b="1" dirty="0">
              <a:latin typeface="+mn-lt"/>
            </a:endParaRPr>
          </a:p>
        </p:txBody>
      </p:sp>
      <p:pic>
        <p:nvPicPr>
          <p:cNvPr id="6" name="Picture 5" descr="An Excel sheet displays recreational facilities example data and lists cost data for the recreational facilities example. The general layout is summarized as follows: Projects, including swimming pool, tennis center, athletic field, and gymnasium, in row 4, columns C through F, respectively. Daily usage for each project in row 5, columns C through F. Resource constraints listed in rows 7 through 9, column A, with respective data in the same rows under the products in columns C through F. Usage, constraints, available, and left over resources data in rows 7 through 9, columns G through J, respectively. Projects selected decision variables in cells C 12 through C 15, with total daily usage in cell C 16. The formula for usage is = C 7 asterisk C 12 + D 7 asterisk C 13 + E 7 asterisk C 14 + F 7 asterisk C 15. Or sum of cost per project times decision variable for the 4 projects. The objective function has the formula = C 5 asterisk C 12 + D 5 asterisk C 13 + E 5 asterisk C 14 + F 5 asterisk C 15. Or sum of daily usage per project times decision variable for the 4 project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90522" y="2476742"/>
            <a:ext cx="7562957" cy="3526840"/>
          </a:xfrm>
          <a:prstGeom prst="rect">
            <a:avLst/>
          </a:prstGeom>
        </p:spPr>
      </p:pic>
    </p:spTree>
    <p:extLst>
      <p:ext uri="{BB962C8B-B14F-4D97-AF65-F5344CB8AC3E}">
        <p14:creationId xmlns="" xmlns:p14="http://schemas.microsoft.com/office/powerpoint/2010/main" val="4048594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 </a:t>
            </a:r>
            <a:r>
              <a:rPr lang="en-US" dirty="0"/>
              <a:t>– 1 Model with Excel </a:t>
            </a:r>
            <a:r>
              <a:rPr lang="en-US" sz="2000" b="0" dirty="0"/>
              <a:t>(3 of 5)</a:t>
            </a:r>
          </a:p>
        </p:txBody>
      </p:sp>
      <p:sp>
        <p:nvSpPr>
          <p:cNvPr id="3" name="Text Placeholder 2"/>
          <p:cNvSpPr>
            <a:spLocks noGrp="1"/>
          </p:cNvSpPr>
          <p:nvPr>
            <p:ph type="body" idx="1"/>
          </p:nvPr>
        </p:nvSpPr>
        <p:spPr>
          <a:xfrm>
            <a:off x="457200" y="1600200"/>
            <a:ext cx="1887794" cy="494071"/>
          </a:xfrm>
        </p:spPr>
        <p:txBody>
          <a:bodyPr/>
          <a:lstStyle/>
          <a:p>
            <a:pPr marL="0" indent="0">
              <a:buNone/>
            </a:pPr>
            <a:r>
              <a:rPr lang="en-US" sz="2400" b="1" dirty="0">
                <a:latin typeface="+mn-lt"/>
              </a:rPr>
              <a:t>Exhibit </a:t>
            </a:r>
            <a:r>
              <a:rPr lang="en-US" sz="2400" b="1" dirty="0" smtClean="0">
                <a:latin typeface="+mn-lt"/>
              </a:rPr>
              <a:t>5.3</a:t>
            </a:r>
            <a:endParaRPr lang="en-US" sz="2400" b="1" dirty="0">
              <a:latin typeface="+mn-lt"/>
            </a:endParaRPr>
          </a:p>
        </p:txBody>
      </p:sp>
      <p:pic>
        <p:nvPicPr>
          <p:cNvPr id="4" name="Picture 3" descr="A solver parameters screen is filled in with data as follows: Set objective, C 16. To, Max. By changing variable cells, C 12 through C 15. Subject to the constraints, with 2 listed, as follows. C 12 through C 15 = binary. G 7 through G 9 is less than or equal to I 7 through I 9. The first constraint restricts variables C 12 through C 15 to 0 and 1 values. Make unconstrained variable non-negative selected. Select a solving method, simplex L P."/>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255249" y="2249261"/>
            <a:ext cx="6633503" cy="4099787"/>
          </a:xfrm>
          <a:prstGeom prst="rect">
            <a:avLst/>
          </a:prstGeom>
        </p:spPr>
      </p:pic>
    </p:spTree>
    <p:extLst>
      <p:ext uri="{BB962C8B-B14F-4D97-AF65-F5344CB8AC3E}">
        <p14:creationId xmlns="" xmlns:p14="http://schemas.microsoft.com/office/powerpoint/2010/main" val="744503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Learning Objectives</a:t>
            </a:r>
            <a:endParaRPr lang="en-US" dirty="0"/>
          </a:p>
        </p:txBody>
      </p:sp>
      <p:sp>
        <p:nvSpPr>
          <p:cNvPr id="8" name="Text Placeholder 7"/>
          <p:cNvSpPr>
            <a:spLocks noGrp="1"/>
          </p:cNvSpPr>
          <p:nvPr>
            <p:ph type="body" idx="1"/>
          </p:nvPr>
        </p:nvSpPr>
        <p:spPr/>
        <p:txBody>
          <a:bodyPr/>
          <a:lstStyle/>
          <a:p>
            <a:pPr marL="0" indent="0">
              <a:buNone/>
            </a:pPr>
            <a:r>
              <a:rPr lang="en-US" sz="2400" b="1" dirty="0" smtClean="0">
                <a:solidFill>
                  <a:schemeClr val="tx2"/>
                </a:solidFill>
                <a:latin typeface="+mn-lt"/>
              </a:rPr>
              <a:t>5.1</a:t>
            </a:r>
            <a:r>
              <a:rPr lang="en-US" sz="2400" dirty="0" smtClean="0">
                <a:latin typeface="+mn-lt"/>
              </a:rPr>
              <a:t> Integer </a:t>
            </a:r>
            <a:r>
              <a:rPr lang="en-US" sz="2400" dirty="0">
                <a:latin typeface="+mn-lt"/>
              </a:rPr>
              <a:t>Programming (</a:t>
            </a:r>
            <a:r>
              <a:rPr lang="en-US" sz="2400" dirty="0" smtClean="0">
                <a:latin typeface="+mn-lt"/>
              </a:rPr>
              <a:t>I</a:t>
            </a:r>
            <a:r>
              <a:rPr lang="en-US" sz="100" dirty="0" smtClean="0">
                <a:latin typeface="+mn-lt"/>
              </a:rPr>
              <a:t> </a:t>
            </a:r>
            <a:r>
              <a:rPr lang="en-US" sz="2400" dirty="0" smtClean="0">
                <a:latin typeface="+mn-lt"/>
              </a:rPr>
              <a:t>P</a:t>
            </a:r>
            <a:r>
              <a:rPr lang="en-US" sz="2400" dirty="0">
                <a:latin typeface="+mn-lt"/>
              </a:rPr>
              <a:t>) Models</a:t>
            </a:r>
          </a:p>
          <a:p>
            <a:pPr marL="0" indent="0">
              <a:buNone/>
            </a:pPr>
            <a:r>
              <a:rPr lang="en-US" sz="2400" b="1" dirty="0" smtClean="0">
                <a:solidFill>
                  <a:schemeClr val="tx2"/>
                </a:solidFill>
                <a:latin typeface="+mn-lt"/>
              </a:rPr>
              <a:t>5.2</a:t>
            </a:r>
            <a:r>
              <a:rPr lang="en-US" sz="2400" dirty="0" smtClean="0">
                <a:latin typeface="+mn-lt"/>
              </a:rPr>
              <a:t> Integer </a:t>
            </a:r>
            <a:r>
              <a:rPr lang="en-US" sz="2400" dirty="0">
                <a:latin typeface="+mn-lt"/>
              </a:rPr>
              <a:t>Programming Graphical Solution</a:t>
            </a:r>
          </a:p>
          <a:p>
            <a:pPr marL="0" indent="0">
              <a:buNone/>
            </a:pPr>
            <a:r>
              <a:rPr lang="en-US" sz="2400" b="1" dirty="0" smtClean="0">
                <a:solidFill>
                  <a:schemeClr val="tx2"/>
                </a:solidFill>
                <a:latin typeface="+mn-lt"/>
              </a:rPr>
              <a:t>5.3</a:t>
            </a:r>
            <a:r>
              <a:rPr lang="en-US" sz="2400" dirty="0" smtClean="0">
                <a:latin typeface="+mn-lt"/>
              </a:rPr>
              <a:t> Computer </a:t>
            </a:r>
            <a:r>
              <a:rPr lang="en-US" sz="2400" dirty="0">
                <a:latin typeface="+mn-lt"/>
              </a:rPr>
              <a:t>Solution of Integer Programming Problems With Excel and </a:t>
            </a:r>
            <a:r>
              <a:rPr lang="en-US" sz="2400" dirty="0" smtClean="0">
                <a:latin typeface="+mn-lt"/>
              </a:rPr>
              <a:t>Q</a:t>
            </a:r>
            <a:r>
              <a:rPr lang="en-US" sz="100" dirty="0" smtClean="0">
                <a:latin typeface="+mn-lt"/>
              </a:rPr>
              <a:t> </a:t>
            </a:r>
            <a:r>
              <a:rPr lang="en-US" sz="2400" dirty="0" smtClean="0">
                <a:latin typeface="+mn-lt"/>
              </a:rPr>
              <a:t>M </a:t>
            </a:r>
            <a:r>
              <a:rPr lang="en-US" sz="2400" dirty="0">
                <a:latin typeface="+mn-lt"/>
              </a:rPr>
              <a:t>for Windows</a:t>
            </a:r>
          </a:p>
          <a:p>
            <a:pPr marL="0" indent="0">
              <a:buNone/>
            </a:pPr>
            <a:r>
              <a:rPr lang="en-US" sz="2400" b="1" dirty="0" smtClean="0">
                <a:solidFill>
                  <a:schemeClr val="tx2"/>
                </a:solidFill>
                <a:latin typeface="+mn-lt"/>
              </a:rPr>
              <a:t>5.4</a:t>
            </a:r>
            <a:r>
              <a:rPr lang="en-US" sz="2400" dirty="0" smtClean="0">
                <a:latin typeface="+mn-lt"/>
              </a:rPr>
              <a:t> 0-1 </a:t>
            </a:r>
            <a:r>
              <a:rPr lang="en-US" sz="2400" dirty="0">
                <a:latin typeface="+mn-lt"/>
              </a:rPr>
              <a:t>Integer Programming Modeling Examples</a:t>
            </a:r>
          </a:p>
        </p:txBody>
      </p:sp>
    </p:spTree>
    <p:extLst>
      <p:ext uri="{BB962C8B-B14F-4D97-AF65-F5344CB8AC3E}">
        <p14:creationId xmlns="" xmlns:p14="http://schemas.microsoft.com/office/powerpoint/2010/main" val="3697232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 </a:t>
            </a:r>
            <a:r>
              <a:rPr lang="en-US" dirty="0"/>
              <a:t>– 1 Model with Excel </a:t>
            </a:r>
            <a:r>
              <a:rPr lang="en-US" sz="2000" b="0" dirty="0"/>
              <a:t>(4 of 5)</a:t>
            </a:r>
          </a:p>
        </p:txBody>
      </p:sp>
      <p:sp>
        <p:nvSpPr>
          <p:cNvPr id="3" name="Text Placeholder 2"/>
          <p:cNvSpPr>
            <a:spLocks noGrp="1"/>
          </p:cNvSpPr>
          <p:nvPr>
            <p:ph type="body" idx="1"/>
          </p:nvPr>
        </p:nvSpPr>
        <p:spPr>
          <a:xfrm>
            <a:off x="457200" y="1600200"/>
            <a:ext cx="8229600" cy="494071"/>
          </a:xfrm>
        </p:spPr>
        <p:txBody>
          <a:bodyPr/>
          <a:lstStyle/>
          <a:p>
            <a:pPr marL="0" indent="0" eaLnBrk="0" hangingPunct="0">
              <a:buNone/>
            </a:pPr>
            <a:r>
              <a:rPr lang="en-US" sz="2400" b="1" dirty="0">
                <a:latin typeface="+mn-lt"/>
              </a:rPr>
              <a:t>Exhibit 5.4</a:t>
            </a:r>
          </a:p>
        </p:txBody>
      </p:sp>
      <p:pic>
        <p:nvPicPr>
          <p:cNvPr id="4" name="Picture 3" descr="An add constraint screen has 3 boxes, filled in as follows: Cell reference, C 12 through C 15. Menu with bin selected. Click on bin for 0 to 1. Constraint, binary."/>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106580" y="2497201"/>
            <a:ext cx="6930840" cy="3485920"/>
          </a:xfrm>
          <a:prstGeom prst="rect">
            <a:avLst/>
          </a:prstGeom>
        </p:spPr>
      </p:pic>
    </p:spTree>
    <p:extLst>
      <p:ext uri="{BB962C8B-B14F-4D97-AF65-F5344CB8AC3E}">
        <p14:creationId xmlns="" xmlns:p14="http://schemas.microsoft.com/office/powerpoint/2010/main" val="2578388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 </a:t>
            </a:r>
            <a:r>
              <a:rPr lang="en-US" dirty="0"/>
              <a:t>– 1 Model with Excel </a:t>
            </a:r>
            <a:r>
              <a:rPr lang="en-US" sz="2000" b="0" dirty="0"/>
              <a:t>(5 of 5)</a:t>
            </a:r>
          </a:p>
        </p:txBody>
      </p:sp>
      <p:sp>
        <p:nvSpPr>
          <p:cNvPr id="3" name="Text Placeholder 2"/>
          <p:cNvSpPr>
            <a:spLocks noGrp="1"/>
          </p:cNvSpPr>
          <p:nvPr>
            <p:ph type="body" idx="1"/>
          </p:nvPr>
        </p:nvSpPr>
        <p:spPr>
          <a:xfrm>
            <a:off x="457200" y="1600201"/>
            <a:ext cx="8229600" cy="449826"/>
          </a:xfrm>
        </p:spPr>
        <p:txBody>
          <a:bodyPr/>
          <a:lstStyle/>
          <a:p>
            <a:pPr marL="0" indent="0" eaLnBrk="0" hangingPunct="0">
              <a:buNone/>
            </a:pPr>
            <a:r>
              <a:rPr lang="en-US" sz="2400" b="1" dirty="0">
                <a:latin typeface="+mn-lt"/>
              </a:rPr>
              <a:t>Exhibit 5.5</a:t>
            </a:r>
          </a:p>
        </p:txBody>
      </p:sp>
      <p:pic>
        <p:nvPicPr>
          <p:cNvPr id="4" name="Picture 3" descr="An options screen has the first tab, for all methods, selected. Under solving with integer constraints heading, deactivate the checkbox for ignore integer constraints, and press O K at the bottom to return to solver window."/>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476966" y="2262552"/>
            <a:ext cx="4190069" cy="4132200"/>
          </a:xfrm>
          <a:prstGeom prst="rect">
            <a:avLst/>
          </a:prstGeom>
        </p:spPr>
      </p:pic>
    </p:spTree>
    <p:extLst>
      <p:ext uri="{BB962C8B-B14F-4D97-AF65-F5344CB8AC3E}">
        <p14:creationId xmlns="" xmlns:p14="http://schemas.microsoft.com/office/powerpoint/2010/main" val="974534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 </a:t>
            </a:r>
            <a:r>
              <a:rPr lang="en-US" dirty="0"/>
              <a:t>– 1 Model with </a:t>
            </a:r>
            <a:r>
              <a:rPr lang="en-US" dirty="0" smtClean="0"/>
              <a:t>Q</a:t>
            </a:r>
            <a:r>
              <a:rPr lang="en-US" sz="100" dirty="0" smtClean="0"/>
              <a:t> </a:t>
            </a:r>
            <a:r>
              <a:rPr lang="en-US" dirty="0" smtClean="0"/>
              <a:t>M </a:t>
            </a:r>
            <a:r>
              <a:rPr lang="en-US" dirty="0"/>
              <a:t>for Windows </a:t>
            </a:r>
            <a:r>
              <a:rPr lang="en-US" sz="2000" b="0" dirty="0"/>
              <a:t>(1 of 4)</a:t>
            </a:r>
          </a:p>
        </p:txBody>
      </p:sp>
      <p:sp>
        <p:nvSpPr>
          <p:cNvPr id="7" name="Text Placeholder 6"/>
          <p:cNvSpPr>
            <a:spLocks noGrp="1"/>
          </p:cNvSpPr>
          <p:nvPr>
            <p:ph type="body" idx="2"/>
          </p:nvPr>
        </p:nvSpPr>
        <p:spPr>
          <a:xfrm>
            <a:off x="457200" y="1573157"/>
            <a:ext cx="4881716" cy="506361"/>
          </a:xfrm>
        </p:spPr>
        <p:txBody>
          <a:bodyPr/>
          <a:lstStyle/>
          <a:p>
            <a:pPr marL="0" indent="0">
              <a:buNone/>
            </a:pPr>
            <a:r>
              <a:rPr lang="en-US" sz="2400" b="1" dirty="0">
                <a:latin typeface="+mn-lt"/>
              </a:rPr>
              <a:t>Recreational Facilities Example</a:t>
            </a:r>
            <a:r>
              <a:rPr lang="en-US" sz="2400" b="1" dirty="0" smtClean="0">
                <a:latin typeface="+mn-lt"/>
              </a:rPr>
              <a:t>:</a:t>
            </a:r>
            <a:endParaRPr lang="en-US" sz="2400" b="1" dirty="0">
              <a:latin typeface="+mn-lt"/>
            </a:endParaRPr>
          </a:p>
        </p:txBody>
      </p:sp>
      <p:graphicFrame>
        <p:nvGraphicFramePr>
          <p:cNvPr id="4" name="Object 3" descr="Maximize Z = 300 x sub 1 + 90 x sub 2 + 400 x sub 3 + 150 x sub 4."/>
          <p:cNvGraphicFramePr>
            <a:graphicFrameLocks noChangeAspect="1"/>
          </p:cNvGraphicFramePr>
          <p:nvPr>
            <p:extLst>
              <p:ext uri="{D42A27DB-BD31-4B8C-83A1-F6EECF244321}">
                <p14:modId xmlns="" xmlns:p14="http://schemas.microsoft.com/office/powerpoint/2010/main" val="1905441403"/>
              </p:ext>
            </p:extLst>
          </p:nvPr>
        </p:nvGraphicFramePr>
        <p:xfrm>
          <a:off x="506536" y="2203377"/>
          <a:ext cx="5741700" cy="445477"/>
        </p:xfrm>
        <a:graphic>
          <a:graphicData uri="http://schemas.openxmlformats.org/presentationml/2006/ole">
            <p:oleObj spid="_x0000_s35791" name="Equation" r:id="rId3" imgW="2946240" imgH="228600" progId="Equation.DSMT4">
              <p:embed/>
            </p:oleObj>
          </a:graphicData>
        </a:graphic>
      </p:graphicFrame>
      <p:sp>
        <p:nvSpPr>
          <p:cNvPr id="3" name="Text Placeholder 2"/>
          <p:cNvSpPr>
            <a:spLocks noGrp="1"/>
          </p:cNvSpPr>
          <p:nvPr>
            <p:ph type="body" idx="1"/>
          </p:nvPr>
        </p:nvSpPr>
        <p:spPr>
          <a:xfrm>
            <a:off x="457200" y="2794817"/>
            <a:ext cx="1592826" cy="553067"/>
          </a:xfrm>
        </p:spPr>
        <p:txBody>
          <a:bodyPr/>
          <a:lstStyle/>
          <a:p>
            <a:pPr marL="0" indent="0">
              <a:buNone/>
            </a:pPr>
            <a:r>
              <a:rPr lang="en-US" sz="2400" dirty="0">
                <a:latin typeface="+mn-lt"/>
              </a:rPr>
              <a:t>subject to:</a:t>
            </a:r>
          </a:p>
        </p:txBody>
      </p:sp>
      <p:graphicFrame>
        <p:nvGraphicFramePr>
          <p:cNvPr id="5" name="Object 4" descr="$35,000 x sub 1 + 10,000 x sub 2 + 25,000 x sub 3 + 90,000 x sub 4 is less than or equal to $120,000."/>
          <p:cNvGraphicFramePr>
            <a:graphicFrameLocks noChangeAspect="1"/>
          </p:cNvGraphicFramePr>
          <p:nvPr>
            <p:extLst>
              <p:ext uri="{D42A27DB-BD31-4B8C-83A1-F6EECF244321}">
                <p14:modId xmlns="" xmlns:p14="http://schemas.microsoft.com/office/powerpoint/2010/main" val="3595451227"/>
              </p:ext>
            </p:extLst>
          </p:nvPr>
        </p:nvGraphicFramePr>
        <p:xfrm>
          <a:off x="866775" y="3560356"/>
          <a:ext cx="7497763" cy="446087"/>
        </p:xfrm>
        <a:graphic>
          <a:graphicData uri="http://schemas.openxmlformats.org/presentationml/2006/ole">
            <p:oleObj spid="_x0000_s35792" name="Equation" r:id="rId4" imgW="3848040" imgH="228600" progId="Equation.DSMT4">
              <p:embed/>
            </p:oleObj>
          </a:graphicData>
        </a:graphic>
      </p:graphicFrame>
      <p:graphicFrame>
        <p:nvGraphicFramePr>
          <p:cNvPr id="6" name="Object 5" descr="4 x sub 1 + 2 x sub 2 + 7 x sub 3 + 3 x sub 4 is less than or equal to 12 acres. x sub 1 + x sub 2 is less than or equal to 1 facility. x sub 1, comma, x sub 2, comma, x sub 3, comma, x sub 4 = 0 or 1."/>
          <p:cNvGraphicFramePr>
            <a:graphicFrameLocks noChangeAspect="1"/>
          </p:cNvGraphicFramePr>
          <p:nvPr>
            <p:extLst>
              <p:ext uri="{D42A27DB-BD31-4B8C-83A1-F6EECF244321}">
                <p14:modId xmlns="" xmlns:p14="http://schemas.microsoft.com/office/powerpoint/2010/main" val="1153186726"/>
              </p:ext>
            </p:extLst>
          </p:nvPr>
        </p:nvGraphicFramePr>
        <p:xfrm>
          <a:off x="1844675" y="4182656"/>
          <a:ext cx="4422775" cy="1412875"/>
        </p:xfrm>
        <a:graphic>
          <a:graphicData uri="http://schemas.openxmlformats.org/presentationml/2006/ole">
            <p:oleObj spid="_x0000_s35793" name="Equation" r:id="rId5" imgW="2145960" imgH="685800" progId="Equation.DSMT4">
              <p:embed/>
            </p:oleObj>
          </a:graphicData>
        </a:graphic>
      </p:graphicFrame>
    </p:spTree>
    <p:extLst>
      <p:ext uri="{BB962C8B-B14F-4D97-AF65-F5344CB8AC3E}">
        <p14:creationId xmlns="" xmlns:p14="http://schemas.microsoft.com/office/powerpoint/2010/main" val="3451460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 </a:t>
            </a:r>
            <a:r>
              <a:rPr lang="en-US" dirty="0"/>
              <a:t>– 1 Model with </a:t>
            </a:r>
            <a:r>
              <a:rPr lang="en-US" dirty="0" smtClean="0"/>
              <a:t>Q</a:t>
            </a:r>
            <a:r>
              <a:rPr lang="en-US" sz="100" dirty="0" smtClean="0"/>
              <a:t> </a:t>
            </a:r>
            <a:r>
              <a:rPr lang="en-US" dirty="0" smtClean="0"/>
              <a:t>M </a:t>
            </a:r>
            <a:r>
              <a:rPr lang="en-US" dirty="0"/>
              <a:t>for Windows </a:t>
            </a:r>
            <a:r>
              <a:rPr lang="en-US" sz="2000" b="0" dirty="0"/>
              <a:t>(2 of 4)</a:t>
            </a:r>
          </a:p>
        </p:txBody>
      </p:sp>
      <p:sp>
        <p:nvSpPr>
          <p:cNvPr id="3" name="Text Placeholder 2"/>
          <p:cNvSpPr>
            <a:spLocks noGrp="1"/>
          </p:cNvSpPr>
          <p:nvPr>
            <p:ph type="body" idx="1"/>
          </p:nvPr>
        </p:nvSpPr>
        <p:spPr>
          <a:xfrm>
            <a:off x="457200" y="1600201"/>
            <a:ext cx="8229600" cy="464574"/>
          </a:xfrm>
        </p:spPr>
        <p:txBody>
          <a:bodyPr/>
          <a:lstStyle/>
          <a:p>
            <a:pPr marL="0" indent="0" eaLnBrk="0" hangingPunct="0">
              <a:buNone/>
            </a:pPr>
            <a:r>
              <a:rPr lang="en-US" sz="2400" b="1" dirty="0">
                <a:latin typeface="+mn-lt"/>
              </a:rPr>
              <a:t>Exhibit 5.6</a:t>
            </a:r>
          </a:p>
        </p:txBody>
      </p:sp>
      <p:pic>
        <p:nvPicPr>
          <p:cNvPr id="4" name="Picture 3" descr="The Excel sheet of recreational facilities data has usage data added, changing the left over and projects selected data, as follows: Cost, dollars per facility, usage, added to cell G 7, as 60,000. The available value is 120,000, so this changes the left over value to 60,000. Space, acres per facility, usage added to cell G 8, as 11. The available value is 12, so this changes the left over value to 1. Contingency usage added to cell G 9, as 1. The available value is 1, so this changes the left over value to 0. 1 in cell C 12, for swimming pool selected. 0 in cell C 13, for tennis center selected. 1 in cell C 14, for athletic field selected. 0 in cell C 15, for gymnasium selected. 700 in cell C 16, for total daily usage.">
            <a:extLst>
              <a:ext uri="{FF2B5EF4-FFF2-40B4-BE49-F238E27FC236}">
                <a16:creationId xmlns="" xmlns:a16="http://schemas.microsoft.com/office/drawing/2014/main" id="{2A8E828A-7E07-4EFC-B9B4-FBE8BF59CDDB}"/>
              </a:ext>
            </a:extLst>
          </p:cNvPr>
          <p:cNvPicPr>
            <a:picLocks noChangeAspect="1"/>
          </p:cNvPicPr>
          <p:nvPr/>
        </p:nvPicPr>
        <p:blipFill rotWithShape="1">
          <a:blip r:embed="rId2">
            <a:extLst>
              <a:ext uri="{28A0092B-C50C-407E-A947-70E740481C1C}">
                <a14:useLocalDpi xmlns="" xmlns:a14="http://schemas.microsoft.com/office/drawing/2010/main" val="0"/>
              </a:ext>
            </a:extLst>
          </a:blip>
          <a:srcRect r="22195"/>
          <a:stretch/>
        </p:blipFill>
        <p:spPr>
          <a:xfrm>
            <a:off x="792856" y="2403166"/>
            <a:ext cx="6051986" cy="3988719"/>
          </a:xfrm>
          <a:prstGeom prst="rect">
            <a:avLst/>
          </a:prstGeom>
        </p:spPr>
      </p:pic>
    </p:spTree>
    <p:extLst>
      <p:ext uri="{BB962C8B-B14F-4D97-AF65-F5344CB8AC3E}">
        <p14:creationId xmlns="" xmlns:p14="http://schemas.microsoft.com/office/powerpoint/2010/main" val="2266131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 </a:t>
            </a:r>
            <a:r>
              <a:rPr lang="en-US" dirty="0"/>
              <a:t>– 1 Model with </a:t>
            </a:r>
            <a:r>
              <a:rPr lang="en-US" dirty="0" smtClean="0"/>
              <a:t>Q</a:t>
            </a:r>
            <a:r>
              <a:rPr lang="en-US" sz="100" dirty="0" smtClean="0"/>
              <a:t> </a:t>
            </a:r>
            <a:r>
              <a:rPr lang="en-US" dirty="0" smtClean="0"/>
              <a:t>M </a:t>
            </a:r>
            <a:r>
              <a:rPr lang="en-US" dirty="0"/>
              <a:t>for Windows </a:t>
            </a:r>
            <a:r>
              <a:rPr lang="en-US" sz="2000" b="0" dirty="0"/>
              <a:t>(3 of 4)</a:t>
            </a:r>
          </a:p>
        </p:txBody>
      </p:sp>
      <p:sp>
        <p:nvSpPr>
          <p:cNvPr id="3" name="Text Placeholder 2"/>
          <p:cNvSpPr>
            <a:spLocks noGrp="1"/>
          </p:cNvSpPr>
          <p:nvPr>
            <p:ph type="body" idx="1"/>
          </p:nvPr>
        </p:nvSpPr>
        <p:spPr>
          <a:xfrm>
            <a:off x="457200" y="1600200"/>
            <a:ext cx="8229600" cy="435077"/>
          </a:xfrm>
        </p:spPr>
        <p:txBody>
          <a:bodyPr/>
          <a:lstStyle/>
          <a:p>
            <a:pPr marL="0" indent="0" eaLnBrk="0" hangingPunct="0">
              <a:buNone/>
            </a:pPr>
            <a:r>
              <a:rPr lang="en-US" sz="2400" b="1" dirty="0">
                <a:latin typeface="+mn-lt"/>
              </a:rPr>
              <a:t>Exhibit 5.7</a:t>
            </a:r>
          </a:p>
        </p:txBody>
      </p:sp>
      <p:pic>
        <p:nvPicPr>
          <p:cNvPr id="4" name="Picture 3" descr="The Q M for Windows screen displays a data table, with features summarized as follows: Rows for maximize, budget, space, facility contingency, and variable type. Columns for X 1, X 2, X 3, X 4, equation symbol, R H S, and objective function. In the variable type row, values for X 1 through X 4 are each 0 forward slash 1. The table is reproduced as follows: A table titled, Recreational Facilities Example, has 5 rows and 8 columns. The columns have the following headings from left to right. Row, X 1, X 2, X 3, X 4, Equation Symbol, R H S, Equation. The row entries are as follows. Row 1. Maximize, 300, 90, 400, 150, blank, blank, Max 300 x 1 + 90 x 2 + so on. Row 2. Budget, dollars, 35000, 10000, 25000, 90000, Less than or equal to, 120000, 35,000 x 1 + 10,000 x 2 + so on. Row 3. Space, acres, 4, 2, 7, 3, Less than or equal to, 12, 4 x 1 + 2 x 2 + 7 x 3 + so on. Row 4. Facility contingency, 1, 1, 0, 0, Less than or equal to, 1, X 1 + x 2 is less than or equal to 1. Row 5. Variable type, 0 forward slash 1, 0 forward slash 1, 0 forward slash 1, 0 forward slash 1, Blank, Blank, blank."/>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105356" y="2477804"/>
            <a:ext cx="6933289" cy="3819677"/>
          </a:xfrm>
          <a:prstGeom prst="rect">
            <a:avLst/>
          </a:prstGeom>
        </p:spPr>
      </p:pic>
    </p:spTree>
    <p:extLst>
      <p:ext uri="{BB962C8B-B14F-4D97-AF65-F5344CB8AC3E}">
        <p14:creationId xmlns="" xmlns:p14="http://schemas.microsoft.com/office/powerpoint/2010/main" val="647369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5371"/>
            <a:ext cx="7820845" cy="1097279"/>
          </a:xfrm>
        </p:spPr>
        <p:txBody>
          <a:bodyPr/>
          <a:lstStyle/>
          <a:p>
            <a:r>
              <a:rPr lang="en-US" dirty="0" smtClean="0"/>
              <a:t>0 </a:t>
            </a:r>
            <a:r>
              <a:rPr lang="en-US" dirty="0"/>
              <a:t>– 1 Model with </a:t>
            </a:r>
            <a:r>
              <a:rPr lang="en-US" dirty="0" smtClean="0"/>
              <a:t>Q</a:t>
            </a:r>
            <a:r>
              <a:rPr lang="en-US" sz="100" dirty="0" smtClean="0"/>
              <a:t> </a:t>
            </a:r>
            <a:r>
              <a:rPr lang="en-US" dirty="0" smtClean="0"/>
              <a:t>M </a:t>
            </a:r>
            <a:r>
              <a:rPr lang="en-US" dirty="0"/>
              <a:t>for Windows </a:t>
            </a:r>
            <a:r>
              <a:rPr lang="en-US" sz="2000" b="0" dirty="0"/>
              <a:t>(4 of 4)</a:t>
            </a:r>
          </a:p>
        </p:txBody>
      </p:sp>
      <p:sp>
        <p:nvSpPr>
          <p:cNvPr id="6" name="Text Placeholder 5"/>
          <p:cNvSpPr>
            <a:spLocks noGrp="1"/>
          </p:cNvSpPr>
          <p:nvPr>
            <p:ph type="body" idx="2"/>
          </p:nvPr>
        </p:nvSpPr>
        <p:spPr>
          <a:xfrm>
            <a:off x="247339" y="1936533"/>
            <a:ext cx="1843547" cy="550606"/>
          </a:xfrm>
        </p:spPr>
        <p:txBody>
          <a:bodyPr/>
          <a:lstStyle/>
          <a:p>
            <a:pPr marL="0" indent="0">
              <a:buNone/>
            </a:pPr>
            <a:r>
              <a:rPr lang="en-US" sz="2400" b="1" dirty="0">
                <a:latin typeface="+mn-lt"/>
              </a:rPr>
              <a:t>Exhibit </a:t>
            </a:r>
            <a:r>
              <a:rPr lang="en-US" sz="2400" b="1" dirty="0" smtClean="0">
                <a:latin typeface="+mn-lt"/>
              </a:rPr>
              <a:t>5.8</a:t>
            </a:r>
            <a:endParaRPr lang="en-US" sz="2400" b="1" dirty="0">
              <a:latin typeface="+mn-lt"/>
            </a:endParaRPr>
          </a:p>
        </p:txBody>
      </p:sp>
      <p:pic>
        <p:nvPicPr>
          <p:cNvPr id="7" name="Picture 6" descr="An integer and mixed integer programming results screen displays a data table for the recreational facilities example solution. The table has columns for variable, type, and value. Each type is 0 forward slash 1. The values for each variable are as follows: Variable x 1, value 1. Variable x 2, value 0. Variable x 3, value 1. Variable x 4, value 0. Solution value, 700.">
            <a:extLst>
              <a:ext uri="{FF2B5EF4-FFF2-40B4-BE49-F238E27FC236}">
                <a16:creationId xmlns="" xmlns:a16="http://schemas.microsoft.com/office/drawing/2014/main" id="{0F74BE77-51FF-44C8-8DF6-97FBDA8C8712}"/>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523592" y="2487139"/>
            <a:ext cx="4021002" cy="2350642"/>
          </a:xfrm>
          <a:prstGeom prst="rect">
            <a:avLst/>
          </a:prstGeom>
        </p:spPr>
      </p:pic>
      <p:sp>
        <p:nvSpPr>
          <p:cNvPr id="5" name="Text Placeholder 4"/>
          <p:cNvSpPr>
            <a:spLocks noGrp="1"/>
          </p:cNvSpPr>
          <p:nvPr>
            <p:ph type="body" idx="1"/>
          </p:nvPr>
        </p:nvSpPr>
        <p:spPr>
          <a:xfrm>
            <a:off x="457200" y="2695594"/>
            <a:ext cx="3710066" cy="1933731"/>
          </a:xfrm>
        </p:spPr>
        <p:txBody>
          <a:bodyPr/>
          <a:lstStyle/>
          <a:p>
            <a:pPr marL="0" indent="0" eaLnBrk="0" hangingPunct="0">
              <a:spcBef>
                <a:spcPts val="0"/>
              </a:spcBef>
              <a:buNone/>
            </a:pPr>
            <a:r>
              <a:rPr lang="en-US" sz="2000" dirty="0">
                <a:latin typeface="+mn-lt"/>
              </a:rPr>
              <a:t>Solution:</a:t>
            </a:r>
          </a:p>
          <a:p>
            <a:pPr marL="0" indent="0" eaLnBrk="0" hangingPunct="0">
              <a:spcBef>
                <a:spcPts val="0"/>
              </a:spcBef>
              <a:buNone/>
            </a:pPr>
            <a:r>
              <a:rPr lang="en-US" sz="2000" i="1" dirty="0">
                <a:latin typeface="+mn-lt"/>
              </a:rPr>
              <a:t>X</a:t>
            </a:r>
            <a:r>
              <a:rPr lang="en-US" sz="2000" baseline="-25000" dirty="0">
                <a:latin typeface="+mn-lt"/>
              </a:rPr>
              <a:t>1</a:t>
            </a:r>
            <a:r>
              <a:rPr lang="en-US" sz="2000" dirty="0">
                <a:latin typeface="+mn-lt"/>
              </a:rPr>
              <a:t>=1 swimming pool</a:t>
            </a:r>
          </a:p>
          <a:p>
            <a:pPr marL="0" indent="0" eaLnBrk="0" hangingPunct="0">
              <a:spcBef>
                <a:spcPts val="0"/>
              </a:spcBef>
              <a:buNone/>
            </a:pPr>
            <a:r>
              <a:rPr lang="en-US" sz="2000" i="1" dirty="0">
                <a:latin typeface="+mn-lt"/>
              </a:rPr>
              <a:t>X</a:t>
            </a:r>
            <a:r>
              <a:rPr lang="en-US" sz="2000" baseline="-25000" dirty="0">
                <a:latin typeface="+mn-lt"/>
              </a:rPr>
              <a:t>2</a:t>
            </a:r>
            <a:r>
              <a:rPr lang="en-US" sz="2000" dirty="0">
                <a:latin typeface="+mn-lt"/>
              </a:rPr>
              <a:t>=0 tennis center</a:t>
            </a:r>
          </a:p>
          <a:p>
            <a:pPr marL="0" indent="0" eaLnBrk="0" hangingPunct="0">
              <a:spcBef>
                <a:spcPts val="0"/>
              </a:spcBef>
              <a:buNone/>
            </a:pPr>
            <a:r>
              <a:rPr lang="en-US" sz="2000" i="1" dirty="0">
                <a:latin typeface="+mn-lt"/>
              </a:rPr>
              <a:t>X</a:t>
            </a:r>
            <a:r>
              <a:rPr lang="en-US" sz="2000" baseline="-25000" dirty="0">
                <a:latin typeface="+mn-lt"/>
              </a:rPr>
              <a:t>3</a:t>
            </a:r>
            <a:r>
              <a:rPr lang="en-US" sz="2000" dirty="0">
                <a:latin typeface="+mn-lt"/>
              </a:rPr>
              <a:t>=1 athletic field</a:t>
            </a:r>
          </a:p>
          <a:p>
            <a:pPr marL="0" indent="0" eaLnBrk="0" hangingPunct="0">
              <a:spcBef>
                <a:spcPts val="0"/>
              </a:spcBef>
              <a:buNone/>
            </a:pPr>
            <a:r>
              <a:rPr lang="en-US" sz="2000" i="1" dirty="0" smtClean="0">
                <a:latin typeface="+mn-lt"/>
              </a:rPr>
              <a:t>X</a:t>
            </a:r>
            <a:r>
              <a:rPr lang="en-US" sz="2000" baseline="-25000" dirty="0" smtClean="0">
                <a:latin typeface="+mn-lt"/>
              </a:rPr>
              <a:t>4</a:t>
            </a:r>
            <a:r>
              <a:rPr lang="en-US" sz="2000" dirty="0" smtClean="0">
                <a:latin typeface="+mn-lt"/>
              </a:rPr>
              <a:t>=0 </a:t>
            </a:r>
            <a:r>
              <a:rPr lang="en-US" sz="2000" dirty="0">
                <a:latin typeface="+mn-lt"/>
              </a:rPr>
              <a:t>gymnasium</a:t>
            </a:r>
          </a:p>
          <a:p>
            <a:pPr marL="0" indent="0" eaLnBrk="0" hangingPunct="0">
              <a:spcBef>
                <a:spcPts val="0"/>
              </a:spcBef>
              <a:buNone/>
            </a:pPr>
            <a:r>
              <a:rPr lang="en-US" sz="2000" i="1" dirty="0">
                <a:latin typeface="+mn-lt"/>
              </a:rPr>
              <a:t>Z</a:t>
            </a:r>
            <a:r>
              <a:rPr lang="en-US" sz="2000" dirty="0">
                <a:latin typeface="+mn-lt"/>
              </a:rPr>
              <a:t>=700 people per </a:t>
            </a:r>
            <a:r>
              <a:rPr lang="en-US" sz="2000" dirty="0" smtClean="0">
                <a:latin typeface="+mn-lt"/>
              </a:rPr>
              <a:t>day usage</a:t>
            </a:r>
            <a:endParaRPr lang="en-US" sz="2000" dirty="0">
              <a:latin typeface="+mn-lt"/>
            </a:endParaRPr>
          </a:p>
        </p:txBody>
      </p:sp>
    </p:spTree>
    <p:extLst>
      <p:ext uri="{BB962C8B-B14F-4D97-AF65-F5344CB8AC3E}">
        <p14:creationId xmlns="" xmlns:p14="http://schemas.microsoft.com/office/powerpoint/2010/main" val="2681397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a:t>
            </a:r>
            <a:r>
              <a:rPr lang="en-US" dirty="0"/>
              <a:t>Integer Model with Excel </a:t>
            </a:r>
            <a:r>
              <a:rPr lang="en-US" sz="2000" b="0" dirty="0"/>
              <a:t>(1 of 5)</a:t>
            </a:r>
          </a:p>
        </p:txBody>
      </p:sp>
      <p:sp>
        <p:nvSpPr>
          <p:cNvPr id="3" name="Text Placeholder 2"/>
          <p:cNvSpPr>
            <a:spLocks noGrp="1"/>
          </p:cNvSpPr>
          <p:nvPr>
            <p:ph type="body" idx="1"/>
          </p:nvPr>
        </p:nvSpPr>
        <p:spPr>
          <a:xfrm>
            <a:off x="457200" y="1600200"/>
            <a:ext cx="6858000" cy="479323"/>
          </a:xfrm>
        </p:spPr>
        <p:txBody>
          <a:bodyPr/>
          <a:lstStyle/>
          <a:p>
            <a:pPr marL="0" indent="0" eaLnBrk="0" hangingPunct="0">
              <a:spcBef>
                <a:spcPct val="35000"/>
              </a:spcBef>
              <a:buNone/>
            </a:pPr>
            <a:r>
              <a:rPr lang="en-US" sz="2400" b="1" dirty="0">
                <a:latin typeface="+mn-lt"/>
              </a:rPr>
              <a:t>Integer Programming Model of Machine Shop:</a:t>
            </a:r>
          </a:p>
        </p:txBody>
      </p:sp>
      <p:graphicFrame>
        <p:nvGraphicFramePr>
          <p:cNvPr id="5" name="Object 4" descr="Maximize Z = $100 x sub 1 + $150 x sub 2."/>
          <p:cNvGraphicFramePr>
            <a:graphicFrameLocks noChangeAspect="1"/>
          </p:cNvGraphicFramePr>
          <p:nvPr>
            <p:extLst>
              <p:ext uri="{D42A27DB-BD31-4B8C-83A1-F6EECF244321}">
                <p14:modId xmlns="" xmlns:p14="http://schemas.microsoft.com/office/powerpoint/2010/main" val="3848357321"/>
              </p:ext>
            </p:extLst>
          </p:nvPr>
        </p:nvGraphicFramePr>
        <p:xfrm>
          <a:off x="1409360" y="2542582"/>
          <a:ext cx="4083537" cy="445477"/>
        </p:xfrm>
        <a:graphic>
          <a:graphicData uri="http://schemas.openxmlformats.org/presentationml/2006/ole">
            <p:oleObj spid="_x0000_s31570" name="Equation" r:id="rId3" imgW="2095200" imgH="228600" progId="Equation.DSMT4">
              <p:embed/>
            </p:oleObj>
          </a:graphicData>
        </a:graphic>
      </p:graphicFrame>
      <p:sp>
        <p:nvSpPr>
          <p:cNvPr id="4" name="Text Placeholder 3"/>
          <p:cNvSpPr>
            <a:spLocks noGrp="1"/>
          </p:cNvSpPr>
          <p:nvPr>
            <p:ph type="body" idx="2"/>
          </p:nvPr>
        </p:nvSpPr>
        <p:spPr>
          <a:xfrm>
            <a:off x="1371603" y="3077488"/>
            <a:ext cx="1769806" cy="462116"/>
          </a:xfrm>
        </p:spPr>
        <p:txBody>
          <a:bodyPr/>
          <a:lstStyle/>
          <a:p>
            <a:pPr marL="0" indent="0">
              <a:buNone/>
            </a:pPr>
            <a:r>
              <a:rPr lang="en-US" sz="2400" dirty="0">
                <a:latin typeface="+mn-lt"/>
              </a:rPr>
              <a:t>subject to:</a:t>
            </a:r>
          </a:p>
        </p:txBody>
      </p:sp>
      <p:graphicFrame>
        <p:nvGraphicFramePr>
          <p:cNvPr id="6" name="Object 5" descr="8,000 x sub 1 + 4,000 x sub 2 is less than or equal to $40,000. 15 x sub 1 + 30 x sub 2 is less than or equal to 200 feet squared. x sub 1, comma, x sub 2 is greater than or equal to 0 and integer."/>
          <p:cNvGraphicFramePr>
            <a:graphicFrameLocks noChangeAspect="1"/>
          </p:cNvGraphicFramePr>
          <p:nvPr>
            <p:extLst>
              <p:ext uri="{D42A27DB-BD31-4B8C-83A1-F6EECF244321}">
                <p14:modId xmlns="" xmlns:p14="http://schemas.microsoft.com/office/powerpoint/2010/main" val="2335205255"/>
              </p:ext>
            </p:extLst>
          </p:nvPr>
        </p:nvGraphicFramePr>
        <p:xfrm>
          <a:off x="1393434" y="3691245"/>
          <a:ext cx="3938401" cy="1363293"/>
        </p:xfrm>
        <a:graphic>
          <a:graphicData uri="http://schemas.openxmlformats.org/presentationml/2006/ole">
            <p:oleObj spid="_x0000_s31571" name="Equation" r:id="rId4" imgW="1981080" imgH="685800" progId="Equation.DSMT4">
              <p:embed/>
            </p:oleObj>
          </a:graphicData>
        </a:graphic>
      </p:graphicFrame>
    </p:spTree>
    <p:extLst>
      <p:ext uri="{BB962C8B-B14F-4D97-AF65-F5344CB8AC3E}">
        <p14:creationId xmlns="" xmlns:p14="http://schemas.microsoft.com/office/powerpoint/2010/main" val="14849140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Total </a:t>
            </a:r>
            <a:r>
              <a:rPr lang="en-US" dirty="0"/>
              <a:t>Integer Model with Excel </a:t>
            </a:r>
            <a:r>
              <a:rPr lang="en-US" sz="2000" b="0" dirty="0"/>
              <a:t>(2 of 5)</a:t>
            </a:r>
          </a:p>
        </p:txBody>
      </p:sp>
      <p:sp>
        <p:nvSpPr>
          <p:cNvPr id="6" name="Text Placeholder 5"/>
          <p:cNvSpPr>
            <a:spLocks noGrp="1"/>
          </p:cNvSpPr>
          <p:nvPr>
            <p:ph type="body" idx="1"/>
          </p:nvPr>
        </p:nvSpPr>
        <p:spPr>
          <a:xfrm>
            <a:off x="457200" y="1600201"/>
            <a:ext cx="1755058" cy="449826"/>
          </a:xfrm>
        </p:spPr>
        <p:txBody>
          <a:bodyPr/>
          <a:lstStyle/>
          <a:p>
            <a:pPr marL="0" indent="0">
              <a:buNone/>
            </a:pPr>
            <a:r>
              <a:rPr lang="en-US" sz="2400" b="1" dirty="0">
                <a:latin typeface="+mn-lt"/>
              </a:rPr>
              <a:t>Exhibit </a:t>
            </a:r>
            <a:r>
              <a:rPr lang="en-US" sz="2400" b="1" dirty="0" smtClean="0">
                <a:latin typeface="+mn-lt"/>
              </a:rPr>
              <a:t>5.9</a:t>
            </a:r>
            <a:endParaRPr lang="en-US" sz="2400" b="1" dirty="0">
              <a:latin typeface="+mn-lt"/>
            </a:endParaRPr>
          </a:p>
        </p:txBody>
      </p:sp>
      <p:pic>
        <p:nvPicPr>
          <p:cNvPr id="7" name="Picture 6" descr="The Excel sheet lists cost data for the machine shop example. The general layout is summarized as follows: Machines, press and lathe, in row 3, columns C and D, respectively. Profit per machine in row 4, columns C and D. Resources constraints listed in rows 6 and 7, column A, with respective data in the same rows under the products in columns C and D. Usage, equation symbol, available, and left over resources data in rows 6 and 7, columns E through H, respectively. Purchases values in cells B 10 through B 12. Decision variables are in cells B 10 and B 11. The objective function formula is = C 4 asterisk B 10 + D 4 asterisk B 11. Or profit per press decision variable for press, plus profit per lathe times decision variable for lathe. The usage for purchase price has the formula = C 6 asterisk B 10 + D 6 asterisk B 11. Or purchase price per press times decision variable for press, plus purchase price per lathe times decision variable for lathe. Slack for purchases is calculated as G 6 minus E 6, or the available minus the usage."/>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18544" y="2279548"/>
            <a:ext cx="7106912" cy="4004872"/>
          </a:xfrm>
          <a:prstGeom prst="rect">
            <a:avLst/>
          </a:prstGeom>
        </p:spPr>
      </p:pic>
    </p:spTree>
    <p:extLst>
      <p:ext uri="{BB962C8B-B14F-4D97-AF65-F5344CB8AC3E}">
        <p14:creationId xmlns="" xmlns:p14="http://schemas.microsoft.com/office/powerpoint/2010/main" val="29660947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a:t>
            </a:r>
            <a:r>
              <a:rPr lang="en-US" dirty="0"/>
              <a:t>Integer Model with Excel </a:t>
            </a:r>
            <a:r>
              <a:rPr lang="en-US" sz="2000" b="0" dirty="0"/>
              <a:t>(3 of 5)</a:t>
            </a:r>
          </a:p>
        </p:txBody>
      </p:sp>
      <p:sp>
        <p:nvSpPr>
          <p:cNvPr id="3" name="Text Placeholder 2"/>
          <p:cNvSpPr>
            <a:spLocks noGrp="1"/>
          </p:cNvSpPr>
          <p:nvPr>
            <p:ph type="body" idx="1"/>
          </p:nvPr>
        </p:nvSpPr>
        <p:spPr>
          <a:xfrm>
            <a:off x="457200" y="1600201"/>
            <a:ext cx="8229600" cy="464574"/>
          </a:xfrm>
        </p:spPr>
        <p:txBody>
          <a:bodyPr/>
          <a:lstStyle/>
          <a:p>
            <a:pPr marL="0" indent="0" eaLnBrk="0" hangingPunct="0">
              <a:buNone/>
            </a:pPr>
            <a:r>
              <a:rPr lang="en-US" sz="2400" b="1" dirty="0">
                <a:latin typeface="+mn-lt"/>
              </a:rPr>
              <a:t>Exhibit 5.10</a:t>
            </a:r>
            <a:endParaRPr lang="en-US" sz="2400" dirty="0">
              <a:latin typeface="+mn-lt"/>
            </a:endParaRPr>
          </a:p>
        </p:txBody>
      </p:sp>
      <p:pic>
        <p:nvPicPr>
          <p:cNvPr id="4" name="Picture 3" descr="A solver parameters screen is filled in with data as follows: Set objective, B 12. To, Max. By changing variable cells, B 10 through B 11. Subject to the constraints, with 2 listed, as follows. E 6 through E 7 is less than or equal to G 6 through G 7. B 10 through B 11 = integer, as integer variables. Make unconstrained variable non-negative selected. Select a solving method, simplex L P."/>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92440" y="2530450"/>
            <a:ext cx="5359121" cy="3773376"/>
          </a:xfrm>
          <a:prstGeom prst="rect">
            <a:avLst/>
          </a:prstGeom>
        </p:spPr>
      </p:pic>
    </p:spTree>
    <p:extLst>
      <p:ext uri="{BB962C8B-B14F-4D97-AF65-F5344CB8AC3E}">
        <p14:creationId xmlns="" xmlns:p14="http://schemas.microsoft.com/office/powerpoint/2010/main" val="19393782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a:t>
            </a:r>
            <a:r>
              <a:rPr lang="en-US" dirty="0"/>
              <a:t>Integer Model with Excel </a:t>
            </a:r>
            <a:r>
              <a:rPr lang="en-US" sz="2000" b="0" dirty="0"/>
              <a:t>(4 of 5)</a:t>
            </a:r>
          </a:p>
        </p:txBody>
      </p:sp>
      <p:sp>
        <p:nvSpPr>
          <p:cNvPr id="3" name="Text Placeholder 2"/>
          <p:cNvSpPr>
            <a:spLocks noGrp="1"/>
          </p:cNvSpPr>
          <p:nvPr>
            <p:ph type="body" idx="1"/>
          </p:nvPr>
        </p:nvSpPr>
        <p:spPr>
          <a:xfrm>
            <a:off x="457200" y="1600200"/>
            <a:ext cx="8229600" cy="479323"/>
          </a:xfrm>
        </p:spPr>
        <p:txBody>
          <a:bodyPr/>
          <a:lstStyle/>
          <a:p>
            <a:pPr marL="0" indent="0" eaLnBrk="0" hangingPunct="0">
              <a:buNone/>
            </a:pPr>
            <a:r>
              <a:rPr lang="en-US" sz="2400" b="1" dirty="0">
                <a:latin typeface="+mn-lt"/>
              </a:rPr>
              <a:t>Exhibit 5.11</a:t>
            </a:r>
          </a:p>
        </p:txBody>
      </p:sp>
      <p:pic>
        <p:nvPicPr>
          <p:cNvPr id="4" name="Picture 3" descr="A change constraint screen has 3 boxes, filled in as follows: Cell reference, B 10 through B 11. Menu with i n t selected. Constraint, intege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74231" y="2560084"/>
            <a:ext cx="7195538" cy="3448646"/>
          </a:xfrm>
          <a:prstGeom prst="rect">
            <a:avLst/>
          </a:prstGeom>
        </p:spPr>
      </p:pic>
    </p:spTree>
    <p:extLst>
      <p:ext uri="{BB962C8B-B14F-4D97-AF65-F5344CB8AC3E}">
        <p14:creationId xmlns="" xmlns:p14="http://schemas.microsoft.com/office/powerpoint/2010/main" val="2447854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t>
            </a:r>
            <a:r>
              <a:rPr lang="en-US" dirty="0" smtClean="0"/>
              <a:t>Objective 5.1</a:t>
            </a:r>
            <a:endParaRPr lang="en-US" dirty="0"/>
          </a:p>
        </p:txBody>
      </p:sp>
      <p:sp>
        <p:nvSpPr>
          <p:cNvPr id="3" name="Text Placeholder 2"/>
          <p:cNvSpPr>
            <a:spLocks noGrp="1"/>
          </p:cNvSpPr>
          <p:nvPr>
            <p:ph type="body" idx="1"/>
          </p:nvPr>
        </p:nvSpPr>
        <p:spPr>
          <a:xfrm>
            <a:off x="457200" y="1600201"/>
            <a:ext cx="4970206" cy="508818"/>
          </a:xfrm>
        </p:spPr>
        <p:txBody>
          <a:bodyPr/>
          <a:lstStyle/>
          <a:p>
            <a:r>
              <a:rPr lang="en-US" sz="2400" dirty="0">
                <a:latin typeface="+mn-lt"/>
              </a:rPr>
              <a:t>Integer Programming (</a:t>
            </a:r>
            <a:r>
              <a:rPr lang="en-US" sz="2400" dirty="0" smtClean="0">
                <a:latin typeface="+mn-lt"/>
              </a:rPr>
              <a:t>I</a:t>
            </a:r>
            <a:r>
              <a:rPr lang="en-US" sz="100" dirty="0" smtClean="0">
                <a:latin typeface="+mn-lt"/>
              </a:rPr>
              <a:t> </a:t>
            </a:r>
            <a:r>
              <a:rPr lang="en-US" sz="2400" dirty="0" smtClean="0">
                <a:latin typeface="+mn-lt"/>
              </a:rPr>
              <a:t>P</a:t>
            </a:r>
            <a:r>
              <a:rPr lang="en-US" sz="2400" dirty="0">
                <a:latin typeface="+mn-lt"/>
              </a:rPr>
              <a:t>) </a:t>
            </a:r>
            <a:r>
              <a:rPr lang="en-US" sz="2400" dirty="0" smtClean="0">
                <a:latin typeface="+mn-lt"/>
              </a:rPr>
              <a:t>Models</a:t>
            </a:r>
            <a:endParaRPr lang="en-US" sz="2400" dirty="0">
              <a:latin typeface="+mn-lt"/>
            </a:endParaRPr>
          </a:p>
        </p:txBody>
      </p:sp>
    </p:spTree>
    <p:extLst>
      <p:ext uri="{BB962C8B-B14F-4D97-AF65-F5344CB8AC3E}">
        <p14:creationId xmlns="" xmlns:p14="http://schemas.microsoft.com/office/powerpoint/2010/main" val="672238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a:t>
            </a:r>
            <a:r>
              <a:rPr lang="en-US" dirty="0"/>
              <a:t>Integer Model with Excel </a:t>
            </a:r>
            <a:r>
              <a:rPr lang="en-US" sz="2000" b="0" dirty="0"/>
              <a:t>(5 of 5)</a:t>
            </a:r>
          </a:p>
        </p:txBody>
      </p:sp>
      <p:sp>
        <p:nvSpPr>
          <p:cNvPr id="3" name="Text Placeholder 2"/>
          <p:cNvSpPr>
            <a:spLocks noGrp="1"/>
          </p:cNvSpPr>
          <p:nvPr>
            <p:ph type="body" idx="1"/>
          </p:nvPr>
        </p:nvSpPr>
        <p:spPr>
          <a:xfrm>
            <a:off x="457200" y="1600200"/>
            <a:ext cx="8229600" cy="435077"/>
          </a:xfrm>
        </p:spPr>
        <p:txBody>
          <a:bodyPr/>
          <a:lstStyle/>
          <a:p>
            <a:pPr marL="0" indent="0" eaLnBrk="0" hangingPunct="0">
              <a:buNone/>
            </a:pPr>
            <a:r>
              <a:rPr lang="en-US" sz="2400" b="1" dirty="0">
                <a:latin typeface="+mn-lt"/>
              </a:rPr>
              <a:t>Exhibit 5.12</a:t>
            </a:r>
          </a:p>
        </p:txBody>
      </p:sp>
      <p:pic>
        <p:nvPicPr>
          <p:cNvPr id="4" name="Picture 3" descr="The Excel sheet of data for the machine shop example with integer solutions has usage data added, changing the left over and purchases data, with integer solution, as follows: Purchase price, in dollars, usage added to cell E 6, as 32,000. The available value is 40,000, so this changes the left over value to 8,000. Floor space, in square feet, usage added to cell E 7, as 195. The available value is 200, so this changes the left over value to 5. 1 in cell B 10, for presses purchases. 6 in cell B 11, for lathes purchases. 1000 in cell B 12, for profit."/>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93108" y="2410971"/>
            <a:ext cx="6157784" cy="3923851"/>
          </a:xfrm>
          <a:prstGeom prst="rect">
            <a:avLst/>
          </a:prstGeom>
        </p:spPr>
      </p:pic>
    </p:spTree>
    <p:extLst>
      <p:ext uri="{BB962C8B-B14F-4D97-AF65-F5344CB8AC3E}">
        <p14:creationId xmlns="" xmlns:p14="http://schemas.microsoft.com/office/powerpoint/2010/main" val="258820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Mixed </a:t>
            </a:r>
            <a:r>
              <a:rPr lang="en-US" dirty="0"/>
              <a:t>Integer Model with </a:t>
            </a:r>
            <a:r>
              <a:rPr lang="en-US" dirty="0" smtClean="0"/>
              <a:t>Excel</a:t>
            </a:r>
            <a:endParaRPr lang="en-US" dirty="0"/>
          </a:p>
        </p:txBody>
      </p:sp>
      <p:sp>
        <p:nvSpPr>
          <p:cNvPr id="5" name="Text Placeholder 4"/>
          <p:cNvSpPr>
            <a:spLocks noGrp="1"/>
          </p:cNvSpPr>
          <p:nvPr>
            <p:ph type="body" idx="1"/>
          </p:nvPr>
        </p:nvSpPr>
        <p:spPr>
          <a:xfrm>
            <a:off x="457200" y="1600201"/>
            <a:ext cx="8229600" cy="464574"/>
          </a:xfrm>
        </p:spPr>
        <p:txBody>
          <a:bodyPr/>
          <a:lstStyle/>
          <a:p>
            <a:pPr marL="0" indent="0">
              <a:buNone/>
            </a:pPr>
            <a:r>
              <a:rPr lang="en-US" sz="2400" b="1" dirty="0">
                <a:latin typeface="+mn-lt"/>
              </a:rPr>
              <a:t>Integer Programming Model for Investments Problem:</a:t>
            </a:r>
            <a:endParaRPr lang="en-US" sz="2400" dirty="0">
              <a:latin typeface="+mn-lt"/>
            </a:endParaRPr>
          </a:p>
        </p:txBody>
      </p:sp>
      <p:graphicFrame>
        <p:nvGraphicFramePr>
          <p:cNvPr id="7" name="Object 6" descr="Maximize Z = $9,000 x sub 1 + 1,500 x sub 2 + 1,000 x sub 3."/>
          <p:cNvGraphicFramePr>
            <a:graphicFrameLocks noChangeAspect="1"/>
          </p:cNvGraphicFramePr>
          <p:nvPr>
            <p:extLst>
              <p:ext uri="{D42A27DB-BD31-4B8C-83A1-F6EECF244321}">
                <p14:modId xmlns="" xmlns:p14="http://schemas.microsoft.com/office/powerpoint/2010/main" val="1375518807"/>
              </p:ext>
            </p:extLst>
          </p:nvPr>
        </p:nvGraphicFramePr>
        <p:xfrm>
          <a:off x="830994" y="2262368"/>
          <a:ext cx="5741700" cy="445477"/>
        </p:xfrm>
        <a:graphic>
          <a:graphicData uri="http://schemas.openxmlformats.org/presentationml/2006/ole">
            <p:oleObj spid="_x0000_s39359" name="Equation" r:id="rId3" imgW="2946240" imgH="228600" progId="Equation.DSMT4">
              <p:embed/>
            </p:oleObj>
          </a:graphicData>
        </a:graphic>
      </p:graphicFrame>
      <p:sp>
        <p:nvSpPr>
          <p:cNvPr id="6" name="Text Placeholder 5"/>
          <p:cNvSpPr>
            <a:spLocks noGrp="1"/>
          </p:cNvSpPr>
          <p:nvPr>
            <p:ph type="body" idx="2"/>
          </p:nvPr>
        </p:nvSpPr>
        <p:spPr>
          <a:xfrm>
            <a:off x="457200" y="2871022"/>
            <a:ext cx="1592826" cy="447368"/>
          </a:xfrm>
        </p:spPr>
        <p:txBody>
          <a:bodyPr/>
          <a:lstStyle/>
          <a:p>
            <a:pPr marL="0" indent="0">
              <a:buNone/>
            </a:pPr>
            <a:r>
              <a:rPr lang="en-US" sz="2400" dirty="0">
                <a:latin typeface="+mn-lt"/>
              </a:rPr>
              <a:t>subject to:</a:t>
            </a:r>
          </a:p>
        </p:txBody>
      </p:sp>
      <p:graphicFrame>
        <p:nvGraphicFramePr>
          <p:cNvPr id="8" name="Object 7" descr="50,000 x sub 1 + 12,000 x sub 2 + 8,000 x sub 3 is less than or equal to $250,000."/>
          <p:cNvGraphicFramePr>
            <a:graphicFrameLocks noChangeAspect="1"/>
          </p:cNvGraphicFramePr>
          <p:nvPr>
            <p:extLst>
              <p:ext uri="{D42A27DB-BD31-4B8C-83A1-F6EECF244321}">
                <p14:modId xmlns="" xmlns:p14="http://schemas.microsoft.com/office/powerpoint/2010/main" val="2895727615"/>
              </p:ext>
            </p:extLst>
          </p:nvPr>
        </p:nvGraphicFramePr>
        <p:xfrm>
          <a:off x="1074598" y="3486478"/>
          <a:ext cx="5667454" cy="445477"/>
        </p:xfrm>
        <a:graphic>
          <a:graphicData uri="http://schemas.openxmlformats.org/presentationml/2006/ole">
            <p:oleObj spid="_x0000_s39360" name="Equation" r:id="rId4" imgW="2908080" imgH="228600" progId="Equation.DSMT4">
              <p:embed/>
            </p:oleObj>
          </a:graphicData>
        </a:graphic>
      </p:graphicFrame>
      <p:graphicFrame>
        <p:nvGraphicFramePr>
          <p:cNvPr id="9" name="Object 8" descr="x sub 1 is less than or equal to 4 condominiums. x sub 2 is less than or equal to 15 acres. x sub 3 is less than or equal to 20 bonds. x sub 2 is greater than or equal to 0. x sub 1, comma, x sub 3 is greater than or equal to 0 and integer."/>
          <p:cNvGraphicFramePr>
            <a:graphicFrameLocks noChangeAspect="1"/>
          </p:cNvGraphicFramePr>
          <p:nvPr>
            <p:extLst>
              <p:ext uri="{D42A27DB-BD31-4B8C-83A1-F6EECF244321}">
                <p14:modId xmlns="" xmlns:p14="http://schemas.microsoft.com/office/powerpoint/2010/main" val="3635852189"/>
              </p:ext>
            </p:extLst>
          </p:nvPr>
        </p:nvGraphicFramePr>
        <p:xfrm>
          <a:off x="2038556" y="4066644"/>
          <a:ext cx="3651048" cy="2205330"/>
        </p:xfrm>
        <a:graphic>
          <a:graphicData uri="http://schemas.openxmlformats.org/presentationml/2006/ole">
            <p:oleObj spid="_x0000_s39361" name="Equation" r:id="rId5" imgW="1892160" imgH="1143000" progId="Equation.DSMT4">
              <p:embed/>
            </p:oleObj>
          </a:graphicData>
        </a:graphic>
      </p:graphicFrame>
    </p:spTree>
    <p:extLst>
      <p:ext uri="{BB962C8B-B14F-4D97-AF65-F5344CB8AC3E}">
        <p14:creationId xmlns="" xmlns:p14="http://schemas.microsoft.com/office/powerpoint/2010/main" val="24123618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a:t>
            </a:r>
            <a:r>
              <a:rPr lang="en-US" dirty="0"/>
              <a:t>Integer Model with </a:t>
            </a:r>
            <a:r>
              <a:rPr lang="en-US" dirty="0" smtClean="0"/>
              <a:t>Excel</a:t>
            </a:r>
            <a:endParaRPr lang="en-US" dirty="0"/>
          </a:p>
        </p:txBody>
      </p:sp>
      <p:sp>
        <p:nvSpPr>
          <p:cNvPr id="3" name="Text Placeholder 2"/>
          <p:cNvSpPr>
            <a:spLocks noGrp="1"/>
          </p:cNvSpPr>
          <p:nvPr>
            <p:ph type="body" idx="1"/>
          </p:nvPr>
        </p:nvSpPr>
        <p:spPr>
          <a:xfrm>
            <a:off x="457200" y="1600200"/>
            <a:ext cx="8229600" cy="479323"/>
          </a:xfrm>
        </p:spPr>
        <p:txBody>
          <a:bodyPr/>
          <a:lstStyle/>
          <a:p>
            <a:pPr marL="0" indent="0" eaLnBrk="0" hangingPunct="0">
              <a:buNone/>
            </a:pPr>
            <a:r>
              <a:rPr lang="en-US" sz="2400" b="1" dirty="0">
                <a:latin typeface="+mn-lt"/>
              </a:rPr>
              <a:t>Exhibit 5.13</a:t>
            </a:r>
            <a:endParaRPr lang="en-US" sz="2400" dirty="0">
              <a:latin typeface="+mn-lt"/>
            </a:endParaRPr>
          </a:p>
        </p:txBody>
      </p:sp>
      <p:pic>
        <p:nvPicPr>
          <p:cNvPr id="5" name="Picture 4" descr="An Excel sheet of solution data for the investments example, with the general layout summarized as follows: Investments, condos, land, and bonds, listed in row 3, columns C through E, respectively. Profit per investment listed in row 4. Cost per investment listed in row 5. Invested, constraint, and budget values listed in row 5, columns F through H, respectively. Investment decision values in cells B 8 through B 10, with profit value in cell B 11. The formula for invested, in cell F 5, is = C 5 asterisk B 8 + D 5 asterisk B 9 + E 5 asterisk B 10. Or the sum of cost per investment times decision variable for the 3 investments. The formula for profit, in cell B 11, has the formula = C 4 asterisk B 8 + D 4 asterisk B 9 + E 4 asterisk B 10. Or the sum of profit per investment times decision variable for the 3 investment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82296" y="2378598"/>
            <a:ext cx="7779409" cy="3870605"/>
          </a:xfrm>
          <a:prstGeom prst="rect">
            <a:avLst/>
          </a:prstGeom>
        </p:spPr>
      </p:pic>
    </p:spTree>
    <p:extLst>
      <p:ext uri="{BB962C8B-B14F-4D97-AF65-F5344CB8AC3E}">
        <p14:creationId xmlns="" xmlns:p14="http://schemas.microsoft.com/office/powerpoint/2010/main" val="14842523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a:t>
            </a:r>
            <a:r>
              <a:rPr lang="en-US" dirty="0"/>
              <a:t>of Total Integer Model with </a:t>
            </a:r>
            <a:r>
              <a:rPr lang="en-US" dirty="0" smtClean="0"/>
              <a:t>Excel</a:t>
            </a:r>
            <a:endParaRPr lang="en-US" dirty="0"/>
          </a:p>
        </p:txBody>
      </p:sp>
      <p:sp>
        <p:nvSpPr>
          <p:cNvPr id="3" name="Text Placeholder 2"/>
          <p:cNvSpPr>
            <a:spLocks noGrp="1"/>
          </p:cNvSpPr>
          <p:nvPr>
            <p:ph type="body" idx="1"/>
          </p:nvPr>
        </p:nvSpPr>
        <p:spPr>
          <a:xfrm>
            <a:off x="457200" y="1600200"/>
            <a:ext cx="8229600" cy="494071"/>
          </a:xfrm>
        </p:spPr>
        <p:txBody>
          <a:bodyPr/>
          <a:lstStyle/>
          <a:p>
            <a:pPr marL="0" indent="0" eaLnBrk="0" hangingPunct="0">
              <a:buNone/>
            </a:pPr>
            <a:r>
              <a:rPr lang="en-US" sz="2400" b="1" dirty="0">
                <a:latin typeface="+mn-lt"/>
              </a:rPr>
              <a:t>Exhibit 5.14</a:t>
            </a:r>
          </a:p>
        </p:txBody>
      </p:sp>
      <p:pic>
        <p:nvPicPr>
          <p:cNvPr id="4" name="Picture 3" descr="A solver parameters screen is filled in with data as follows: Set objective, B 11. To, Max. By changing variable cells, B 8 through B 10. Subject to the constraints, with 6 listed, provided after this list. Make unconstrained variable non-negative selected. Select a solving method, simplex L P. The 6 constraints are as follows: B 9 is less than or equal to 15. B 10 = integer. F 5 is less than or equal to H 5. B 8 is less than or equal to 4. B 10 is less than or equal to 20. B 8 = integer. The 2 integer constraints represent integer requirements for condos, x sub 1, and bonds, x sub 3. The first, third, and fourth constraints represent constraints for acres, condos, and bond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673044" y="2333435"/>
            <a:ext cx="5797912" cy="3724974"/>
          </a:xfrm>
          <a:prstGeom prst="rect">
            <a:avLst/>
          </a:prstGeom>
        </p:spPr>
      </p:pic>
    </p:spTree>
    <p:extLst>
      <p:ext uri="{BB962C8B-B14F-4D97-AF65-F5344CB8AC3E}">
        <p14:creationId xmlns="" xmlns:p14="http://schemas.microsoft.com/office/powerpoint/2010/main" val="28966957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a:t>
            </a:r>
            <a:r>
              <a:rPr lang="en-US" dirty="0"/>
              <a:t>Integer Model with </a:t>
            </a:r>
            <a:r>
              <a:rPr lang="en-US" dirty="0" smtClean="0"/>
              <a:t>Q</a:t>
            </a:r>
            <a:r>
              <a:rPr lang="en-US" sz="100" dirty="0" smtClean="0"/>
              <a:t> </a:t>
            </a:r>
            <a:r>
              <a:rPr lang="en-US" dirty="0" smtClean="0"/>
              <a:t>M </a:t>
            </a:r>
            <a:r>
              <a:rPr lang="en-US" dirty="0"/>
              <a:t>for Windows </a:t>
            </a:r>
            <a:r>
              <a:rPr lang="en-US" sz="2000" b="0" dirty="0"/>
              <a:t>(1 of 2)</a:t>
            </a:r>
          </a:p>
        </p:txBody>
      </p:sp>
      <p:sp>
        <p:nvSpPr>
          <p:cNvPr id="3" name="Text Placeholder 2"/>
          <p:cNvSpPr>
            <a:spLocks noGrp="1"/>
          </p:cNvSpPr>
          <p:nvPr>
            <p:ph type="body" idx="1"/>
          </p:nvPr>
        </p:nvSpPr>
        <p:spPr>
          <a:xfrm>
            <a:off x="457200" y="1600200"/>
            <a:ext cx="8229600" cy="479323"/>
          </a:xfrm>
        </p:spPr>
        <p:txBody>
          <a:bodyPr/>
          <a:lstStyle/>
          <a:p>
            <a:pPr marL="0" indent="0" eaLnBrk="0" hangingPunct="0">
              <a:buNone/>
            </a:pPr>
            <a:r>
              <a:rPr lang="en-US" sz="2400" b="1" dirty="0">
                <a:latin typeface="+mn-lt"/>
              </a:rPr>
              <a:t>Exhibit 5.15</a:t>
            </a:r>
          </a:p>
        </p:txBody>
      </p:sp>
      <p:pic>
        <p:nvPicPr>
          <p:cNvPr id="4" name="Picture 3" descr="A Q M for Windows input screen for the investment example displays a table. The general layout is summarized as follows: Rows for maximize, budget, condominiums, land, bonds, and variable type. Columns for X 1, X 2, X 3, equation symbols, R H S, and objective functions. The variable type for X 2 is real, while the variable types for X 1 and X 3 are integer. The table is reproduced as follows: A table titled, Investment Example, has 6 rows and 7 columns. The columns have the following headings from left to right. Category, X 1, X 2, X 3, Equation Symbol, R H S, Equation. The row entries are as follows. Row 1. Maximize, 9000, 1500, 1000, Blank, Blank, Max 9000 x 1 + 1500 x 2 + so on. Row 2. Budget, dollars, 50000, 12000, 8000, Less than or equal to, 250000, 50,000 x 1 + 12,000 x 2 + so on. Row 3. Condominiums, 1, 0, 0, Less than or equal to, 4, X 1 is less than or equal to 4. Row 4. Land, acres, 0, 1, 0, Less than or equal to, 15, X 2 is less than or equal to 15. Row 5. Bonds, 0, 0, 1, Less than or equal to, 20, X 3 is less than or equal to 20. Row 6. Variable type, Integer, Real, Integer, Blank, Blank, Blank."/>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03252" y="2503051"/>
            <a:ext cx="7537496" cy="2648307"/>
          </a:xfrm>
          <a:prstGeom prst="rect">
            <a:avLst/>
          </a:prstGeom>
        </p:spPr>
      </p:pic>
    </p:spTree>
    <p:extLst>
      <p:ext uri="{BB962C8B-B14F-4D97-AF65-F5344CB8AC3E}">
        <p14:creationId xmlns="" xmlns:p14="http://schemas.microsoft.com/office/powerpoint/2010/main" val="17190938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a:t>
            </a:r>
            <a:r>
              <a:rPr lang="en-US" dirty="0"/>
              <a:t>Integer Model with </a:t>
            </a:r>
            <a:r>
              <a:rPr lang="en-US" dirty="0" smtClean="0"/>
              <a:t>Q</a:t>
            </a:r>
            <a:r>
              <a:rPr lang="en-US" sz="100" dirty="0" smtClean="0"/>
              <a:t> </a:t>
            </a:r>
            <a:r>
              <a:rPr lang="en-US" dirty="0" smtClean="0"/>
              <a:t>M </a:t>
            </a:r>
            <a:r>
              <a:rPr lang="en-US" dirty="0"/>
              <a:t>for Windows </a:t>
            </a:r>
            <a:r>
              <a:rPr lang="en-US" sz="2000" b="0" dirty="0"/>
              <a:t>(2 of 2)</a:t>
            </a:r>
          </a:p>
        </p:txBody>
      </p:sp>
      <p:sp>
        <p:nvSpPr>
          <p:cNvPr id="3" name="Text Placeholder 2"/>
          <p:cNvSpPr>
            <a:spLocks noGrp="1"/>
          </p:cNvSpPr>
          <p:nvPr>
            <p:ph type="body" idx="1"/>
          </p:nvPr>
        </p:nvSpPr>
        <p:spPr>
          <a:xfrm>
            <a:off x="457200" y="1600200"/>
            <a:ext cx="8229600" cy="479323"/>
          </a:xfrm>
        </p:spPr>
        <p:txBody>
          <a:bodyPr/>
          <a:lstStyle/>
          <a:p>
            <a:pPr marL="0" indent="0" eaLnBrk="0" hangingPunct="0">
              <a:buNone/>
            </a:pPr>
            <a:r>
              <a:rPr lang="en-US" sz="2400" b="1" dirty="0">
                <a:latin typeface="+mn-lt"/>
              </a:rPr>
              <a:t>Exhibit 5.16</a:t>
            </a:r>
          </a:p>
        </p:txBody>
      </p:sp>
      <p:pic>
        <p:nvPicPr>
          <p:cNvPr id="4" name="Picture 3" descr="An integer and mixed integer programming results screen displays a data table for the investment example solution. The table has columns for variable, type, and value. The types and values for each variable are as follows: Variable x 1, type integer, value 4. Variable x 2, type real, value 4.17. Variable x 3, type integer, value 0. Solution value, 42,250.">
            <a:extLst>
              <a:ext uri="{FF2B5EF4-FFF2-40B4-BE49-F238E27FC236}">
                <a16:creationId xmlns="" xmlns:a16="http://schemas.microsoft.com/office/drawing/2014/main" id="{56AD200F-1371-4C3F-BE03-C01CC00AE42B}"/>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66418" y="2308323"/>
            <a:ext cx="7425460" cy="3731387"/>
          </a:xfrm>
          <a:prstGeom prst="rect">
            <a:avLst/>
          </a:prstGeom>
        </p:spPr>
      </p:pic>
    </p:spTree>
    <p:extLst>
      <p:ext uri="{BB962C8B-B14F-4D97-AF65-F5344CB8AC3E}">
        <p14:creationId xmlns="" xmlns:p14="http://schemas.microsoft.com/office/powerpoint/2010/main" val="1868261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 </a:t>
            </a:r>
            <a:r>
              <a:rPr lang="en-US" dirty="0" smtClean="0"/>
              <a:t>5.4</a:t>
            </a:r>
            <a:endParaRPr lang="en-US" dirty="0"/>
          </a:p>
        </p:txBody>
      </p:sp>
      <p:sp>
        <p:nvSpPr>
          <p:cNvPr id="3" name="Text Placeholder 2"/>
          <p:cNvSpPr>
            <a:spLocks noGrp="1"/>
          </p:cNvSpPr>
          <p:nvPr>
            <p:ph type="body" idx="1"/>
          </p:nvPr>
        </p:nvSpPr>
        <p:spPr/>
        <p:txBody>
          <a:bodyPr/>
          <a:lstStyle/>
          <a:p>
            <a:r>
              <a:rPr lang="en-US" sz="2400" dirty="0" smtClean="0">
                <a:latin typeface="+mn-lt"/>
              </a:rPr>
              <a:t>0 </a:t>
            </a:r>
            <a:r>
              <a:rPr lang="en-US" sz="2400" b="1" dirty="0" smtClean="0">
                <a:latin typeface="+mn-lt"/>
              </a:rPr>
              <a:t>– </a:t>
            </a:r>
            <a:r>
              <a:rPr lang="en-US" sz="2400" dirty="0" smtClean="0">
                <a:latin typeface="+mn-lt"/>
              </a:rPr>
              <a:t>1 </a:t>
            </a:r>
            <a:r>
              <a:rPr lang="en-US" sz="2400" dirty="0">
                <a:latin typeface="+mn-lt"/>
              </a:rPr>
              <a:t>Integer Programming Modeling Examples</a:t>
            </a:r>
          </a:p>
        </p:txBody>
      </p:sp>
    </p:spTree>
    <p:extLst>
      <p:ext uri="{BB962C8B-B14F-4D97-AF65-F5344CB8AC3E}">
        <p14:creationId xmlns="" xmlns:p14="http://schemas.microsoft.com/office/powerpoint/2010/main" val="8248669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a:t>
            </a:r>
            <a:r>
              <a:rPr lang="en-US" dirty="0"/>
              <a:t>Budgeting Example </a:t>
            </a:r>
            <a:r>
              <a:rPr lang="en-US" sz="2000" b="0" dirty="0"/>
              <a:t>(1 of </a:t>
            </a:r>
            <a:r>
              <a:rPr lang="en-US" sz="2000" b="0" dirty="0" smtClean="0"/>
              <a:t>6)</a:t>
            </a:r>
            <a:endParaRPr lang="en-US" sz="2000" b="0" dirty="0"/>
          </a:p>
        </p:txBody>
      </p:sp>
      <p:sp>
        <p:nvSpPr>
          <p:cNvPr id="3" name="Text Placeholder 2"/>
          <p:cNvSpPr>
            <a:spLocks noGrp="1"/>
          </p:cNvSpPr>
          <p:nvPr>
            <p:ph type="body" idx="1"/>
          </p:nvPr>
        </p:nvSpPr>
        <p:spPr/>
        <p:txBody>
          <a:bodyPr/>
          <a:lstStyle/>
          <a:p>
            <a:pPr eaLnBrk="0" hangingPunct="0">
              <a:buClr>
                <a:schemeClr val="tx2"/>
              </a:buClr>
            </a:pPr>
            <a:r>
              <a:rPr lang="en-US" sz="2400" dirty="0">
                <a:latin typeface="+mn-lt"/>
              </a:rPr>
              <a:t>University bookstore expansion project.</a:t>
            </a:r>
          </a:p>
          <a:p>
            <a:pPr eaLnBrk="0" hangingPunct="0">
              <a:buClr>
                <a:schemeClr val="tx2"/>
              </a:buClr>
            </a:pPr>
            <a:r>
              <a:rPr lang="en-US" sz="2400" dirty="0">
                <a:latin typeface="+mn-lt"/>
              </a:rPr>
              <a:t>Not enough space available for both a computer department and a clothing department.</a:t>
            </a:r>
          </a:p>
        </p:txBody>
      </p:sp>
    </p:spTree>
    <p:extLst>
      <p:ext uri="{BB962C8B-B14F-4D97-AF65-F5344CB8AC3E}">
        <p14:creationId xmlns="" xmlns:p14="http://schemas.microsoft.com/office/powerpoint/2010/main" val="37328098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a:t>
            </a:r>
            <a:r>
              <a:rPr lang="en-US" dirty="0"/>
              <a:t>Budgeting Example </a:t>
            </a:r>
            <a:r>
              <a:rPr lang="en-US" sz="2000" b="0" dirty="0" smtClean="0"/>
              <a:t>(2 </a:t>
            </a:r>
            <a:r>
              <a:rPr lang="en-US" sz="2000" b="0" dirty="0"/>
              <a:t>of </a:t>
            </a:r>
            <a:r>
              <a:rPr lang="en-US" sz="2000" b="0" dirty="0" smtClean="0"/>
              <a:t>6)</a:t>
            </a:r>
            <a:endParaRPr lang="en-US" sz="2000" b="0" dirty="0"/>
          </a:p>
        </p:txBody>
      </p:sp>
      <p:graphicFrame>
        <p:nvGraphicFramePr>
          <p:cNvPr id="4" name="Table 3"/>
          <p:cNvGraphicFramePr>
            <a:graphicFrameLocks noGrp="1"/>
          </p:cNvGraphicFramePr>
          <p:nvPr>
            <p:extLst>
              <p:ext uri="{D42A27DB-BD31-4B8C-83A1-F6EECF244321}">
                <p14:modId xmlns="" xmlns:p14="http://schemas.microsoft.com/office/powerpoint/2010/main" val="3169273786"/>
              </p:ext>
            </p:extLst>
          </p:nvPr>
        </p:nvGraphicFramePr>
        <p:xfrm>
          <a:off x="457199" y="1809954"/>
          <a:ext cx="8362335" cy="4281130"/>
        </p:xfrm>
        <a:graphic>
          <a:graphicData uri="http://schemas.openxmlformats.org/drawingml/2006/table">
            <a:tbl>
              <a:tblPr firstRow="1" bandRow="1">
                <a:tableStyleId>{9D7B26C5-4107-4FEC-AEDC-1716B250A1EF}</a:tableStyleId>
              </a:tblPr>
              <a:tblGrid>
                <a:gridCol w="2227007">
                  <a:extLst>
                    <a:ext uri="{9D8B030D-6E8A-4147-A177-3AD203B41FA5}">
                      <a16:colId xmlns="" xmlns:a16="http://schemas.microsoft.com/office/drawing/2014/main" val="1123374507"/>
                    </a:ext>
                  </a:extLst>
                </a:gridCol>
                <a:gridCol w="1548581">
                  <a:extLst>
                    <a:ext uri="{9D8B030D-6E8A-4147-A177-3AD203B41FA5}">
                      <a16:colId xmlns="" xmlns:a16="http://schemas.microsoft.com/office/drawing/2014/main" val="7697725"/>
                    </a:ext>
                  </a:extLst>
                </a:gridCol>
                <a:gridCol w="1578078">
                  <a:extLst>
                    <a:ext uri="{9D8B030D-6E8A-4147-A177-3AD203B41FA5}">
                      <a16:colId xmlns="" xmlns:a16="http://schemas.microsoft.com/office/drawing/2014/main" val="693841249"/>
                    </a:ext>
                  </a:extLst>
                </a:gridCol>
                <a:gridCol w="1578077">
                  <a:extLst>
                    <a:ext uri="{9D8B030D-6E8A-4147-A177-3AD203B41FA5}">
                      <a16:colId xmlns="" xmlns:a16="http://schemas.microsoft.com/office/drawing/2014/main" val="2871681269"/>
                    </a:ext>
                  </a:extLst>
                </a:gridCol>
                <a:gridCol w="1430592">
                  <a:extLst>
                    <a:ext uri="{9D8B030D-6E8A-4147-A177-3AD203B41FA5}">
                      <a16:colId xmlns="" xmlns:a16="http://schemas.microsoft.com/office/drawing/2014/main" val="2914138838"/>
                    </a:ext>
                  </a:extLst>
                </a:gridCol>
              </a:tblGrid>
              <a:tr h="991768">
                <a:tc>
                  <a:txBody>
                    <a:bodyPr/>
                    <a:lstStyle/>
                    <a:p>
                      <a:r>
                        <a:rPr lang="en-US" sz="1800" u="none" strike="noStrike" cap="none" baseline="0" dirty="0" smtClean="0">
                          <a:sym typeface="Arial"/>
                        </a:rPr>
                        <a:t>Project</a:t>
                      </a:r>
                      <a:endParaRPr lang="en-US" sz="1800" dirty="0">
                        <a:latin typeface="+mn-lt"/>
                      </a:endParaRPr>
                    </a:p>
                  </a:txBody>
                  <a:tcPr anchor="ctr">
                    <a:solidFill>
                      <a:schemeClr val="bg1"/>
                    </a:solidFill>
                  </a:tcPr>
                </a:tc>
                <a:tc>
                  <a:txBody>
                    <a:bodyPr/>
                    <a:lstStyle/>
                    <a:p>
                      <a:pPr algn="ctr"/>
                      <a:r>
                        <a:rPr lang="en-US" sz="1800" u="none" strike="noStrike" cap="none" baseline="0" dirty="0" smtClean="0">
                          <a:sym typeface="Arial"/>
                        </a:rPr>
                        <a:t>N</a:t>
                      </a:r>
                      <a:r>
                        <a:rPr lang="en-US" sz="100" u="none" strike="noStrike" cap="none" baseline="0" dirty="0" smtClean="0">
                          <a:sym typeface="Arial"/>
                        </a:rPr>
                        <a:t> </a:t>
                      </a:r>
                      <a:r>
                        <a:rPr lang="en-US" sz="1800" u="none" strike="noStrike" cap="none" baseline="0" dirty="0" smtClean="0">
                          <a:sym typeface="Arial"/>
                        </a:rPr>
                        <a:t>P</a:t>
                      </a:r>
                      <a:r>
                        <a:rPr lang="en-US" sz="100" u="none" strike="noStrike" cap="none" baseline="0" dirty="0" smtClean="0">
                          <a:sym typeface="Arial"/>
                        </a:rPr>
                        <a:t> </a:t>
                      </a:r>
                      <a:r>
                        <a:rPr lang="en-US" sz="1800" u="none" strike="noStrike" cap="none" baseline="0" dirty="0" smtClean="0">
                          <a:sym typeface="Arial"/>
                        </a:rPr>
                        <a:t>V Return</a:t>
                      </a:r>
                    </a:p>
                    <a:p>
                      <a:pPr algn="ctr"/>
                      <a:r>
                        <a:rPr lang="en-US" sz="1800" u="none" strike="noStrike" cap="none" baseline="0" dirty="0" smtClean="0">
                          <a:sym typeface="Arial"/>
                        </a:rPr>
                        <a:t>($1,000s)</a:t>
                      </a:r>
                      <a:endParaRPr lang="en-US" sz="1800" dirty="0">
                        <a:latin typeface="+mn-lt"/>
                      </a:endParaRPr>
                    </a:p>
                  </a:txBody>
                  <a:tcPr anchor="ctr">
                    <a:solidFill>
                      <a:schemeClr val="bg1"/>
                    </a:solidFill>
                  </a:tcPr>
                </a:tc>
                <a:tc>
                  <a:txBody>
                    <a:bodyPr/>
                    <a:lstStyle/>
                    <a:p>
                      <a:pPr algn="ctr"/>
                      <a:r>
                        <a:rPr lang="en-US" sz="1800" dirty="0" smtClean="0"/>
                        <a:t>1 </a:t>
                      </a:r>
                      <a:r>
                        <a:rPr lang="en-US" sz="1800" u="none" strike="noStrike" cap="none" baseline="0" dirty="0" smtClean="0">
                          <a:sym typeface="Arial"/>
                        </a:rPr>
                        <a:t>Project Costs/Year ($1,000s)</a:t>
                      </a:r>
                      <a:endParaRPr lang="en-US" sz="1800" dirty="0">
                        <a:latin typeface="+mn-lt"/>
                      </a:endParaRPr>
                    </a:p>
                  </a:txBody>
                  <a:tcPr anchor="ctr">
                    <a:solidFill>
                      <a:schemeClr val="bg1"/>
                    </a:solidFill>
                  </a:tcPr>
                </a:tc>
                <a:tc>
                  <a:txBody>
                    <a:bodyPr/>
                    <a:lstStyle/>
                    <a:p>
                      <a:pPr algn="ctr"/>
                      <a:r>
                        <a:rPr lang="en-US" sz="1800" dirty="0" smtClean="0"/>
                        <a:t>2 </a:t>
                      </a:r>
                      <a:r>
                        <a:rPr lang="en-US" sz="1800" u="none" strike="noStrike" cap="none" baseline="0" dirty="0" smtClean="0">
                          <a:sym typeface="Arial"/>
                        </a:rPr>
                        <a:t>Project Costs/Year ($1,000s)</a:t>
                      </a:r>
                      <a:endParaRPr lang="en-US" sz="1800" dirty="0">
                        <a:latin typeface="+mn-lt"/>
                      </a:endParaRPr>
                    </a:p>
                  </a:txBody>
                  <a:tcPr anchor="ctr">
                    <a:solidFill>
                      <a:schemeClr val="bg1"/>
                    </a:solidFill>
                  </a:tcPr>
                </a:tc>
                <a:tc>
                  <a:txBody>
                    <a:bodyPr/>
                    <a:lstStyle/>
                    <a:p>
                      <a:pPr algn="ctr"/>
                      <a:r>
                        <a:rPr lang="en-US" sz="1800" dirty="0" smtClean="0"/>
                        <a:t>3 </a:t>
                      </a:r>
                      <a:r>
                        <a:rPr lang="en-US" sz="1800" u="none" strike="noStrike" cap="none" baseline="0" dirty="0" smtClean="0">
                          <a:sym typeface="Arial"/>
                        </a:rPr>
                        <a:t>Project Costs/Year ($1,000s)</a:t>
                      </a:r>
                      <a:endParaRPr lang="en-US" sz="1800" dirty="0">
                        <a:latin typeface="+mn-lt"/>
                      </a:endParaRPr>
                    </a:p>
                  </a:txBody>
                  <a:tcPr anchor="ctr">
                    <a:solidFill>
                      <a:schemeClr val="bg1"/>
                    </a:solidFill>
                  </a:tcPr>
                </a:tc>
                <a:extLst>
                  <a:ext uri="{0D108BD9-81ED-4DB2-BD59-A6C34878D82A}">
                    <a16:rowId xmlns="" xmlns:a16="http://schemas.microsoft.com/office/drawing/2014/main" val="321829912"/>
                  </a:ext>
                </a:extLst>
              </a:tr>
              <a:tr h="402217">
                <a:tc>
                  <a:txBody>
                    <a:bodyPr/>
                    <a:lstStyle/>
                    <a:p>
                      <a:r>
                        <a:rPr lang="en-US" sz="1800" u="none" strike="noStrike" cap="none" baseline="0" dirty="0" smtClean="0">
                          <a:sym typeface="Arial"/>
                        </a:rPr>
                        <a:t>1. Web site</a:t>
                      </a:r>
                      <a:endParaRPr lang="en-US" sz="1800" dirty="0">
                        <a:latin typeface="+mn-lt"/>
                      </a:endParaRPr>
                    </a:p>
                  </a:txBody>
                  <a:tcPr>
                    <a:solidFill>
                      <a:schemeClr val="bg1"/>
                    </a:solidFill>
                  </a:tcPr>
                </a:tc>
                <a:tc>
                  <a:txBody>
                    <a:bodyPr/>
                    <a:lstStyle/>
                    <a:p>
                      <a:pPr algn="r"/>
                      <a:r>
                        <a:rPr lang="en-US" sz="1800" u="none" strike="noStrike" cap="none" baseline="0" dirty="0" smtClean="0">
                          <a:sym typeface="Arial"/>
                        </a:rPr>
                        <a:t>$120</a:t>
                      </a:r>
                      <a:endParaRPr lang="en-US" sz="1800" dirty="0">
                        <a:latin typeface="+mn-lt"/>
                      </a:endParaRPr>
                    </a:p>
                  </a:txBody>
                  <a:tcPr marR="540000">
                    <a:solidFill>
                      <a:schemeClr val="bg1"/>
                    </a:solidFill>
                  </a:tcPr>
                </a:tc>
                <a:tc>
                  <a:txBody>
                    <a:bodyPr/>
                    <a:lstStyle/>
                    <a:p>
                      <a:pPr algn="r"/>
                      <a:r>
                        <a:rPr lang="en-US" sz="1800" u="none" strike="noStrike" cap="none" baseline="0" dirty="0" smtClean="0">
                          <a:sym typeface="Arial"/>
                        </a:rPr>
                        <a:t>$55</a:t>
                      </a:r>
                      <a:endParaRPr lang="en-US" sz="1800" dirty="0">
                        <a:latin typeface="+mn-lt"/>
                      </a:endParaRPr>
                    </a:p>
                  </a:txBody>
                  <a:tcPr marR="540000">
                    <a:solidFill>
                      <a:schemeClr val="bg1"/>
                    </a:solidFill>
                  </a:tcPr>
                </a:tc>
                <a:tc>
                  <a:txBody>
                    <a:bodyPr/>
                    <a:lstStyle/>
                    <a:p>
                      <a:pPr algn="r"/>
                      <a:r>
                        <a:rPr lang="en-US" sz="1800" u="none" strike="noStrike" cap="none" baseline="0" dirty="0" smtClean="0">
                          <a:sym typeface="Arial"/>
                        </a:rPr>
                        <a:t>$40</a:t>
                      </a:r>
                      <a:endParaRPr lang="en-US" sz="1800" dirty="0">
                        <a:latin typeface="+mn-lt"/>
                      </a:endParaRPr>
                    </a:p>
                  </a:txBody>
                  <a:tcPr marR="540000">
                    <a:solidFill>
                      <a:schemeClr val="bg1"/>
                    </a:solidFill>
                  </a:tcPr>
                </a:tc>
                <a:tc>
                  <a:txBody>
                    <a:bodyPr/>
                    <a:lstStyle/>
                    <a:p>
                      <a:pPr algn="r"/>
                      <a:r>
                        <a:rPr lang="en-US" sz="1800" u="none" strike="noStrike" cap="none" baseline="0" dirty="0" smtClean="0">
                          <a:sym typeface="Arial"/>
                        </a:rPr>
                        <a:t>$25</a:t>
                      </a:r>
                      <a:endParaRPr lang="en-US" sz="1800" dirty="0">
                        <a:latin typeface="+mn-lt"/>
                      </a:endParaRPr>
                    </a:p>
                  </a:txBody>
                  <a:tcPr marR="540000">
                    <a:solidFill>
                      <a:schemeClr val="bg1"/>
                    </a:solidFill>
                  </a:tcPr>
                </a:tc>
                <a:extLst>
                  <a:ext uri="{0D108BD9-81ED-4DB2-BD59-A6C34878D82A}">
                    <a16:rowId xmlns="" xmlns:a16="http://schemas.microsoft.com/office/drawing/2014/main" val="3694387871"/>
                  </a:ext>
                </a:extLst>
              </a:tr>
              <a:tr h="402217">
                <a:tc>
                  <a:txBody>
                    <a:bodyPr/>
                    <a:lstStyle/>
                    <a:p>
                      <a:r>
                        <a:rPr lang="en-US" sz="1800" u="none" strike="noStrike" cap="none" baseline="0" dirty="0" smtClean="0">
                          <a:sym typeface="Arial"/>
                        </a:rPr>
                        <a:t>2. Warehouse</a:t>
                      </a:r>
                      <a:endParaRPr lang="en-US" sz="1800" dirty="0">
                        <a:latin typeface="+mn-lt"/>
                      </a:endParaRPr>
                    </a:p>
                  </a:txBody>
                  <a:tcPr>
                    <a:solidFill>
                      <a:schemeClr val="bg1"/>
                    </a:solidFill>
                  </a:tcPr>
                </a:tc>
                <a:tc>
                  <a:txBody>
                    <a:bodyPr/>
                    <a:lstStyle/>
                    <a:p>
                      <a:pPr algn="r"/>
                      <a:r>
                        <a:rPr lang="en-US" sz="1800" dirty="0" smtClean="0"/>
                        <a:t>85</a:t>
                      </a:r>
                      <a:endParaRPr lang="en-US" sz="1800" dirty="0">
                        <a:latin typeface="+mn-lt"/>
                      </a:endParaRPr>
                    </a:p>
                  </a:txBody>
                  <a:tcPr marR="540000">
                    <a:solidFill>
                      <a:schemeClr val="bg1"/>
                    </a:solidFill>
                  </a:tcPr>
                </a:tc>
                <a:tc>
                  <a:txBody>
                    <a:bodyPr/>
                    <a:lstStyle/>
                    <a:p>
                      <a:pPr algn="r"/>
                      <a:r>
                        <a:rPr lang="en-US" sz="1800" dirty="0" smtClean="0"/>
                        <a:t>45</a:t>
                      </a:r>
                      <a:endParaRPr lang="en-US" sz="1800" dirty="0">
                        <a:latin typeface="+mn-lt"/>
                      </a:endParaRPr>
                    </a:p>
                  </a:txBody>
                  <a:tcPr marR="540000">
                    <a:solidFill>
                      <a:schemeClr val="bg1"/>
                    </a:solidFill>
                  </a:tcPr>
                </a:tc>
                <a:tc>
                  <a:txBody>
                    <a:bodyPr/>
                    <a:lstStyle/>
                    <a:p>
                      <a:pPr algn="r"/>
                      <a:r>
                        <a:rPr lang="en-US" sz="1800" dirty="0" smtClean="0"/>
                        <a:t>35</a:t>
                      </a:r>
                      <a:endParaRPr lang="en-US" sz="1800" dirty="0">
                        <a:latin typeface="+mn-lt"/>
                      </a:endParaRPr>
                    </a:p>
                  </a:txBody>
                  <a:tcPr marR="540000">
                    <a:solidFill>
                      <a:schemeClr val="bg1"/>
                    </a:solidFill>
                  </a:tcPr>
                </a:tc>
                <a:tc>
                  <a:txBody>
                    <a:bodyPr/>
                    <a:lstStyle/>
                    <a:p>
                      <a:pPr algn="r"/>
                      <a:r>
                        <a:rPr lang="en-US" sz="1800" dirty="0" smtClean="0"/>
                        <a:t>20</a:t>
                      </a:r>
                      <a:endParaRPr lang="en-US" sz="1800" dirty="0">
                        <a:latin typeface="+mn-lt"/>
                      </a:endParaRPr>
                    </a:p>
                  </a:txBody>
                  <a:tcPr marR="540000">
                    <a:solidFill>
                      <a:schemeClr val="bg1"/>
                    </a:solidFill>
                  </a:tcPr>
                </a:tc>
                <a:extLst>
                  <a:ext uri="{0D108BD9-81ED-4DB2-BD59-A6C34878D82A}">
                    <a16:rowId xmlns="" xmlns:a16="http://schemas.microsoft.com/office/drawing/2014/main" val="3501764156"/>
                  </a:ext>
                </a:extLst>
              </a:tr>
              <a:tr h="694237">
                <a:tc>
                  <a:txBody>
                    <a:bodyPr/>
                    <a:lstStyle/>
                    <a:p>
                      <a:r>
                        <a:rPr lang="en-US" sz="1800" u="none" strike="noStrike" cap="none" baseline="0" dirty="0" smtClean="0">
                          <a:sym typeface="Arial"/>
                        </a:rPr>
                        <a:t>3. Clothing department</a:t>
                      </a:r>
                      <a:endParaRPr lang="en-US" sz="1800" dirty="0">
                        <a:latin typeface="+mn-lt"/>
                      </a:endParaRPr>
                    </a:p>
                  </a:txBody>
                  <a:tcPr>
                    <a:solidFill>
                      <a:schemeClr val="bg1"/>
                    </a:solidFill>
                  </a:tcPr>
                </a:tc>
                <a:tc>
                  <a:txBody>
                    <a:bodyPr/>
                    <a:lstStyle/>
                    <a:p>
                      <a:pPr algn="r"/>
                      <a:r>
                        <a:rPr lang="en-US" sz="1800" dirty="0" smtClean="0"/>
                        <a:t>105</a:t>
                      </a:r>
                      <a:endParaRPr lang="en-US" sz="1800" dirty="0">
                        <a:latin typeface="+mn-lt"/>
                      </a:endParaRPr>
                    </a:p>
                  </a:txBody>
                  <a:tcPr marR="540000">
                    <a:solidFill>
                      <a:schemeClr val="bg1"/>
                    </a:solidFill>
                  </a:tcPr>
                </a:tc>
                <a:tc>
                  <a:txBody>
                    <a:bodyPr/>
                    <a:lstStyle/>
                    <a:p>
                      <a:pPr algn="r"/>
                      <a:r>
                        <a:rPr lang="en-US" sz="1800" dirty="0" smtClean="0"/>
                        <a:t>60</a:t>
                      </a:r>
                      <a:endParaRPr lang="en-US" sz="1800" dirty="0">
                        <a:latin typeface="+mn-lt"/>
                      </a:endParaRPr>
                    </a:p>
                  </a:txBody>
                  <a:tcPr marR="540000">
                    <a:solidFill>
                      <a:schemeClr val="bg1"/>
                    </a:solidFill>
                  </a:tcPr>
                </a:tc>
                <a:tc>
                  <a:txBody>
                    <a:bodyPr/>
                    <a:lstStyle/>
                    <a:p>
                      <a:pPr algn="r"/>
                      <a:r>
                        <a:rPr lang="en-US" sz="1800" dirty="0" smtClean="0"/>
                        <a:t>25</a:t>
                      </a:r>
                      <a:endParaRPr lang="en-US" sz="1800" dirty="0">
                        <a:latin typeface="+mn-lt"/>
                      </a:endParaRPr>
                    </a:p>
                  </a:txBody>
                  <a:tcPr marR="540000">
                    <a:solidFill>
                      <a:schemeClr val="bg1"/>
                    </a:solidFill>
                  </a:tcPr>
                </a:tc>
                <a:tc>
                  <a:txBody>
                    <a:bodyPr/>
                    <a:lstStyle/>
                    <a:p>
                      <a:pPr algn="r"/>
                      <a:r>
                        <a:rPr lang="en-US" sz="1800" u="none" strike="noStrike" cap="none" baseline="0" dirty="0" smtClean="0">
                          <a:sym typeface="Arial"/>
                        </a:rPr>
                        <a:t>—</a:t>
                      </a:r>
                      <a:endParaRPr lang="en-US" sz="1800" dirty="0">
                        <a:latin typeface="+mn-lt"/>
                      </a:endParaRPr>
                    </a:p>
                  </a:txBody>
                  <a:tcPr marR="540000">
                    <a:solidFill>
                      <a:schemeClr val="bg1"/>
                    </a:solidFill>
                  </a:tcPr>
                </a:tc>
                <a:extLst>
                  <a:ext uri="{0D108BD9-81ED-4DB2-BD59-A6C34878D82A}">
                    <a16:rowId xmlns="" xmlns:a16="http://schemas.microsoft.com/office/drawing/2014/main" val="604253480"/>
                  </a:ext>
                </a:extLst>
              </a:tr>
              <a:tr h="694237">
                <a:tc>
                  <a:txBody>
                    <a:bodyPr/>
                    <a:lstStyle/>
                    <a:p>
                      <a:r>
                        <a:rPr lang="en-US" sz="1800" u="none" strike="noStrike" cap="none" baseline="0" dirty="0" smtClean="0">
                          <a:sym typeface="Arial"/>
                        </a:rPr>
                        <a:t>4. Computer department</a:t>
                      </a:r>
                      <a:endParaRPr lang="en-US" sz="1800" dirty="0">
                        <a:latin typeface="+mn-lt"/>
                      </a:endParaRPr>
                    </a:p>
                  </a:txBody>
                  <a:tcPr>
                    <a:solidFill>
                      <a:schemeClr val="bg1"/>
                    </a:solidFill>
                  </a:tcPr>
                </a:tc>
                <a:tc>
                  <a:txBody>
                    <a:bodyPr/>
                    <a:lstStyle/>
                    <a:p>
                      <a:pPr algn="r"/>
                      <a:r>
                        <a:rPr lang="en-US" sz="1800" dirty="0" smtClean="0"/>
                        <a:t>140</a:t>
                      </a:r>
                      <a:endParaRPr lang="en-US" sz="1800" dirty="0">
                        <a:latin typeface="+mn-lt"/>
                      </a:endParaRPr>
                    </a:p>
                  </a:txBody>
                  <a:tcPr marR="540000">
                    <a:solidFill>
                      <a:schemeClr val="bg1"/>
                    </a:solidFill>
                  </a:tcPr>
                </a:tc>
                <a:tc>
                  <a:txBody>
                    <a:bodyPr/>
                    <a:lstStyle/>
                    <a:p>
                      <a:pPr algn="r"/>
                      <a:r>
                        <a:rPr lang="en-US" sz="1800" dirty="0" smtClean="0"/>
                        <a:t>50</a:t>
                      </a:r>
                      <a:endParaRPr lang="en-US" sz="1800" dirty="0">
                        <a:latin typeface="+mn-lt"/>
                      </a:endParaRPr>
                    </a:p>
                  </a:txBody>
                  <a:tcPr marR="540000">
                    <a:solidFill>
                      <a:schemeClr val="bg1"/>
                    </a:solidFill>
                  </a:tcPr>
                </a:tc>
                <a:tc>
                  <a:txBody>
                    <a:bodyPr/>
                    <a:lstStyle/>
                    <a:p>
                      <a:pPr algn="r"/>
                      <a:r>
                        <a:rPr lang="en-US" sz="1800" dirty="0" smtClean="0"/>
                        <a:t>35</a:t>
                      </a:r>
                      <a:endParaRPr lang="en-US" sz="1800" dirty="0">
                        <a:latin typeface="+mn-lt"/>
                      </a:endParaRPr>
                    </a:p>
                  </a:txBody>
                  <a:tcPr marR="540000">
                    <a:solidFill>
                      <a:schemeClr val="bg1"/>
                    </a:solidFill>
                  </a:tcPr>
                </a:tc>
                <a:tc>
                  <a:txBody>
                    <a:bodyPr/>
                    <a:lstStyle/>
                    <a:p>
                      <a:pPr algn="r"/>
                      <a:r>
                        <a:rPr lang="en-US" sz="1800" dirty="0" smtClean="0"/>
                        <a:t>30</a:t>
                      </a:r>
                      <a:endParaRPr lang="en-US" sz="1800" dirty="0">
                        <a:latin typeface="+mn-lt"/>
                      </a:endParaRPr>
                    </a:p>
                  </a:txBody>
                  <a:tcPr marR="540000">
                    <a:solidFill>
                      <a:schemeClr val="bg1"/>
                    </a:solidFill>
                  </a:tcPr>
                </a:tc>
                <a:extLst>
                  <a:ext uri="{0D108BD9-81ED-4DB2-BD59-A6C34878D82A}">
                    <a16:rowId xmlns="" xmlns:a16="http://schemas.microsoft.com/office/drawing/2014/main" val="3996083669"/>
                  </a:ext>
                </a:extLst>
              </a:tr>
              <a:tr h="402217">
                <a:tc>
                  <a:txBody>
                    <a:bodyPr/>
                    <a:lstStyle/>
                    <a:p>
                      <a:r>
                        <a:rPr lang="en-US" sz="1800" u="none" strike="noStrike" cap="none" baseline="0" dirty="0" smtClean="0">
                          <a:sym typeface="Arial"/>
                        </a:rPr>
                        <a:t>5. A</a:t>
                      </a:r>
                      <a:r>
                        <a:rPr lang="en-US" sz="100" u="none" strike="noStrike" cap="none" baseline="0" dirty="0" smtClean="0">
                          <a:sym typeface="Arial"/>
                        </a:rPr>
                        <a:t> </a:t>
                      </a:r>
                      <a:r>
                        <a:rPr lang="en-US" sz="1800" u="none" strike="noStrike" cap="none" baseline="0" dirty="0" smtClean="0">
                          <a:sym typeface="Arial"/>
                        </a:rPr>
                        <a:t>T</a:t>
                      </a:r>
                      <a:r>
                        <a:rPr lang="en-US" sz="100" u="none" strike="noStrike" cap="none" baseline="0" dirty="0" smtClean="0">
                          <a:sym typeface="Arial"/>
                        </a:rPr>
                        <a:t> </a:t>
                      </a:r>
                      <a:r>
                        <a:rPr lang="en-US" sz="1800" u="none" strike="noStrike" cap="none" baseline="0" dirty="0" smtClean="0">
                          <a:sym typeface="Arial"/>
                        </a:rPr>
                        <a:t>M</a:t>
                      </a:r>
                      <a:r>
                        <a:rPr lang="en-US" sz="100" u="none" strike="noStrike" cap="none" baseline="0" dirty="0" smtClean="0">
                          <a:sym typeface="Arial"/>
                        </a:rPr>
                        <a:t> </a:t>
                      </a:r>
                      <a:r>
                        <a:rPr lang="en-US" sz="1800" u="none" strike="noStrike" cap="none" baseline="0" dirty="0" smtClean="0">
                          <a:sym typeface="Arial"/>
                        </a:rPr>
                        <a:t>s</a:t>
                      </a:r>
                      <a:endParaRPr lang="en-US" sz="1800" dirty="0">
                        <a:latin typeface="+mn-lt"/>
                      </a:endParaRPr>
                    </a:p>
                  </a:txBody>
                  <a:tcPr>
                    <a:solidFill>
                      <a:schemeClr val="bg1"/>
                    </a:solidFill>
                  </a:tcPr>
                </a:tc>
                <a:tc>
                  <a:txBody>
                    <a:bodyPr/>
                    <a:lstStyle/>
                    <a:p>
                      <a:pPr algn="r"/>
                      <a:r>
                        <a:rPr lang="en-US" sz="1800" dirty="0" smtClean="0"/>
                        <a:t>70</a:t>
                      </a:r>
                      <a:endParaRPr lang="en-US" sz="1800" dirty="0">
                        <a:latin typeface="+mn-lt"/>
                      </a:endParaRPr>
                    </a:p>
                  </a:txBody>
                  <a:tcPr marR="540000">
                    <a:solidFill>
                      <a:schemeClr val="bg1"/>
                    </a:solidFill>
                  </a:tcPr>
                </a:tc>
                <a:tc>
                  <a:txBody>
                    <a:bodyPr/>
                    <a:lstStyle/>
                    <a:p>
                      <a:pPr algn="r"/>
                      <a:r>
                        <a:rPr lang="en-US" sz="1800" dirty="0" smtClean="0"/>
                        <a:t>30</a:t>
                      </a:r>
                      <a:endParaRPr lang="en-US" sz="1800" dirty="0">
                        <a:latin typeface="+mn-lt"/>
                      </a:endParaRPr>
                    </a:p>
                  </a:txBody>
                  <a:tcPr marR="540000">
                    <a:solidFill>
                      <a:schemeClr val="bg1"/>
                    </a:solidFill>
                  </a:tcPr>
                </a:tc>
                <a:tc>
                  <a:txBody>
                    <a:bodyPr/>
                    <a:lstStyle/>
                    <a:p>
                      <a:pPr algn="r"/>
                      <a:r>
                        <a:rPr lang="en-US" sz="1800" dirty="0" smtClean="0"/>
                        <a:t>30</a:t>
                      </a:r>
                      <a:endParaRPr lang="en-US" sz="1800" dirty="0">
                        <a:latin typeface="+mn-lt"/>
                      </a:endParaRPr>
                    </a:p>
                  </a:txBody>
                  <a:tcPr marR="540000">
                    <a:solidFill>
                      <a:schemeClr val="bg1"/>
                    </a:solidFill>
                  </a:tcPr>
                </a:tc>
                <a:tc>
                  <a:txBody>
                    <a:bodyPr/>
                    <a:lstStyle/>
                    <a:p>
                      <a:pPr algn="r"/>
                      <a:r>
                        <a:rPr lang="en-US" sz="1800" u="none" strike="noStrike" cap="none" baseline="0" dirty="0" smtClean="0">
                          <a:sym typeface="Arial"/>
                        </a:rPr>
                        <a:t>—</a:t>
                      </a:r>
                      <a:endParaRPr lang="en-US" sz="1800" dirty="0">
                        <a:latin typeface="+mn-lt"/>
                      </a:endParaRPr>
                    </a:p>
                  </a:txBody>
                  <a:tcPr marR="540000">
                    <a:solidFill>
                      <a:schemeClr val="bg1"/>
                    </a:solidFill>
                  </a:tcPr>
                </a:tc>
                <a:extLst>
                  <a:ext uri="{0D108BD9-81ED-4DB2-BD59-A6C34878D82A}">
                    <a16:rowId xmlns="" xmlns:a16="http://schemas.microsoft.com/office/drawing/2014/main" val="3664153526"/>
                  </a:ext>
                </a:extLst>
              </a:tr>
              <a:tr h="694237">
                <a:tc>
                  <a:txBody>
                    <a:bodyPr/>
                    <a:lstStyle/>
                    <a:p>
                      <a:r>
                        <a:rPr lang="en-US" sz="1800" u="none" strike="noStrike" cap="none" baseline="0" dirty="0" smtClean="0">
                          <a:sym typeface="Arial"/>
                        </a:rPr>
                        <a:t>Available funds per year</a:t>
                      </a:r>
                      <a:endParaRPr lang="en-US" sz="1800" dirty="0">
                        <a:latin typeface="+mn-lt"/>
                      </a:endParaRPr>
                    </a:p>
                  </a:txBody>
                  <a:tcPr>
                    <a:solidFill>
                      <a:schemeClr val="bg1"/>
                    </a:solidFill>
                  </a:tcPr>
                </a:tc>
                <a:tc>
                  <a:txBody>
                    <a:bodyPr/>
                    <a:lstStyle/>
                    <a:p>
                      <a:r>
                        <a:rPr lang="en-US" sz="1800" dirty="0" smtClean="0">
                          <a:solidFill>
                            <a:schemeClr val="bg1"/>
                          </a:solidFill>
                        </a:rPr>
                        <a:t>Blank</a:t>
                      </a:r>
                      <a:endParaRPr lang="en-US" sz="1800" dirty="0">
                        <a:solidFill>
                          <a:schemeClr val="bg1"/>
                        </a:solidFill>
                        <a:latin typeface="+mn-lt"/>
                      </a:endParaRPr>
                    </a:p>
                  </a:txBody>
                  <a:tcPr marR="90000">
                    <a:solidFill>
                      <a:schemeClr val="bg1"/>
                    </a:solidFill>
                  </a:tcPr>
                </a:tc>
                <a:tc>
                  <a:txBody>
                    <a:bodyPr/>
                    <a:lstStyle/>
                    <a:p>
                      <a:pPr algn="r"/>
                      <a:r>
                        <a:rPr lang="en-US" sz="1800" u="none" strike="noStrike" cap="none" baseline="0" dirty="0" smtClean="0">
                          <a:sym typeface="Arial"/>
                        </a:rPr>
                        <a:t>$150</a:t>
                      </a:r>
                      <a:endParaRPr lang="en-US" sz="1800" dirty="0">
                        <a:latin typeface="+mn-lt"/>
                      </a:endParaRPr>
                    </a:p>
                  </a:txBody>
                  <a:tcPr marR="540000" anchor="b">
                    <a:solidFill>
                      <a:schemeClr val="bg1"/>
                    </a:solidFill>
                  </a:tcPr>
                </a:tc>
                <a:tc>
                  <a:txBody>
                    <a:bodyPr/>
                    <a:lstStyle/>
                    <a:p>
                      <a:pPr algn="r"/>
                      <a:r>
                        <a:rPr lang="en-US" sz="1800" u="none" strike="noStrike" cap="none" baseline="0" dirty="0" smtClean="0">
                          <a:sym typeface="Arial"/>
                        </a:rPr>
                        <a:t>$110</a:t>
                      </a:r>
                      <a:endParaRPr lang="en-US" sz="1800" dirty="0">
                        <a:latin typeface="+mn-lt"/>
                      </a:endParaRPr>
                    </a:p>
                  </a:txBody>
                  <a:tcPr marR="540000" anchor="b">
                    <a:solidFill>
                      <a:schemeClr val="bg1"/>
                    </a:solidFill>
                  </a:tcPr>
                </a:tc>
                <a:tc>
                  <a:txBody>
                    <a:bodyPr/>
                    <a:lstStyle/>
                    <a:p>
                      <a:pPr algn="r"/>
                      <a:r>
                        <a:rPr lang="en-US" sz="1800" u="none" strike="noStrike" cap="none" baseline="0" dirty="0" smtClean="0">
                          <a:sym typeface="Arial"/>
                        </a:rPr>
                        <a:t>$60</a:t>
                      </a:r>
                      <a:endParaRPr lang="en-US" sz="1800" dirty="0">
                        <a:latin typeface="+mn-lt"/>
                      </a:endParaRPr>
                    </a:p>
                  </a:txBody>
                  <a:tcPr marR="540000" anchor="b">
                    <a:solidFill>
                      <a:schemeClr val="bg1"/>
                    </a:solidFill>
                  </a:tcPr>
                </a:tc>
                <a:extLst>
                  <a:ext uri="{0D108BD9-81ED-4DB2-BD59-A6C34878D82A}">
                    <a16:rowId xmlns="" xmlns:a16="http://schemas.microsoft.com/office/drawing/2014/main" val="3553997881"/>
                  </a:ext>
                </a:extLst>
              </a:tr>
            </a:tbl>
          </a:graphicData>
        </a:graphic>
      </p:graphicFrame>
    </p:spTree>
    <p:extLst>
      <p:ext uri="{BB962C8B-B14F-4D97-AF65-F5344CB8AC3E}">
        <p14:creationId xmlns="" xmlns:p14="http://schemas.microsoft.com/office/powerpoint/2010/main" val="19673466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Capital </a:t>
            </a:r>
            <a:r>
              <a:rPr lang="en-US" dirty="0"/>
              <a:t>Budgeting Example </a:t>
            </a:r>
            <a:r>
              <a:rPr lang="en-US" sz="2000" b="0" dirty="0" smtClean="0"/>
              <a:t>(3 </a:t>
            </a:r>
            <a:r>
              <a:rPr lang="en-US" sz="2000" b="0" dirty="0"/>
              <a:t>of </a:t>
            </a:r>
            <a:r>
              <a:rPr lang="en-US" sz="2000" b="0" dirty="0" smtClean="0"/>
              <a:t>6)</a:t>
            </a:r>
            <a:endParaRPr lang="en-US" sz="2000" b="0" dirty="0"/>
          </a:p>
        </p:txBody>
      </p:sp>
      <p:sp>
        <p:nvSpPr>
          <p:cNvPr id="5" name="Text Placeholder 4"/>
          <p:cNvSpPr>
            <a:spLocks noGrp="1"/>
          </p:cNvSpPr>
          <p:nvPr>
            <p:ph type="body" idx="1"/>
          </p:nvPr>
        </p:nvSpPr>
        <p:spPr>
          <a:xfrm>
            <a:off x="457200" y="1600199"/>
            <a:ext cx="8229600" cy="3399503"/>
          </a:xfrm>
        </p:spPr>
        <p:txBody>
          <a:bodyPr/>
          <a:lstStyle/>
          <a:p>
            <a:pPr marL="0" indent="0" eaLnBrk="0" hangingPunct="0">
              <a:buNone/>
              <a:tabLst>
                <a:tab pos="2743200" algn="l"/>
              </a:tabLst>
            </a:pPr>
            <a:r>
              <a:rPr lang="en-US" sz="2400" i="1" dirty="0">
                <a:latin typeface="+mn-lt"/>
              </a:rPr>
              <a:t>x</a:t>
            </a:r>
            <a:r>
              <a:rPr lang="en-US" sz="2400" baseline="-25000" dirty="0">
                <a:latin typeface="+mn-lt"/>
              </a:rPr>
              <a:t>1</a:t>
            </a:r>
            <a:r>
              <a:rPr lang="en-US" sz="2400" dirty="0">
                <a:latin typeface="+mn-lt"/>
              </a:rPr>
              <a:t> = selection of web site project</a:t>
            </a:r>
          </a:p>
          <a:p>
            <a:pPr marL="0" indent="0" eaLnBrk="0" hangingPunct="0">
              <a:buNone/>
              <a:tabLst>
                <a:tab pos="2743200" algn="l"/>
              </a:tabLst>
            </a:pPr>
            <a:r>
              <a:rPr lang="en-US" sz="2400" i="1" dirty="0" smtClean="0">
                <a:latin typeface="+mn-lt"/>
              </a:rPr>
              <a:t>x</a:t>
            </a:r>
            <a:r>
              <a:rPr lang="en-US" sz="2400" baseline="-25000" dirty="0" smtClean="0">
                <a:latin typeface="+mn-lt"/>
              </a:rPr>
              <a:t>2</a:t>
            </a:r>
            <a:r>
              <a:rPr lang="en-US" sz="2400" dirty="0" smtClean="0">
                <a:latin typeface="+mn-lt"/>
              </a:rPr>
              <a:t> </a:t>
            </a:r>
            <a:r>
              <a:rPr lang="en-US" sz="2400" dirty="0">
                <a:latin typeface="+mn-lt"/>
              </a:rPr>
              <a:t>= selection of warehouse project</a:t>
            </a:r>
          </a:p>
          <a:p>
            <a:pPr marL="0" indent="0" eaLnBrk="0" hangingPunct="0">
              <a:buNone/>
              <a:tabLst>
                <a:tab pos="2743200" algn="l"/>
              </a:tabLst>
            </a:pPr>
            <a:r>
              <a:rPr lang="en-US" sz="2400" i="1" dirty="0">
                <a:latin typeface="+mn-lt"/>
              </a:rPr>
              <a:t>x</a:t>
            </a:r>
            <a:r>
              <a:rPr lang="en-US" sz="2400" baseline="-25000" dirty="0">
                <a:latin typeface="+mn-lt"/>
              </a:rPr>
              <a:t>3</a:t>
            </a:r>
            <a:r>
              <a:rPr lang="en-US" sz="2400" dirty="0">
                <a:latin typeface="+mn-lt"/>
              </a:rPr>
              <a:t> = selection clothing department project</a:t>
            </a:r>
          </a:p>
          <a:p>
            <a:pPr marL="0" indent="0" eaLnBrk="0" hangingPunct="0">
              <a:buNone/>
              <a:tabLst>
                <a:tab pos="2743200" algn="l"/>
              </a:tabLst>
            </a:pPr>
            <a:r>
              <a:rPr lang="en-US" sz="2400" i="1" dirty="0">
                <a:latin typeface="+mn-lt"/>
              </a:rPr>
              <a:t>x</a:t>
            </a:r>
            <a:r>
              <a:rPr lang="en-US" sz="2400" baseline="-25000" dirty="0">
                <a:latin typeface="+mn-lt"/>
              </a:rPr>
              <a:t>4</a:t>
            </a:r>
            <a:r>
              <a:rPr lang="en-US" sz="2400" dirty="0">
                <a:latin typeface="+mn-lt"/>
              </a:rPr>
              <a:t> = selection of computer department project</a:t>
            </a:r>
          </a:p>
          <a:p>
            <a:pPr marL="0" indent="0" eaLnBrk="0" hangingPunct="0">
              <a:buNone/>
              <a:tabLst>
                <a:tab pos="2743200" algn="l"/>
              </a:tabLst>
            </a:pPr>
            <a:r>
              <a:rPr lang="en-US" sz="2400" i="1" dirty="0">
                <a:latin typeface="+mn-lt"/>
              </a:rPr>
              <a:t>x</a:t>
            </a:r>
            <a:r>
              <a:rPr lang="en-US" sz="2400" baseline="-25000" dirty="0">
                <a:latin typeface="+mn-lt"/>
              </a:rPr>
              <a:t>5</a:t>
            </a:r>
            <a:r>
              <a:rPr lang="en-US" sz="2400" dirty="0">
                <a:latin typeface="+mn-lt"/>
              </a:rPr>
              <a:t> = selection of </a:t>
            </a:r>
            <a:r>
              <a:rPr lang="en-US" sz="2400" dirty="0" smtClean="0">
                <a:latin typeface="+mn-lt"/>
              </a:rPr>
              <a:t>A</a:t>
            </a:r>
            <a:r>
              <a:rPr lang="en-US" sz="100" dirty="0" smtClean="0">
                <a:latin typeface="+mn-lt"/>
              </a:rPr>
              <a:t> </a:t>
            </a:r>
            <a:r>
              <a:rPr lang="en-US" sz="2400" dirty="0" smtClean="0">
                <a:latin typeface="+mn-lt"/>
              </a:rPr>
              <a:t>T</a:t>
            </a:r>
            <a:r>
              <a:rPr lang="en-US" sz="100" dirty="0" smtClean="0">
                <a:latin typeface="+mn-lt"/>
              </a:rPr>
              <a:t> </a:t>
            </a:r>
            <a:r>
              <a:rPr lang="en-US" sz="2400" dirty="0" smtClean="0">
                <a:latin typeface="+mn-lt"/>
              </a:rPr>
              <a:t>M </a:t>
            </a:r>
            <a:r>
              <a:rPr lang="en-US" sz="2400" dirty="0">
                <a:latin typeface="+mn-lt"/>
              </a:rPr>
              <a:t>project</a:t>
            </a:r>
          </a:p>
          <a:p>
            <a:pPr marL="0" indent="0" eaLnBrk="0" hangingPunct="0">
              <a:buNone/>
              <a:tabLst>
                <a:tab pos="2743200" algn="l"/>
              </a:tabLst>
            </a:pPr>
            <a:r>
              <a:rPr lang="en-US" sz="2400" i="1" dirty="0">
                <a:latin typeface="+mn-lt"/>
              </a:rPr>
              <a:t>x</a:t>
            </a:r>
            <a:r>
              <a:rPr lang="en-US" sz="2400" baseline="-25000" dirty="0">
                <a:latin typeface="+mn-lt"/>
              </a:rPr>
              <a:t>i </a:t>
            </a:r>
            <a:r>
              <a:rPr lang="en-US" sz="2400" dirty="0">
                <a:latin typeface="+mn-lt"/>
              </a:rPr>
              <a:t> = 1 if project “</a:t>
            </a:r>
            <a:r>
              <a:rPr lang="en-US" sz="2400" i="1" dirty="0">
                <a:latin typeface="+mn-lt"/>
              </a:rPr>
              <a:t>i</a:t>
            </a:r>
            <a:r>
              <a:rPr lang="en-US" sz="2400" dirty="0">
                <a:latin typeface="+mn-lt"/>
              </a:rPr>
              <a:t>” is selected, 0 if project “</a:t>
            </a:r>
            <a:r>
              <a:rPr lang="en-US" sz="2400" i="1" dirty="0">
                <a:latin typeface="+mn-lt"/>
              </a:rPr>
              <a:t>i</a:t>
            </a:r>
            <a:r>
              <a:rPr lang="en-US" sz="2400" dirty="0">
                <a:latin typeface="+mn-lt"/>
              </a:rPr>
              <a:t>” is not selected</a:t>
            </a:r>
          </a:p>
        </p:txBody>
      </p:sp>
      <p:graphicFrame>
        <p:nvGraphicFramePr>
          <p:cNvPr id="8" name="Object 7" descr="Maximize Z = $120 x sub 1 + $85 x sub 2 + $105 x sub 3 + $140 x sub 4 + $70 x sub 5."/>
          <p:cNvGraphicFramePr>
            <a:graphicFrameLocks noChangeAspect="1"/>
          </p:cNvGraphicFramePr>
          <p:nvPr>
            <p:extLst>
              <p:ext uri="{D42A27DB-BD31-4B8C-83A1-F6EECF244321}">
                <p14:modId xmlns="" xmlns:p14="http://schemas.microsoft.com/office/powerpoint/2010/main" val="3630061640"/>
              </p:ext>
            </p:extLst>
          </p:nvPr>
        </p:nvGraphicFramePr>
        <p:xfrm>
          <a:off x="540005" y="5153025"/>
          <a:ext cx="7473950" cy="446088"/>
        </p:xfrm>
        <a:graphic>
          <a:graphicData uri="http://schemas.openxmlformats.org/presentationml/2006/ole">
            <p:oleObj spid="_x0000_s18109" name="Equation" r:id="rId3" imgW="3835080" imgH="228600" progId="Equation.DSMT4">
              <p:embed/>
            </p:oleObj>
          </a:graphicData>
        </a:graphic>
      </p:graphicFrame>
    </p:spTree>
    <p:extLst>
      <p:ext uri="{BB962C8B-B14F-4D97-AF65-F5344CB8AC3E}">
        <p14:creationId xmlns="" xmlns:p14="http://schemas.microsoft.com/office/powerpoint/2010/main" val="1420053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Models</a:t>
            </a:r>
          </a:p>
        </p:txBody>
      </p:sp>
      <p:graphicFrame>
        <p:nvGraphicFramePr>
          <p:cNvPr id="4" name="Table 3"/>
          <p:cNvGraphicFramePr>
            <a:graphicFrameLocks noGrp="1"/>
          </p:cNvGraphicFramePr>
          <p:nvPr>
            <p:extLst>
              <p:ext uri="{D42A27DB-BD31-4B8C-83A1-F6EECF244321}">
                <p14:modId xmlns="" xmlns:p14="http://schemas.microsoft.com/office/powerpoint/2010/main" val="3105787235"/>
              </p:ext>
            </p:extLst>
          </p:nvPr>
        </p:nvGraphicFramePr>
        <p:xfrm>
          <a:off x="457200" y="1957440"/>
          <a:ext cx="8229600" cy="2103120"/>
        </p:xfrm>
        <a:graphic>
          <a:graphicData uri="http://schemas.openxmlformats.org/drawingml/2006/table">
            <a:tbl>
              <a:tblPr firstRow="1" bandRow="1">
                <a:tableStyleId>{40F9630F-82C1-40B7-BC3A-925EFCFF5E92}</a:tableStyleId>
              </a:tblPr>
              <a:tblGrid>
                <a:gridCol w="2804615">
                  <a:extLst>
                    <a:ext uri="{9D8B030D-6E8A-4147-A177-3AD203B41FA5}">
                      <a16:colId xmlns="" xmlns:a16="http://schemas.microsoft.com/office/drawing/2014/main" val="4096934071"/>
                    </a:ext>
                  </a:extLst>
                </a:gridCol>
                <a:gridCol w="5424985">
                  <a:extLst>
                    <a:ext uri="{9D8B030D-6E8A-4147-A177-3AD203B41FA5}">
                      <a16:colId xmlns="" xmlns:a16="http://schemas.microsoft.com/office/drawing/2014/main" val="3977019014"/>
                    </a:ext>
                  </a:extLst>
                </a:gridCol>
              </a:tblGrid>
              <a:tr h="180033">
                <a:tc>
                  <a:txBody>
                    <a:bodyPr/>
                    <a:lstStyle/>
                    <a:p>
                      <a:r>
                        <a:rPr lang="en-US" sz="2000" b="0" dirty="0" smtClean="0">
                          <a:latin typeface="+mn-lt"/>
                        </a:rPr>
                        <a:t>Total Integer Model:</a:t>
                      </a:r>
                      <a:endParaRPr lang="en-US" sz="2000" b="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smtClean="0">
                          <a:latin typeface="+mn-lt"/>
                        </a:rPr>
                        <a:t>All decision variables required to have </a:t>
                      </a:r>
                      <a:r>
                        <a:rPr lang="en-US" sz="2000" b="1" i="0" u="none" dirty="0" smtClean="0">
                          <a:solidFill>
                            <a:schemeClr val="tx1"/>
                          </a:solidFill>
                          <a:latin typeface="+mn-lt"/>
                        </a:rPr>
                        <a:t>integer solution values.</a:t>
                      </a:r>
                      <a:endParaRPr lang="en-US" sz="2000" b="1" i="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910219568"/>
                  </a:ext>
                </a:extLst>
              </a:tr>
              <a:tr h="180033">
                <a:tc>
                  <a:txBody>
                    <a:bodyPr/>
                    <a:lstStyle/>
                    <a:p>
                      <a:r>
                        <a:rPr lang="en-US" sz="2000" dirty="0" smtClean="0">
                          <a:latin typeface="+mn-lt"/>
                        </a:rPr>
                        <a:t>0-1 Integer Model:</a:t>
                      </a:r>
                      <a:endParaRPr lang="en-US" sz="20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latin typeface="+mn-lt"/>
                        </a:rPr>
                        <a:t>All decision variables required to have </a:t>
                      </a:r>
                      <a:r>
                        <a:rPr lang="en-US" sz="2000" b="1" i="0" u="none" dirty="0" smtClean="0">
                          <a:solidFill>
                            <a:schemeClr val="tx1"/>
                          </a:solidFill>
                          <a:latin typeface="+mn-lt"/>
                        </a:rPr>
                        <a:t>integer values of zero or one.</a:t>
                      </a:r>
                      <a:endParaRPr lang="en-US" sz="2000" b="1" i="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67215530"/>
                  </a:ext>
                </a:extLst>
              </a:tr>
              <a:tr h="180033">
                <a:tc>
                  <a:txBody>
                    <a:bodyPr/>
                    <a:lstStyle/>
                    <a:p>
                      <a:r>
                        <a:rPr lang="en-US" sz="2000" dirty="0" smtClean="0">
                          <a:latin typeface="+mn-lt"/>
                        </a:rPr>
                        <a:t>Mixed Integer Model:</a:t>
                      </a:r>
                      <a:endParaRPr lang="en-US" sz="20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1" i="0" u="none" dirty="0" smtClean="0">
                          <a:solidFill>
                            <a:schemeClr val="tx1"/>
                          </a:solidFill>
                          <a:latin typeface="+mn-lt"/>
                        </a:rPr>
                        <a:t>Some</a:t>
                      </a:r>
                      <a:r>
                        <a:rPr lang="en-US" sz="2000" dirty="0" smtClean="0">
                          <a:latin typeface="+mn-lt"/>
                        </a:rPr>
                        <a:t> of the decision variables (but not all) </a:t>
                      </a:r>
                      <a:r>
                        <a:rPr lang="en-US" sz="2000" b="1" i="0" u="none" dirty="0" smtClean="0">
                          <a:solidFill>
                            <a:schemeClr val="tx1"/>
                          </a:solidFill>
                          <a:latin typeface="+mn-lt"/>
                        </a:rPr>
                        <a:t>required to have integer values.</a:t>
                      </a:r>
                      <a:endParaRPr lang="en-US" sz="2000" i="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212772529"/>
                  </a:ext>
                </a:extLst>
              </a:tr>
            </a:tbl>
          </a:graphicData>
        </a:graphic>
      </p:graphicFrame>
    </p:spTree>
    <p:extLst>
      <p:ext uri="{BB962C8B-B14F-4D97-AF65-F5344CB8AC3E}">
        <p14:creationId xmlns="" xmlns:p14="http://schemas.microsoft.com/office/powerpoint/2010/main" val="4479384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Capital </a:t>
            </a:r>
            <a:r>
              <a:rPr lang="en-US" dirty="0"/>
              <a:t>Budgeting Example </a:t>
            </a:r>
            <a:r>
              <a:rPr lang="en-US" sz="2000" b="0" dirty="0" smtClean="0"/>
              <a:t>(4 </a:t>
            </a:r>
            <a:r>
              <a:rPr lang="en-US" sz="2000" b="0" dirty="0"/>
              <a:t>of </a:t>
            </a:r>
            <a:r>
              <a:rPr lang="en-US" sz="2000" b="0" dirty="0" smtClean="0"/>
              <a:t>6)</a:t>
            </a:r>
            <a:endParaRPr lang="en-US" sz="2000" b="0" dirty="0"/>
          </a:p>
        </p:txBody>
      </p:sp>
      <p:sp>
        <p:nvSpPr>
          <p:cNvPr id="2" name="Text Placeholder 1"/>
          <p:cNvSpPr>
            <a:spLocks noGrp="1"/>
          </p:cNvSpPr>
          <p:nvPr>
            <p:ph type="body" idx="1"/>
          </p:nvPr>
        </p:nvSpPr>
        <p:spPr>
          <a:xfrm>
            <a:off x="457200" y="1600200"/>
            <a:ext cx="8229600" cy="508819"/>
          </a:xfrm>
        </p:spPr>
        <p:txBody>
          <a:bodyPr/>
          <a:lstStyle/>
          <a:p>
            <a:pPr marL="0" indent="0">
              <a:buNone/>
            </a:pPr>
            <a:r>
              <a:rPr lang="en-US" sz="2400" dirty="0">
                <a:latin typeface="+mn-lt"/>
              </a:rPr>
              <a:t>subject to</a:t>
            </a:r>
            <a:r>
              <a:rPr lang="en-US" sz="2400" dirty="0" smtClean="0">
                <a:latin typeface="+mn-lt"/>
              </a:rPr>
              <a:t>:</a:t>
            </a:r>
            <a:endParaRPr lang="en-US" sz="2400" dirty="0">
              <a:latin typeface="+mn-lt"/>
            </a:endParaRPr>
          </a:p>
        </p:txBody>
      </p:sp>
      <p:graphicFrame>
        <p:nvGraphicFramePr>
          <p:cNvPr id="3" name="Object 2" descr="55 x sub 1 + 45 x sub 2 + 60 x sub 3 + 50 x sub 4 + 30 x sub 5 is less than or equal to 150. 40 x sub 1 + 35 x sub 2 + 25 x sub 3 + 35 x sub 4 + 30 x sub 5 is less than or equal to 110. 25 x sub 1 + 20 x sub 2 + 30 x sub 4 is less than or equal to 60. x sub 3 + x sub 4 is less than or equal to 1. x sub i = 0 or 1."/>
          <p:cNvGraphicFramePr>
            <a:graphicFrameLocks noChangeAspect="1"/>
          </p:cNvGraphicFramePr>
          <p:nvPr>
            <p:extLst>
              <p:ext uri="{D42A27DB-BD31-4B8C-83A1-F6EECF244321}">
                <p14:modId xmlns="" xmlns:p14="http://schemas.microsoft.com/office/powerpoint/2010/main" val="1047520507"/>
              </p:ext>
            </p:extLst>
          </p:nvPr>
        </p:nvGraphicFramePr>
        <p:xfrm>
          <a:off x="1204556" y="2387131"/>
          <a:ext cx="6263400" cy="2379014"/>
        </p:xfrm>
        <a:graphic>
          <a:graphicData uri="http://schemas.openxmlformats.org/presentationml/2006/ole">
            <p:oleObj spid="_x0000_s19129" name="Equation" r:id="rId3" imgW="3009600" imgH="1143000" progId="Equation.DSMT4">
              <p:embed/>
            </p:oleObj>
          </a:graphicData>
        </a:graphic>
      </p:graphicFrame>
    </p:spTree>
    <p:extLst>
      <p:ext uri="{BB962C8B-B14F-4D97-AF65-F5344CB8AC3E}">
        <p14:creationId xmlns="" xmlns:p14="http://schemas.microsoft.com/office/powerpoint/2010/main" val="13119875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Capital </a:t>
            </a:r>
            <a:r>
              <a:rPr lang="en-US" dirty="0"/>
              <a:t>Budgeting Example </a:t>
            </a:r>
            <a:r>
              <a:rPr lang="en-US" sz="2000" b="0" dirty="0" smtClean="0"/>
              <a:t>(5 </a:t>
            </a:r>
            <a:r>
              <a:rPr lang="en-US" sz="2000" b="0" dirty="0"/>
              <a:t>of </a:t>
            </a:r>
            <a:r>
              <a:rPr lang="en-US" sz="2000" b="0" dirty="0" smtClean="0"/>
              <a:t>6)</a:t>
            </a:r>
            <a:endParaRPr lang="en-US" sz="2000" b="0" dirty="0"/>
          </a:p>
        </p:txBody>
      </p:sp>
      <p:sp>
        <p:nvSpPr>
          <p:cNvPr id="6" name="Text Placeholder 5"/>
          <p:cNvSpPr>
            <a:spLocks noGrp="1"/>
          </p:cNvSpPr>
          <p:nvPr>
            <p:ph type="body" idx="1"/>
          </p:nvPr>
        </p:nvSpPr>
        <p:spPr>
          <a:xfrm>
            <a:off x="457200" y="1600200"/>
            <a:ext cx="8229600" cy="494071"/>
          </a:xfrm>
        </p:spPr>
        <p:txBody>
          <a:bodyPr/>
          <a:lstStyle/>
          <a:p>
            <a:pPr marL="0" indent="0" eaLnBrk="0" hangingPunct="0">
              <a:buNone/>
            </a:pPr>
            <a:r>
              <a:rPr lang="en-US" sz="2400" b="1" dirty="0">
                <a:latin typeface="+mn-lt"/>
              </a:rPr>
              <a:t>Exhibit 5.17</a:t>
            </a:r>
            <a:endParaRPr lang="en-US" sz="2400" dirty="0">
              <a:latin typeface="+mn-lt"/>
            </a:endParaRPr>
          </a:p>
        </p:txBody>
      </p:sp>
      <p:pic>
        <p:nvPicPr>
          <p:cNvPr id="7" name="Picture 6" descr="An Excel sheet displays data for the capital budgeting example, with the general layout summarized as follows: Projects listed in column A, rows 7 through 11. X sub I for each project in column C. N P V returns for each project in column D. Project costs per year for years 1, 2, and 3 for each project in columns E through G, respectively. Funds spent per year in row 12 for each year. Constraints in row 13 for each year. Available funds per year in row 14 for each year. Departmental space restriction in cell E 15. The formula is = C 9 + C 10. Or x sub I value for clothing department + x sub I value for computer department. Total return in cell D 1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31028" y="2438739"/>
            <a:ext cx="6281944" cy="3661835"/>
          </a:xfrm>
          <a:prstGeom prst="rect">
            <a:avLst/>
          </a:prstGeom>
        </p:spPr>
      </p:pic>
    </p:spTree>
    <p:extLst>
      <p:ext uri="{BB962C8B-B14F-4D97-AF65-F5344CB8AC3E}">
        <p14:creationId xmlns="" xmlns:p14="http://schemas.microsoft.com/office/powerpoint/2010/main" val="33785250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a:t>
            </a:r>
            <a:r>
              <a:rPr lang="en-US" dirty="0"/>
              <a:t>Budgeting Example </a:t>
            </a:r>
            <a:r>
              <a:rPr lang="en-US" sz="2000" b="0" dirty="0" smtClean="0"/>
              <a:t>(6 </a:t>
            </a:r>
            <a:r>
              <a:rPr lang="en-US" sz="2000" b="0" dirty="0"/>
              <a:t>of </a:t>
            </a:r>
            <a:r>
              <a:rPr lang="en-US" sz="2000" b="0" dirty="0" smtClean="0"/>
              <a:t>6)</a:t>
            </a:r>
            <a:endParaRPr lang="en-US" sz="2000" b="0" dirty="0"/>
          </a:p>
        </p:txBody>
      </p:sp>
      <p:sp>
        <p:nvSpPr>
          <p:cNvPr id="3" name="Text Placeholder 2"/>
          <p:cNvSpPr>
            <a:spLocks noGrp="1"/>
          </p:cNvSpPr>
          <p:nvPr>
            <p:ph type="body" idx="1"/>
          </p:nvPr>
        </p:nvSpPr>
        <p:spPr>
          <a:xfrm>
            <a:off x="457200" y="1600201"/>
            <a:ext cx="8229600" cy="449826"/>
          </a:xfrm>
        </p:spPr>
        <p:txBody>
          <a:bodyPr/>
          <a:lstStyle/>
          <a:p>
            <a:pPr marL="0" indent="0" eaLnBrk="0" hangingPunct="0">
              <a:buNone/>
            </a:pPr>
            <a:r>
              <a:rPr lang="en-US" sz="2400" b="1" dirty="0">
                <a:latin typeface="+mn-lt"/>
              </a:rPr>
              <a:t>Exhibit 5.18</a:t>
            </a:r>
            <a:endParaRPr lang="en-US" sz="2400" dirty="0">
              <a:latin typeface="+mn-lt"/>
            </a:endParaRPr>
          </a:p>
        </p:txBody>
      </p:sp>
      <p:pic>
        <p:nvPicPr>
          <p:cNvPr id="4" name="Picture 3" descr="A solver parameters screen is filled in with data as follows: Set objective, D 17. To, Max. By changing variable cells, C 7 to C 11. Subject to the constraints, with 3 listed, provided after this list. Make unconstrained variable non-negative selected. Select a solving method, simplex L P. The 3 constraints are as follows: C 7 through C 11 = binary, as a 0 or 1 integer restriction. E 15 is less than or equal to 1, as a mutually exclusive constraint. E 12 through G 12 is less than or equal to E 14 through G 1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718819" y="2296162"/>
            <a:ext cx="5706363" cy="4097471"/>
          </a:xfrm>
          <a:prstGeom prst="rect">
            <a:avLst/>
          </a:prstGeom>
        </p:spPr>
      </p:pic>
    </p:spTree>
    <p:extLst>
      <p:ext uri="{BB962C8B-B14F-4D97-AF65-F5344CB8AC3E}">
        <p14:creationId xmlns="" xmlns:p14="http://schemas.microsoft.com/office/powerpoint/2010/main" val="16289507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a:t>
            </a:r>
            <a:r>
              <a:rPr lang="en-US" dirty="0"/>
              <a:t>Charge and Facility Example </a:t>
            </a:r>
            <a:r>
              <a:rPr lang="en-US" sz="2000" b="0" dirty="0"/>
              <a:t>(1 of </a:t>
            </a:r>
            <a:r>
              <a:rPr lang="en-US" sz="2000" b="0" dirty="0" smtClean="0"/>
              <a:t>6)</a:t>
            </a:r>
            <a:endParaRPr lang="en-US" sz="2000" b="0" dirty="0"/>
          </a:p>
        </p:txBody>
      </p:sp>
      <p:sp>
        <p:nvSpPr>
          <p:cNvPr id="3" name="Text Placeholder 2"/>
          <p:cNvSpPr>
            <a:spLocks noGrp="1"/>
          </p:cNvSpPr>
          <p:nvPr>
            <p:ph type="body" idx="1"/>
          </p:nvPr>
        </p:nvSpPr>
        <p:spPr>
          <a:xfrm>
            <a:off x="457200" y="1600201"/>
            <a:ext cx="8229600" cy="1157748"/>
          </a:xfrm>
        </p:spPr>
        <p:txBody>
          <a:bodyPr/>
          <a:lstStyle/>
          <a:p>
            <a:pPr marL="0" indent="0" eaLnBrk="0" hangingPunct="0">
              <a:spcBef>
                <a:spcPct val="35000"/>
              </a:spcBef>
              <a:buNone/>
            </a:pPr>
            <a:r>
              <a:rPr lang="en-US" sz="2400" dirty="0" smtClean="0">
                <a:latin typeface="+mn-lt"/>
              </a:rPr>
              <a:t>Which </a:t>
            </a:r>
            <a:r>
              <a:rPr lang="en-US" sz="2400" dirty="0">
                <a:latin typeface="+mn-lt"/>
              </a:rPr>
              <a:t>of six farms should be purchased that will meet current production capacity at minimum total cost, including annual fixed costs and shipping costs?</a:t>
            </a:r>
          </a:p>
        </p:txBody>
      </p:sp>
      <p:graphicFrame>
        <p:nvGraphicFramePr>
          <p:cNvPr id="4" name="Table 3"/>
          <p:cNvGraphicFramePr>
            <a:graphicFrameLocks noGrp="1"/>
          </p:cNvGraphicFramePr>
          <p:nvPr>
            <p:extLst>
              <p:ext uri="{D42A27DB-BD31-4B8C-83A1-F6EECF244321}">
                <p14:modId xmlns="" xmlns:p14="http://schemas.microsoft.com/office/powerpoint/2010/main" val="863206928"/>
              </p:ext>
            </p:extLst>
          </p:nvPr>
        </p:nvGraphicFramePr>
        <p:xfrm>
          <a:off x="936886" y="3215958"/>
          <a:ext cx="6858000" cy="1483360"/>
        </p:xfrm>
        <a:graphic>
          <a:graphicData uri="http://schemas.openxmlformats.org/drawingml/2006/table">
            <a:tbl>
              <a:tblPr firstRow="1" bandRow="1">
                <a:tableStyleId>{40F9630F-82C1-40B7-BC3A-925EFCFF5E92}</a:tableStyleId>
              </a:tblPr>
              <a:tblGrid>
                <a:gridCol w="2061148">
                  <a:extLst>
                    <a:ext uri="{9D8B030D-6E8A-4147-A177-3AD203B41FA5}">
                      <a16:colId xmlns="" xmlns:a16="http://schemas.microsoft.com/office/drawing/2014/main" val="664360785"/>
                    </a:ext>
                  </a:extLst>
                </a:gridCol>
                <a:gridCol w="4796852">
                  <a:extLst>
                    <a:ext uri="{9D8B030D-6E8A-4147-A177-3AD203B41FA5}">
                      <a16:colId xmlns="" xmlns:a16="http://schemas.microsoft.com/office/drawing/2014/main" val="1984053689"/>
                    </a:ext>
                  </a:extLst>
                </a:gridCol>
              </a:tblGrid>
              <a:tr h="370840">
                <a:tc>
                  <a:txBody>
                    <a:bodyPr/>
                    <a:lstStyle/>
                    <a:p>
                      <a:pPr algn="ctr"/>
                      <a:r>
                        <a:rPr lang="en-US" sz="1800" b="1" i="0" u="none" strike="noStrike" cap="none" baseline="0" dirty="0" smtClean="0">
                          <a:solidFill>
                            <a:schemeClr val="dk1"/>
                          </a:solidFill>
                          <a:latin typeface="+mn-lt"/>
                          <a:ea typeface="Arial"/>
                          <a:cs typeface="Arial"/>
                          <a:sym typeface="Arial"/>
                        </a:rPr>
                        <a:t>Plant</a:t>
                      </a:r>
                      <a:endParaRPr lang="en-US" sz="18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i="0" u="none" strike="noStrike" cap="none" baseline="0" dirty="0" smtClean="0">
                          <a:solidFill>
                            <a:schemeClr val="dk1"/>
                          </a:solidFill>
                          <a:latin typeface="+mn-lt"/>
                          <a:ea typeface="Arial"/>
                          <a:cs typeface="Arial"/>
                          <a:sym typeface="Arial"/>
                        </a:rPr>
                        <a:t>Available Capacity (thousands of tons)</a:t>
                      </a:r>
                      <a:endParaRPr lang="en-US" sz="18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133085068"/>
                  </a:ext>
                </a:extLst>
              </a:tr>
              <a:tr h="370840">
                <a:tc>
                  <a:txBody>
                    <a:bodyPr/>
                    <a:lstStyle/>
                    <a:p>
                      <a:pPr algn="ctr"/>
                      <a:r>
                        <a:rPr lang="en-US" sz="1800" dirty="0" smtClean="0">
                          <a:latin typeface="+mn-lt"/>
                        </a:rPr>
                        <a:t>A</a:t>
                      </a:r>
                      <a:endParaRPr lang="en-US" sz="18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latin typeface="+mn-lt"/>
                        </a:rPr>
                        <a:t>12</a:t>
                      </a:r>
                      <a:endParaRPr lang="en-US" sz="18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799258731"/>
                  </a:ext>
                </a:extLst>
              </a:tr>
              <a:tr h="370840">
                <a:tc>
                  <a:txBody>
                    <a:bodyPr/>
                    <a:lstStyle/>
                    <a:p>
                      <a:pPr algn="ctr"/>
                      <a:r>
                        <a:rPr lang="en-US" sz="1800" dirty="0" smtClean="0">
                          <a:latin typeface="+mn-lt"/>
                        </a:rPr>
                        <a:t>B</a:t>
                      </a:r>
                      <a:endParaRPr lang="en-US" sz="18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latin typeface="+mn-lt"/>
                        </a:rPr>
                        <a:t>10</a:t>
                      </a:r>
                      <a:endParaRPr lang="en-US" sz="18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86791850"/>
                  </a:ext>
                </a:extLst>
              </a:tr>
              <a:tr h="370840">
                <a:tc>
                  <a:txBody>
                    <a:bodyPr/>
                    <a:lstStyle/>
                    <a:p>
                      <a:pPr algn="ctr"/>
                      <a:r>
                        <a:rPr lang="en-US" sz="1800" dirty="0" smtClean="0">
                          <a:latin typeface="+mn-lt"/>
                        </a:rPr>
                        <a:t>C</a:t>
                      </a:r>
                      <a:endParaRPr lang="en-US" sz="18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latin typeface="+mn-lt"/>
                        </a:rPr>
                        <a:t>14</a:t>
                      </a:r>
                      <a:endParaRPr lang="en-US" sz="18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05287100"/>
                  </a:ext>
                </a:extLst>
              </a:tr>
            </a:tbl>
          </a:graphicData>
        </a:graphic>
      </p:graphicFrame>
    </p:spTree>
    <p:extLst>
      <p:ext uri="{BB962C8B-B14F-4D97-AF65-F5344CB8AC3E}">
        <p14:creationId xmlns="" xmlns:p14="http://schemas.microsoft.com/office/powerpoint/2010/main" val="21120595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a:t>
            </a:r>
            <a:r>
              <a:rPr lang="en-US" dirty="0"/>
              <a:t>Charge and Facility Example </a:t>
            </a:r>
            <a:r>
              <a:rPr lang="en-US" sz="2000" b="0" dirty="0" smtClean="0"/>
              <a:t>(2 </a:t>
            </a:r>
            <a:r>
              <a:rPr lang="en-US" sz="2000" b="0" dirty="0"/>
              <a:t>of </a:t>
            </a:r>
            <a:r>
              <a:rPr lang="en-US" sz="2000" b="0" dirty="0" smtClean="0"/>
              <a:t>6)</a:t>
            </a:r>
            <a:endParaRPr lang="en-US" sz="2000" b="0" dirty="0"/>
          </a:p>
        </p:txBody>
      </p:sp>
      <p:graphicFrame>
        <p:nvGraphicFramePr>
          <p:cNvPr id="6" name="Table 5"/>
          <p:cNvGraphicFramePr>
            <a:graphicFrameLocks noGrp="1"/>
          </p:cNvGraphicFramePr>
          <p:nvPr>
            <p:extLst>
              <p:ext uri="{D42A27DB-BD31-4B8C-83A1-F6EECF244321}">
                <p14:modId xmlns="" xmlns:p14="http://schemas.microsoft.com/office/powerpoint/2010/main" val="1628917656"/>
              </p:ext>
            </p:extLst>
          </p:nvPr>
        </p:nvGraphicFramePr>
        <p:xfrm>
          <a:off x="771994" y="1532455"/>
          <a:ext cx="7082852" cy="2346960"/>
        </p:xfrm>
        <a:graphic>
          <a:graphicData uri="http://schemas.openxmlformats.org/drawingml/2006/table">
            <a:tbl>
              <a:tblPr firstRow="1" bandRow="1">
                <a:tableStyleId>{40F9630F-82C1-40B7-BC3A-925EFCFF5E92}</a:tableStyleId>
              </a:tblPr>
              <a:tblGrid>
                <a:gridCol w="1324901">
                  <a:extLst>
                    <a:ext uri="{9D8B030D-6E8A-4147-A177-3AD203B41FA5}">
                      <a16:colId xmlns="" xmlns:a16="http://schemas.microsoft.com/office/drawing/2014/main" val="159112027"/>
                    </a:ext>
                  </a:extLst>
                </a:gridCol>
                <a:gridCol w="3394612">
                  <a:extLst>
                    <a:ext uri="{9D8B030D-6E8A-4147-A177-3AD203B41FA5}">
                      <a16:colId xmlns="" xmlns:a16="http://schemas.microsoft.com/office/drawing/2014/main" val="1176681665"/>
                    </a:ext>
                  </a:extLst>
                </a:gridCol>
                <a:gridCol w="2363339">
                  <a:extLst>
                    <a:ext uri="{9D8B030D-6E8A-4147-A177-3AD203B41FA5}">
                      <a16:colId xmlns="" xmlns:a16="http://schemas.microsoft.com/office/drawing/2014/main" val="1858178776"/>
                    </a:ext>
                  </a:extLst>
                </a:gridCol>
              </a:tblGrid>
              <a:tr h="471180">
                <a:tc>
                  <a:txBody>
                    <a:bodyPr/>
                    <a:lstStyle/>
                    <a:p>
                      <a:pPr algn="ctr"/>
                      <a:r>
                        <a:rPr lang="en-US" sz="1400" b="1" i="0" u="none" strike="noStrike" cap="none" baseline="0" dirty="0" smtClean="0">
                          <a:solidFill>
                            <a:schemeClr val="dk1"/>
                          </a:solidFill>
                          <a:latin typeface="+mn-lt"/>
                          <a:ea typeface="Arial"/>
                          <a:cs typeface="Arial"/>
                          <a:sym typeface="Arial"/>
                        </a:rPr>
                        <a:t>Farm</a:t>
                      </a:r>
                      <a:endParaRPr lang="en-US" sz="1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i="0" u="none" strike="noStrike" cap="none" baseline="0" dirty="0" smtClean="0">
                          <a:solidFill>
                            <a:schemeClr val="dk1"/>
                          </a:solidFill>
                          <a:latin typeface="+mn-lt"/>
                          <a:ea typeface="Arial"/>
                          <a:cs typeface="Arial"/>
                          <a:sym typeface="Arial"/>
                        </a:rPr>
                        <a:t>Fixed Annual Costs ($1,000s)</a:t>
                      </a:r>
                      <a:endParaRPr lang="en-US" sz="1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i="0" u="none" strike="noStrike" cap="none" baseline="0" dirty="0" smtClean="0">
                          <a:solidFill>
                            <a:schemeClr val="dk1"/>
                          </a:solidFill>
                          <a:latin typeface="+mn-lt"/>
                          <a:ea typeface="Arial"/>
                          <a:cs typeface="Arial"/>
                          <a:sym typeface="Arial"/>
                        </a:rPr>
                        <a:t>Projected Annual Harvest</a:t>
                      </a:r>
                    </a:p>
                    <a:p>
                      <a:pPr algn="ctr"/>
                      <a:r>
                        <a:rPr lang="en-US" sz="1400" b="1" i="0" u="none" strike="noStrike" cap="none" baseline="0" dirty="0" smtClean="0">
                          <a:solidFill>
                            <a:schemeClr val="dk1"/>
                          </a:solidFill>
                          <a:latin typeface="+mn-lt"/>
                          <a:ea typeface="Arial"/>
                          <a:cs typeface="Arial"/>
                          <a:sym typeface="Arial"/>
                        </a:rPr>
                        <a:t>(thousands of tons)</a:t>
                      </a:r>
                      <a:endParaRPr lang="en-US" sz="1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35092494"/>
                  </a:ext>
                </a:extLst>
              </a:tr>
              <a:tr h="255870">
                <a:tc>
                  <a:txBody>
                    <a:bodyPr/>
                    <a:lstStyle/>
                    <a:p>
                      <a:pPr algn="ctr"/>
                      <a:r>
                        <a:rPr lang="en-US" sz="1400" dirty="0" smtClean="0">
                          <a:latin typeface="+mn-lt"/>
                        </a:rPr>
                        <a:t>1</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i="0" u="none" strike="noStrike" cap="none" baseline="0" dirty="0" smtClean="0">
                          <a:solidFill>
                            <a:schemeClr val="dk1"/>
                          </a:solidFill>
                          <a:latin typeface="+mn-lt"/>
                          <a:ea typeface="Arial"/>
                          <a:cs typeface="Arial"/>
                          <a:sym typeface="Arial"/>
                        </a:rPr>
                        <a:t>$405</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n-lt"/>
                        </a:rPr>
                        <a:t>11.2</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862517166"/>
                  </a:ext>
                </a:extLst>
              </a:tr>
              <a:tr h="255870">
                <a:tc>
                  <a:txBody>
                    <a:bodyPr/>
                    <a:lstStyle/>
                    <a:p>
                      <a:pPr algn="ctr"/>
                      <a:r>
                        <a:rPr lang="en-US" sz="1400" dirty="0" smtClean="0">
                          <a:latin typeface="+mn-lt"/>
                        </a:rPr>
                        <a:t>2</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n-lt"/>
                        </a:rPr>
                        <a:t>390</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n-lt"/>
                        </a:rPr>
                        <a:t>10.5</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951162545"/>
                  </a:ext>
                </a:extLst>
              </a:tr>
              <a:tr h="255870">
                <a:tc>
                  <a:txBody>
                    <a:bodyPr/>
                    <a:lstStyle/>
                    <a:p>
                      <a:pPr algn="ctr"/>
                      <a:r>
                        <a:rPr lang="en-US" sz="1400" dirty="0" smtClean="0">
                          <a:latin typeface="+mn-lt"/>
                        </a:rPr>
                        <a:t>3</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n-lt"/>
                        </a:rPr>
                        <a:t>450</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n-lt"/>
                        </a:rPr>
                        <a:t>12.8</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406586"/>
                  </a:ext>
                </a:extLst>
              </a:tr>
              <a:tr h="255870">
                <a:tc>
                  <a:txBody>
                    <a:bodyPr/>
                    <a:lstStyle/>
                    <a:p>
                      <a:pPr algn="ctr"/>
                      <a:r>
                        <a:rPr lang="en-US" sz="1400" dirty="0" smtClean="0">
                          <a:latin typeface="+mn-lt"/>
                        </a:rPr>
                        <a:t>4</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n-lt"/>
                        </a:rPr>
                        <a:t>368</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n-lt"/>
                        </a:rPr>
                        <a:t>9.3</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017744574"/>
                  </a:ext>
                </a:extLst>
              </a:tr>
              <a:tr h="255870">
                <a:tc>
                  <a:txBody>
                    <a:bodyPr/>
                    <a:lstStyle/>
                    <a:p>
                      <a:pPr algn="ctr"/>
                      <a:r>
                        <a:rPr lang="en-US" sz="1400" dirty="0" smtClean="0">
                          <a:latin typeface="+mn-lt"/>
                        </a:rPr>
                        <a:t>5</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n-lt"/>
                        </a:rPr>
                        <a:t>520</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n-lt"/>
                        </a:rPr>
                        <a:t>10.8</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205023982"/>
                  </a:ext>
                </a:extLst>
              </a:tr>
              <a:tr h="255870">
                <a:tc>
                  <a:txBody>
                    <a:bodyPr/>
                    <a:lstStyle/>
                    <a:p>
                      <a:pPr algn="ctr"/>
                      <a:r>
                        <a:rPr lang="en-US" sz="1400" dirty="0" smtClean="0">
                          <a:latin typeface="+mn-lt"/>
                        </a:rPr>
                        <a:t>6</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n-lt"/>
                        </a:rPr>
                        <a:t>465</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n-lt"/>
                        </a:rPr>
                        <a:t>9.6</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33649288"/>
                  </a:ext>
                </a:extLst>
              </a:tr>
            </a:tbl>
          </a:graphicData>
        </a:graphic>
      </p:graphicFrame>
      <p:graphicFrame>
        <p:nvGraphicFramePr>
          <p:cNvPr id="4" name="Table 3"/>
          <p:cNvGraphicFramePr>
            <a:graphicFrameLocks noGrp="1"/>
          </p:cNvGraphicFramePr>
          <p:nvPr>
            <p:extLst>
              <p:ext uri="{D42A27DB-BD31-4B8C-83A1-F6EECF244321}">
                <p14:modId xmlns="" xmlns:p14="http://schemas.microsoft.com/office/powerpoint/2010/main" val="776565854"/>
              </p:ext>
            </p:extLst>
          </p:nvPr>
        </p:nvGraphicFramePr>
        <p:xfrm>
          <a:off x="352269" y="4010964"/>
          <a:ext cx="8334531" cy="2346960"/>
        </p:xfrm>
        <a:graphic>
          <a:graphicData uri="http://schemas.openxmlformats.org/drawingml/2006/table">
            <a:tbl>
              <a:tblPr firstRow="1" bandRow="1">
                <a:tableStyleId>{40F9630F-82C1-40B7-BC3A-925EFCFF5E92}</a:tableStyleId>
              </a:tblPr>
              <a:tblGrid>
                <a:gridCol w="1109272">
                  <a:extLst>
                    <a:ext uri="{9D8B030D-6E8A-4147-A177-3AD203B41FA5}">
                      <a16:colId xmlns="" xmlns:a16="http://schemas.microsoft.com/office/drawing/2014/main" val="549416465"/>
                    </a:ext>
                  </a:extLst>
                </a:gridCol>
                <a:gridCol w="2833141">
                  <a:extLst>
                    <a:ext uri="{9D8B030D-6E8A-4147-A177-3AD203B41FA5}">
                      <a16:colId xmlns="" xmlns:a16="http://schemas.microsoft.com/office/drawing/2014/main" val="3483456442"/>
                    </a:ext>
                  </a:extLst>
                </a:gridCol>
                <a:gridCol w="2136718">
                  <a:extLst>
                    <a:ext uri="{9D8B030D-6E8A-4147-A177-3AD203B41FA5}">
                      <a16:colId xmlns="" xmlns:a16="http://schemas.microsoft.com/office/drawing/2014/main" val="2073437111"/>
                    </a:ext>
                  </a:extLst>
                </a:gridCol>
                <a:gridCol w="2255400">
                  <a:extLst>
                    <a:ext uri="{9D8B030D-6E8A-4147-A177-3AD203B41FA5}">
                      <a16:colId xmlns="" xmlns:a16="http://schemas.microsoft.com/office/drawing/2014/main" val="3224996091"/>
                    </a:ext>
                  </a:extLst>
                </a:gridCol>
              </a:tblGrid>
              <a:tr h="380013">
                <a:tc>
                  <a:txBody>
                    <a:bodyPr/>
                    <a:lstStyle/>
                    <a:p>
                      <a:pPr algn="ctr"/>
                      <a:r>
                        <a:rPr lang="en-US" sz="1400" b="1" i="0" u="none" strike="noStrike" cap="none" baseline="0" dirty="0" smtClean="0">
                          <a:solidFill>
                            <a:schemeClr val="dk1"/>
                          </a:solidFill>
                          <a:latin typeface="+mn-lt"/>
                          <a:ea typeface="Arial"/>
                          <a:cs typeface="Arial"/>
                          <a:sym typeface="Arial"/>
                        </a:rPr>
                        <a:t>Farm</a:t>
                      </a:r>
                      <a:endParaRPr lang="en-US" sz="1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n-lt"/>
                        </a:rPr>
                        <a:t>A </a:t>
                      </a:r>
                      <a:r>
                        <a:rPr lang="en-US" sz="1400" b="1" i="0" u="none" strike="noStrike" cap="none" baseline="0" dirty="0" smtClean="0">
                          <a:solidFill>
                            <a:schemeClr val="dk1"/>
                          </a:solidFill>
                          <a:latin typeface="+mn-lt"/>
                          <a:ea typeface="Arial"/>
                          <a:cs typeface="Arial"/>
                          <a:sym typeface="Arial"/>
                        </a:rPr>
                        <a:t>Plant (shipping costs, $/ton)</a:t>
                      </a:r>
                      <a:endParaRPr lang="en-US" sz="1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n-lt"/>
                        </a:rPr>
                        <a:t>B </a:t>
                      </a:r>
                      <a:r>
                        <a:rPr lang="en-US" sz="1400" b="1" i="0" u="none" strike="noStrike" cap="none" baseline="0" dirty="0" smtClean="0">
                          <a:solidFill>
                            <a:schemeClr val="dk1"/>
                          </a:solidFill>
                          <a:latin typeface="+mn-lt"/>
                          <a:ea typeface="Arial"/>
                          <a:cs typeface="Arial"/>
                          <a:sym typeface="Arial"/>
                        </a:rPr>
                        <a:t>Plant (shipping costs, $/ton)</a:t>
                      </a:r>
                      <a:endParaRPr lang="en-US" sz="1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n-lt"/>
                        </a:rPr>
                        <a:t>C </a:t>
                      </a:r>
                      <a:r>
                        <a:rPr lang="en-US" sz="1400" b="1" i="0" u="none" strike="noStrike" cap="none" baseline="0" dirty="0" smtClean="0">
                          <a:solidFill>
                            <a:schemeClr val="dk1"/>
                          </a:solidFill>
                          <a:latin typeface="+mn-lt"/>
                          <a:ea typeface="Arial"/>
                          <a:cs typeface="Arial"/>
                          <a:sym typeface="Arial"/>
                        </a:rPr>
                        <a:t>Plant (shipping costs, $/ton)</a:t>
                      </a:r>
                      <a:endParaRPr lang="en-US" sz="1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693096"/>
                  </a:ext>
                </a:extLst>
              </a:tr>
              <a:tr h="223537">
                <a:tc>
                  <a:txBody>
                    <a:bodyPr/>
                    <a:lstStyle/>
                    <a:p>
                      <a:pPr algn="ctr"/>
                      <a:r>
                        <a:rPr lang="en-US" sz="1400" dirty="0" smtClean="0">
                          <a:latin typeface="+mn-lt"/>
                        </a:rPr>
                        <a:t>1</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n-lt"/>
                        </a:rPr>
                        <a:t>18</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n-lt"/>
                        </a:rPr>
                        <a:t>15</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n-lt"/>
                        </a:rPr>
                        <a:t>12</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488997519"/>
                  </a:ext>
                </a:extLst>
              </a:tr>
              <a:tr h="223537">
                <a:tc>
                  <a:txBody>
                    <a:bodyPr/>
                    <a:lstStyle/>
                    <a:p>
                      <a:pPr algn="ctr"/>
                      <a:r>
                        <a:rPr lang="en-US" sz="1400" dirty="0" smtClean="0">
                          <a:latin typeface="+mn-lt"/>
                        </a:rPr>
                        <a:t>2</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n-lt"/>
                        </a:rPr>
                        <a:t>13</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n-lt"/>
                        </a:rPr>
                        <a:t>10</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n-lt"/>
                        </a:rPr>
                        <a:t>17</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42537690"/>
                  </a:ext>
                </a:extLst>
              </a:tr>
              <a:tr h="223537">
                <a:tc>
                  <a:txBody>
                    <a:bodyPr/>
                    <a:lstStyle/>
                    <a:p>
                      <a:pPr algn="ctr"/>
                      <a:r>
                        <a:rPr lang="en-US" sz="1400" dirty="0" smtClean="0">
                          <a:latin typeface="+mn-lt"/>
                        </a:rPr>
                        <a:t>3</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n-lt"/>
                        </a:rPr>
                        <a:t>16</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n-lt"/>
                        </a:rPr>
                        <a:t>14</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n-lt"/>
                        </a:rPr>
                        <a:t>18</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48037257"/>
                  </a:ext>
                </a:extLst>
              </a:tr>
              <a:tr h="223537">
                <a:tc>
                  <a:txBody>
                    <a:bodyPr/>
                    <a:lstStyle/>
                    <a:p>
                      <a:pPr algn="ctr"/>
                      <a:r>
                        <a:rPr lang="en-US" sz="1400" dirty="0" smtClean="0">
                          <a:latin typeface="+mn-lt"/>
                        </a:rPr>
                        <a:t>4</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n-lt"/>
                        </a:rPr>
                        <a:t>19</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n-lt"/>
                        </a:rPr>
                        <a:t>15</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n-lt"/>
                        </a:rPr>
                        <a:t>16</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40771977"/>
                  </a:ext>
                </a:extLst>
              </a:tr>
              <a:tr h="223537">
                <a:tc>
                  <a:txBody>
                    <a:bodyPr/>
                    <a:lstStyle/>
                    <a:p>
                      <a:pPr algn="ctr"/>
                      <a:r>
                        <a:rPr lang="en-US" sz="1400" dirty="0" smtClean="0">
                          <a:latin typeface="+mn-lt"/>
                        </a:rPr>
                        <a:t>5</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n-lt"/>
                        </a:rPr>
                        <a:t>17</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n-lt"/>
                        </a:rPr>
                        <a:t>19</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n-lt"/>
                        </a:rPr>
                        <a:t>12</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310486260"/>
                  </a:ext>
                </a:extLst>
              </a:tr>
              <a:tr h="223537">
                <a:tc>
                  <a:txBody>
                    <a:bodyPr/>
                    <a:lstStyle/>
                    <a:p>
                      <a:pPr algn="ctr"/>
                      <a:r>
                        <a:rPr lang="en-US" sz="1400" dirty="0" smtClean="0">
                          <a:latin typeface="+mn-lt"/>
                        </a:rPr>
                        <a:t>6</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n-lt"/>
                        </a:rPr>
                        <a:t>14</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n-lt"/>
                        </a:rPr>
                        <a:t>16</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n-lt"/>
                        </a:rPr>
                        <a:t>12</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985940408"/>
                  </a:ext>
                </a:extLst>
              </a:tr>
            </a:tbl>
          </a:graphicData>
        </a:graphic>
      </p:graphicFrame>
    </p:spTree>
    <p:extLst>
      <p:ext uri="{BB962C8B-B14F-4D97-AF65-F5344CB8AC3E}">
        <p14:creationId xmlns="" xmlns:p14="http://schemas.microsoft.com/office/powerpoint/2010/main" val="31043057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a:t>
            </a:r>
            <a:r>
              <a:rPr lang="en-US" dirty="0"/>
              <a:t>Charge and Facility Example </a:t>
            </a:r>
            <a:r>
              <a:rPr lang="en-US" sz="2000" b="0" dirty="0" smtClean="0"/>
              <a:t>(3 </a:t>
            </a:r>
            <a:r>
              <a:rPr lang="en-US" sz="2000" b="0" dirty="0"/>
              <a:t>of </a:t>
            </a:r>
            <a:r>
              <a:rPr lang="en-US" sz="2000" b="0" dirty="0" smtClean="0"/>
              <a:t>6)</a:t>
            </a:r>
            <a:endParaRPr lang="en-US" sz="2000" b="0" dirty="0"/>
          </a:p>
        </p:txBody>
      </p:sp>
      <p:sp>
        <p:nvSpPr>
          <p:cNvPr id="3" name="Text Placeholder 2"/>
          <p:cNvSpPr>
            <a:spLocks noGrp="1"/>
          </p:cNvSpPr>
          <p:nvPr>
            <p:ph type="body" idx="1"/>
          </p:nvPr>
        </p:nvSpPr>
        <p:spPr>
          <a:xfrm>
            <a:off x="457200" y="1600200"/>
            <a:ext cx="8229600" cy="877529"/>
          </a:xfrm>
        </p:spPr>
        <p:txBody>
          <a:bodyPr/>
          <a:lstStyle/>
          <a:p>
            <a:pPr marL="0" indent="0" eaLnBrk="0" hangingPunct="0">
              <a:buNone/>
            </a:pPr>
            <a:r>
              <a:rPr lang="en-US" sz="2000" i="1" dirty="0">
                <a:latin typeface="+mn-lt"/>
              </a:rPr>
              <a:t>y</a:t>
            </a:r>
            <a:r>
              <a:rPr lang="en-US" sz="2000" i="1" baseline="-25000" dirty="0">
                <a:latin typeface="+mn-lt"/>
              </a:rPr>
              <a:t>i</a:t>
            </a:r>
            <a:r>
              <a:rPr lang="en-US" sz="2000" dirty="0">
                <a:latin typeface="+mn-lt"/>
              </a:rPr>
              <a:t> = 0 if farm i is not selected, and 1 if farm </a:t>
            </a:r>
            <a:r>
              <a:rPr lang="en-US" sz="2000" i="1" dirty="0">
                <a:latin typeface="+mn-lt"/>
              </a:rPr>
              <a:t>i</a:t>
            </a:r>
            <a:r>
              <a:rPr lang="en-US" sz="2000" dirty="0">
                <a:latin typeface="+mn-lt"/>
              </a:rPr>
              <a:t> is selected</a:t>
            </a:r>
            <a:r>
              <a:rPr lang="en-US" sz="2000" dirty="0" smtClean="0">
                <a:latin typeface="+mn-lt"/>
              </a:rPr>
              <a:t>; </a:t>
            </a:r>
            <a:r>
              <a:rPr lang="en-US" sz="2000" i="1" dirty="0" smtClean="0">
                <a:latin typeface="+mn-lt"/>
              </a:rPr>
              <a:t>i</a:t>
            </a:r>
            <a:r>
              <a:rPr lang="en-US" sz="2000" dirty="0" smtClean="0">
                <a:latin typeface="+mn-lt"/>
              </a:rPr>
              <a:t> </a:t>
            </a:r>
            <a:r>
              <a:rPr lang="en-US" sz="2000" dirty="0">
                <a:latin typeface="+mn-lt"/>
              </a:rPr>
              <a:t>= 1,2,3,4,5,6</a:t>
            </a:r>
          </a:p>
          <a:p>
            <a:pPr marL="0" indent="0" eaLnBrk="0" hangingPunct="0">
              <a:spcBef>
                <a:spcPct val="35000"/>
              </a:spcBef>
              <a:buNone/>
            </a:pPr>
            <a:r>
              <a:rPr lang="en-US" sz="2000" i="1" dirty="0">
                <a:latin typeface="+mn-lt"/>
              </a:rPr>
              <a:t>x</a:t>
            </a:r>
            <a:r>
              <a:rPr lang="en-US" sz="2000" i="1" baseline="-25000" dirty="0">
                <a:latin typeface="+mn-lt"/>
              </a:rPr>
              <a:t>ij</a:t>
            </a:r>
            <a:r>
              <a:rPr lang="en-US" sz="2000" dirty="0">
                <a:latin typeface="+mn-lt"/>
              </a:rPr>
              <a:t> = potatoes (1000 tons) shipped from farm </a:t>
            </a:r>
            <a:r>
              <a:rPr lang="en-US" sz="2000" i="1" dirty="0" smtClean="0">
                <a:latin typeface="+mn-lt"/>
              </a:rPr>
              <a:t>i</a:t>
            </a:r>
            <a:r>
              <a:rPr lang="en-US" sz="2000" dirty="0" smtClean="0">
                <a:latin typeface="+mn-lt"/>
              </a:rPr>
              <a:t> </a:t>
            </a:r>
            <a:r>
              <a:rPr lang="en-US" sz="2000" dirty="0">
                <a:latin typeface="+mn-lt"/>
              </a:rPr>
              <a:t>to plant </a:t>
            </a:r>
            <a:r>
              <a:rPr lang="en-US" sz="2000" i="1" dirty="0">
                <a:latin typeface="+mn-lt"/>
              </a:rPr>
              <a:t>j</a:t>
            </a:r>
            <a:r>
              <a:rPr lang="en-US" sz="2000" dirty="0" smtClean="0">
                <a:latin typeface="+mn-lt"/>
              </a:rPr>
              <a:t>; </a:t>
            </a:r>
            <a:r>
              <a:rPr lang="en-US" sz="2000" i="1" dirty="0" smtClean="0">
                <a:latin typeface="+mn-lt"/>
              </a:rPr>
              <a:t>j</a:t>
            </a:r>
            <a:r>
              <a:rPr lang="en-US" sz="2000" dirty="0" smtClean="0">
                <a:latin typeface="+mn-lt"/>
              </a:rPr>
              <a:t> </a:t>
            </a:r>
            <a:r>
              <a:rPr lang="en-US" sz="2000" dirty="0">
                <a:latin typeface="+mn-lt"/>
              </a:rPr>
              <a:t>= A,B,C.</a:t>
            </a:r>
          </a:p>
        </p:txBody>
      </p:sp>
      <p:graphicFrame>
        <p:nvGraphicFramePr>
          <p:cNvPr id="5" name="Object 4" descr="Minimize Z = 18 x sub 1 A + 5 x sub 1 B + 12 x sub 1 C + 13 x sub 2 A + 10 x sub 2 B + 17 x sub 2 C + 16 x sub 3 A + 14 x sub 3 B + 18 x sub 3 C + 19 x sub 4 A + 15 x sub 4 B + 16 x sub 4 C + 17 x sub 5 A + 19 x sub 5 B + 12 x sub 5 C + 14 x sub 6 A + 16 x sub 6 B + 12 x sub 6 C + 405 sub y 1 + 390 sub y 2 + 450 sub y 3 + 368 sub y 4 + 520 sub y 5 + 465 sub y 6."/>
          <p:cNvGraphicFramePr>
            <a:graphicFrameLocks noChangeAspect="1"/>
          </p:cNvGraphicFramePr>
          <p:nvPr>
            <p:extLst>
              <p:ext uri="{D42A27DB-BD31-4B8C-83A1-F6EECF244321}">
                <p14:modId xmlns="" xmlns:p14="http://schemas.microsoft.com/office/powerpoint/2010/main" val="1700089957"/>
              </p:ext>
            </p:extLst>
          </p:nvPr>
        </p:nvGraphicFramePr>
        <p:xfrm>
          <a:off x="416830" y="2820964"/>
          <a:ext cx="8269970" cy="1122363"/>
        </p:xfrm>
        <a:graphic>
          <a:graphicData uri="http://schemas.openxmlformats.org/presentationml/2006/ole">
            <p:oleObj spid="_x0000_s42100" name="Equation" r:id="rId3" imgW="5143320" imgH="698400" progId="Equation.DSMT4">
              <p:embed/>
            </p:oleObj>
          </a:graphicData>
        </a:graphic>
      </p:graphicFrame>
      <p:sp>
        <p:nvSpPr>
          <p:cNvPr id="4" name="Text Placeholder 3"/>
          <p:cNvSpPr>
            <a:spLocks noGrp="1"/>
          </p:cNvSpPr>
          <p:nvPr>
            <p:ph type="body" idx="2"/>
          </p:nvPr>
        </p:nvSpPr>
        <p:spPr>
          <a:xfrm>
            <a:off x="457200" y="4385485"/>
            <a:ext cx="1430594" cy="462116"/>
          </a:xfrm>
        </p:spPr>
        <p:txBody>
          <a:bodyPr/>
          <a:lstStyle/>
          <a:p>
            <a:pPr marL="0" indent="0">
              <a:buNone/>
            </a:pPr>
            <a:r>
              <a:rPr lang="en-US" sz="2000" dirty="0">
                <a:latin typeface="+mn-lt"/>
              </a:rPr>
              <a:t>subject to</a:t>
            </a:r>
            <a:r>
              <a:rPr lang="en-US" sz="2000" dirty="0" smtClean="0">
                <a:latin typeface="+mn-lt"/>
              </a:rPr>
              <a:t>:</a:t>
            </a:r>
            <a:endParaRPr lang="en-US" sz="2000" dirty="0">
              <a:latin typeface="+mn-lt"/>
            </a:endParaRPr>
          </a:p>
        </p:txBody>
      </p:sp>
      <p:graphicFrame>
        <p:nvGraphicFramePr>
          <p:cNvPr id="6" name="Object 5" descr="x sub 1 A + x sub 1 B + x sub 1 B minus 11.2 sub y 1 is less than or equal to 0. x sub 2 A + x sub 2 B + x sub 2 C minus 10.5 sub y 2 is less than or equal to 0. x sub 3 A + x sub 3 B + x sub 3 C minus 12.8 sub y 3 is less than or equal to 0. x sub 4 A + x sub 4 B + x sub 4 C minus 9.3 sub y 4 is less than or equal to 0. x sub 5 A + x sub 5 B + x sub 5 B minus 10.8 sub y 5 is less than or equal to 0. x sub 6 A + x sub 6 B + x sub 6 C minus 9.6 sub y 6 is less than or equal to 0."/>
          <p:cNvGraphicFramePr>
            <a:graphicFrameLocks noChangeAspect="1"/>
          </p:cNvGraphicFramePr>
          <p:nvPr>
            <p:extLst>
              <p:ext uri="{D42A27DB-BD31-4B8C-83A1-F6EECF244321}">
                <p14:modId xmlns="" xmlns:p14="http://schemas.microsoft.com/office/powerpoint/2010/main" val="628328146"/>
              </p:ext>
            </p:extLst>
          </p:nvPr>
        </p:nvGraphicFramePr>
        <p:xfrm>
          <a:off x="1084263" y="5069054"/>
          <a:ext cx="6973887" cy="1250950"/>
        </p:xfrm>
        <a:graphic>
          <a:graphicData uri="http://schemas.openxmlformats.org/presentationml/2006/ole">
            <p:oleObj spid="_x0000_s42101" name="Equation" r:id="rId4" imgW="3898800" imgH="698400" progId="Equation.DSMT4">
              <p:embed/>
            </p:oleObj>
          </a:graphicData>
        </a:graphic>
      </p:graphicFrame>
    </p:spTree>
    <p:extLst>
      <p:ext uri="{BB962C8B-B14F-4D97-AF65-F5344CB8AC3E}">
        <p14:creationId xmlns="" xmlns:p14="http://schemas.microsoft.com/office/powerpoint/2010/main" val="30045143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a:t>
            </a:r>
            <a:r>
              <a:rPr lang="en-US" dirty="0"/>
              <a:t>Charge and Facility Example </a:t>
            </a:r>
            <a:r>
              <a:rPr lang="en-US" sz="2000" b="0" dirty="0" smtClean="0"/>
              <a:t>(4 </a:t>
            </a:r>
            <a:r>
              <a:rPr lang="en-US" sz="2000" b="0" dirty="0"/>
              <a:t>of </a:t>
            </a:r>
            <a:r>
              <a:rPr lang="en-US" sz="2000" b="0" dirty="0" smtClean="0"/>
              <a:t>6)</a:t>
            </a:r>
            <a:endParaRPr lang="en-US" sz="2000" b="0" dirty="0"/>
          </a:p>
        </p:txBody>
      </p:sp>
      <p:graphicFrame>
        <p:nvGraphicFramePr>
          <p:cNvPr id="9" name="Object 8" descr="x sub 1 A + x sub 2 A + x sub 3 A + x sub 4 A + x sub 5 A + x sub 6 A = 12. X sub 1 B + x sub 2 B + x sub 3 B + x sub 4 B + x sub 5 B + x sub 6 B = 10. x sub 1 C + x sub 2 C + x sub 3 C + x sub 4 C + x sub 5 C + x sub 6 C = 14"/>
          <p:cNvGraphicFramePr>
            <a:graphicFrameLocks noChangeAspect="1"/>
          </p:cNvGraphicFramePr>
          <p:nvPr>
            <p:extLst>
              <p:ext uri="{D42A27DB-BD31-4B8C-83A1-F6EECF244321}">
                <p14:modId xmlns="" xmlns:p14="http://schemas.microsoft.com/office/powerpoint/2010/main" val="2756729490"/>
              </p:ext>
            </p:extLst>
          </p:nvPr>
        </p:nvGraphicFramePr>
        <p:xfrm>
          <a:off x="1841903" y="1780049"/>
          <a:ext cx="5460195" cy="1585218"/>
        </p:xfrm>
        <a:graphic>
          <a:graphicData uri="http://schemas.openxmlformats.org/presentationml/2006/ole">
            <p:oleObj spid="_x0000_s43095" name="Equation" r:id="rId3" imgW="2361960" imgH="685800" progId="Equation.DSMT4">
              <p:embed/>
            </p:oleObj>
          </a:graphicData>
        </a:graphic>
      </p:graphicFrame>
      <p:graphicFrame>
        <p:nvGraphicFramePr>
          <p:cNvPr id="10" name="Object 9" descr="x sub i j is greater than or equal to 0. y sub i = 0 or 1."/>
          <p:cNvGraphicFramePr>
            <a:graphicFrameLocks noChangeAspect="1"/>
          </p:cNvGraphicFramePr>
          <p:nvPr>
            <p:extLst>
              <p:ext uri="{D42A27DB-BD31-4B8C-83A1-F6EECF244321}">
                <p14:modId xmlns="" xmlns:p14="http://schemas.microsoft.com/office/powerpoint/2010/main" val="2604359164"/>
              </p:ext>
            </p:extLst>
          </p:nvPr>
        </p:nvGraphicFramePr>
        <p:xfrm>
          <a:off x="1490663" y="3738563"/>
          <a:ext cx="4071937" cy="600075"/>
        </p:xfrm>
        <a:graphic>
          <a:graphicData uri="http://schemas.openxmlformats.org/presentationml/2006/ole">
            <p:oleObj spid="_x0000_s43096" name="Equation" r:id="rId4" imgW="1726920" imgH="253800" progId="Equation.DSMT4">
              <p:embed/>
            </p:oleObj>
          </a:graphicData>
        </a:graphic>
      </p:graphicFrame>
    </p:spTree>
    <p:extLst>
      <p:ext uri="{BB962C8B-B14F-4D97-AF65-F5344CB8AC3E}">
        <p14:creationId xmlns="" xmlns:p14="http://schemas.microsoft.com/office/powerpoint/2010/main" val="12086959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Fixed </a:t>
            </a:r>
            <a:r>
              <a:rPr lang="en-US" dirty="0"/>
              <a:t>Charge and Facility Example </a:t>
            </a:r>
            <a:r>
              <a:rPr lang="en-US" sz="2000" b="0" dirty="0" smtClean="0"/>
              <a:t>(5 </a:t>
            </a:r>
            <a:r>
              <a:rPr lang="en-US" sz="2000" b="0" dirty="0"/>
              <a:t>of </a:t>
            </a:r>
            <a:r>
              <a:rPr lang="en-US" sz="2000" b="0" dirty="0" smtClean="0"/>
              <a:t>6)</a:t>
            </a:r>
            <a:endParaRPr lang="en-US" sz="2000" b="0" dirty="0"/>
          </a:p>
        </p:txBody>
      </p:sp>
      <p:sp>
        <p:nvSpPr>
          <p:cNvPr id="6" name="Text Placeholder 5"/>
          <p:cNvSpPr>
            <a:spLocks noGrp="1"/>
          </p:cNvSpPr>
          <p:nvPr>
            <p:ph type="body" idx="1"/>
          </p:nvPr>
        </p:nvSpPr>
        <p:spPr>
          <a:xfrm>
            <a:off x="457200" y="1600201"/>
            <a:ext cx="8229600" cy="446314"/>
          </a:xfrm>
        </p:spPr>
        <p:txBody>
          <a:bodyPr/>
          <a:lstStyle/>
          <a:p>
            <a:pPr marL="0" indent="0" eaLnBrk="0" hangingPunct="0">
              <a:buNone/>
            </a:pPr>
            <a:r>
              <a:rPr lang="en-US" sz="2400" b="1" dirty="0">
                <a:latin typeface="+mn-lt"/>
              </a:rPr>
              <a:t>Exhibit 5.19</a:t>
            </a:r>
            <a:endParaRPr lang="en-US" sz="2400" dirty="0">
              <a:latin typeface="+mn-lt"/>
            </a:endParaRPr>
          </a:p>
        </p:txBody>
      </p:sp>
      <p:pic>
        <p:nvPicPr>
          <p:cNvPr id="7" name="Picture 6" descr="An Excel sheet of data for the fixed charge and facility location example displays data, with the general layout summarized as follows: Shipping costs organized in a table with columns for plants A through C, in columns C through E, and rows for farms 1 through 6, in rows 5 through 10. Projected harvest for each farm in column F. Potatoes shipped for each farm in column G. The formula for farm 6, in cell G 10, has the formula = C 10 + D 10 + E 10. Or the sum of values for the 3 plants. Selection constraints for each farm in column H. Production capacity for each plant in row 11. Potatoes shipping for each plant in row 12. A table with farms 1 through 6 listed in column B, rows 17 through 6. Selection Y sub I values are listed for each farm in column C. Annual fixed cost values are listed for each farm in column D. Total cost, z, value in cell C 24. The selection constraints for farm 6, in cell H 10, has the formula = G 10 minus C 22 asterisk F 10. Or potatoes shipped minus selection Y sub I times projected harvest."/>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295578" y="2426831"/>
            <a:ext cx="6208288" cy="3903860"/>
          </a:xfrm>
          <a:prstGeom prst="rect">
            <a:avLst/>
          </a:prstGeom>
        </p:spPr>
      </p:pic>
    </p:spTree>
    <p:extLst>
      <p:ext uri="{BB962C8B-B14F-4D97-AF65-F5344CB8AC3E}">
        <p14:creationId xmlns="" xmlns:p14="http://schemas.microsoft.com/office/powerpoint/2010/main" val="36156165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a:t>
            </a:r>
            <a:r>
              <a:rPr lang="en-US" dirty="0"/>
              <a:t>Charge and Facility Example </a:t>
            </a:r>
            <a:r>
              <a:rPr lang="en-US" sz="2000" b="0" dirty="0" smtClean="0"/>
              <a:t>(6 of 6)</a:t>
            </a:r>
            <a:endParaRPr lang="en-US" sz="2000" b="0" dirty="0"/>
          </a:p>
        </p:txBody>
      </p:sp>
      <p:sp>
        <p:nvSpPr>
          <p:cNvPr id="3" name="Text Placeholder 2"/>
          <p:cNvSpPr>
            <a:spLocks noGrp="1"/>
          </p:cNvSpPr>
          <p:nvPr>
            <p:ph type="body" idx="1"/>
          </p:nvPr>
        </p:nvSpPr>
        <p:spPr>
          <a:xfrm>
            <a:off x="457200" y="1600201"/>
            <a:ext cx="8229600" cy="446314"/>
          </a:xfrm>
        </p:spPr>
        <p:txBody>
          <a:bodyPr/>
          <a:lstStyle/>
          <a:p>
            <a:pPr marL="0" indent="0" eaLnBrk="0" hangingPunct="0">
              <a:buNone/>
            </a:pPr>
            <a:r>
              <a:rPr lang="en-US" sz="2400" b="1" dirty="0">
                <a:latin typeface="+mn-lt"/>
              </a:rPr>
              <a:t>Exhibit 5.20</a:t>
            </a:r>
            <a:endParaRPr lang="en-US" sz="2400" dirty="0">
              <a:latin typeface="+mn-lt"/>
            </a:endParaRPr>
          </a:p>
        </p:txBody>
      </p:sp>
      <p:pic>
        <p:nvPicPr>
          <p:cNvPr id="4" name="Picture 3" descr="A solver parameters screen is filled in with data as follows: Set objective, C 24. To, Min. By changing variable cells, C 5 through E 10, C 17 through C 22. Subject to the constraints, with 3 listed, provided after this list. Make unconstrained variable non-negative selected. Select a solving method, simplex L P. The 3 constraints are as follows. C 17 through C 22 = binary, as a 0 or 1 integer restriction. C 12 through E 12 = C 11 through E 11, as plant capacity constraints. H 5 through H 10 is less than or equal to 0, as harvest constraint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41513" y="2442632"/>
            <a:ext cx="6060974" cy="3714449"/>
          </a:xfrm>
          <a:prstGeom prst="rect">
            <a:avLst/>
          </a:prstGeom>
        </p:spPr>
      </p:pic>
    </p:spTree>
    <p:extLst>
      <p:ext uri="{BB962C8B-B14F-4D97-AF65-F5344CB8AC3E}">
        <p14:creationId xmlns="" xmlns:p14="http://schemas.microsoft.com/office/powerpoint/2010/main" val="28497054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a:t>
            </a:r>
            <a:r>
              <a:rPr lang="en-US" dirty="0"/>
              <a:t>Covering Example </a:t>
            </a:r>
            <a:r>
              <a:rPr lang="en-US" sz="2000" b="0" dirty="0"/>
              <a:t>(1 of </a:t>
            </a:r>
            <a:r>
              <a:rPr lang="en-US" sz="2000" b="0" dirty="0" smtClean="0"/>
              <a:t>5)</a:t>
            </a:r>
            <a:endParaRPr lang="en-US" sz="2000" b="0" dirty="0"/>
          </a:p>
        </p:txBody>
      </p:sp>
      <p:sp>
        <p:nvSpPr>
          <p:cNvPr id="3" name="Text Placeholder 2"/>
          <p:cNvSpPr>
            <a:spLocks noGrp="1"/>
          </p:cNvSpPr>
          <p:nvPr>
            <p:ph type="body" idx="1"/>
          </p:nvPr>
        </p:nvSpPr>
        <p:spPr>
          <a:xfrm>
            <a:off x="457200" y="1600201"/>
            <a:ext cx="8229600" cy="1259114"/>
          </a:xfrm>
        </p:spPr>
        <p:txBody>
          <a:bodyPr/>
          <a:lstStyle/>
          <a:p>
            <a:pPr marL="0" indent="0" eaLnBrk="0" hangingPunct="0">
              <a:buNone/>
            </a:pPr>
            <a:r>
              <a:rPr lang="en-US" sz="2400" dirty="0" smtClean="0">
                <a:latin typeface="+mn-lt"/>
              </a:rPr>
              <a:t>A</a:t>
            </a:r>
            <a:r>
              <a:rPr lang="en-US" sz="100" dirty="0" smtClean="0">
                <a:latin typeface="+mn-lt"/>
              </a:rPr>
              <a:t> </a:t>
            </a:r>
            <a:r>
              <a:rPr lang="en-US" sz="2400" dirty="0" smtClean="0">
                <a:latin typeface="+mn-lt"/>
              </a:rPr>
              <a:t>P</a:t>
            </a:r>
            <a:r>
              <a:rPr lang="en-US" sz="100" dirty="0" smtClean="0">
                <a:latin typeface="+mn-lt"/>
              </a:rPr>
              <a:t> </a:t>
            </a:r>
            <a:r>
              <a:rPr lang="en-US" sz="2400" dirty="0" smtClean="0">
                <a:latin typeface="+mn-lt"/>
              </a:rPr>
              <a:t>S </a:t>
            </a:r>
            <a:r>
              <a:rPr lang="en-US" sz="2400" dirty="0">
                <a:latin typeface="+mn-lt"/>
              </a:rPr>
              <a:t>wants to construct the minimum set of new hubs in these twelve cities such that there is a hub within 300 miles of every city:</a:t>
            </a:r>
          </a:p>
        </p:txBody>
      </p:sp>
    </p:spTree>
    <p:extLst>
      <p:ext uri="{BB962C8B-B14F-4D97-AF65-F5344CB8AC3E}">
        <p14:creationId xmlns="" xmlns:p14="http://schemas.microsoft.com/office/powerpoint/2010/main" val="2525898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Total Integer Model </a:t>
            </a:r>
            <a:r>
              <a:rPr lang="en-US" sz="2000" b="0" dirty="0"/>
              <a:t>(1 of </a:t>
            </a:r>
            <a:r>
              <a:rPr lang="en-US" sz="2000" b="0" dirty="0" smtClean="0"/>
              <a:t>2)</a:t>
            </a:r>
            <a:endParaRPr lang="en-US" sz="2000" b="0" dirty="0"/>
          </a:p>
        </p:txBody>
      </p:sp>
      <p:sp>
        <p:nvSpPr>
          <p:cNvPr id="3" name="Text Placeholder 2"/>
          <p:cNvSpPr>
            <a:spLocks noGrp="1"/>
          </p:cNvSpPr>
          <p:nvPr>
            <p:ph type="body" idx="1"/>
          </p:nvPr>
        </p:nvSpPr>
        <p:spPr/>
        <p:txBody>
          <a:bodyPr/>
          <a:lstStyle/>
          <a:p>
            <a:pPr eaLnBrk="0" hangingPunct="0">
              <a:buClr>
                <a:schemeClr val="tx2"/>
              </a:buClr>
            </a:pPr>
            <a:r>
              <a:rPr lang="en-US" sz="2000" dirty="0">
                <a:latin typeface="+mn-lt"/>
              </a:rPr>
              <a:t>Machine shop obtaining new presses and lathes.</a:t>
            </a:r>
          </a:p>
          <a:p>
            <a:pPr eaLnBrk="0" hangingPunct="0">
              <a:buClr>
                <a:schemeClr val="tx2"/>
              </a:buClr>
            </a:pPr>
            <a:r>
              <a:rPr lang="en-US" sz="2000" dirty="0">
                <a:latin typeface="+mn-lt"/>
              </a:rPr>
              <a:t>Marginal profitability: each press $100/day; each lathe $150/day.</a:t>
            </a:r>
          </a:p>
          <a:p>
            <a:pPr eaLnBrk="0" hangingPunct="0">
              <a:buClr>
                <a:schemeClr val="tx2"/>
              </a:buClr>
            </a:pPr>
            <a:r>
              <a:rPr lang="en-US" sz="2000" dirty="0">
                <a:latin typeface="+mn-lt"/>
              </a:rPr>
              <a:t>Resource constraints: $40,000 budget, 200 sq. ft. floor space.</a:t>
            </a:r>
          </a:p>
          <a:p>
            <a:pPr eaLnBrk="0" hangingPunct="0">
              <a:buClr>
                <a:schemeClr val="tx2"/>
              </a:buClr>
            </a:pPr>
            <a:r>
              <a:rPr lang="en-US" sz="2000" dirty="0">
                <a:latin typeface="+mn-lt"/>
              </a:rPr>
              <a:t>Machine purchase prices and space requirements</a:t>
            </a:r>
            <a:r>
              <a:rPr lang="en-US" sz="2000" dirty="0" smtClean="0">
                <a:latin typeface="+mn-lt"/>
              </a:rPr>
              <a:t>:</a:t>
            </a:r>
            <a:endParaRPr lang="en-US" sz="2000" dirty="0">
              <a:latin typeface="+mn-lt"/>
            </a:endParaRPr>
          </a:p>
        </p:txBody>
      </p:sp>
      <p:graphicFrame>
        <p:nvGraphicFramePr>
          <p:cNvPr id="5" name="Table 4"/>
          <p:cNvGraphicFramePr>
            <a:graphicFrameLocks noGrp="1"/>
          </p:cNvGraphicFramePr>
          <p:nvPr>
            <p:extLst>
              <p:ext uri="{D42A27DB-BD31-4B8C-83A1-F6EECF244321}">
                <p14:modId xmlns="" xmlns:p14="http://schemas.microsoft.com/office/powerpoint/2010/main" val="3884984063"/>
              </p:ext>
            </p:extLst>
          </p:nvPr>
        </p:nvGraphicFramePr>
        <p:xfrm>
          <a:off x="969817" y="3863181"/>
          <a:ext cx="6096000" cy="1598353"/>
        </p:xfrm>
        <a:graphic>
          <a:graphicData uri="http://schemas.openxmlformats.org/drawingml/2006/table">
            <a:tbl>
              <a:tblPr firstRow="1" bandRow="1">
                <a:tableStyleId>{9D7B26C5-4107-4FEC-AEDC-1716B250A1EF}</a:tableStyleId>
              </a:tblPr>
              <a:tblGrid>
                <a:gridCol w="2032000">
                  <a:extLst>
                    <a:ext uri="{9D8B030D-6E8A-4147-A177-3AD203B41FA5}">
                      <a16:colId xmlns="" xmlns:a16="http://schemas.microsoft.com/office/drawing/2014/main" val="3354678924"/>
                    </a:ext>
                  </a:extLst>
                </a:gridCol>
                <a:gridCol w="2032000">
                  <a:extLst>
                    <a:ext uri="{9D8B030D-6E8A-4147-A177-3AD203B41FA5}">
                      <a16:colId xmlns="" xmlns:a16="http://schemas.microsoft.com/office/drawing/2014/main" val="2534096619"/>
                    </a:ext>
                  </a:extLst>
                </a:gridCol>
                <a:gridCol w="2032000">
                  <a:extLst>
                    <a:ext uri="{9D8B030D-6E8A-4147-A177-3AD203B41FA5}">
                      <a16:colId xmlns="" xmlns:a16="http://schemas.microsoft.com/office/drawing/2014/main" val="2056300936"/>
                    </a:ext>
                  </a:extLst>
                </a:gridCol>
              </a:tblGrid>
              <a:tr h="805873">
                <a:tc>
                  <a:txBody>
                    <a:bodyPr/>
                    <a:lstStyle/>
                    <a:p>
                      <a:pPr algn="ctr"/>
                      <a:r>
                        <a:rPr lang="en-US" sz="2000" b="1" i="0" u="none" strike="noStrike" cap="none" baseline="0" dirty="0" smtClean="0">
                          <a:solidFill>
                            <a:schemeClr val="tx1"/>
                          </a:solidFill>
                          <a:latin typeface="+mn-lt"/>
                          <a:ea typeface="Arial"/>
                          <a:cs typeface="Arial"/>
                          <a:sym typeface="Arial"/>
                        </a:rPr>
                        <a:t>Machine</a:t>
                      </a:r>
                      <a:endParaRPr lang="en-US" sz="2000" b="1" dirty="0">
                        <a:solidFill>
                          <a:schemeClr val="tx1"/>
                        </a:solidFill>
                        <a:latin typeface="+mn-lt"/>
                      </a:endParaRPr>
                    </a:p>
                  </a:txBody>
                  <a:tcPr anchor="ctr"/>
                </a:tc>
                <a:tc>
                  <a:txBody>
                    <a:bodyPr/>
                    <a:lstStyle/>
                    <a:p>
                      <a:pPr algn="ctr"/>
                      <a:r>
                        <a:rPr lang="en-US" sz="2000" b="1" i="0" u="none" strike="noStrike" cap="none" baseline="0" dirty="0" smtClean="0">
                          <a:solidFill>
                            <a:schemeClr val="tx1"/>
                          </a:solidFill>
                          <a:latin typeface="+mn-lt"/>
                          <a:ea typeface="Arial"/>
                          <a:cs typeface="Arial"/>
                          <a:sym typeface="Arial"/>
                        </a:rPr>
                        <a:t>Required Floor </a:t>
                      </a:r>
                    </a:p>
                    <a:p>
                      <a:pPr algn="ctr"/>
                      <a:r>
                        <a:rPr lang="en-US" sz="2000" b="1" i="0" u="none" strike="noStrike" cap="none" baseline="0" dirty="0" smtClean="0">
                          <a:solidFill>
                            <a:schemeClr val="tx1"/>
                          </a:solidFill>
                          <a:latin typeface="+mn-lt"/>
                          <a:ea typeface="Arial"/>
                          <a:cs typeface="Arial"/>
                          <a:sym typeface="Arial"/>
                        </a:rPr>
                        <a:t>Space</a:t>
                      </a:r>
                      <a:r>
                        <a:rPr lang="en-US" sz="2000" b="1" i="0" u="none" strike="noStrike" cap="none" baseline="0" dirty="0" smtClean="0">
                          <a:solidFill>
                            <a:srgbClr val="C00000"/>
                          </a:solidFill>
                          <a:latin typeface="+mn-lt"/>
                          <a:ea typeface="Arial"/>
                          <a:cs typeface="Arial"/>
                          <a:sym typeface="Arial"/>
                        </a:rPr>
                        <a:t> </a:t>
                      </a:r>
                      <a:r>
                        <a:rPr lang="en-IN" sz="400" b="1" i="0" u="none" strike="noStrike" cap="none" baseline="0" dirty="0" smtClean="0">
                          <a:solidFill>
                            <a:schemeClr val="bg1"/>
                          </a:solidFill>
                          <a:latin typeface="+mn-lt"/>
                          <a:ea typeface="Arial"/>
                          <a:cs typeface="Arial"/>
                          <a:sym typeface="Arial"/>
                        </a:rPr>
                        <a:t>left parenthesis feet squared right parenthesis</a:t>
                      </a:r>
                      <a:endParaRPr lang="en-US" sz="400" b="1" i="0" u="none" strike="noStrike" cap="none" baseline="0" dirty="0" smtClean="0">
                        <a:solidFill>
                          <a:schemeClr val="bg1"/>
                        </a:solidFill>
                        <a:latin typeface="+mn-lt"/>
                        <a:ea typeface="Arial"/>
                        <a:cs typeface="Arial"/>
                        <a:sym typeface="Arial"/>
                      </a:endParaRPr>
                    </a:p>
                  </a:txBody>
                  <a:tcPr anchor="ctr"/>
                </a:tc>
                <a:tc>
                  <a:txBody>
                    <a:bodyPr/>
                    <a:lstStyle/>
                    <a:p>
                      <a:pPr algn="ctr"/>
                      <a:r>
                        <a:rPr lang="en-US" sz="2000" b="1" i="0" u="none" strike="noStrike" cap="none" baseline="0" dirty="0" smtClean="0">
                          <a:solidFill>
                            <a:schemeClr val="tx1"/>
                          </a:solidFill>
                          <a:latin typeface="+mn-lt"/>
                          <a:ea typeface="Arial"/>
                          <a:cs typeface="Arial"/>
                          <a:sym typeface="Arial"/>
                        </a:rPr>
                        <a:t>Purchase Price</a:t>
                      </a:r>
                      <a:endParaRPr lang="en-US" sz="2000" b="1" dirty="0">
                        <a:solidFill>
                          <a:schemeClr val="tx1"/>
                        </a:solidFill>
                        <a:latin typeface="+mn-lt"/>
                      </a:endParaRPr>
                    </a:p>
                  </a:txBody>
                  <a:tcPr anchor="ctr"/>
                </a:tc>
                <a:extLst>
                  <a:ext uri="{0D108BD9-81ED-4DB2-BD59-A6C34878D82A}">
                    <a16:rowId xmlns="" xmlns:a16="http://schemas.microsoft.com/office/drawing/2014/main" val="165033550"/>
                  </a:ext>
                </a:extLst>
              </a:tr>
              <a:tr h="370840">
                <a:tc>
                  <a:txBody>
                    <a:bodyPr/>
                    <a:lstStyle/>
                    <a:p>
                      <a:r>
                        <a:rPr lang="en-US" sz="2000" b="0" i="0" u="none" strike="noStrike" cap="none" baseline="0" dirty="0" smtClean="0">
                          <a:solidFill>
                            <a:schemeClr val="tx1"/>
                          </a:solidFill>
                          <a:latin typeface="+mn-lt"/>
                          <a:ea typeface="Arial"/>
                          <a:cs typeface="Arial"/>
                          <a:sym typeface="Arial"/>
                        </a:rPr>
                        <a:t>Press</a:t>
                      </a:r>
                      <a:endParaRPr lang="en-US" sz="2000" b="0" dirty="0">
                        <a:solidFill>
                          <a:schemeClr val="tx1"/>
                        </a:solidFill>
                        <a:latin typeface="+mn-lt"/>
                      </a:endParaRPr>
                    </a:p>
                  </a:txBody>
                  <a:tcPr anchor="ctr">
                    <a:solidFill>
                      <a:schemeClr val="bg1">
                        <a:alpha val="20000"/>
                      </a:schemeClr>
                    </a:solidFill>
                  </a:tcPr>
                </a:tc>
                <a:tc>
                  <a:txBody>
                    <a:bodyPr/>
                    <a:lstStyle/>
                    <a:p>
                      <a:pPr algn="ctr"/>
                      <a:r>
                        <a:rPr lang="en-US" sz="2000" b="0" dirty="0" smtClean="0">
                          <a:solidFill>
                            <a:schemeClr val="tx1"/>
                          </a:solidFill>
                          <a:latin typeface="+mn-lt"/>
                        </a:rPr>
                        <a:t>15</a:t>
                      </a:r>
                      <a:endParaRPr lang="en-US" sz="2000" b="0" dirty="0">
                        <a:solidFill>
                          <a:schemeClr val="tx1"/>
                        </a:solidFill>
                        <a:latin typeface="+mn-lt"/>
                      </a:endParaRPr>
                    </a:p>
                  </a:txBody>
                  <a:tcPr anchor="ctr">
                    <a:solidFill>
                      <a:schemeClr val="bg1">
                        <a:alpha val="20000"/>
                      </a:schemeClr>
                    </a:solidFill>
                  </a:tcPr>
                </a:tc>
                <a:tc>
                  <a:txBody>
                    <a:bodyPr/>
                    <a:lstStyle/>
                    <a:p>
                      <a:pPr algn="r"/>
                      <a:r>
                        <a:rPr lang="en-US" sz="2000" b="0" i="0" u="none" strike="noStrike" cap="none" baseline="0" dirty="0" smtClean="0">
                          <a:solidFill>
                            <a:schemeClr val="tx1"/>
                          </a:solidFill>
                          <a:latin typeface="+mn-lt"/>
                          <a:ea typeface="Arial"/>
                          <a:cs typeface="Arial"/>
                          <a:sym typeface="Arial"/>
                        </a:rPr>
                        <a:t>$8,000</a:t>
                      </a:r>
                      <a:endParaRPr lang="en-US" sz="2000" b="0" dirty="0">
                        <a:solidFill>
                          <a:schemeClr val="tx1"/>
                        </a:solidFill>
                        <a:latin typeface="+mn-lt"/>
                      </a:endParaRPr>
                    </a:p>
                  </a:txBody>
                  <a:tcPr marR="540000" anchor="ctr">
                    <a:solidFill>
                      <a:schemeClr val="bg1">
                        <a:alpha val="20000"/>
                      </a:schemeClr>
                    </a:solidFill>
                  </a:tcPr>
                </a:tc>
                <a:extLst>
                  <a:ext uri="{0D108BD9-81ED-4DB2-BD59-A6C34878D82A}">
                    <a16:rowId xmlns="" xmlns:a16="http://schemas.microsoft.com/office/drawing/2014/main" val="742397583"/>
                  </a:ext>
                </a:extLst>
              </a:tr>
              <a:tr h="370840">
                <a:tc>
                  <a:txBody>
                    <a:bodyPr/>
                    <a:lstStyle/>
                    <a:p>
                      <a:r>
                        <a:rPr lang="en-US" sz="2000" b="0" i="0" u="none" strike="noStrike" cap="none" baseline="0" dirty="0" smtClean="0">
                          <a:solidFill>
                            <a:schemeClr val="tx1"/>
                          </a:solidFill>
                          <a:latin typeface="+mn-lt"/>
                          <a:ea typeface="Arial"/>
                          <a:cs typeface="Arial"/>
                          <a:sym typeface="Arial"/>
                        </a:rPr>
                        <a:t>Lathe</a:t>
                      </a:r>
                      <a:endParaRPr lang="en-US" sz="2000" b="0" dirty="0">
                        <a:solidFill>
                          <a:schemeClr val="tx1"/>
                        </a:solidFill>
                        <a:latin typeface="+mn-lt"/>
                      </a:endParaRPr>
                    </a:p>
                  </a:txBody>
                  <a:tcPr anchor="ctr"/>
                </a:tc>
                <a:tc>
                  <a:txBody>
                    <a:bodyPr/>
                    <a:lstStyle/>
                    <a:p>
                      <a:pPr algn="ctr"/>
                      <a:r>
                        <a:rPr lang="en-US" sz="2000" b="0" dirty="0" smtClean="0">
                          <a:solidFill>
                            <a:schemeClr val="tx1"/>
                          </a:solidFill>
                          <a:latin typeface="+mn-lt"/>
                        </a:rPr>
                        <a:t>30</a:t>
                      </a:r>
                      <a:endParaRPr lang="en-US" sz="2000" b="0" dirty="0">
                        <a:solidFill>
                          <a:schemeClr val="tx1"/>
                        </a:solidFill>
                        <a:latin typeface="+mn-lt"/>
                      </a:endParaRPr>
                    </a:p>
                  </a:txBody>
                  <a:tcPr anchor="ctr"/>
                </a:tc>
                <a:tc>
                  <a:txBody>
                    <a:bodyPr/>
                    <a:lstStyle/>
                    <a:p>
                      <a:pPr algn="r"/>
                      <a:r>
                        <a:rPr lang="en-US" sz="2000" b="0" i="0" u="none" strike="noStrike" cap="none" baseline="0" dirty="0" smtClean="0">
                          <a:solidFill>
                            <a:schemeClr val="tx1"/>
                          </a:solidFill>
                          <a:latin typeface="+mn-lt"/>
                          <a:ea typeface="Arial"/>
                          <a:cs typeface="Arial"/>
                          <a:sym typeface="Arial"/>
                        </a:rPr>
                        <a:t>4,000</a:t>
                      </a:r>
                      <a:endParaRPr lang="en-US" sz="2000" b="0" dirty="0">
                        <a:solidFill>
                          <a:schemeClr val="tx1"/>
                        </a:solidFill>
                        <a:latin typeface="+mn-lt"/>
                      </a:endParaRPr>
                    </a:p>
                  </a:txBody>
                  <a:tcPr marR="540000" anchor="ctr"/>
                </a:tc>
                <a:extLst>
                  <a:ext uri="{0D108BD9-81ED-4DB2-BD59-A6C34878D82A}">
                    <a16:rowId xmlns="" xmlns:a16="http://schemas.microsoft.com/office/drawing/2014/main" val="958409779"/>
                  </a:ext>
                </a:extLst>
              </a:tr>
            </a:tbl>
          </a:graphicData>
        </a:graphic>
      </p:graphicFrame>
      <p:graphicFrame>
        <p:nvGraphicFramePr>
          <p:cNvPr id="6" name="Object 5"/>
          <p:cNvGraphicFramePr>
            <a:graphicFrameLocks noChangeAspect="1"/>
          </p:cNvGraphicFramePr>
          <p:nvPr>
            <p:extLst>
              <p:ext uri="{D42A27DB-BD31-4B8C-83A1-F6EECF244321}">
                <p14:modId xmlns="" xmlns:p14="http://schemas.microsoft.com/office/powerpoint/2010/main" val="443662582"/>
              </p:ext>
            </p:extLst>
          </p:nvPr>
        </p:nvGraphicFramePr>
        <p:xfrm>
          <a:off x="3983313" y="4211648"/>
          <a:ext cx="573336" cy="368668"/>
        </p:xfrm>
        <a:graphic>
          <a:graphicData uri="http://schemas.openxmlformats.org/presentationml/2006/ole">
            <p:oleObj spid="_x0000_s41027" name="Equation" r:id="rId3" imgW="355320" imgH="228600" progId="Equation.DSMT4">
              <p:embed/>
            </p:oleObj>
          </a:graphicData>
        </a:graphic>
      </p:graphicFrame>
    </p:spTree>
    <p:extLst>
      <p:ext uri="{BB962C8B-B14F-4D97-AF65-F5344CB8AC3E}">
        <p14:creationId xmlns="" xmlns:p14="http://schemas.microsoft.com/office/powerpoint/2010/main" val="14872547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a:t>
            </a:r>
            <a:r>
              <a:rPr lang="en-US" dirty="0"/>
              <a:t>Covering Example </a:t>
            </a:r>
            <a:r>
              <a:rPr lang="en-US" sz="2000" b="0" dirty="0" smtClean="0"/>
              <a:t>(2 </a:t>
            </a:r>
            <a:r>
              <a:rPr lang="en-US" sz="2000" b="0" dirty="0"/>
              <a:t>of </a:t>
            </a:r>
            <a:r>
              <a:rPr lang="en-US" sz="2000" b="0" dirty="0" smtClean="0"/>
              <a:t>5)</a:t>
            </a:r>
            <a:endParaRPr lang="en-US" sz="2000" b="0" dirty="0"/>
          </a:p>
        </p:txBody>
      </p:sp>
      <p:graphicFrame>
        <p:nvGraphicFramePr>
          <p:cNvPr id="5" name="Table 4"/>
          <p:cNvGraphicFramePr>
            <a:graphicFrameLocks noGrp="1"/>
          </p:cNvGraphicFramePr>
          <p:nvPr>
            <p:extLst>
              <p:ext uri="{D42A27DB-BD31-4B8C-83A1-F6EECF244321}">
                <p14:modId xmlns="" xmlns:p14="http://schemas.microsoft.com/office/powerpoint/2010/main" val="2788713422"/>
              </p:ext>
            </p:extLst>
          </p:nvPr>
        </p:nvGraphicFramePr>
        <p:xfrm>
          <a:off x="457199" y="1498604"/>
          <a:ext cx="8470669" cy="4754880"/>
        </p:xfrm>
        <a:graphic>
          <a:graphicData uri="http://schemas.openxmlformats.org/drawingml/2006/table">
            <a:tbl>
              <a:tblPr firstRow="1" bandRow="1">
                <a:tableStyleId>{40F9630F-82C1-40B7-BC3A-925EFCFF5E92}</a:tableStyleId>
              </a:tblPr>
              <a:tblGrid>
                <a:gridCol w="1839589">
                  <a:extLst>
                    <a:ext uri="{9D8B030D-6E8A-4147-A177-3AD203B41FA5}">
                      <a16:colId xmlns="" xmlns:a16="http://schemas.microsoft.com/office/drawing/2014/main" val="3168397251"/>
                    </a:ext>
                  </a:extLst>
                </a:gridCol>
                <a:gridCol w="6631080">
                  <a:extLst>
                    <a:ext uri="{9D8B030D-6E8A-4147-A177-3AD203B41FA5}">
                      <a16:colId xmlns="" xmlns:a16="http://schemas.microsoft.com/office/drawing/2014/main" val="1010152627"/>
                    </a:ext>
                  </a:extLst>
                </a:gridCol>
              </a:tblGrid>
              <a:tr h="0">
                <a:tc>
                  <a:txBody>
                    <a:bodyPr/>
                    <a:lstStyle/>
                    <a:p>
                      <a:pPr algn="ctr"/>
                      <a:r>
                        <a:rPr lang="en-US" sz="1800" b="1" u="none" dirty="0" smtClean="0">
                          <a:latin typeface="+mn-lt"/>
                        </a:rPr>
                        <a:t>Cities</a:t>
                      </a:r>
                      <a:endParaRPr lang="en-US" sz="1800" u="none"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u="none" dirty="0" smtClean="0">
                          <a:latin typeface="+mn-lt"/>
                        </a:rPr>
                        <a:t>Cities within 300 miles</a:t>
                      </a:r>
                      <a:endParaRPr lang="en-US" sz="1800" u="none"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508477389"/>
                  </a:ext>
                </a:extLst>
              </a:tr>
              <a:tr h="0">
                <a:tc>
                  <a:txBody>
                    <a:bodyPr/>
                    <a:lstStyle/>
                    <a:p>
                      <a:pPr algn="l"/>
                      <a:r>
                        <a:rPr lang="en-US" sz="1800" dirty="0" smtClean="0">
                          <a:latin typeface="+mn-lt"/>
                        </a:rPr>
                        <a:t>1. Atlanta</a:t>
                      </a:r>
                      <a:endParaRPr lang="en-US" sz="1800" dirty="0">
                        <a:latin typeface="+mn-lt"/>
                      </a:endParaRPr>
                    </a:p>
                  </a:txBody>
                  <a:tcPr marL="19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latin typeface="+mn-lt"/>
                        </a:rPr>
                        <a:t>Atlanta, Charlotte, Nashville</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408142081"/>
                  </a:ext>
                </a:extLst>
              </a:tr>
              <a:tr h="0">
                <a:tc>
                  <a:txBody>
                    <a:bodyPr/>
                    <a:lstStyle/>
                    <a:p>
                      <a:pPr algn="l"/>
                      <a:r>
                        <a:rPr lang="en-US" sz="1800" dirty="0" smtClean="0">
                          <a:latin typeface="+mn-lt"/>
                        </a:rPr>
                        <a:t>2. Boston</a:t>
                      </a:r>
                      <a:endParaRPr lang="en-US" sz="1800" dirty="0">
                        <a:latin typeface="+mn-lt"/>
                      </a:endParaRPr>
                    </a:p>
                  </a:txBody>
                  <a:tcPr marL="19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latin typeface="+mn-lt"/>
                        </a:rPr>
                        <a:t>Boston, New York</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842347357"/>
                  </a:ext>
                </a:extLst>
              </a:tr>
              <a:tr h="0">
                <a:tc>
                  <a:txBody>
                    <a:bodyPr/>
                    <a:lstStyle/>
                    <a:p>
                      <a:pPr algn="l"/>
                      <a:r>
                        <a:rPr lang="en-US" sz="1800" dirty="0" smtClean="0">
                          <a:latin typeface="+mn-lt"/>
                        </a:rPr>
                        <a:t>3. Charlotte</a:t>
                      </a:r>
                      <a:endParaRPr lang="en-US" sz="1800" dirty="0">
                        <a:latin typeface="+mn-lt"/>
                      </a:endParaRPr>
                    </a:p>
                  </a:txBody>
                  <a:tcPr marL="19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latin typeface="+mn-lt"/>
                        </a:rPr>
                        <a:t>Atlanta, Charlotte, Richmond</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62778078"/>
                  </a:ext>
                </a:extLst>
              </a:tr>
              <a:tr h="0">
                <a:tc>
                  <a:txBody>
                    <a:bodyPr/>
                    <a:lstStyle/>
                    <a:p>
                      <a:pPr algn="l"/>
                      <a:r>
                        <a:rPr lang="en-US" sz="1800" dirty="0" smtClean="0">
                          <a:latin typeface="+mn-lt"/>
                        </a:rPr>
                        <a:t>4. Cincinnati</a:t>
                      </a:r>
                      <a:endParaRPr lang="en-US" sz="1800" dirty="0">
                        <a:latin typeface="+mn-lt"/>
                      </a:endParaRPr>
                    </a:p>
                  </a:txBody>
                  <a:tcPr marL="19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latin typeface="+mn-lt"/>
                        </a:rPr>
                        <a:t>Cincinnati, Detroit, Indianapolis, Nashville, Pittsburgh</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76135267"/>
                  </a:ext>
                </a:extLst>
              </a:tr>
              <a:tr h="0">
                <a:tc>
                  <a:txBody>
                    <a:bodyPr/>
                    <a:lstStyle/>
                    <a:p>
                      <a:pPr algn="l"/>
                      <a:r>
                        <a:rPr lang="en-US" sz="1800" dirty="0" smtClean="0">
                          <a:latin typeface="+mn-lt"/>
                        </a:rPr>
                        <a:t>5. Detroit</a:t>
                      </a:r>
                      <a:endParaRPr lang="en-US" sz="1800" dirty="0">
                        <a:latin typeface="+mn-lt"/>
                      </a:endParaRPr>
                    </a:p>
                  </a:txBody>
                  <a:tcPr marL="19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latin typeface="+mn-lt"/>
                        </a:rPr>
                        <a:t>Cincinnati, Detroit, Indianapolis, Milwaukee, Pittsburgh</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58599204"/>
                  </a:ext>
                </a:extLst>
              </a:tr>
              <a:tr h="0">
                <a:tc>
                  <a:txBody>
                    <a:bodyPr/>
                    <a:lstStyle/>
                    <a:p>
                      <a:pPr algn="l"/>
                      <a:r>
                        <a:rPr lang="en-US" sz="1800" dirty="0" smtClean="0">
                          <a:latin typeface="+mn-lt"/>
                        </a:rPr>
                        <a:t>6. Indianapolis</a:t>
                      </a:r>
                      <a:endParaRPr lang="en-US" sz="1800" dirty="0">
                        <a:latin typeface="+mn-lt"/>
                      </a:endParaRPr>
                    </a:p>
                  </a:txBody>
                  <a:tcPr marL="19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latin typeface="+mn-lt"/>
                        </a:rPr>
                        <a:t>Cincinnati, Detroit, Indianapolis, Milwaukee, Nashville, St.</a:t>
                      </a:r>
                      <a:r>
                        <a:rPr lang="en-US" sz="1800" baseline="0" dirty="0" smtClean="0">
                          <a:latin typeface="+mn-lt"/>
                        </a:rPr>
                        <a:t> </a:t>
                      </a:r>
                      <a:r>
                        <a:rPr lang="en-US" sz="1800" dirty="0" smtClean="0">
                          <a:latin typeface="+mn-lt"/>
                        </a:rPr>
                        <a:t>Louis</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68227129"/>
                  </a:ext>
                </a:extLst>
              </a:tr>
              <a:tr h="0">
                <a:tc>
                  <a:txBody>
                    <a:bodyPr/>
                    <a:lstStyle/>
                    <a:p>
                      <a:pPr algn="l"/>
                      <a:r>
                        <a:rPr lang="en-US" sz="1800" dirty="0" smtClean="0">
                          <a:latin typeface="+mn-lt"/>
                        </a:rPr>
                        <a:t>7. Milwaukee</a:t>
                      </a:r>
                      <a:endParaRPr lang="en-US" sz="1800" dirty="0">
                        <a:latin typeface="+mn-lt"/>
                      </a:endParaRPr>
                    </a:p>
                  </a:txBody>
                  <a:tcPr marL="19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latin typeface="+mn-lt"/>
                        </a:rPr>
                        <a:t>Detroit, Indianapolis, Milwaukee</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986877153"/>
                  </a:ext>
                </a:extLst>
              </a:tr>
              <a:tr h="0">
                <a:tc>
                  <a:txBody>
                    <a:bodyPr/>
                    <a:lstStyle/>
                    <a:p>
                      <a:pPr algn="l"/>
                      <a:r>
                        <a:rPr lang="en-US" sz="1800" dirty="0" smtClean="0">
                          <a:latin typeface="+mn-lt"/>
                        </a:rPr>
                        <a:t>8. Nashville</a:t>
                      </a:r>
                      <a:endParaRPr lang="en-US" sz="1800" dirty="0">
                        <a:latin typeface="+mn-lt"/>
                      </a:endParaRPr>
                    </a:p>
                  </a:txBody>
                  <a:tcPr marL="19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latin typeface="+mn-lt"/>
                        </a:rPr>
                        <a:t>Atlanta, Cincinnati, Indianapolis, Nashville, St. Louis</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23807881"/>
                  </a:ext>
                </a:extLst>
              </a:tr>
              <a:tr h="0">
                <a:tc>
                  <a:txBody>
                    <a:bodyPr/>
                    <a:lstStyle/>
                    <a:p>
                      <a:pPr algn="l"/>
                      <a:r>
                        <a:rPr lang="en-US" sz="1800" dirty="0" smtClean="0">
                          <a:latin typeface="+mn-lt"/>
                        </a:rPr>
                        <a:t>9. New York</a:t>
                      </a:r>
                      <a:endParaRPr lang="en-US" sz="1800" dirty="0">
                        <a:latin typeface="+mn-lt"/>
                      </a:endParaRPr>
                    </a:p>
                  </a:txBody>
                  <a:tcPr marL="19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latin typeface="+mn-lt"/>
                        </a:rPr>
                        <a:t>Boston, New York, Richmond</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770496339"/>
                  </a:ext>
                </a:extLst>
              </a:tr>
              <a:tr h="0">
                <a:tc>
                  <a:txBody>
                    <a:bodyPr/>
                    <a:lstStyle/>
                    <a:p>
                      <a:pPr algn="l"/>
                      <a:r>
                        <a:rPr lang="en-US" sz="1800" dirty="0" smtClean="0">
                          <a:latin typeface="+mn-lt"/>
                        </a:rPr>
                        <a:t>10. Pittsburgh</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latin typeface="+mn-lt"/>
                        </a:rPr>
                        <a:t>Cincinnati, Detroit, Pittsburgh, Richmond</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543884964"/>
                  </a:ext>
                </a:extLst>
              </a:tr>
              <a:tr h="0">
                <a:tc>
                  <a:txBody>
                    <a:bodyPr/>
                    <a:lstStyle/>
                    <a:p>
                      <a:pPr algn="l"/>
                      <a:r>
                        <a:rPr lang="en-US" sz="1800" dirty="0" smtClean="0">
                          <a:latin typeface="+mn-lt"/>
                        </a:rPr>
                        <a:t>11. Richmond</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latin typeface="+mn-lt"/>
                        </a:rPr>
                        <a:t>Charlotte, New York, Pittsburgh, Richmond</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788506554"/>
                  </a:ext>
                </a:extLst>
              </a:tr>
              <a:tr h="0">
                <a:tc>
                  <a:txBody>
                    <a:bodyPr/>
                    <a:lstStyle/>
                    <a:p>
                      <a:pPr algn="l"/>
                      <a:r>
                        <a:rPr lang="en-US" sz="1800" dirty="0" smtClean="0">
                          <a:latin typeface="+mn-lt"/>
                        </a:rPr>
                        <a:t>12. St. Louis</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latin typeface="+mn-lt"/>
                        </a:rPr>
                        <a:t>Indianapolis, Nashville, St. Louis</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37165790"/>
                  </a:ext>
                </a:extLst>
              </a:tr>
            </a:tbl>
          </a:graphicData>
        </a:graphic>
      </p:graphicFrame>
    </p:spTree>
    <p:extLst>
      <p:ext uri="{BB962C8B-B14F-4D97-AF65-F5344CB8AC3E}">
        <p14:creationId xmlns="" xmlns:p14="http://schemas.microsoft.com/office/powerpoint/2010/main" val="30422876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Set </a:t>
            </a:r>
            <a:r>
              <a:rPr lang="en-US" dirty="0"/>
              <a:t>Covering Example </a:t>
            </a:r>
            <a:r>
              <a:rPr lang="en-US" sz="2000" b="0" dirty="0" smtClean="0"/>
              <a:t>(3 </a:t>
            </a:r>
            <a:r>
              <a:rPr lang="en-US" sz="2000" b="0" dirty="0"/>
              <a:t>of </a:t>
            </a:r>
            <a:r>
              <a:rPr lang="en-US" sz="2000" b="0" dirty="0" smtClean="0"/>
              <a:t>5)</a:t>
            </a:r>
            <a:endParaRPr lang="en-US" sz="2000" b="0" dirty="0"/>
          </a:p>
        </p:txBody>
      </p:sp>
      <p:sp>
        <p:nvSpPr>
          <p:cNvPr id="5" name="Text Placeholder 4"/>
          <p:cNvSpPr>
            <a:spLocks noGrp="1"/>
          </p:cNvSpPr>
          <p:nvPr>
            <p:ph type="body" idx="1"/>
          </p:nvPr>
        </p:nvSpPr>
        <p:spPr>
          <a:xfrm>
            <a:off x="457200" y="1600200"/>
            <a:ext cx="8229600" cy="907026"/>
          </a:xfrm>
        </p:spPr>
        <p:txBody>
          <a:bodyPr/>
          <a:lstStyle/>
          <a:p>
            <a:pPr marL="0" indent="0" eaLnBrk="0" hangingPunct="0">
              <a:buNone/>
              <a:tabLst>
                <a:tab pos="1371600" algn="l"/>
                <a:tab pos="3143250" algn="l"/>
              </a:tabLst>
            </a:pPr>
            <a:r>
              <a:rPr lang="en-US" sz="2400" i="1" dirty="0">
                <a:latin typeface="+mn-lt"/>
              </a:rPr>
              <a:t>x</a:t>
            </a:r>
            <a:r>
              <a:rPr lang="en-US" sz="2400" i="1" baseline="-25000" dirty="0">
                <a:latin typeface="+mn-lt"/>
              </a:rPr>
              <a:t>i</a:t>
            </a:r>
            <a:r>
              <a:rPr lang="en-US" sz="2400" dirty="0">
                <a:latin typeface="+mn-lt"/>
              </a:rPr>
              <a:t> = city </a:t>
            </a:r>
            <a:r>
              <a:rPr lang="en-US" sz="2400" i="1" dirty="0">
                <a:latin typeface="+mn-lt"/>
              </a:rPr>
              <a:t>i</a:t>
            </a:r>
            <a:r>
              <a:rPr lang="en-US" sz="2400" dirty="0">
                <a:latin typeface="+mn-lt"/>
              </a:rPr>
              <a:t>, </a:t>
            </a:r>
            <a:r>
              <a:rPr lang="en-US" sz="2400" i="1" dirty="0">
                <a:latin typeface="+mn-lt"/>
              </a:rPr>
              <a:t>i</a:t>
            </a:r>
            <a:r>
              <a:rPr lang="en-US" sz="2400" dirty="0">
                <a:latin typeface="+mn-lt"/>
              </a:rPr>
              <a:t> = 1 to 12; </a:t>
            </a:r>
            <a:r>
              <a:rPr lang="en-US" sz="2400" i="1" dirty="0">
                <a:latin typeface="+mn-lt"/>
              </a:rPr>
              <a:t>x</a:t>
            </a:r>
            <a:r>
              <a:rPr lang="en-US" sz="2400" i="1" baseline="-25000" dirty="0">
                <a:latin typeface="+mn-lt"/>
              </a:rPr>
              <a:t>i</a:t>
            </a:r>
            <a:r>
              <a:rPr lang="en-US" sz="2400" dirty="0">
                <a:latin typeface="+mn-lt"/>
              </a:rPr>
              <a:t> = 0 if city is not selected as a hub and </a:t>
            </a:r>
            <a:r>
              <a:rPr lang="en-US" sz="2400" i="1" dirty="0">
                <a:latin typeface="+mn-lt"/>
              </a:rPr>
              <a:t>x</a:t>
            </a:r>
            <a:r>
              <a:rPr lang="en-US" sz="2400" i="1" baseline="-25000" dirty="0">
                <a:latin typeface="+mn-lt"/>
              </a:rPr>
              <a:t>i</a:t>
            </a:r>
            <a:r>
              <a:rPr lang="en-US" sz="2400" dirty="0">
                <a:latin typeface="+mn-lt"/>
              </a:rPr>
              <a:t> = 1 if it is.</a:t>
            </a:r>
          </a:p>
        </p:txBody>
      </p:sp>
      <p:graphicFrame>
        <p:nvGraphicFramePr>
          <p:cNvPr id="7" name="Object 6" descr="Minimize Z = x sub 1 + x sub 2 + x sub 3 + x sub 4 + x sub 5 + x sub 6 + x sub 7 + x sub 8 + x sub 9 + x sub 10 + x sub 11 + x sub 12."/>
          <p:cNvGraphicFramePr>
            <a:graphicFrameLocks noChangeAspect="1"/>
          </p:cNvGraphicFramePr>
          <p:nvPr>
            <p:extLst>
              <p:ext uri="{D42A27DB-BD31-4B8C-83A1-F6EECF244321}">
                <p14:modId xmlns="" xmlns:p14="http://schemas.microsoft.com/office/powerpoint/2010/main" val="2200010544"/>
              </p:ext>
            </p:extLst>
          </p:nvPr>
        </p:nvGraphicFramePr>
        <p:xfrm>
          <a:off x="522620" y="3089491"/>
          <a:ext cx="8055214" cy="410748"/>
        </p:xfrm>
        <a:graphic>
          <a:graphicData uri="http://schemas.openxmlformats.org/presentationml/2006/ole">
            <p:oleObj spid="_x0000_s28134" name="Equation" r:id="rId3" imgW="4483080" imgH="228600" progId="Equation.DSMT4">
              <p:embed/>
            </p:oleObj>
          </a:graphicData>
        </a:graphic>
      </p:graphicFrame>
    </p:spTree>
    <p:extLst>
      <p:ext uri="{BB962C8B-B14F-4D97-AF65-F5344CB8AC3E}">
        <p14:creationId xmlns="" xmlns:p14="http://schemas.microsoft.com/office/powerpoint/2010/main" val="1097213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Set </a:t>
            </a:r>
            <a:r>
              <a:rPr lang="en-US" dirty="0"/>
              <a:t>Covering Example </a:t>
            </a:r>
            <a:r>
              <a:rPr lang="en-US" sz="2000" b="0" dirty="0" smtClean="0"/>
              <a:t>(4 </a:t>
            </a:r>
            <a:r>
              <a:rPr lang="en-US" sz="2000" b="0" dirty="0"/>
              <a:t>of </a:t>
            </a:r>
            <a:r>
              <a:rPr lang="en-US" sz="2000" b="0" dirty="0" smtClean="0"/>
              <a:t>5)</a:t>
            </a:r>
            <a:endParaRPr lang="en-US" sz="2000" b="0" dirty="0"/>
          </a:p>
        </p:txBody>
      </p:sp>
      <p:sp>
        <p:nvSpPr>
          <p:cNvPr id="6" name="Text Placeholder 5"/>
          <p:cNvSpPr>
            <a:spLocks noGrp="1"/>
          </p:cNvSpPr>
          <p:nvPr>
            <p:ph type="body" idx="1"/>
          </p:nvPr>
        </p:nvSpPr>
        <p:spPr>
          <a:xfrm>
            <a:off x="457200" y="1600201"/>
            <a:ext cx="1710813" cy="479322"/>
          </a:xfrm>
        </p:spPr>
        <p:txBody>
          <a:bodyPr/>
          <a:lstStyle/>
          <a:p>
            <a:pPr marL="0" indent="0">
              <a:buNone/>
            </a:pPr>
            <a:r>
              <a:rPr lang="en-US" sz="2400" dirty="0">
                <a:latin typeface="+mn-lt"/>
              </a:rPr>
              <a:t>subject to:</a:t>
            </a:r>
          </a:p>
        </p:txBody>
      </p:sp>
      <p:graphicFrame>
        <p:nvGraphicFramePr>
          <p:cNvPr id="3" name="Object 2" descr="Atlanta: x sub 1 + x sub 3 + x sub 8 is greater than or equal to 1. Boston: x sub 2 + x sub 10 is greater than or equal to 1. Charlotte x sub 1 + x sub 3 + x sub 11 is greater than or equal to 1. Cincinnati: x sub 4 + x sub 5 + x sub 6 + x sub 8 + x sub 10 is greater than or equal to 1. Detroit: x sub 4 + x sub 5 + x sub 6 + x sub 7 + x sub 10 is greater than or equal to 1. Indianapolis: x sub 4 + x sub 5 + x sub 6 + x sub 7 + x sub 8 + x sub 12 is greater than or equal to 1. Milwaukee: x sub 5 + x sub 6 + x sub 7 is greater than or equal to 1. Nashville: x sub 1 + x sub 4 + x sub 6 + x sub 8 + x sub 12 is greater than or equal to 1. New York: x sub 2 + x sub 9 + x sub 11 is greater than or equal to 1. Pittsburg: x sub 4 + x sub 5 + x sub 10 + x sub 11 is greater than or equal to 1. Richmond: x sub 3 + x sub 9 + x sub 10 + x sub 11 is greater than or equal to 1. St Louis: x sub 6 + x sub 8 + x sub 12 is greater than or equal to 1. x sub i j = 0 or 1."/>
          <p:cNvGraphicFramePr>
            <a:graphicFrameLocks noChangeAspect="1"/>
          </p:cNvGraphicFramePr>
          <p:nvPr>
            <p:extLst>
              <p:ext uri="{D42A27DB-BD31-4B8C-83A1-F6EECF244321}">
                <p14:modId xmlns="" xmlns:p14="http://schemas.microsoft.com/office/powerpoint/2010/main" val="40397232"/>
              </p:ext>
            </p:extLst>
          </p:nvPr>
        </p:nvGraphicFramePr>
        <p:xfrm>
          <a:off x="2441779" y="1729139"/>
          <a:ext cx="5102269" cy="4733169"/>
        </p:xfrm>
        <a:graphic>
          <a:graphicData uri="http://schemas.openxmlformats.org/presentationml/2006/ole">
            <p:oleObj spid="_x0000_s30162" name="Equation" r:id="rId3" imgW="2984400" imgH="2768400" progId="Equation.DSMT4">
              <p:embed/>
            </p:oleObj>
          </a:graphicData>
        </a:graphic>
      </p:graphicFrame>
    </p:spTree>
    <p:extLst>
      <p:ext uri="{BB962C8B-B14F-4D97-AF65-F5344CB8AC3E}">
        <p14:creationId xmlns="" xmlns:p14="http://schemas.microsoft.com/office/powerpoint/2010/main" val="8997806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a:t>
            </a:r>
            <a:r>
              <a:rPr lang="en-US" dirty="0"/>
              <a:t>Covering Example in </a:t>
            </a:r>
            <a:r>
              <a:rPr lang="en-US" dirty="0" smtClean="0"/>
              <a:t>Excel</a:t>
            </a:r>
            <a:endParaRPr lang="en-US" dirty="0"/>
          </a:p>
        </p:txBody>
      </p:sp>
      <p:sp>
        <p:nvSpPr>
          <p:cNvPr id="3" name="Text Placeholder 2"/>
          <p:cNvSpPr>
            <a:spLocks noGrp="1"/>
          </p:cNvSpPr>
          <p:nvPr>
            <p:ph type="body" idx="1"/>
          </p:nvPr>
        </p:nvSpPr>
        <p:spPr>
          <a:xfrm>
            <a:off x="457200" y="1600200"/>
            <a:ext cx="8229600" cy="489857"/>
          </a:xfrm>
        </p:spPr>
        <p:txBody>
          <a:bodyPr/>
          <a:lstStyle/>
          <a:p>
            <a:pPr marL="0" indent="0" eaLnBrk="0" hangingPunct="0">
              <a:buNone/>
            </a:pPr>
            <a:r>
              <a:rPr lang="en-US" sz="2400" b="1" dirty="0">
                <a:latin typeface="+mn-lt"/>
              </a:rPr>
              <a:t>Exhibit 5.21</a:t>
            </a:r>
            <a:endParaRPr lang="en-US" sz="2400" dirty="0">
              <a:latin typeface="+mn-lt"/>
            </a:endParaRPr>
          </a:p>
        </p:txBody>
      </p:sp>
      <p:pic>
        <p:nvPicPr>
          <p:cNvPr id="4" name="Picture 3" descr="An Excel sheet of data for the set covering example displays data within a table, with the general layout summarized as follows: The table has rows for hub sites 1 through 12, in column A and rows 7 through 18. The table has columns for cities within 300 miles, with the same cities listed in row 6, columns B through M. The cells within the table have values 0 or 1. The sums of row values are listed in column N. The formula for the value in cell N 18, for St. Louis, is = SUM PRODUCT left parenthesis B 18 colon M 18 comma B 20 colon M 20 right parenthesis. Hub selections, or decision variables, for each city are listed in row 20. Total hubs are calculated in cell B 22. The object function formula is = SUM left parenthesis B 20 colon M 20 right parenthesi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09982" y="2316360"/>
            <a:ext cx="6324036" cy="3966995"/>
          </a:xfrm>
          <a:prstGeom prst="rect">
            <a:avLst/>
          </a:prstGeom>
        </p:spPr>
      </p:pic>
    </p:spTree>
    <p:extLst>
      <p:ext uri="{BB962C8B-B14F-4D97-AF65-F5344CB8AC3E}">
        <p14:creationId xmlns="" xmlns:p14="http://schemas.microsoft.com/office/powerpoint/2010/main" val="33219607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a:t>
            </a:r>
            <a:r>
              <a:rPr lang="en-US" dirty="0"/>
              <a:t>Covering Example </a:t>
            </a:r>
            <a:r>
              <a:rPr lang="en-US" sz="2000" b="0" dirty="0" smtClean="0"/>
              <a:t>(5 </a:t>
            </a:r>
            <a:r>
              <a:rPr lang="en-US" sz="2000" b="0" dirty="0"/>
              <a:t>of </a:t>
            </a:r>
            <a:r>
              <a:rPr lang="en-US" sz="2000" b="0" dirty="0" smtClean="0"/>
              <a:t>5)</a:t>
            </a:r>
            <a:endParaRPr lang="en-US" sz="2000" b="0" dirty="0"/>
          </a:p>
        </p:txBody>
      </p:sp>
      <p:sp>
        <p:nvSpPr>
          <p:cNvPr id="3" name="Text Placeholder 2"/>
          <p:cNvSpPr>
            <a:spLocks noGrp="1"/>
          </p:cNvSpPr>
          <p:nvPr>
            <p:ph type="body" idx="1"/>
          </p:nvPr>
        </p:nvSpPr>
        <p:spPr>
          <a:xfrm>
            <a:off x="457200" y="1600201"/>
            <a:ext cx="8229600" cy="417286"/>
          </a:xfrm>
        </p:spPr>
        <p:txBody>
          <a:bodyPr/>
          <a:lstStyle/>
          <a:p>
            <a:pPr marL="0" indent="0" eaLnBrk="0" hangingPunct="0">
              <a:buNone/>
            </a:pPr>
            <a:r>
              <a:rPr lang="en-US" sz="2400" b="1" dirty="0">
                <a:latin typeface="+mn-lt"/>
              </a:rPr>
              <a:t>Exhibit 5.22</a:t>
            </a:r>
            <a:endParaRPr lang="en-US" sz="2400" dirty="0">
              <a:latin typeface="+mn-lt"/>
            </a:endParaRPr>
          </a:p>
        </p:txBody>
      </p:sp>
      <p:pic>
        <p:nvPicPr>
          <p:cNvPr id="4" name="Picture 3" descr="A solver parameters screen is filled in with data as follows: Set objective, B 22. To, Min. By changing variable cells, B 8 20 through M 20. Subject to the constraints, with 2 listed, as follows. N 7 through N 18 is greater than or equal to 1, as city constraints. B 20 through M 20 = binary. Make unconstrained variable non-negative selected. Select a solving method, simplex L P."/>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957153" y="2391289"/>
            <a:ext cx="5229695" cy="3788110"/>
          </a:xfrm>
          <a:prstGeom prst="rect">
            <a:avLst/>
          </a:prstGeom>
        </p:spPr>
      </p:pic>
    </p:spTree>
    <p:extLst>
      <p:ext uri="{BB962C8B-B14F-4D97-AF65-F5344CB8AC3E}">
        <p14:creationId xmlns="" xmlns:p14="http://schemas.microsoft.com/office/powerpoint/2010/main" val="13543724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Integer Programming Modeling </a:t>
            </a:r>
            <a:r>
              <a:rPr lang="en-US" dirty="0" smtClean="0"/>
              <a:t>Example: Problem Statement</a:t>
            </a:r>
            <a:endParaRPr lang="en-US" dirty="0"/>
          </a:p>
        </p:txBody>
      </p:sp>
      <p:sp>
        <p:nvSpPr>
          <p:cNvPr id="3" name="Text Placeholder 2"/>
          <p:cNvSpPr>
            <a:spLocks noGrp="1"/>
          </p:cNvSpPr>
          <p:nvPr>
            <p:ph type="body" idx="1"/>
          </p:nvPr>
        </p:nvSpPr>
        <p:spPr>
          <a:xfrm>
            <a:off x="457200" y="1600200"/>
            <a:ext cx="8229600" cy="4726858"/>
          </a:xfrm>
        </p:spPr>
        <p:txBody>
          <a:bodyPr/>
          <a:lstStyle/>
          <a:p>
            <a:pPr eaLnBrk="0" hangingPunct="0">
              <a:buClr>
                <a:schemeClr val="tx2"/>
              </a:buClr>
            </a:pPr>
            <a:r>
              <a:rPr lang="en-US" sz="2000" dirty="0">
                <a:latin typeface="+mn-lt"/>
              </a:rPr>
              <a:t>Textbook company developing two new regions.</a:t>
            </a:r>
          </a:p>
          <a:p>
            <a:pPr eaLnBrk="0" hangingPunct="0">
              <a:buClr>
                <a:schemeClr val="tx2"/>
              </a:buClr>
            </a:pPr>
            <a:r>
              <a:rPr lang="en-US" sz="2000" dirty="0">
                <a:latin typeface="+mn-lt"/>
              </a:rPr>
              <a:t>Planning to transfer some of its 10 salespeople into new regions.</a:t>
            </a:r>
          </a:p>
          <a:p>
            <a:pPr eaLnBrk="0" hangingPunct="0">
              <a:buClr>
                <a:schemeClr val="tx2"/>
              </a:buClr>
            </a:pPr>
            <a:r>
              <a:rPr lang="en-US" sz="2000" dirty="0">
                <a:latin typeface="+mn-lt"/>
              </a:rPr>
              <a:t>Average annual expenses for sales </a:t>
            </a:r>
            <a:r>
              <a:rPr lang="en-US" sz="2000" dirty="0" smtClean="0">
                <a:latin typeface="+mn-lt"/>
              </a:rPr>
              <a:t>person:</a:t>
            </a:r>
          </a:p>
          <a:p>
            <a:pPr lvl="1" eaLnBrk="0" hangingPunct="0">
              <a:buClr>
                <a:schemeClr val="tx2"/>
              </a:buClr>
            </a:pPr>
            <a:r>
              <a:rPr lang="en-US" sz="2000" dirty="0" smtClean="0">
                <a:latin typeface="+mn-lt"/>
              </a:rPr>
              <a:t>Region </a:t>
            </a:r>
            <a:r>
              <a:rPr lang="en-US" sz="2000" dirty="0">
                <a:latin typeface="+mn-lt"/>
              </a:rPr>
              <a:t>1 - $</a:t>
            </a:r>
            <a:r>
              <a:rPr lang="en-US" sz="2000" dirty="0" smtClean="0">
                <a:latin typeface="+mn-lt"/>
              </a:rPr>
              <a:t>10,000/salesperson</a:t>
            </a:r>
          </a:p>
          <a:p>
            <a:pPr lvl="1" eaLnBrk="0" hangingPunct="0">
              <a:buClr>
                <a:schemeClr val="tx2"/>
              </a:buClr>
            </a:pPr>
            <a:r>
              <a:rPr lang="en-US" sz="2000" dirty="0" smtClean="0">
                <a:latin typeface="+mn-lt"/>
              </a:rPr>
              <a:t>Region </a:t>
            </a:r>
            <a:r>
              <a:rPr lang="en-US" sz="2000" dirty="0">
                <a:latin typeface="+mn-lt"/>
              </a:rPr>
              <a:t>2 - $7,500/salesperson</a:t>
            </a:r>
          </a:p>
          <a:p>
            <a:pPr eaLnBrk="0" hangingPunct="0">
              <a:buClr>
                <a:schemeClr val="tx2"/>
              </a:buClr>
            </a:pPr>
            <a:r>
              <a:rPr lang="en-US" sz="2000" dirty="0">
                <a:latin typeface="+mn-lt"/>
              </a:rPr>
              <a:t>Total annual expense budget is $72,000.</a:t>
            </a:r>
          </a:p>
          <a:p>
            <a:pPr eaLnBrk="0" hangingPunct="0">
              <a:buClr>
                <a:schemeClr val="tx2"/>
              </a:buClr>
            </a:pPr>
            <a:r>
              <a:rPr lang="en-US" sz="2000" dirty="0">
                <a:latin typeface="+mn-lt"/>
              </a:rPr>
              <a:t>Sales generated each </a:t>
            </a:r>
            <a:r>
              <a:rPr lang="en-US" sz="2000" dirty="0" smtClean="0">
                <a:latin typeface="+mn-lt"/>
              </a:rPr>
              <a:t>year:</a:t>
            </a:r>
          </a:p>
          <a:p>
            <a:pPr lvl="1" eaLnBrk="0" hangingPunct="0">
              <a:buClr>
                <a:schemeClr val="tx2"/>
              </a:buClr>
            </a:pPr>
            <a:r>
              <a:rPr lang="en-US" sz="2000" dirty="0" smtClean="0">
                <a:latin typeface="+mn-lt"/>
              </a:rPr>
              <a:t>Region </a:t>
            </a:r>
            <a:r>
              <a:rPr lang="en-US" sz="2000" dirty="0">
                <a:latin typeface="+mn-lt"/>
              </a:rPr>
              <a:t>1 - $</a:t>
            </a:r>
            <a:r>
              <a:rPr lang="en-US" sz="2000" dirty="0" smtClean="0">
                <a:latin typeface="+mn-lt"/>
              </a:rPr>
              <a:t>85,000/salesperson</a:t>
            </a:r>
          </a:p>
          <a:p>
            <a:pPr lvl="1" eaLnBrk="0" hangingPunct="0">
              <a:buClr>
                <a:schemeClr val="tx2"/>
              </a:buClr>
            </a:pPr>
            <a:r>
              <a:rPr lang="en-US" sz="2000" dirty="0" smtClean="0">
                <a:latin typeface="+mn-lt"/>
              </a:rPr>
              <a:t>Region </a:t>
            </a:r>
            <a:r>
              <a:rPr lang="en-US" sz="2000" dirty="0">
                <a:latin typeface="+mn-lt"/>
              </a:rPr>
              <a:t>2 - $</a:t>
            </a:r>
            <a:r>
              <a:rPr lang="en-US" sz="2000" dirty="0" smtClean="0">
                <a:latin typeface="+mn-lt"/>
              </a:rPr>
              <a:t>60,000/salesperson</a:t>
            </a:r>
            <a:endParaRPr lang="en-US" sz="2000" dirty="0">
              <a:latin typeface="+mn-lt"/>
            </a:endParaRPr>
          </a:p>
          <a:p>
            <a:pPr eaLnBrk="0" hangingPunct="0">
              <a:buClr>
                <a:schemeClr val="tx2"/>
              </a:buClr>
            </a:pPr>
            <a:r>
              <a:rPr lang="en-US" sz="2000" dirty="0">
                <a:latin typeface="+mn-lt"/>
              </a:rPr>
              <a:t>How many salespeople should be transferred into each region in order to maximize increased sales?</a:t>
            </a:r>
          </a:p>
        </p:txBody>
      </p:sp>
    </p:spTree>
    <p:extLst>
      <p:ext uri="{BB962C8B-B14F-4D97-AF65-F5344CB8AC3E}">
        <p14:creationId xmlns="" xmlns:p14="http://schemas.microsoft.com/office/powerpoint/2010/main" val="33552864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Total Integer Programming Modeling </a:t>
            </a:r>
            <a:r>
              <a:rPr lang="en-US" dirty="0" smtClean="0"/>
              <a:t>Example: Model Formulation</a:t>
            </a:r>
            <a:endParaRPr lang="en-US" dirty="0"/>
          </a:p>
        </p:txBody>
      </p:sp>
      <p:sp>
        <p:nvSpPr>
          <p:cNvPr id="5" name="Text Placeholder 4"/>
          <p:cNvSpPr>
            <a:spLocks noGrp="1"/>
          </p:cNvSpPr>
          <p:nvPr>
            <p:ph type="body" idx="1"/>
          </p:nvPr>
        </p:nvSpPr>
        <p:spPr>
          <a:xfrm>
            <a:off x="457200" y="1600201"/>
            <a:ext cx="8229600" cy="936522"/>
          </a:xfrm>
        </p:spPr>
        <p:txBody>
          <a:bodyPr/>
          <a:lstStyle/>
          <a:p>
            <a:pPr marL="0" indent="0" eaLnBrk="0" hangingPunct="0">
              <a:spcBef>
                <a:spcPct val="35000"/>
              </a:spcBef>
              <a:buNone/>
            </a:pPr>
            <a:r>
              <a:rPr lang="en-US" sz="2400" b="1" dirty="0">
                <a:latin typeface="+mn-lt"/>
              </a:rPr>
              <a:t>Step 1:</a:t>
            </a:r>
          </a:p>
          <a:p>
            <a:pPr marL="0" indent="0" eaLnBrk="0" hangingPunct="0">
              <a:spcBef>
                <a:spcPct val="35000"/>
              </a:spcBef>
              <a:buNone/>
            </a:pPr>
            <a:r>
              <a:rPr lang="en-US" sz="2400" dirty="0">
                <a:latin typeface="+mn-lt"/>
              </a:rPr>
              <a:t>Formulate the Integer Programming Model</a:t>
            </a:r>
          </a:p>
        </p:txBody>
      </p:sp>
      <p:graphicFrame>
        <p:nvGraphicFramePr>
          <p:cNvPr id="11" name="Object 10" descr="Maximize Z = $85,000 x sub 1 + 60,000 x sub 2."/>
          <p:cNvGraphicFramePr>
            <a:graphicFrameLocks noChangeAspect="1"/>
          </p:cNvGraphicFramePr>
          <p:nvPr>
            <p:extLst>
              <p:ext uri="{D42A27DB-BD31-4B8C-83A1-F6EECF244321}">
                <p14:modId xmlns="" xmlns:p14="http://schemas.microsoft.com/office/powerpoint/2010/main" val="4136794935"/>
              </p:ext>
            </p:extLst>
          </p:nvPr>
        </p:nvGraphicFramePr>
        <p:xfrm>
          <a:off x="1486462" y="2651321"/>
          <a:ext cx="4342273" cy="404979"/>
        </p:xfrm>
        <a:graphic>
          <a:graphicData uri="http://schemas.openxmlformats.org/presentationml/2006/ole">
            <p:oleObj spid="_x0000_s32559" name="Equation" r:id="rId3" imgW="2450880" imgH="228600" progId="Equation.DSMT4">
              <p:embed/>
            </p:oleObj>
          </a:graphicData>
        </a:graphic>
      </p:graphicFrame>
      <p:sp>
        <p:nvSpPr>
          <p:cNvPr id="6" name="Content Placeholder 5"/>
          <p:cNvSpPr>
            <a:spLocks noGrp="1"/>
          </p:cNvSpPr>
          <p:nvPr>
            <p:ph sz="quarter" idx="13"/>
          </p:nvPr>
        </p:nvSpPr>
        <p:spPr>
          <a:xfrm>
            <a:off x="1430594" y="3103965"/>
            <a:ext cx="1637071" cy="558800"/>
          </a:xfrm>
        </p:spPr>
        <p:txBody>
          <a:bodyPr/>
          <a:lstStyle/>
          <a:p>
            <a:pPr marL="432" indent="0" eaLnBrk="0" hangingPunct="0">
              <a:spcBef>
                <a:spcPct val="35000"/>
              </a:spcBef>
              <a:buNone/>
            </a:pPr>
            <a:r>
              <a:rPr lang="en-US" sz="2400" dirty="0">
                <a:latin typeface="+mn-lt"/>
              </a:rPr>
              <a:t>subject to:</a:t>
            </a:r>
          </a:p>
        </p:txBody>
      </p:sp>
      <p:graphicFrame>
        <p:nvGraphicFramePr>
          <p:cNvPr id="12" name="Object 11" descr="x sub 1 + x sub 2 is less than or equal to 10 salespeople. $10,000 x sub 1 + 7,000 x sub 2 is less than or equal to $72,000 expense budget. x sub 1, comma, x sub 2 is greater than or equal to 0 or integer."/>
          <p:cNvGraphicFramePr>
            <a:graphicFrameLocks noChangeAspect="1"/>
          </p:cNvGraphicFramePr>
          <p:nvPr>
            <p:extLst>
              <p:ext uri="{D42A27DB-BD31-4B8C-83A1-F6EECF244321}">
                <p14:modId xmlns="" xmlns:p14="http://schemas.microsoft.com/office/powerpoint/2010/main" val="731592521"/>
              </p:ext>
            </p:extLst>
          </p:nvPr>
        </p:nvGraphicFramePr>
        <p:xfrm>
          <a:off x="1696254" y="3793169"/>
          <a:ext cx="6459413" cy="1336431"/>
        </p:xfrm>
        <a:graphic>
          <a:graphicData uri="http://schemas.openxmlformats.org/presentationml/2006/ole">
            <p:oleObj spid="_x0000_s32560" name="Equation" r:id="rId4" imgW="3314520" imgH="685800" progId="Equation.DSMT4">
              <p:embed/>
            </p:oleObj>
          </a:graphicData>
        </a:graphic>
      </p:graphicFrame>
      <p:sp>
        <p:nvSpPr>
          <p:cNvPr id="7" name="Content Placeholder 6"/>
          <p:cNvSpPr>
            <a:spLocks noGrp="1"/>
          </p:cNvSpPr>
          <p:nvPr>
            <p:ph sz="quarter" idx="14"/>
          </p:nvPr>
        </p:nvSpPr>
        <p:spPr>
          <a:xfrm>
            <a:off x="457200" y="5284585"/>
            <a:ext cx="8232775" cy="983482"/>
          </a:xfrm>
        </p:spPr>
        <p:txBody>
          <a:bodyPr/>
          <a:lstStyle/>
          <a:p>
            <a:pPr marL="432" indent="0" eaLnBrk="0" hangingPunct="0">
              <a:spcBef>
                <a:spcPct val="35000"/>
              </a:spcBef>
              <a:buNone/>
            </a:pPr>
            <a:r>
              <a:rPr lang="en-US" sz="2400" b="1" dirty="0">
                <a:latin typeface="+mn-lt"/>
              </a:rPr>
              <a:t>Step 2:</a:t>
            </a:r>
          </a:p>
          <a:p>
            <a:pPr marL="432" indent="0" eaLnBrk="0" hangingPunct="0">
              <a:spcBef>
                <a:spcPct val="35000"/>
              </a:spcBef>
              <a:buNone/>
            </a:pPr>
            <a:r>
              <a:rPr lang="en-US" sz="2400" dirty="0">
                <a:latin typeface="+mn-lt"/>
              </a:rPr>
              <a:t>Solve the Model using </a:t>
            </a:r>
            <a:r>
              <a:rPr lang="en-US" sz="2400" dirty="0" smtClean="0">
                <a:latin typeface="+mn-lt"/>
              </a:rPr>
              <a:t>Q</a:t>
            </a:r>
            <a:r>
              <a:rPr lang="en-US" sz="100" dirty="0" smtClean="0">
                <a:latin typeface="+mn-lt"/>
              </a:rPr>
              <a:t> </a:t>
            </a:r>
            <a:r>
              <a:rPr lang="en-US" sz="2400" dirty="0" smtClean="0">
                <a:latin typeface="+mn-lt"/>
              </a:rPr>
              <a:t>M </a:t>
            </a:r>
            <a:r>
              <a:rPr lang="en-US" sz="2400" dirty="0">
                <a:latin typeface="+mn-lt"/>
              </a:rPr>
              <a:t>for Windows</a:t>
            </a:r>
          </a:p>
        </p:txBody>
      </p:sp>
    </p:spTree>
    <p:extLst>
      <p:ext uri="{BB962C8B-B14F-4D97-AF65-F5344CB8AC3E}">
        <p14:creationId xmlns="" xmlns:p14="http://schemas.microsoft.com/office/powerpoint/2010/main" val="34538559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chor="b"/>
          <a:lstStyle/>
          <a:p>
            <a:r>
              <a:rPr lang="en-US" dirty="0"/>
              <a:t>Total Integer Programming Modeling </a:t>
            </a:r>
            <a:r>
              <a:rPr lang="en-US" dirty="0" smtClean="0"/>
              <a:t>Example: Solution </a:t>
            </a:r>
            <a:r>
              <a:rPr lang="en-US" dirty="0"/>
              <a:t>with </a:t>
            </a:r>
            <a:r>
              <a:rPr lang="en-US" dirty="0" smtClean="0"/>
              <a:t>Q</a:t>
            </a:r>
            <a:r>
              <a:rPr lang="en-US" sz="100" dirty="0" smtClean="0"/>
              <a:t> </a:t>
            </a:r>
            <a:r>
              <a:rPr lang="en-US" dirty="0" smtClean="0"/>
              <a:t>M </a:t>
            </a:r>
            <a:r>
              <a:rPr lang="en-US" dirty="0"/>
              <a:t>for </a:t>
            </a:r>
            <a:r>
              <a:rPr lang="en-US" dirty="0" smtClean="0"/>
              <a:t>Windows</a:t>
            </a:r>
            <a:endParaRPr lang="en-US" dirty="0"/>
          </a:p>
        </p:txBody>
      </p:sp>
      <p:pic>
        <p:nvPicPr>
          <p:cNvPr id="11" name="Picture 10" descr="An original problem with solution screen displays a data table for chapter 5 example solution, with general layout as follows: Rows for maximize, salespeople, expense budget, variable type, and solution. Columns for X 1, X 2, equation symbol, and R H S. The table is reproduced as follows: A table titled, Chapter 5 Example Solution, has 5 rows and 5 columns. The columns have the following headings from left to right. Category, X 1, X 2, Equation Symbol, R H S. The row entries are as follows. Row 1. Maximize, 85000, 60000, Blank, Blank. Row 2. Salespeople, 1, 1, Less than or equal to, 10. Row 3. Expense budget, in dollars, 10000, 7000, Less than or equal to, 72000. Row 4. Variable type, Integer, Integer, Blank, Blank. Row 5. Solution, 3, 6, Optimal Z greater than or equal to, 615000.">
            <a:extLst>
              <a:ext uri="{FF2B5EF4-FFF2-40B4-BE49-F238E27FC236}">
                <a16:creationId xmlns="" xmlns:a16="http://schemas.microsoft.com/office/drawing/2014/main" id="{3FECAC0D-C8EF-4466-8193-2759ED60CBB0}"/>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25554" y="2120981"/>
            <a:ext cx="7303289" cy="2581971"/>
          </a:xfrm>
          <a:prstGeom prst="rect">
            <a:avLst/>
          </a:prstGeom>
        </p:spPr>
      </p:pic>
    </p:spTree>
    <p:extLst>
      <p:ext uri="{BB962C8B-B14F-4D97-AF65-F5344CB8AC3E}">
        <p14:creationId xmlns="" xmlns:p14="http://schemas.microsoft.com/office/powerpoint/2010/main" val="3022720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Total Integer Model </a:t>
            </a:r>
            <a:r>
              <a:rPr lang="en-US" sz="2000" b="0" dirty="0" smtClean="0"/>
              <a:t>(2 </a:t>
            </a:r>
            <a:r>
              <a:rPr lang="en-US" sz="2000" b="0" dirty="0"/>
              <a:t>of </a:t>
            </a:r>
            <a:r>
              <a:rPr lang="en-US" sz="2000" b="0" dirty="0" smtClean="0"/>
              <a:t>2)</a:t>
            </a:r>
            <a:endParaRPr lang="en-US" sz="2000" dirty="0"/>
          </a:p>
        </p:txBody>
      </p:sp>
      <p:sp>
        <p:nvSpPr>
          <p:cNvPr id="5" name="Text Placeholder 4"/>
          <p:cNvSpPr>
            <a:spLocks noGrp="1"/>
          </p:cNvSpPr>
          <p:nvPr>
            <p:ph type="body" idx="1"/>
          </p:nvPr>
        </p:nvSpPr>
        <p:spPr>
          <a:xfrm>
            <a:off x="457200" y="1600200"/>
            <a:ext cx="4454013" cy="479323"/>
          </a:xfrm>
        </p:spPr>
        <p:txBody>
          <a:bodyPr/>
          <a:lstStyle/>
          <a:p>
            <a:pPr marL="0" indent="0">
              <a:buNone/>
            </a:pPr>
            <a:r>
              <a:rPr lang="en-US" sz="2400" b="1" dirty="0">
                <a:latin typeface="+mn-lt"/>
              </a:rPr>
              <a:t>Integer </a:t>
            </a:r>
            <a:r>
              <a:rPr lang="en-US" sz="2400" b="1" dirty="0" smtClean="0">
                <a:latin typeface="+mn-lt"/>
              </a:rPr>
              <a:t>Programming Model:</a:t>
            </a:r>
            <a:endParaRPr lang="en-US" sz="2400" b="1" dirty="0">
              <a:latin typeface="+mn-lt"/>
            </a:endParaRPr>
          </a:p>
        </p:txBody>
      </p:sp>
      <p:graphicFrame>
        <p:nvGraphicFramePr>
          <p:cNvPr id="7" name="Object 6" descr="Maximize Z = $100 x sub 1 + $150 x sub 2"/>
          <p:cNvGraphicFramePr>
            <a:graphicFrameLocks noChangeAspect="1"/>
          </p:cNvGraphicFramePr>
          <p:nvPr>
            <p:extLst>
              <p:ext uri="{D42A27DB-BD31-4B8C-83A1-F6EECF244321}">
                <p14:modId xmlns="" xmlns:p14="http://schemas.microsoft.com/office/powerpoint/2010/main" val="958638177"/>
              </p:ext>
            </p:extLst>
          </p:nvPr>
        </p:nvGraphicFramePr>
        <p:xfrm>
          <a:off x="1716088" y="2320925"/>
          <a:ext cx="4059237" cy="446088"/>
        </p:xfrm>
        <a:graphic>
          <a:graphicData uri="http://schemas.openxmlformats.org/presentationml/2006/ole">
            <p:oleObj spid="_x0000_s44032" name="Equation" r:id="rId3" imgW="2082600" imgH="228600" progId="Equation.DSMT4">
              <p:embed/>
            </p:oleObj>
          </a:graphicData>
        </a:graphic>
      </p:graphicFrame>
      <p:sp>
        <p:nvSpPr>
          <p:cNvPr id="6" name="Text Placeholder 5"/>
          <p:cNvSpPr>
            <a:spLocks noGrp="1"/>
          </p:cNvSpPr>
          <p:nvPr>
            <p:ph type="body" idx="2"/>
          </p:nvPr>
        </p:nvSpPr>
        <p:spPr>
          <a:xfrm>
            <a:off x="1548584" y="2856274"/>
            <a:ext cx="1578077" cy="521110"/>
          </a:xfrm>
        </p:spPr>
        <p:txBody>
          <a:bodyPr/>
          <a:lstStyle/>
          <a:p>
            <a:pPr marL="0" indent="0">
              <a:buNone/>
            </a:pPr>
            <a:r>
              <a:rPr lang="en-US" sz="2400" dirty="0">
                <a:latin typeface="+mn-lt"/>
              </a:rPr>
              <a:t>subject to</a:t>
            </a:r>
            <a:r>
              <a:rPr lang="en-US" sz="2400" dirty="0" smtClean="0">
                <a:latin typeface="+mn-lt"/>
              </a:rPr>
              <a:t>:</a:t>
            </a:r>
            <a:endParaRPr lang="en-US" sz="2400" dirty="0">
              <a:latin typeface="+mn-lt"/>
            </a:endParaRPr>
          </a:p>
        </p:txBody>
      </p:sp>
      <p:graphicFrame>
        <p:nvGraphicFramePr>
          <p:cNvPr id="8" name="Object 7" descr="$8,000 x sub 1 + 4,000 x sub 2 is less than or equal to $40,000. 15 x sub 1 + 30 x sub 2 is less than or equal to 200 feet squared"/>
          <p:cNvGraphicFramePr>
            <a:graphicFrameLocks noChangeAspect="1"/>
          </p:cNvGraphicFramePr>
          <p:nvPr>
            <p:extLst>
              <p:ext uri="{D42A27DB-BD31-4B8C-83A1-F6EECF244321}">
                <p14:modId xmlns="" xmlns:p14="http://schemas.microsoft.com/office/powerpoint/2010/main" val="4156040357"/>
              </p:ext>
            </p:extLst>
          </p:nvPr>
        </p:nvGraphicFramePr>
        <p:xfrm>
          <a:off x="1764769" y="3503786"/>
          <a:ext cx="4316619" cy="941809"/>
        </p:xfrm>
        <a:graphic>
          <a:graphicData uri="http://schemas.openxmlformats.org/presentationml/2006/ole">
            <p:oleObj spid="_x0000_s44033" name="Equation" r:id="rId4" imgW="2095200" imgH="457200" progId="Equation.DSMT4">
              <p:embed/>
            </p:oleObj>
          </a:graphicData>
        </a:graphic>
      </p:graphicFrame>
      <p:graphicFrame>
        <p:nvGraphicFramePr>
          <p:cNvPr id="9" name="Object 8" descr="x sub 1, comma, x sub 2 greater than or equal to 0 and integer. x sub 1 = number of presses. x sub 2 = number of lathes"/>
          <p:cNvGraphicFramePr>
            <a:graphicFrameLocks noChangeAspect="1"/>
          </p:cNvGraphicFramePr>
          <p:nvPr>
            <p:extLst>
              <p:ext uri="{D42A27DB-BD31-4B8C-83A1-F6EECF244321}">
                <p14:modId xmlns="" xmlns:p14="http://schemas.microsoft.com/office/powerpoint/2010/main" val="4278319716"/>
              </p:ext>
            </p:extLst>
          </p:nvPr>
        </p:nvGraphicFramePr>
        <p:xfrm>
          <a:off x="3585846" y="4625186"/>
          <a:ext cx="3270165" cy="1412713"/>
        </p:xfrm>
        <a:graphic>
          <a:graphicData uri="http://schemas.openxmlformats.org/presentationml/2006/ole">
            <p:oleObj spid="_x0000_s44034" name="Equation" r:id="rId5" imgW="1587240" imgH="685800" progId="Equation.DSMT4">
              <p:embed/>
            </p:oleObj>
          </a:graphicData>
        </a:graphic>
      </p:graphicFrame>
    </p:spTree>
    <p:extLst>
      <p:ext uri="{BB962C8B-B14F-4D97-AF65-F5344CB8AC3E}">
        <p14:creationId xmlns="" xmlns:p14="http://schemas.microsoft.com/office/powerpoint/2010/main" val="1002343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 0 - 1 Integer Model </a:t>
            </a:r>
            <a:r>
              <a:rPr lang="en-US" sz="2000" b="0" dirty="0"/>
              <a:t>(1 of </a:t>
            </a:r>
            <a:r>
              <a:rPr lang="en-US" sz="2000" b="0" dirty="0" smtClean="0"/>
              <a:t>2)</a:t>
            </a:r>
            <a:endParaRPr lang="en-US" sz="2000" b="0" dirty="0"/>
          </a:p>
        </p:txBody>
      </p:sp>
      <p:sp>
        <p:nvSpPr>
          <p:cNvPr id="6" name="Text Placeholder 5"/>
          <p:cNvSpPr>
            <a:spLocks noGrp="1"/>
          </p:cNvSpPr>
          <p:nvPr>
            <p:ph type="body" idx="1"/>
          </p:nvPr>
        </p:nvSpPr>
        <p:spPr>
          <a:xfrm>
            <a:off x="457200" y="1600201"/>
            <a:ext cx="8229600" cy="1361364"/>
          </a:xfrm>
        </p:spPr>
        <p:txBody>
          <a:bodyPr/>
          <a:lstStyle/>
          <a:p>
            <a:pPr eaLnBrk="0" hangingPunct="0">
              <a:buClr>
                <a:schemeClr val="tx2"/>
              </a:buClr>
            </a:pPr>
            <a:r>
              <a:rPr lang="en-US" sz="2000" dirty="0">
                <a:latin typeface="+mn-lt"/>
              </a:rPr>
              <a:t>Recreation facilities selection to maximize daily usage </a:t>
            </a:r>
            <a:r>
              <a:rPr lang="en-US" sz="2000" dirty="0" smtClean="0">
                <a:latin typeface="+mn-lt"/>
              </a:rPr>
              <a:t>by residents</a:t>
            </a:r>
            <a:r>
              <a:rPr lang="en-US" sz="2000" dirty="0">
                <a:latin typeface="+mn-lt"/>
              </a:rPr>
              <a:t>.</a:t>
            </a:r>
          </a:p>
          <a:p>
            <a:pPr eaLnBrk="0" hangingPunct="0">
              <a:buClr>
                <a:schemeClr val="tx2"/>
              </a:buClr>
            </a:pPr>
            <a:r>
              <a:rPr lang="en-US" sz="2000" dirty="0">
                <a:latin typeface="+mn-lt"/>
              </a:rPr>
              <a:t>Resource constraints: $120,000 budget; 12 acres of land.</a:t>
            </a:r>
          </a:p>
          <a:p>
            <a:pPr eaLnBrk="0" hangingPunct="0">
              <a:buClr>
                <a:schemeClr val="tx2"/>
              </a:buClr>
            </a:pPr>
            <a:r>
              <a:rPr lang="en-US" sz="2000" dirty="0">
                <a:latin typeface="+mn-lt"/>
              </a:rPr>
              <a:t>Selection constraint: either swimming pool or tennis center (not both</a:t>
            </a:r>
            <a:r>
              <a:rPr lang="en-US" sz="2000" dirty="0" smtClean="0">
                <a:latin typeface="+mn-lt"/>
              </a:rPr>
              <a:t>).</a:t>
            </a:r>
            <a:endParaRPr lang="en-US" sz="2000" dirty="0">
              <a:latin typeface="+mn-lt"/>
            </a:endParaRPr>
          </a:p>
        </p:txBody>
      </p:sp>
      <p:graphicFrame>
        <p:nvGraphicFramePr>
          <p:cNvPr id="2" name="Table 1"/>
          <p:cNvGraphicFramePr>
            <a:graphicFrameLocks noGrp="1"/>
          </p:cNvGraphicFramePr>
          <p:nvPr>
            <p:extLst>
              <p:ext uri="{D42A27DB-BD31-4B8C-83A1-F6EECF244321}">
                <p14:modId xmlns="" xmlns:p14="http://schemas.microsoft.com/office/powerpoint/2010/main" val="3314507679"/>
              </p:ext>
            </p:extLst>
          </p:nvPr>
        </p:nvGraphicFramePr>
        <p:xfrm>
          <a:off x="535898" y="3330728"/>
          <a:ext cx="8072204" cy="2590800"/>
        </p:xfrm>
        <a:graphic>
          <a:graphicData uri="http://schemas.openxmlformats.org/drawingml/2006/table">
            <a:tbl>
              <a:tblPr firstRow="1" bandRow="1">
                <a:tableStyleId>{9D7B26C5-4107-4FEC-AEDC-1716B250A1EF}</a:tableStyleId>
              </a:tblPr>
              <a:tblGrid>
                <a:gridCol w="2018051">
                  <a:extLst>
                    <a:ext uri="{9D8B030D-6E8A-4147-A177-3AD203B41FA5}">
                      <a16:colId xmlns="" xmlns:a16="http://schemas.microsoft.com/office/drawing/2014/main" val="2945568492"/>
                    </a:ext>
                  </a:extLst>
                </a:gridCol>
                <a:gridCol w="2018051">
                  <a:extLst>
                    <a:ext uri="{9D8B030D-6E8A-4147-A177-3AD203B41FA5}">
                      <a16:colId xmlns="" xmlns:a16="http://schemas.microsoft.com/office/drawing/2014/main" val="2805470937"/>
                    </a:ext>
                  </a:extLst>
                </a:gridCol>
                <a:gridCol w="2018051">
                  <a:extLst>
                    <a:ext uri="{9D8B030D-6E8A-4147-A177-3AD203B41FA5}">
                      <a16:colId xmlns="" xmlns:a16="http://schemas.microsoft.com/office/drawing/2014/main" val="3731680415"/>
                    </a:ext>
                  </a:extLst>
                </a:gridCol>
                <a:gridCol w="2018051">
                  <a:extLst>
                    <a:ext uri="{9D8B030D-6E8A-4147-A177-3AD203B41FA5}">
                      <a16:colId xmlns="" xmlns:a16="http://schemas.microsoft.com/office/drawing/2014/main" val="3179557381"/>
                    </a:ext>
                  </a:extLst>
                </a:gridCol>
              </a:tblGrid>
              <a:tr h="893236">
                <a:tc>
                  <a:txBody>
                    <a:bodyPr/>
                    <a:lstStyle/>
                    <a:p>
                      <a:pPr algn="ctr"/>
                      <a:r>
                        <a:rPr lang="en-US" sz="2000" b="1" i="0" u="none" strike="noStrike" cap="none" baseline="0" dirty="0" smtClean="0">
                          <a:solidFill>
                            <a:schemeClr val="dk1"/>
                          </a:solidFill>
                          <a:latin typeface="+mn-lt"/>
                          <a:ea typeface="Arial"/>
                          <a:cs typeface="Arial"/>
                          <a:sym typeface="Arial"/>
                        </a:rPr>
                        <a:t>Recreation Facility</a:t>
                      </a:r>
                      <a:endParaRPr lang="en-US" sz="2000" dirty="0">
                        <a:latin typeface="+mn-lt"/>
                      </a:endParaRPr>
                    </a:p>
                  </a:txBody>
                  <a:tcPr anchor="ctr">
                    <a:solidFill>
                      <a:schemeClr val="bg1"/>
                    </a:solidFill>
                  </a:tcPr>
                </a:tc>
                <a:tc>
                  <a:txBody>
                    <a:bodyPr/>
                    <a:lstStyle/>
                    <a:p>
                      <a:pPr algn="ctr"/>
                      <a:r>
                        <a:rPr lang="en-US" sz="2000" b="1" i="0" u="none" strike="noStrike" cap="none" baseline="0" dirty="0" smtClean="0">
                          <a:solidFill>
                            <a:schemeClr val="dk1"/>
                          </a:solidFill>
                          <a:latin typeface="+mn-lt"/>
                          <a:ea typeface="Arial"/>
                          <a:cs typeface="Arial"/>
                          <a:sym typeface="Arial"/>
                        </a:rPr>
                        <a:t>Expected Usage</a:t>
                      </a:r>
                    </a:p>
                    <a:p>
                      <a:pPr algn="ctr"/>
                      <a:r>
                        <a:rPr lang="en-US" sz="2000" b="1" i="0" u="none" strike="noStrike" cap="none" baseline="0" dirty="0" smtClean="0">
                          <a:solidFill>
                            <a:schemeClr val="dk1"/>
                          </a:solidFill>
                          <a:latin typeface="+mn-lt"/>
                          <a:ea typeface="Arial"/>
                          <a:cs typeface="Arial"/>
                          <a:sym typeface="Arial"/>
                        </a:rPr>
                        <a:t>(people/day)</a:t>
                      </a:r>
                      <a:endParaRPr lang="en-US" sz="2000" dirty="0">
                        <a:latin typeface="+mn-lt"/>
                      </a:endParaRPr>
                    </a:p>
                  </a:txBody>
                  <a:tcPr anchor="ctr">
                    <a:solidFill>
                      <a:schemeClr val="bg1"/>
                    </a:solidFill>
                  </a:tcPr>
                </a:tc>
                <a:tc>
                  <a:txBody>
                    <a:bodyPr/>
                    <a:lstStyle/>
                    <a:p>
                      <a:pPr algn="ctr"/>
                      <a:r>
                        <a:rPr lang="en-US" sz="2000" b="1" i="0" u="none" strike="noStrike" cap="none" baseline="0" dirty="0" smtClean="0">
                          <a:solidFill>
                            <a:schemeClr val="dk1"/>
                          </a:solidFill>
                          <a:latin typeface="+mn-lt"/>
                          <a:ea typeface="Arial"/>
                          <a:cs typeface="Arial"/>
                          <a:sym typeface="Arial"/>
                        </a:rPr>
                        <a:t>Cost ($)</a:t>
                      </a:r>
                      <a:endParaRPr lang="en-US" sz="2000" dirty="0">
                        <a:latin typeface="+mn-lt"/>
                      </a:endParaRPr>
                    </a:p>
                  </a:txBody>
                  <a:tcPr anchor="ctr">
                    <a:solidFill>
                      <a:schemeClr val="bg1"/>
                    </a:solidFill>
                  </a:tcPr>
                </a:tc>
                <a:tc>
                  <a:txBody>
                    <a:bodyPr/>
                    <a:lstStyle/>
                    <a:p>
                      <a:pPr algn="ctr"/>
                      <a:r>
                        <a:rPr lang="en-US" sz="2000" b="1" i="0" u="none" strike="noStrike" cap="none" baseline="0" dirty="0" smtClean="0">
                          <a:solidFill>
                            <a:schemeClr val="dk1"/>
                          </a:solidFill>
                          <a:latin typeface="+mn-lt"/>
                          <a:ea typeface="Arial"/>
                          <a:cs typeface="Arial"/>
                          <a:sym typeface="Arial"/>
                        </a:rPr>
                        <a:t>Land Requirements</a:t>
                      </a:r>
                    </a:p>
                    <a:p>
                      <a:pPr algn="ctr"/>
                      <a:r>
                        <a:rPr lang="en-US" sz="2000" b="1" i="0" u="none" strike="noStrike" cap="none" baseline="0" dirty="0" smtClean="0">
                          <a:solidFill>
                            <a:schemeClr val="dk1"/>
                          </a:solidFill>
                          <a:latin typeface="+mn-lt"/>
                          <a:ea typeface="Arial"/>
                          <a:cs typeface="Arial"/>
                          <a:sym typeface="Arial"/>
                        </a:rPr>
                        <a:t>(acres)</a:t>
                      </a:r>
                      <a:endParaRPr lang="en-US" sz="2000" dirty="0">
                        <a:latin typeface="+mn-lt"/>
                      </a:endParaRPr>
                    </a:p>
                  </a:txBody>
                  <a:tcPr anchor="ctr">
                    <a:solidFill>
                      <a:schemeClr val="bg1"/>
                    </a:solidFill>
                  </a:tcPr>
                </a:tc>
                <a:extLst>
                  <a:ext uri="{0D108BD9-81ED-4DB2-BD59-A6C34878D82A}">
                    <a16:rowId xmlns="" xmlns:a16="http://schemas.microsoft.com/office/drawing/2014/main" val="264923472"/>
                  </a:ext>
                </a:extLst>
              </a:tr>
              <a:tr h="351881">
                <a:tc>
                  <a:txBody>
                    <a:bodyPr/>
                    <a:lstStyle/>
                    <a:p>
                      <a:r>
                        <a:rPr lang="en-US" sz="2000" b="0" i="0" u="none" strike="noStrike" cap="none" baseline="0" dirty="0" smtClean="0">
                          <a:solidFill>
                            <a:schemeClr val="dk1"/>
                          </a:solidFill>
                          <a:latin typeface="+mn-lt"/>
                          <a:ea typeface="Arial"/>
                          <a:cs typeface="Arial"/>
                          <a:sym typeface="Arial"/>
                        </a:rPr>
                        <a:t>Swimming pool</a:t>
                      </a:r>
                      <a:endParaRPr lang="en-US" sz="2000" dirty="0">
                        <a:latin typeface="+mn-lt"/>
                      </a:endParaRPr>
                    </a:p>
                  </a:txBody>
                  <a:tcPr>
                    <a:solidFill>
                      <a:schemeClr val="bg1"/>
                    </a:solidFill>
                  </a:tcPr>
                </a:tc>
                <a:tc>
                  <a:txBody>
                    <a:bodyPr/>
                    <a:lstStyle/>
                    <a:p>
                      <a:pPr algn="ctr"/>
                      <a:r>
                        <a:rPr lang="en-US" sz="2000" b="0" i="0" u="none" strike="noStrike" cap="none" baseline="0" dirty="0" smtClean="0">
                          <a:solidFill>
                            <a:schemeClr val="dk1"/>
                          </a:solidFill>
                          <a:latin typeface="+mn-lt"/>
                          <a:ea typeface="Arial"/>
                          <a:cs typeface="Arial"/>
                          <a:sym typeface="Arial"/>
                        </a:rPr>
                        <a:t>300</a:t>
                      </a:r>
                      <a:endParaRPr lang="en-US" sz="2000" dirty="0">
                        <a:latin typeface="+mn-lt"/>
                      </a:endParaRPr>
                    </a:p>
                  </a:txBody>
                  <a:tcPr marR="90000">
                    <a:solidFill>
                      <a:schemeClr val="bg1"/>
                    </a:solidFill>
                  </a:tcPr>
                </a:tc>
                <a:tc>
                  <a:txBody>
                    <a:bodyPr/>
                    <a:lstStyle/>
                    <a:p>
                      <a:pPr algn="ctr"/>
                      <a:r>
                        <a:rPr lang="en-US" sz="2000" b="0" i="0" u="none" strike="noStrike" cap="none" baseline="0" dirty="0" smtClean="0">
                          <a:solidFill>
                            <a:schemeClr val="dk1"/>
                          </a:solidFill>
                          <a:latin typeface="+mn-lt"/>
                          <a:ea typeface="Arial"/>
                          <a:cs typeface="Arial"/>
                          <a:sym typeface="Arial"/>
                        </a:rPr>
                        <a:t>35,000</a:t>
                      </a:r>
                      <a:endParaRPr lang="en-US" sz="2000" dirty="0">
                        <a:latin typeface="+mn-lt"/>
                      </a:endParaRPr>
                    </a:p>
                  </a:txBody>
                  <a:tcPr>
                    <a:solidFill>
                      <a:schemeClr val="bg1"/>
                    </a:solidFill>
                  </a:tcPr>
                </a:tc>
                <a:tc>
                  <a:txBody>
                    <a:bodyPr/>
                    <a:lstStyle/>
                    <a:p>
                      <a:pPr algn="ctr"/>
                      <a:r>
                        <a:rPr lang="en-US" sz="2000" dirty="0" smtClean="0">
                          <a:latin typeface="+mn-lt"/>
                        </a:rPr>
                        <a:t>4</a:t>
                      </a:r>
                      <a:endParaRPr lang="en-US" sz="2000" dirty="0">
                        <a:latin typeface="+mn-lt"/>
                      </a:endParaRPr>
                    </a:p>
                  </a:txBody>
                  <a:tcPr>
                    <a:solidFill>
                      <a:schemeClr val="bg1"/>
                    </a:solidFill>
                  </a:tcPr>
                </a:tc>
                <a:extLst>
                  <a:ext uri="{0D108BD9-81ED-4DB2-BD59-A6C34878D82A}">
                    <a16:rowId xmlns="" xmlns:a16="http://schemas.microsoft.com/office/drawing/2014/main" val="2823222446"/>
                  </a:ext>
                </a:extLst>
              </a:tr>
              <a:tr h="351881">
                <a:tc>
                  <a:txBody>
                    <a:bodyPr/>
                    <a:lstStyle/>
                    <a:p>
                      <a:r>
                        <a:rPr lang="en-US" sz="2000" b="0" i="0" u="none" strike="noStrike" cap="none" baseline="0" dirty="0" smtClean="0">
                          <a:solidFill>
                            <a:schemeClr val="dk1"/>
                          </a:solidFill>
                          <a:latin typeface="+mn-lt"/>
                          <a:ea typeface="Arial"/>
                          <a:cs typeface="Arial"/>
                          <a:sym typeface="Arial"/>
                        </a:rPr>
                        <a:t>Tennis center</a:t>
                      </a:r>
                      <a:endParaRPr lang="en-US" sz="2000" dirty="0">
                        <a:latin typeface="+mn-lt"/>
                      </a:endParaRPr>
                    </a:p>
                  </a:txBody>
                  <a:tcPr>
                    <a:solidFill>
                      <a:schemeClr val="bg1"/>
                    </a:solidFill>
                  </a:tcPr>
                </a:tc>
                <a:tc>
                  <a:txBody>
                    <a:bodyPr/>
                    <a:lstStyle/>
                    <a:p>
                      <a:pPr algn="ctr"/>
                      <a:r>
                        <a:rPr lang="en-US" sz="2000" dirty="0" smtClean="0">
                          <a:latin typeface="+mn-lt"/>
                        </a:rPr>
                        <a:t>90</a:t>
                      </a:r>
                      <a:endParaRPr lang="en-US" sz="2000" dirty="0">
                        <a:latin typeface="+mn-lt"/>
                      </a:endParaRPr>
                    </a:p>
                  </a:txBody>
                  <a:tcPr marR="90000">
                    <a:solidFill>
                      <a:schemeClr val="bg1"/>
                    </a:solidFill>
                  </a:tcPr>
                </a:tc>
                <a:tc>
                  <a:txBody>
                    <a:bodyPr/>
                    <a:lstStyle/>
                    <a:p>
                      <a:pPr algn="ctr"/>
                      <a:r>
                        <a:rPr lang="en-US" sz="2000" b="0" i="0" u="none" strike="noStrike" cap="none" baseline="0" dirty="0" smtClean="0">
                          <a:solidFill>
                            <a:schemeClr val="dk1"/>
                          </a:solidFill>
                          <a:latin typeface="+mn-lt"/>
                          <a:ea typeface="Arial"/>
                          <a:cs typeface="Arial"/>
                          <a:sym typeface="Arial"/>
                        </a:rPr>
                        <a:t>10,000</a:t>
                      </a:r>
                      <a:endParaRPr lang="en-US" sz="2000" dirty="0">
                        <a:latin typeface="+mn-lt"/>
                      </a:endParaRPr>
                    </a:p>
                  </a:txBody>
                  <a:tcPr>
                    <a:solidFill>
                      <a:schemeClr val="bg1"/>
                    </a:solidFill>
                  </a:tcPr>
                </a:tc>
                <a:tc>
                  <a:txBody>
                    <a:bodyPr/>
                    <a:lstStyle/>
                    <a:p>
                      <a:pPr algn="ctr"/>
                      <a:r>
                        <a:rPr lang="en-US" sz="2000" dirty="0" smtClean="0">
                          <a:latin typeface="+mn-lt"/>
                        </a:rPr>
                        <a:t>2</a:t>
                      </a:r>
                      <a:endParaRPr lang="en-US" sz="2000" dirty="0">
                        <a:latin typeface="+mn-lt"/>
                      </a:endParaRPr>
                    </a:p>
                  </a:txBody>
                  <a:tcPr>
                    <a:solidFill>
                      <a:schemeClr val="bg1"/>
                    </a:solidFill>
                  </a:tcPr>
                </a:tc>
                <a:extLst>
                  <a:ext uri="{0D108BD9-81ED-4DB2-BD59-A6C34878D82A}">
                    <a16:rowId xmlns="" xmlns:a16="http://schemas.microsoft.com/office/drawing/2014/main" val="1987163924"/>
                  </a:ext>
                </a:extLst>
              </a:tr>
              <a:tr h="351881">
                <a:tc>
                  <a:txBody>
                    <a:bodyPr/>
                    <a:lstStyle/>
                    <a:p>
                      <a:r>
                        <a:rPr lang="en-US" sz="2000" b="0" i="0" u="none" strike="noStrike" cap="none" baseline="0" dirty="0" smtClean="0">
                          <a:solidFill>
                            <a:schemeClr val="dk1"/>
                          </a:solidFill>
                          <a:latin typeface="+mn-lt"/>
                          <a:ea typeface="Arial"/>
                          <a:cs typeface="Arial"/>
                          <a:sym typeface="Arial"/>
                        </a:rPr>
                        <a:t>Athletic field</a:t>
                      </a:r>
                      <a:endParaRPr lang="en-US" sz="2000" dirty="0">
                        <a:latin typeface="+mn-lt"/>
                      </a:endParaRPr>
                    </a:p>
                  </a:txBody>
                  <a:tcPr>
                    <a:solidFill>
                      <a:schemeClr val="bg1"/>
                    </a:solidFill>
                  </a:tcPr>
                </a:tc>
                <a:tc>
                  <a:txBody>
                    <a:bodyPr/>
                    <a:lstStyle/>
                    <a:p>
                      <a:pPr algn="ctr"/>
                      <a:r>
                        <a:rPr lang="en-US" sz="2000" dirty="0" smtClean="0">
                          <a:latin typeface="+mn-lt"/>
                        </a:rPr>
                        <a:t>400</a:t>
                      </a:r>
                      <a:endParaRPr lang="en-US" sz="2000" dirty="0">
                        <a:latin typeface="+mn-lt"/>
                      </a:endParaRPr>
                    </a:p>
                  </a:txBody>
                  <a:tcPr marR="90000">
                    <a:solidFill>
                      <a:schemeClr val="bg1"/>
                    </a:solidFill>
                  </a:tcPr>
                </a:tc>
                <a:tc>
                  <a:txBody>
                    <a:bodyPr/>
                    <a:lstStyle/>
                    <a:p>
                      <a:pPr algn="ctr"/>
                      <a:r>
                        <a:rPr lang="en-US" sz="2000" b="0" i="0" u="none" strike="noStrike" cap="none" baseline="0" dirty="0" smtClean="0">
                          <a:solidFill>
                            <a:schemeClr val="dk1"/>
                          </a:solidFill>
                          <a:latin typeface="+mn-lt"/>
                          <a:ea typeface="Arial"/>
                          <a:cs typeface="Arial"/>
                          <a:sym typeface="Arial"/>
                        </a:rPr>
                        <a:t>25,000</a:t>
                      </a:r>
                      <a:endParaRPr lang="en-US" sz="2000" dirty="0">
                        <a:latin typeface="+mn-lt"/>
                      </a:endParaRPr>
                    </a:p>
                  </a:txBody>
                  <a:tcPr>
                    <a:solidFill>
                      <a:schemeClr val="bg1"/>
                    </a:solidFill>
                  </a:tcPr>
                </a:tc>
                <a:tc>
                  <a:txBody>
                    <a:bodyPr/>
                    <a:lstStyle/>
                    <a:p>
                      <a:pPr algn="ctr"/>
                      <a:r>
                        <a:rPr lang="en-US" sz="2000" dirty="0" smtClean="0">
                          <a:latin typeface="+mn-lt"/>
                        </a:rPr>
                        <a:t>7</a:t>
                      </a:r>
                      <a:endParaRPr lang="en-US" sz="2000" dirty="0">
                        <a:latin typeface="+mn-lt"/>
                      </a:endParaRPr>
                    </a:p>
                  </a:txBody>
                  <a:tcPr>
                    <a:solidFill>
                      <a:schemeClr val="bg1"/>
                    </a:solidFill>
                  </a:tcPr>
                </a:tc>
                <a:extLst>
                  <a:ext uri="{0D108BD9-81ED-4DB2-BD59-A6C34878D82A}">
                    <a16:rowId xmlns="" xmlns:a16="http://schemas.microsoft.com/office/drawing/2014/main" val="2394065329"/>
                  </a:ext>
                </a:extLst>
              </a:tr>
              <a:tr h="351881">
                <a:tc>
                  <a:txBody>
                    <a:bodyPr/>
                    <a:lstStyle/>
                    <a:p>
                      <a:r>
                        <a:rPr lang="en-US" sz="2000" b="0" i="0" u="none" strike="noStrike" cap="none" baseline="0" dirty="0" smtClean="0">
                          <a:solidFill>
                            <a:schemeClr val="dk1"/>
                          </a:solidFill>
                          <a:latin typeface="+mn-lt"/>
                          <a:ea typeface="Arial"/>
                          <a:cs typeface="Arial"/>
                          <a:sym typeface="Arial"/>
                        </a:rPr>
                        <a:t>Gymnasium</a:t>
                      </a:r>
                      <a:endParaRPr lang="en-US" sz="2000" dirty="0">
                        <a:latin typeface="+mn-lt"/>
                      </a:endParaRPr>
                    </a:p>
                  </a:txBody>
                  <a:tcPr>
                    <a:solidFill>
                      <a:schemeClr val="bg1"/>
                    </a:solidFill>
                  </a:tcPr>
                </a:tc>
                <a:tc>
                  <a:txBody>
                    <a:bodyPr/>
                    <a:lstStyle/>
                    <a:p>
                      <a:pPr algn="ctr"/>
                      <a:r>
                        <a:rPr lang="en-US" sz="2000" dirty="0" smtClean="0">
                          <a:latin typeface="+mn-lt"/>
                        </a:rPr>
                        <a:t>150</a:t>
                      </a:r>
                      <a:endParaRPr lang="en-US" sz="2000" dirty="0">
                        <a:latin typeface="+mn-lt"/>
                      </a:endParaRPr>
                    </a:p>
                  </a:txBody>
                  <a:tcPr marR="90000">
                    <a:solidFill>
                      <a:schemeClr val="bg1"/>
                    </a:solidFill>
                  </a:tcPr>
                </a:tc>
                <a:tc>
                  <a:txBody>
                    <a:bodyPr/>
                    <a:lstStyle/>
                    <a:p>
                      <a:pPr algn="ctr"/>
                      <a:r>
                        <a:rPr lang="en-US" sz="2000" b="0" i="0" u="none" strike="noStrike" cap="none" baseline="0" dirty="0" smtClean="0">
                          <a:solidFill>
                            <a:schemeClr val="dk1"/>
                          </a:solidFill>
                          <a:latin typeface="+mn-lt"/>
                          <a:ea typeface="Arial"/>
                          <a:cs typeface="Arial"/>
                          <a:sym typeface="Arial"/>
                        </a:rPr>
                        <a:t>90,000</a:t>
                      </a:r>
                      <a:endParaRPr lang="en-US" sz="2000" dirty="0">
                        <a:latin typeface="+mn-lt"/>
                      </a:endParaRPr>
                    </a:p>
                  </a:txBody>
                  <a:tcPr>
                    <a:solidFill>
                      <a:schemeClr val="bg1"/>
                    </a:solidFill>
                  </a:tcPr>
                </a:tc>
                <a:tc>
                  <a:txBody>
                    <a:bodyPr/>
                    <a:lstStyle/>
                    <a:p>
                      <a:pPr algn="ctr"/>
                      <a:r>
                        <a:rPr lang="en-US" sz="2000" dirty="0" smtClean="0">
                          <a:latin typeface="+mn-lt"/>
                        </a:rPr>
                        <a:t>3</a:t>
                      </a:r>
                      <a:endParaRPr lang="en-US" sz="2000" dirty="0">
                        <a:latin typeface="+mn-lt"/>
                      </a:endParaRPr>
                    </a:p>
                  </a:txBody>
                  <a:tcPr>
                    <a:solidFill>
                      <a:schemeClr val="bg1"/>
                    </a:solidFill>
                  </a:tcPr>
                </a:tc>
                <a:extLst>
                  <a:ext uri="{0D108BD9-81ED-4DB2-BD59-A6C34878D82A}">
                    <a16:rowId xmlns="" xmlns:a16="http://schemas.microsoft.com/office/drawing/2014/main" val="1837945210"/>
                  </a:ext>
                </a:extLst>
              </a:tr>
            </a:tbl>
          </a:graphicData>
        </a:graphic>
      </p:graphicFrame>
    </p:spTree>
    <p:extLst>
      <p:ext uri="{BB962C8B-B14F-4D97-AF65-F5344CB8AC3E}">
        <p14:creationId xmlns="" xmlns:p14="http://schemas.microsoft.com/office/powerpoint/2010/main" val="4291817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0 - 1 Integer Model </a:t>
            </a:r>
            <a:r>
              <a:rPr lang="en-US" sz="2000" b="0" dirty="0" smtClean="0"/>
              <a:t>(2 </a:t>
            </a:r>
            <a:r>
              <a:rPr lang="en-US" sz="2000" b="0" dirty="0"/>
              <a:t>of </a:t>
            </a:r>
            <a:r>
              <a:rPr lang="en-US" sz="2000" b="0" dirty="0" smtClean="0"/>
              <a:t>2)</a:t>
            </a:r>
            <a:endParaRPr lang="en-US" sz="2000" dirty="0"/>
          </a:p>
        </p:txBody>
      </p:sp>
      <p:sp>
        <p:nvSpPr>
          <p:cNvPr id="7" name="Text Placeholder 6"/>
          <p:cNvSpPr>
            <a:spLocks noGrp="1"/>
          </p:cNvSpPr>
          <p:nvPr>
            <p:ph type="body" idx="2"/>
          </p:nvPr>
        </p:nvSpPr>
        <p:spPr>
          <a:xfrm>
            <a:off x="457200" y="1622271"/>
            <a:ext cx="4454013" cy="500063"/>
          </a:xfrm>
        </p:spPr>
        <p:txBody>
          <a:bodyPr/>
          <a:lstStyle/>
          <a:p>
            <a:pPr marL="0" indent="0">
              <a:buNone/>
            </a:pPr>
            <a:r>
              <a:rPr lang="en-US" sz="2000" b="1" dirty="0">
                <a:latin typeface="+mn-lt"/>
              </a:rPr>
              <a:t>Integer Programming  Model</a:t>
            </a:r>
            <a:r>
              <a:rPr lang="en-US" sz="2000" b="1" dirty="0" smtClean="0">
                <a:latin typeface="+mn-lt"/>
              </a:rPr>
              <a:t>:</a:t>
            </a:r>
            <a:endParaRPr lang="en-US" sz="2000" b="1" dirty="0">
              <a:latin typeface="+mn-lt"/>
            </a:endParaRPr>
          </a:p>
        </p:txBody>
      </p:sp>
      <p:graphicFrame>
        <p:nvGraphicFramePr>
          <p:cNvPr id="4" name="Object 3" descr="Maximize Z = 300 x sub 1 + 90 x sub 2 + 400 x sub 3 + 150 x sub 4."/>
          <p:cNvGraphicFramePr>
            <a:graphicFrameLocks noChangeAspect="1"/>
          </p:cNvGraphicFramePr>
          <p:nvPr>
            <p:extLst>
              <p:ext uri="{D42A27DB-BD31-4B8C-83A1-F6EECF244321}">
                <p14:modId xmlns="" xmlns:p14="http://schemas.microsoft.com/office/powerpoint/2010/main" val="1420984167"/>
              </p:ext>
            </p:extLst>
          </p:nvPr>
        </p:nvGraphicFramePr>
        <p:xfrm>
          <a:off x="939943" y="2129657"/>
          <a:ext cx="4903810" cy="386784"/>
        </p:xfrm>
        <a:graphic>
          <a:graphicData uri="http://schemas.openxmlformats.org/presentationml/2006/ole">
            <p:oleObj spid="_x0000_s37658" name="Equation" r:id="rId3" imgW="2895480" imgH="228600" progId="Equation.DSMT4">
              <p:embed/>
            </p:oleObj>
          </a:graphicData>
        </a:graphic>
      </p:graphicFrame>
      <p:sp>
        <p:nvSpPr>
          <p:cNvPr id="3" name="Text Placeholder 2"/>
          <p:cNvSpPr>
            <a:spLocks noGrp="1"/>
          </p:cNvSpPr>
          <p:nvPr>
            <p:ph type="body" idx="1"/>
          </p:nvPr>
        </p:nvSpPr>
        <p:spPr>
          <a:xfrm>
            <a:off x="457200" y="2544086"/>
            <a:ext cx="1356852" cy="408069"/>
          </a:xfrm>
        </p:spPr>
        <p:txBody>
          <a:bodyPr/>
          <a:lstStyle/>
          <a:p>
            <a:pPr marL="0" indent="0">
              <a:buNone/>
            </a:pPr>
            <a:r>
              <a:rPr lang="en-US" sz="2000" dirty="0">
                <a:latin typeface="+mn-lt"/>
              </a:rPr>
              <a:t>subject to:</a:t>
            </a:r>
          </a:p>
        </p:txBody>
      </p:sp>
      <p:graphicFrame>
        <p:nvGraphicFramePr>
          <p:cNvPr id="5" name="Object 4" descr="$35,000 x sub 1 + 10,000 x sub 2 + 25,000 x sub 3 + 90,000 x sub 4 is less than or equal to $120,000."/>
          <p:cNvGraphicFramePr>
            <a:graphicFrameLocks noChangeAspect="1"/>
          </p:cNvGraphicFramePr>
          <p:nvPr>
            <p:extLst>
              <p:ext uri="{D42A27DB-BD31-4B8C-83A1-F6EECF244321}">
                <p14:modId xmlns="" xmlns:p14="http://schemas.microsoft.com/office/powerpoint/2010/main" val="1994974804"/>
              </p:ext>
            </p:extLst>
          </p:nvPr>
        </p:nvGraphicFramePr>
        <p:xfrm>
          <a:off x="1497132" y="3063763"/>
          <a:ext cx="6297374" cy="377576"/>
        </p:xfrm>
        <a:graphic>
          <a:graphicData uri="http://schemas.openxmlformats.org/presentationml/2006/ole">
            <p:oleObj spid="_x0000_s37659" name="Equation" r:id="rId4" imgW="3809880" imgH="228600" progId="Equation.DSMT4">
              <p:embed/>
            </p:oleObj>
          </a:graphicData>
        </a:graphic>
      </p:graphicFrame>
      <p:graphicFrame>
        <p:nvGraphicFramePr>
          <p:cNvPr id="6" name="Object 5" descr="4 x sub 1 + 2 x sub 2 + 7 x sub 3 + 3 x sub 4 is less than or equal to 12 acres. x sub 1 + x sub 2 is less than or equal to 1 facility. x sub 1, comma, x sub 2, comma, x sub 3, comma, x sub 4 = 0 or 1. x sub 1 = construction of a swimming pool. x sub 2 = construction of a tennis center. x sub 3 = construction of an athletic field. x sub 4 = construction of gymnasium."/>
          <p:cNvGraphicFramePr>
            <a:graphicFrameLocks noChangeAspect="1"/>
          </p:cNvGraphicFramePr>
          <p:nvPr>
            <p:extLst>
              <p:ext uri="{D42A27DB-BD31-4B8C-83A1-F6EECF244321}">
                <p14:modId xmlns="" xmlns:p14="http://schemas.microsoft.com/office/powerpoint/2010/main" val="1494078796"/>
              </p:ext>
            </p:extLst>
          </p:nvPr>
        </p:nvGraphicFramePr>
        <p:xfrm>
          <a:off x="2220606" y="3540656"/>
          <a:ext cx="4524989" cy="2908074"/>
        </p:xfrm>
        <a:graphic>
          <a:graphicData uri="http://schemas.openxmlformats.org/presentationml/2006/ole">
            <p:oleObj spid="_x0000_s37660" name="Equation" r:id="rId5" imgW="2489040" imgH="1600200" progId="Equation.DSMT4">
              <p:embed/>
            </p:oleObj>
          </a:graphicData>
        </a:graphic>
      </p:graphicFrame>
    </p:spTree>
    <p:extLst>
      <p:ext uri="{BB962C8B-B14F-4D97-AF65-F5344CB8AC3E}">
        <p14:creationId xmlns="" xmlns:p14="http://schemas.microsoft.com/office/powerpoint/2010/main" val="1975961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Mixed Integer Model </a:t>
            </a:r>
            <a:r>
              <a:rPr lang="en-US" sz="2000" b="0" dirty="0"/>
              <a:t>(1 of 2)</a:t>
            </a:r>
          </a:p>
        </p:txBody>
      </p:sp>
      <p:sp>
        <p:nvSpPr>
          <p:cNvPr id="3" name="Text Placeholder 2"/>
          <p:cNvSpPr>
            <a:spLocks noGrp="1"/>
          </p:cNvSpPr>
          <p:nvPr>
            <p:ph type="body" idx="1"/>
          </p:nvPr>
        </p:nvSpPr>
        <p:spPr>
          <a:xfrm>
            <a:off x="457200" y="1600199"/>
            <a:ext cx="8229600" cy="4653117"/>
          </a:xfrm>
        </p:spPr>
        <p:txBody>
          <a:bodyPr/>
          <a:lstStyle/>
          <a:p>
            <a:pPr eaLnBrk="0" hangingPunct="0">
              <a:buClr>
                <a:schemeClr val="tx2"/>
              </a:buClr>
            </a:pPr>
            <a:r>
              <a:rPr lang="en-US" sz="2400" dirty="0">
                <a:latin typeface="+mn-lt"/>
              </a:rPr>
              <a:t>$250,000 available for investments providing greatest return after one year.</a:t>
            </a:r>
          </a:p>
          <a:p>
            <a:pPr eaLnBrk="0" hangingPunct="0">
              <a:buClr>
                <a:schemeClr val="tx2"/>
              </a:buClr>
            </a:pPr>
            <a:r>
              <a:rPr lang="en-US" sz="2400" dirty="0" smtClean="0">
                <a:latin typeface="+mn-lt"/>
              </a:rPr>
              <a:t>Data:</a:t>
            </a:r>
          </a:p>
          <a:p>
            <a:pPr marL="741600" lvl="1" indent="-284400" eaLnBrk="0" hangingPunct="0"/>
            <a:r>
              <a:rPr lang="en-US" sz="2400" dirty="0" smtClean="0">
                <a:latin typeface="+mn-lt"/>
              </a:rPr>
              <a:t>Condominium cost $50,000/unit; $9,000 profit if sold after one year.</a:t>
            </a:r>
          </a:p>
          <a:p>
            <a:pPr marL="741600" lvl="1" indent="-284400" eaLnBrk="0" hangingPunct="0"/>
            <a:r>
              <a:rPr lang="en-US" sz="2400" dirty="0" smtClean="0">
                <a:latin typeface="+mn-lt"/>
              </a:rPr>
              <a:t>Land </a:t>
            </a:r>
            <a:r>
              <a:rPr lang="en-US" sz="2400" dirty="0">
                <a:latin typeface="+mn-lt"/>
              </a:rPr>
              <a:t>cost  $12,000/ acre; $1,500 profit if sold after one year.</a:t>
            </a:r>
          </a:p>
          <a:p>
            <a:pPr marL="741600" lvl="1" indent="-284400" eaLnBrk="0" hangingPunct="0"/>
            <a:r>
              <a:rPr lang="en-US" sz="2400" dirty="0">
                <a:latin typeface="+mn-lt"/>
              </a:rPr>
              <a:t>Municipal </a:t>
            </a:r>
            <a:r>
              <a:rPr lang="en-US" sz="2400" dirty="0" smtClean="0">
                <a:latin typeface="+mn-lt"/>
              </a:rPr>
              <a:t>bond </a:t>
            </a:r>
            <a:r>
              <a:rPr lang="en-US" sz="2400" dirty="0">
                <a:latin typeface="+mn-lt"/>
              </a:rPr>
              <a:t>cost $8,000/bond; $1,000 profit if sold after one year.</a:t>
            </a:r>
          </a:p>
          <a:p>
            <a:pPr marL="741600" lvl="1" indent="-284400" eaLnBrk="0" hangingPunct="0"/>
            <a:r>
              <a:rPr lang="en-US" sz="2400" dirty="0">
                <a:latin typeface="+mn-lt"/>
              </a:rPr>
              <a:t>Only 4 condominiums, 15 acres of land, and 20 municipal </a:t>
            </a:r>
            <a:r>
              <a:rPr lang="en-US" sz="2400" dirty="0" smtClean="0">
                <a:latin typeface="+mn-lt"/>
              </a:rPr>
              <a:t>bonds available.</a:t>
            </a:r>
            <a:endParaRPr lang="en-US" sz="2400" dirty="0">
              <a:latin typeface="+mn-lt"/>
            </a:endParaRPr>
          </a:p>
        </p:txBody>
      </p:sp>
    </p:spTree>
    <p:extLst>
      <p:ext uri="{BB962C8B-B14F-4D97-AF65-F5344CB8AC3E}">
        <p14:creationId xmlns="" xmlns:p14="http://schemas.microsoft.com/office/powerpoint/2010/main" val="2879357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9303</TotalTime>
  <Words>1732</Words>
  <Application>Microsoft Office PowerPoint</Application>
  <PresentationFormat>On-screen Show (4:3)</PresentationFormat>
  <Paragraphs>328</Paragraphs>
  <Slides>57</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57</vt:i4>
      </vt:variant>
    </vt:vector>
  </HeadingPairs>
  <TitlesOfParts>
    <vt:vector size="60" baseType="lpstr">
      <vt:lpstr>508 Lecture</vt:lpstr>
      <vt:lpstr>1_508 Lecture</vt:lpstr>
      <vt:lpstr>Equation</vt:lpstr>
      <vt:lpstr>Introduction to Management Science</vt:lpstr>
      <vt:lpstr>Learning Objectives</vt:lpstr>
      <vt:lpstr>Learning Objective 5.1</vt:lpstr>
      <vt:lpstr>Types of Models</vt:lpstr>
      <vt:lpstr>A Total Integer Model (1 of 2)</vt:lpstr>
      <vt:lpstr>A Total Integer Model (2 of 2)</vt:lpstr>
      <vt:lpstr>A 0 - 1 Integer Model (1 of 2)</vt:lpstr>
      <vt:lpstr>A 0 - 1 Integer Model (2 of 2)</vt:lpstr>
      <vt:lpstr>A Mixed Integer Model (1 of 2)</vt:lpstr>
      <vt:lpstr>A Mixed Integer Model (2 of 2)</vt:lpstr>
      <vt:lpstr>Learning Objective 5.2</vt:lpstr>
      <vt:lpstr>Integer Programming Graphical Solution</vt:lpstr>
      <vt:lpstr>Machine Shop Model Solved as a Linear Programming Model</vt:lpstr>
      <vt:lpstr>Integer Programming Example: Graphical Solution of Machine Shop Model</vt:lpstr>
      <vt:lpstr>Branch and Bound Method</vt:lpstr>
      <vt:lpstr>Learning Objective 5.3</vt:lpstr>
      <vt:lpstr>0 – 1 Model with Excel (1 of 5)</vt:lpstr>
      <vt:lpstr>0 – 1 Model with Excel (2 of 5)</vt:lpstr>
      <vt:lpstr>0 – 1 Model with Excel (3 of 5)</vt:lpstr>
      <vt:lpstr>0 – 1 Model with Excel (4 of 5)</vt:lpstr>
      <vt:lpstr>0 – 1 Model with Excel (5 of 5)</vt:lpstr>
      <vt:lpstr>0 – 1 Model with Q M for Windows (1 of 4)</vt:lpstr>
      <vt:lpstr>0 – 1 Model with Q M for Windows (2 of 4)</vt:lpstr>
      <vt:lpstr>0 – 1 Model with Q M for Windows (3 of 4)</vt:lpstr>
      <vt:lpstr>0 – 1 Model with Q M for Windows (4 of 4)</vt:lpstr>
      <vt:lpstr>Total Integer Model with Excel (1 of 5)</vt:lpstr>
      <vt:lpstr>Total Integer Model with Excel (2 of 5)</vt:lpstr>
      <vt:lpstr>Total Integer Model with Excel (3 of 5)</vt:lpstr>
      <vt:lpstr>Total Integer Model with Excel (4 of 5)</vt:lpstr>
      <vt:lpstr>Total Integer Model with Excel (5 of 5)</vt:lpstr>
      <vt:lpstr>Mixed Integer Model with Excel</vt:lpstr>
      <vt:lpstr>Total Integer Model with Excel</vt:lpstr>
      <vt:lpstr>Solution of Total Integer Model with Excel</vt:lpstr>
      <vt:lpstr>Mixed Integer Model with Q M for Windows (1 of 2)</vt:lpstr>
      <vt:lpstr>Mixed Integer Model with Q M for Windows (2 of 2)</vt:lpstr>
      <vt:lpstr>Learning Objective 5.4</vt:lpstr>
      <vt:lpstr>Capital Budgeting Example (1 of 6)</vt:lpstr>
      <vt:lpstr>Capital Budgeting Example (2 of 6)</vt:lpstr>
      <vt:lpstr>Capital Budgeting Example (3 of 6)</vt:lpstr>
      <vt:lpstr>Capital Budgeting Example (4 of 6)</vt:lpstr>
      <vt:lpstr>Capital Budgeting Example (5 of 6)</vt:lpstr>
      <vt:lpstr>Capital Budgeting Example (6 of 6)</vt:lpstr>
      <vt:lpstr>Fixed Charge and Facility Example (1 of 6)</vt:lpstr>
      <vt:lpstr>Fixed Charge and Facility Example (2 of 6)</vt:lpstr>
      <vt:lpstr>Fixed Charge and Facility Example (3 of 6)</vt:lpstr>
      <vt:lpstr>Fixed Charge and Facility Example (4 of 6)</vt:lpstr>
      <vt:lpstr>Fixed Charge and Facility Example (5 of 6)</vt:lpstr>
      <vt:lpstr>Fixed Charge and Facility Example (6 of 6)</vt:lpstr>
      <vt:lpstr>Set Covering Example (1 of 5)</vt:lpstr>
      <vt:lpstr>Set Covering Example (2 of 5)</vt:lpstr>
      <vt:lpstr>Set Covering Example (3 of 5)</vt:lpstr>
      <vt:lpstr>Set Covering Example (4 of 5)</vt:lpstr>
      <vt:lpstr>Set Covering Example in Excel</vt:lpstr>
      <vt:lpstr>Set Covering Example (5 of 5)</vt:lpstr>
      <vt:lpstr>Total Integer Programming Modeling Example: Problem Statement</vt:lpstr>
      <vt:lpstr>Total Integer Programming Modeling Example: Model Formulation</vt:lpstr>
      <vt:lpstr>Total Integer Programming Modeling Example: Solution with Q M for Windows</vt:lpstr>
    </vt:vector>
  </TitlesOfParts>
  <Company>SPi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Management Science, 13e</dc:title>
  <dc:subject>Operations Management</dc:subject>
  <dc:creator>Taylor</dc:creator>
  <cp:keywords>Introduction to Management Science</cp:keywords>
  <cp:lastModifiedBy>admin</cp:lastModifiedBy>
  <cp:revision>1581</cp:revision>
  <dcterms:modified xsi:type="dcterms:W3CDTF">2018-12-06T06:42:48Z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