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3" r:id="rId2"/>
    <p:sldMasterId id="2147483670" r:id="rId3"/>
    <p:sldMasterId id="2147483660" r:id="rId4"/>
  </p:sldMasterIdLst>
  <p:notesMasterIdLst>
    <p:notesMasterId r:id="rId99"/>
  </p:notesMasterIdLst>
  <p:handoutMasterIdLst>
    <p:handoutMasterId r:id="rId100"/>
  </p:handoutMasterIdLst>
  <p:sldIdLst>
    <p:sldId id="301" r:id="rId5"/>
    <p:sldId id="306" r:id="rId6"/>
    <p:sldId id="307" r:id="rId7"/>
    <p:sldId id="308" r:id="rId8"/>
    <p:sldId id="309" r:id="rId9"/>
    <p:sldId id="310" r:id="rId10"/>
    <p:sldId id="311" r:id="rId11"/>
    <p:sldId id="312" r:id="rId12"/>
    <p:sldId id="313" r:id="rId13"/>
    <p:sldId id="314" r:id="rId14"/>
    <p:sldId id="315" r:id="rId15"/>
    <p:sldId id="317" r:id="rId16"/>
    <p:sldId id="316" r:id="rId17"/>
    <p:sldId id="318" r:id="rId18"/>
    <p:sldId id="319" r:id="rId19"/>
    <p:sldId id="320" r:id="rId20"/>
    <p:sldId id="322" r:id="rId21"/>
    <p:sldId id="321" r:id="rId22"/>
    <p:sldId id="323" r:id="rId23"/>
    <p:sldId id="324" r:id="rId24"/>
    <p:sldId id="325" r:id="rId25"/>
    <p:sldId id="326" r:id="rId26"/>
    <p:sldId id="328" r:id="rId27"/>
    <p:sldId id="327" r:id="rId28"/>
    <p:sldId id="329" r:id="rId29"/>
    <p:sldId id="330" r:id="rId30"/>
    <p:sldId id="331" r:id="rId31"/>
    <p:sldId id="332" r:id="rId32"/>
    <p:sldId id="333" r:id="rId33"/>
    <p:sldId id="334" r:id="rId34"/>
    <p:sldId id="335" r:id="rId35"/>
    <p:sldId id="336" r:id="rId36"/>
    <p:sldId id="337" r:id="rId37"/>
    <p:sldId id="338" r:id="rId38"/>
    <p:sldId id="342" r:id="rId39"/>
    <p:sldId id="339" r:id="rId40"/>
    <p:sldId id="343" r:id="rId41"/>
    <p:sldId id="340" r:id="rId42"/>
    <p:sldId id="344" r:id="rId43"/>
    <p:sldId id="341" r:id="rId44"/>
    <p:sldId id="345" r:id="rId45"/>
    <p:sldId id="396" r:id="rId46"/>
    <p:sldId id="346" r:id="rId47"/>
    <p:sldId id="347" r:id="rId48"/>
    <p:sldId id="348" r:id="rId49"/>
    <p:sldId id="349"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 id="423" r:id="rId77"/>
    <p:sldId id="424" r:id="rId78"/>
    <p:sldId id="425" r:id="rId79"/>
    <p:sldId id="426" r:id="rId80"/>
    <p:sldId id="427" r:id="rId81"/>
    <p:sldId id="428" r:id="rId82"/>
    <p:sldId id="429" r:id="rId83"/>
    <p:sldId id="430" r:id="rId84"/>
    <p:sldId id="431" r:id="rId85"/>
    <p:sldId id="432" r:id="rId86"/>
    <p:sldId id="433" r:id="rId87"/>
    <p:sldId id="434" r:id="rId88"/>
    <p:sldId id="435" r:id="rId89"/>
    <p:sldId id="436" r:id="rId90"/>
    <p:sldId id="437" r:id="rId91"/>
    <p:sldId id="438" r:id="rId92"/>
    <p:sldId id="439" r:id="rId93"/>
    <p:sldId id="440" r:id="rId94"/>
    <p:sldId id="441" r:id="rId95"/>
    <p:sldId id="442" r:id="rId96"/>
    <p:sldId id="443" r:id="rId97"/>
    <p:sldId id="444" r:id="rId9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104" userDrawn="1">
          <p15:clr>
            <a:srgbClr val="A4A3A4"/>
          </p15:clr>
        </p15:guide>
        <p15:guide id="2" pos="14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F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30" autoAdjust="0"/>
    <p:restoredTop sz="86364" autoAdjust="0"/>
  </p:normalViewPr>
  <p:slideViewPr>
    <p:cSldViewPr snapToGrid="0" snapToObjects="1">
      <p:cViewPr varScale="1">
        <p:scale>
          <a:sx n="71" d="100"/>
          <a:sy n="71" d="100"/>
        </p:scale>
        <p:origin x="-96" y="-144"/>
      </p:cViewPr>
      <p:guideLst>
        <p:guide orient="horz" pos="4104"/>
        <p:guide pos="1474"/>
      </p:guideLst>
    </p:cSldViewPr>
  </p:slideViewPr>
  <p:outlineViewPr>
    <p:cViewPr>
      <p:scale>
        <a:sx n="33" d="100"/>
        <a:sy n="33" d="100"/>
      </p:scale>
      <p:origin x="0" y="-2578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2547353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21104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 xmlns:p14="http://schemas.microsoft.com/office/powerpoint/2010/main" val="246561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722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667236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146088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412216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80822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89590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2931658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93067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8970726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68684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7672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 xmlns:p14="http://schemas.microsoft.com/office/powerpoint/2010/main" val="3142736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451567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029900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20127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732992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282669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1753871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2808302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59199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69968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06885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sp>
        <p:nvSpPr>
          <p:cNvPr id="16" name="Shape 16"/>
          <p:cNvSpPr txBox="1"/>
          <p:nvPr/>
        </p:nvSpPr>
        <p:spPr>
          <a:xfrm>
            <a:off x="1524001" y="6453699"/>
            <a:ext cx="7162799" cy="200054"/>
          </a:xfrm>
          <a:prstGeom prst="rect">
            <a:avLst/>
          </a:prstGeom>
          <a:noFill/>
          <a:ln>
            <a:noFill/>
          </a:ln>
        </p:spPr>
        <p:txBody>
          <a:bodyPr lIns="91425" tIns="45700" rIns="91425" bIns="45700" anchor="t" anchorCtr="0">
            <a:noAutofit/>
          </a:body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43200" y="6459075"/>
            <a:ext cx="6016702"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82737938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43200" y="6459075"/>
            <a:ext cx="6016702"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4402756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vmlDrawing" Target="../drawings/vmlDrawing7.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0.xml"/><Relationship Id="rId1" Type="http://schemas.openxmlformats.org/officeDocument/2006/relationships/vmlDrawing" Target="../drawings/vmlDrawing9.v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0.xml"/><Relationship Id="rId1" Type="http://schemas.openxmlformats.org/officeDocument/2006/relationships/vmlDrawing" Target="../drawings/vmlDrawing10.v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11.v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0.xml"/><Relationship Id="rId1" Type="http://schemas.openxmlformats.org/officeDocument/2006/relationships/vmlDrawing" Target="../drawings/vmlDrawing12.v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9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16.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80.png"/><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2735"/>
            <a:ext cx="8363663" cy="1031499"/>
          </a:xfrm>
        </p:spPr>
        <p:txBody>
          <a:bodyPr anchor="b"/>
          <a:lstStyle/>
          <a:p>
            <a:r>
              <a:rPr lang="en-US" dirty="0" smtClean="0"/>
              <a:t>Introduction to Management </a:t>
            </a:r>
            <a:r>
              <a:rPr lang="en-US" dirty="0"/>
              <a:t>Science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238864"/>
            <a:ext cx="8229600" cy="478970"/>
          </a:xfrm>
        </p:spPr>
        <p:txBody>
          <a:bodyPr/>
          <a:lstStyle/>
          <a:p>
            <a:r>
              <a:rPr lang="en-US" dirty="0" smtClean="0"/>
              <a:t>Thirteenth Edition, Global Edition</a:t>
            </a:r>
            <a:endParaRPr lang="en-US" dirty="0"/>
          </a:p>
        </p:txBody>
      </p:sp>
      <p:sp>
        <p:nvSpPr>
          <p:cNvPr id="4" name="Text Placeholder 3"/>
          <p:cNvSpPr>
            <a:spLocks noGrp="1"/>
          </p:cNvSpPr>
          <p:nvPr>
            <p:ph type="body" idx="2"/>
          </p:nvPr>
        </p:nvSpPr>
        <p:spPr>
          <a:xfrm>
            <a:off x="5029200" y="1923051"/>
            <a:ext cx="3657600" cy="1102032"/>
          </a:xfrm>
        </p:spPr>
        <p:txBody>
          <a:bodyPr/>
          <a:lstStyle/>
          <a:p>
            <a:pPr lvl="0" algn="ctr"/>
            <a:r>
              <a:rPr lang="en-US" b="1" dirty="0">
                <a:latin typeface="+mn-lt"/>
              </a:rPr>
              <a:t>Chapter </a:t>
            </a:r>
            <a:r>
              <a:rPr lang="en-US" b="1" dirty="0" smtClean="0">
                <a:latin typeface="+mn-lt"/>
              </a:rPr>
              <a:t>8</a:t>
            </a:r>
            <a:endParaRPr lang="en-US" b="1" dirty="0">
              <a:latin typeface="+mn-lt"/>
            </a:endParaRPr>
          </a:p>
        </p:txBody>
      </p:sp>
      <p:sp>
        <p:nvSpPr>
          <p:cNvPr id="5" name="Text Placeholder 4"/>
          <p:cNvSpPr>
            <a:spLocks noGrp="1"/>
          </p:cNvSpPr>
          <p:nvPr>
            <p:ph type="body" idx="3"/>
          </p:nvPr>
        </p:nvSpPr>
        <p:spPr>
          <a:xfrm>
            <a:off x="5029200" y="3114461"/>
            <a:ext cx="3657600" cy="1074081"/>
          </a:xfrm>
        </p:spPr>
        <p:txBody>
          <a:bodyPr/>
          <a:lstStyle/>
          <a:p>
            <a:pPr algn="ctr"/>
            <a:r>
              <a:rPr lang="en-US" dirty="0">
                <a:solidFill>
                  <a:schemeClr val="tx1"/>
                </a:solidFill>
                <a:latin typeface="+mn-lt"/>
              </a:rPr>
              <a:t>Project Management</a:t>
            </a:r>
            <a:endParaRPr lang="en-IN" dirty="0">
              <a:solidFill>
                <a:schemeClr val="tx1"/>
              </a:solidFill>
              <a:latin typeface="+mn-lt"/>
            </a:endParaRPr>
          </a:p>
        </p:txBody>
      </p:sp>
      <p:sp>
        <p:nvSpPr>
          <p:cNvPr id="6" name="Text Placeholder 5"/>
          <p:cNvSpPr>
            <a:spLocks noGrp="1"/>
          </p:cNvSpPr>
          <p:nvPr>
            <p:ph type="body" idx="13"/>
          </p:nvPr>
        </p:nvSpPr>
        <p:spPr>
          <a:xfrm>
            <a:off x="2645592" y="6504723"/>
            <a:ext cx="6036720" cy="171990"/>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Introduction to Management Science Thirteenth Edition by Taylor.">
            <a:extLst>
              <a:ext uri="{FF2B5EF4-FFF2-40B4-BE49-F238E27FC236}">
                <a16:creationId xmlns="" xmlns:a16="http://schemas.microsoft.com/office/drawing/2014/main" id="{132A3CE5-6FFC-4B59-89DD-E4B27BBEA315}"/>
              </a:ext>
            </a:extLst>
          </p:cNvPr>
          <p:cNvPicPr>
            <a:picLocks noChangeAspect="1"/>
          </p:cNvPicPr>
          <p:nvPr/>
        </p:nvPicPr>
        <p:blipFill>
          <a:blip r:embed="rId3"/>
          <a:stretch>
            <a:fillRect/>
          </a:stretch>
        </p:blipFill>
        <p:spPr>
          <a:xfrm>
            <a:off x="740748" y="1894915"/>
            <a:ext cx="3364797" cy="4205996"/>
          </a:xfrm>
          <a:prstGeom prst="rect">
            <a:avLst/>
          </a:prstGeom>
          <a:ln w="9525">
            <a:solidFill>
              <a:schemeClr val="tx1"/>
            </a:solidFill>
          </a:ln>
        </p:spPr>
      </p:pic>
    </p:spTree>
    <p:extLst>
      <p:ext uri="{BB962C8B-B14F-4D97-AF65-F5344CB8AC3E}">
        <p14:creationId xmlns=""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dirty="0"/>
              <a:t>Scope Statement</a:t>
            </a:r>
          </a:p>
        </p:txBody>
      </p:sp>
      <p:sp>
        <p:nvSpPr>
          <p:cNvPr id="5" name="Text Placeholder 4"/>
          <p:cNvSpPr>
            <a:spLocks noGrp="1"/>
          </p:cNvSpPr>
          <p:nvPr>
            <p:ph type="body" idx="1"/>
          </p:nvPr>
        </p:nvSpPr>
        <p:spPr/>
        <p:txBody>
          <a:bodyPr/>
          <a:lstStyle/>
          <a:p>
            <a:pPr eaLnBrk="0" hangingPunct="0">
              <a:buClr>
                <a:schemeClr val="tx2"/>
              </a:buClr>
              <a:tabLst>
                <a:tab pos="914400" algn="l"/>
                <a:tab pos="1317625" algn="l"/>
              </a:tabLst>
            </a:pPr>
            <a:r>
              <a:rPr lang="en-US" sz="2400" dirty="0">
                <a:latin typeface="+mn-lt"/>
              </a:rPr>
              <a:t>Document providing </a:t>
            </a:r>
            <a:r>
              <a:rPr lang="en-US" sz="2400" b="1" dirty="0">
                <a:solidFill>
                  <a:schemeClr val="tx1"/>
                </a:solidFill>
                <a:latin typeface="+mn-lt"/>
              </a:rPr>
              <a:t>common understanding</a:t>
            </a:r>
            <a:r>
              <a:rPr lang="en-US" sz="2400" b="1" i="1" dirty="0">
                <a:solidFill>
                  <a:srgbClr val="FF0000"/>
                </a:solidFill>
                <a:latin typeface="+mn-lt"/>
              </a:rPr>
              <a:t> </a:t>
            </a:r>
            <a:r>
              <a:rPr lang="en-US" sz="2400" dirty="0">
                <a:latin typeface="+mn-lt"/>
              </a:rPr>
              <a:t>of project</a:t>
            </a:r>
            <a:r>
              <a:rPr lang="en-US" sz="2400" dirty="0" smtClean="0">
                <a:latin typeface="+mn-lt"/>
              </a:rPr>
              <a:t>.</a:t>
            </a:r>
            <a:endParaRPr lang="en-US" sz="2400" dirty="0">
              <a:latin typeface="+mn-lt"/>
            </a:endParaRPr>
          </a:p>
          <a:p>
            <a:pPr eaLnBrk="0" hangingPunct="0">
              <a:buClr>
                <a:schemeClr val="tx2"/>
              </a:buClr>
              <a:tabLst>
                <a:tab pos="914400" algn="l"/>
                <a:tab pos="1317625" algn="l"/>
              </a:tabLst>
            </a:pPr>
            <a:r>
              <a:rPr lang="en-US" sz="2400" dirty="0">
                <a:latin typeface="+mn-lt"/>
              </a:rPr>
              <a:t>Justification describing the factors giving rise to need for project</a:t>
            </a:r>
            <a:r>
              <a:rPr lang="en-US" sz="2400" dirty="0" smtClean="0">
                <a:latin typeface="+mn-lt"/>
              </a:rPr>
              <a:t>.</a:t>
            </a:r>
            <a:endParaRPr lang="en-US" sz="2400" dirty="0">
              <a:latin typeface="+mn-lt"/>
            </a:endParaRPr>
          </a:p>
          <a:p>
            <a:pPr eaLnBrk="0" hangingPunct="0">
              <a:buClr>
                <a:schemeClr val="tx2"/>
              </a:buClr>
              <a:tabLst>
                <a:tab pos="914400" algn="l"/>
                <a:tab pos="1317625" algn="l"/>
              </a:tabLst>
            </a:pPr>
            <a:r>
              <a:rPr lang="en-US" sz="2400" b="1" dirty="0">
                <a:solidFill>
                  <a:schemeClr val="tx1"/>
                </a:solidFill>
                <a:latin typeface="+mn-lt"/>
              </a:rPr>
              <a:t>Expected results</a:t>
            </a:r>
            <a:r>
              <a:rPr lang="en-US" sz="2400" b="1" i="1" dirty="0">
                <a:solidFill>
                  <a:srgbClr val="FF0000"/>
                </a:solidFill>
                <a:latin typeface="+mn-lt"/>
              </a:rPr>
              <a:t> </a:t>
            </a:r>
            <a:r>
              <a:rPr lang="en-US" sz="2400" dirty="0">
                <a:latin typeface="+mn-lt"/>
              </a:rPr>
              <a:t>and what constitutes success</a:t>
            </a:r>
            <a:r>
              <a:rPr lang="en-US" sz="2400" dirty="0" smtClean="0">
                <a:latin typeface="+mn-lt"/>
              </a:rPr>
              <a:t>.</a:t>
            </a:r>
            <a:endParaRPr lang="en-US" sz="2400" dirty="0">
              <a:latin typeface="+mn-lt"/>
            </a:endParaRPr>
          </a:p>
          <a:p>
            <a:pPr eaLnBrk="0" hangingPunct="0">
              <a:buClr>
                <a:schemeClr val="tx2"/>
              </a:buClr>
              <a:tabLst>
                <a:tab pos="914400" algn="l"/>
                <a:tab pos="1317625" algn="l"/>
              </a:tabLst>
            </a:pPr>
            <a:r>
              <a:rPr lang="en-US" sz="2400" dirty="0">
                <a:latin typeface="+mn-lt"/>
              </a:rPr>
              <a:t>List of necessary documents and planning reports</a:t>
            </a:r>
            <a:r>
              <a:rPr lang="en-US" sz="2400" dirty="0" smtClean="0">
                <a:latin typeface="+mn-lt"/>
              </a:rPr>
              <a:t>.</a:t>
            </a:r>
            <a:endParaRPr lang="en-US" sz="2400" dirty="0">
              <a:latin typeface="+mn-lt"/>
            </a:endParaRPr>
          </a:p>
          <a:p>
            <a:pPr eaLnBrk="0" hangingPunct="0">
              <a:buClr>
                <a:schemeClr val="tx2"/>
              </a:buClr>
              <a:tabLst>
                <a:tab pos="914400" algn="l"/>
                <a:tab pos="1317625" algn="l"/>
              </a:tabLst>
            </a:pPr>
            <a:r>
              <a:rPr lang="en-US" sz="2400" b="1" dirty="0">
                <a:solidFill>
                  <a:schemeClr val="tx1"/>
                </a:solidFill>
                <a:latin typeface="+mn-lt"/>
              </a:rPr>
              <a:t>Statement of work (</a:t>
            </a:r>
            <a:r>
              <a:rPr lang="en-US" sz="2400" b="1" dirty="0" smtClean="0">
                <a:solidFill>
                  <a:schemeClr val="tx1"/>
                </a:solidFill>
                <a:latin typeface="+mn-lt"/>
              </a:rPr>
              <a:t>S</a:t>
            </a:r>
            <a:r>
              <a:rPr lang="en-US" sz="100" b="1" dirty="0" smtClean="0">
                <a:solidFill>
                  <a:schemeClr val="tx1"/>
                </a:solidFill>
                <a:latin typeface="+mn-lt"/>
              </a:rPr>
              <a:t> </a:t>
            </a:r>
            <a:r>
              <a:rPr lang="en-US" sz="2400" b="1" dirty="0" smtClean="0">
                <a:solidFill>
                  <a:schemeClr val="tx1"/>
                </a:solidFill>
                <a:latin typeface="+mn-lt"/>
              </a:rPr>
              <a:t>O</a:t>
            </a:r>
            <a:r>
              <a:rPr lang="en-US" sz="100" b="1" dirty="0" smtClean="0">
                <a:solidFill>
                  <a:schemeClr val="tx1"/>
                </a:solidFill>
                <a:latin typeface="+mn-lt"/>
              </a:rPr>
              <a:t> </a:t>
            </a:r>
            <a:r>
              <a:rPr lang="en-US" sz="2400" b="1" dirty="0" smtClean="0">
                <a:solidFill>
                  <a:schemeClr val="tx1"/>
                </a:solidFill>
                <a:latin typeface="+mn-lt"/>
              </a:rPr>
              <a:t>W</a:t>
            </a:r>
            <a:r>
              <a:rPr lang="en-US" sz="2400" b="1" dirty="0">
                <a:solidFill>
                  <a:schemeClr val="tx1"/>
                </a:solidFill>
                <a:latin typeface="+mn-lt"/>
              </a:rPr>
              <a:t>)</a:t>
            </a:r>
            <a:r>
              <a:rPr lang="en-US" sz="2400" b="1" i="1" dirty="0">
                <a:solidFill>
                  <a:srgbClr val="FF0000"/>
                </a:solidFill>
                <a:latin typeface="+mn-lt"/>
              </a:rPr>
              <a:t> </a:t>
            </a:r>
            <a:r>
              <a:rPr lang="en-US" sz="2400" dirty="0">
                <a:latin typeface="+mn-lt"/>
              </a:rPr>
              <a:t>- a planning document for individuals, team members, groups, departments, subcontractors and suppliers, describing what are required for successful completion on time</a:t>
            </a:r>
            <a:r>
              <a:rPr lang="en-US" sz="2400" dirty="0" smtClean="0">
                <a:latin typeface="+mn-lt"/>
              </a:rPr>
              <a:t>.</a:t>
            </a:r>
            <a:endParaRPr lang="en-US" sz="2400" dirty="0">
              <a:latin typeface="+mn-lt"/>
            </a:endParaRPr>
          </a:p>
        </p:txBody>
      </p:sp>
    </p:spTree>
    <p:extLst>
      <p:ext uri="{BB962C8B-B14F-4D97-AF65-F5344CB8AC3E}">
        <p14:creationId xmlns="" xmlns:p14="http://schemas.microsoft.com/office/powerpoint/2010/main" val="2182442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Work Breakdown Structure (W</a:t>
            </a:r>
            <a:r>
              <a:rPr lang="en-US" sz="100" dirty="0" smtClean="0">
                <a:solidFill>
                  <a:schemeClr val="tx2"/>
                </a:solidFill>
              </a:rPr>
              <a:t> </a:t>
            </a:r>
            <a:r>
              <a:rPr lang="en-US" dirty="0" smtClean="0">
                <a:solidFill>
                  <a:schemeClr val="tx2"/>
                </a:solidFill>
              </a:rPr>
              <a:t>B</a:t>
            </a:r>
            <a:r>
              <a:rPr lang="en-US" sz="100" dirty="0" smtClean="0">
                <a:solidFill>
                  <a:schemeClr val="tx2"/>
                </a:solidFill>
              </a:rPr>
              <a:t> </a:t>
            </a:r>
            <a:r>
              <a:rPr lang="en-US" dirty="0" smtClean="0">
                <a:solidFill>
                  <a:schemeClr val="tx2"/>
                </a:solidFill>
              </a:rPr>
              <a:t>S) </a:t>
            </a:r>
            <a:r>
              <a:rPr lang="en-US" sz="2000" b="0" dirty="0" smtClean="0">
                <a:solidFill>
                  <a:schemeClr val="tx2"/>
                </a:solidFill>
              </a:rPr>
              <a:t>(1 of 2</a:t>
            </a:r>
            <a:r>
              <a:rPr lang="en-US" sz="2000" b="0" dirty="0">
                <a:solidFill>
                  <a:schemeClr val="tx2"/>
                </a:solidFill>
              </a:rPr>
              <a:t>)</a:t>
            </a:r>
          </a:p>
        </p:txBody>
      </p:sp>
      <p:sp>
        <p:nvSpPr>
          <p:cNvPr id="6" name="Text Placeholder 5"/>
          <p:cNvSpPr>
            <a:spLocks noGrp="1"/>
          </p:cNvSpPr>
          <p:nvPr>
            <p:ph type="body" idx="1"/>
          </p:nvPr>
        </p:nvSpPr>
        <p:spPr/>
        <p:txBody>
          <a:bodyPr/>
          <a:lstStyle/>
          <a:p>
            <a:pPr eaLnBrk="0" hangingPunct="0">
              <a:buClr>
                <a:schemeClr val="tx2"/>
              </a:buClr>
            </a:pPr>
            <a:r>
              <a:rPr lang="en-US" sz="2400" b="1" dirty="0" smtClean="0">
                <a:solidFill>
                  <a:schemeClr val="tx1"/>
                </a:solidFill>
                <a:latin typeface="+mn-lt"/>
              </a:rPr>
              <a:t>W</a:t>
            </a:r>
            <a:r>
              <a:rPr lang="en-US" sz="100" b="1" dirty="0" smtClean="0">
                <a:solidFill>
                  <a:schemeClr val="tx1"/>
                </a:solidFill>
                <a:latin typeface="+mn-lt"/>
              </a:rPr>
              <a:t> </a:t>
            </a:r>
            <a:r>
              <a:rPr lang="en-US" sz="2400" b="1" dirty="0" smtClean="0">
                <a:solidFill>
                  <a:schemeClr val="tx1"/>
                </a:solidFill>
                <a:latin typeface="+mn-lt"/>
              </a:rPr>
              <a:t>B</a:t>
            </a:r>
            <a:r>
              <a:rPr lang="en-US" sz="100" b="1" dirty="0" smtClean="0">
                <a:solidFill>
                  <a:schemeClr val="tx1"/>
                </a:solidFill>
                <a:latin typeface="+mn-lt"/>
              </a:rPr>
              <a:t> </a:t>
            </a:r>
            <a:r>
              <a:rPr lang="en-US" sz="2400" b="1" dirty="0" smtClean="0">
                <a:solidFill>
                  <a:schemeClr val="tx1"/>
                </a:solidFill>
                <a:latin typeface="+mn-lt"/>
              </a:rPr>
              <a:t>S </a:t>
            </a:r>
            <a:r>
              <a:rPr lang="en-US" sz="2400" b="1" dirty="0">
                <a:solidFill>
                  <a:schemeClr val="tx1"/>
                </a:solidFill>
                <a:latin typeface="+mn-lt"/>
              </a:rPr>
              <a:t>breaks down project</a:t>
            </a:r>
            <a:r>
              <a:rPr lang="en-US" sz="2400" b="1" i="1" dirty="0">
                <a:solidFill>
                  <a:srgbClr val="FF0000"/>
                </a:solidFill>
                <a:latin typeface="+mn-lt"/>
              </a:rPr>
              <a:t> </a:t>
            </a:r>
            <a:r>
              <a:rPr lang="en-US" sz="2400" dirty="0">
                <a:latin typeface="+mn-lt"/>
              </a:rPr>
              <a:t>into major components (modules</a:t>
            </a:r>
            <a:r>
              <a:rPr lang="en-US" sz="2400" dirty="0" smtClean="0">
                <a:latin typeface="+mn-lt"/>
              </a:rPr>
              <a:t>).</a:t>
            </a:r>
            <a:endParaRPr lang="en-US" sz="2400" dirty="0">
              <a:latin typeface="+mn-lt"/>
            </a:endParaRPr>
          </a:p>
          <a:p>
            <a:pPr eaLnBrk="0" hangingPunct="0">
              <a:buClr>
                <a:schemeClr val="tx2"/>
              </a:buClr>
            </a:pPr>
            <a:r>
              <a:rPr lang="en-US" sz="2400" b="1" dirty="0">
                <a:solidFill>
                  <a:schemeClr val="tx1"/>
                </a:solidFill>
                <a:latin typeface="+mn-lt"/>
              </a:rPr>
              <a:t>Modules</a:t>
            </a:r>
            <a:r>
              <a:rPr lang="en-US" sz="2400" dirty="0">
                <a:latin typeface="+mn-lt"/>
              </a:rPr>
              <a:t> are further broken down into </a:t>
            </a:r>
            <a:r>
              <a:rPr lang="en-US" sz="2400" b="1" dirty="0">
                <a:solidFill>
                  <a:schemeClr val="tx1"/>
                </a:solidFill>
                <a:latin typeface="+mn-lt"/>
              </a:rPr>
              <a:t>activities</a:t>
            </a:r>
            <a:r>
              <a:rPr lang="en-US" sz="2400" dirty="0">
                <a:latin typeface="+mn-lt"/>
              </a:rPr>
              <a:t> and, finally, into individual </a:t>
            </a:r>
            <a:r>
              <a:rPr lang="en-US" sz="2400" b="1" dirty="0">
                <a:solidFill>
                  <a:schemeClr val="tx1"/>
                </a:solidFill>
                <a:latin typeface="+mn-lt"/>
              </a:rPr>
              <a:t>tasks</a:t>
            </a:r>
            <a:r>
              <a:rPr lang="en-US" sz="2400" dirty="0" smtClean="0">
                <a:latin typeface="+mn-lt"/>
              </a:rPr>
              <a:t>.</a:t>
            </a:r>
            <a:endParaRPr lang="en-US" sz="2400" dirty="0">
              <a:latin typeface="+mn-lt"/>
            </a:endParaRPr>
          </a:p>
          <a:p>
            <a:pPr eaLnBrk="0" hangingPunct="0">
              <a:buClr>
                <a:schemeClr val="tx2"/>
              </a:buClr>
            </a:pPr>
            <a:r>
              <a:rPr lang="en-US" sz="2400" dirty="0">
                <a:latin typeface="+mn-lt"/>
              </a:rPr>
              <a:t>Identifies activities, tasks, resource requirements and relationships between modules and activities</a:t>
            </a:r>
            <a:r>
              <a:rPr lang="en-US" sz="2400" dirty="0" smtClean="0">
                <a:latin typeface="+mn-lt"/>
              </a:rPr>
              <a:t>.</a:t>
            </a:r>
            <a:endParaRPr lang="en-US" sz="2400" dirty="0">
              <a:latin typeface="+mn-lt"/>
            </a:endParaRPr>
          </a:p>
          <a:p>
            <a:pPr eaLnBrk="0" hangingPunct="0">
              <a:buClr>
                <a:schemeClr val="tx2"/>
              </a:buClr>
            </a:pPr>
            <a:r>
              <a:rPr lang="en-US" sz="2400" dirty="0">
                <a:latin typeface="+mn-lt"/>
              </a:rPr>
              <a:t>Helps avoid duplication of effort</a:t>
            </a:r>
            <a:r>
              <a:rPr lang="en-US" sz="2400" dirty="0" smtClean="0">
                <a:latin typeface="+mn-lt"/>
              </a:rPr>
              <a:t>.</a:t>
            </a:r>
            <a:endParaRPr lang="en-US" sz="2400" dirty="0">
              <a:latin typeface="+mn-lt"/>
            </a:endParaRPr>
          </a:p>
          <a:p>
            <a:pPr eaLnBrk="0" hangingPunct="0">
              <a:buClr>
                <a:schemeClr val="tx2"/>
              </a:buClr>
            </a:pPr>
            <a:r>
              <a:rPr lang="en-US" sz="2400" dirty="0">
                <a:latin typeface="+mn-lt"/>
              </a:rPr>
              <a:t>Basis for project development, management , schedule, resources and modifications</a:t>
            </a:r>
            <a:r>
              <a:rPr lang="en-US" sz="2400" dirty="0" smtClean="0">
                <a:latin typeface="+mn-lt"/>
              </a:rPr>
              <a:t>.</a:t>
            </a:r>
            <a:endParaRPr lang="en-US" sz="2400" dirty="0">
              <a:latin typeface="+mn-lt"/>
            </a:endParaRPr>
          </a:p>
        </p:txBody>
      </p:sp>
    </p:spTree>
    <p:extLst>
      <p:ext uri="{BB962C8B-B14F-4D97-AF65-F5344CB8AC3E}">
        <p14:creationId xmlns="" xmlns:p14="http://schemas.microsoft.com/office/powerpoint/2010/main" val="305740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Work Breakdown Structure (W</a:t>
            </a:r>
            <a:r>
              <a:rPr lang="en-US" sz="100" dirty="0" smtClean="0">
                <a:solidFill>
                  <a:schemeClr val="tx2"/>
                </a:solidFill>
              </a:rPr>
              <a:t> </a:t>
            </a:r>
            <a:r>
              <a:rPr lang="en-US" dirty="0" smtClean="0">
                <a:solidFill>
                  <a:schemeClr val="tx2"/>
                </a:solidFill>
              </a:rPr>
              <a:t>B</a:t>
            </a:r>
            <a:r>
              <a:rPr lang="en-US" sz="100" dirty="0" smtClean="0">
                <a:solidFill>
                  <a:schemeClr val="tx2"/>
                </a:solidFill>
              </a:rPr>
              <a:t> </a:t>
            </a:r>
            <a:r>
              <a:rPr lang="en-US" dirty="0" smtClean="0">
                <a:solidFill>
                  <a:schemeClr val="tx2"/>
                </a:solidFill>
              </a:rPr>
              <a:t>S) </a:t>
            </a:r>
            <a:r>
              <a:rPr lang="en-US" sz="2000" b="0" dirty="0" smtClean="0">
                <a:solidFill>
                  <a:schemeClr val="tx2"/>
                </a:solidFill>
              </a:rPr>
              <a:t>(2 of 2</a:t>
            </a:r>
            <a:r>
              <a:rPr lang="en-US" sz="2000" b="0" dirty="0">
                <a:solidFill>
                  <a:schemeClr val="tx2"/>
                </a:solidFill>
              </a:rPr>
              <a:t>)</a:t>
            </a:r>
          </a:p>
        </p:txBody>
      </p:sp>
      <p:sp>
        <p:nvSpPr>
          <p:cNvPr id="6" name="Text Placeholder 5"/>
          <p:cNvSpPr>
            <a:spLocks noGrp="1"/>
          </p:cNvSpPr>
          <p:nvPr>
            <p:ph type="body" idx="1"/>
          </p:nvPr>
        </p:nvSpPr>
        <p:spPr>
          <a:xfrm>
            <a:off x="457200" y="1600201"/>
            <a:ext cx="8229600" cy="523568"/>
          </a:xfrm>
        </p:spPr>
        <p:txBody>
          <a:bodyPr/>
          <a:lstStyle/>
          <a:p>
            <a:pPr eaLnBrk="0" hangingPunct="0">
              <a:buClr>
                <a:schemeClr val="tx2"/>
              </a:buClr>
            </a:pPr>
            <a:r>
              <a:rPr lang="en-US" sz="2400" dirty="0" smtClean="0">
                <a:latin typeface="+mn-lt"/>
              </a:rPr>
              <a:t>Approaches </a:t>
            </a:r>
            <a:r>
              <a:rPr lang="en-US" sz="2400" dirty="0">
                <a:latin typeface="+mn-lt"/>
              </a:rPr>
              <a:t>for </a:t>
            </a:r>
            <a:r>
              <a:rPr lang="en-US" sz="2400" dirty="0" smtClean="0">
                <a:latin typeface="+mn-lt"/>
              </a:rPr>
              <a:t>W</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S </a:t>
            </a:r>
            <a:r>
              <a:rPr lang="en-US" sz="2400" dirty="0">
                <a:latin typeface="+mn-lt"/>
              </a:rPr>
              <a:t>development</a:t>
            </a:r>
            <a:r>
              <a:rPr lang="en-US" sz="2400" dirty="0" smtClean="0">
                <a:latin typeface="+mn-lt"/>
              </a:rPr>
              <a:t>:</a:t>
            </a:r>
            <a:endParaRPr lang="en-US" sz="2400" dirty="0">
              <a:latin typeface="+mn-lt"/>
            </a:endParaRPr>
          </a:p>
        </p:txBody>
      </p:sp>
      <p:sp>
        <p:nvSpPr>
          <p:cNvPr id="2" name="Text Placeholder 1"/>
          <p:cNvSpPr>
            <a:spLocks noGrp="1"/>
          </p:cNvSpPr>
          <p:nvPr>
            <p:ph type="body" idx="2"/>
          </p:nvPr>
        </p:nvSpPr>
        <p:spPr>
          <a:xfrm>
            <a:off x="457200" y="2236842"/>
            <a:ext cx="8229599" cy="1111045"/>
          </a:xfrm>
        </p:spPr>
        <p:txBody>
          <a:bodyPr/>
          <a:lstStyle/>
          <a:p>
            <a:pPr marL="741600" indent="-428400" eaLnBrk="0" hangingPunct="0">
              <a:spcBef>
                <a:spcPts val="600"/>
              </a:spcBef>
              <a:buClr>
                <a:schemeClr val="tx2"/>
              </a:buClr>
              <a:buAutoNum type="arabicPeriod"/>
            </a:pPr>
            <a:r>
              <a:rPr lang="en-US" sz="2400" dirty="0" smtClean="0">
                <a:latin typeface="+mn-lt"/>
              </a:rPr>
              <a:t>Top down process</a:t>
            </a:r>
          </a:p>
          <a:p>
            <a:pPr marL="741600" indent="-428400" eaLnBrk="0" hangingPunct="0">
              <a:spcBef>
                <a:spcPts val="600"/>
              </a:spcBef>
              <a:buClr>
                <a:schemeClr val="tx2"/>
              </a:buClr>
              <a:buAutoNum type="arabicPeriod"/>
            </a:pPr>
            <a:r>
              <a:rPr lang="en-US" sz="2400" dirty="0" smtClean="0">
                <a:latin typeface="+mn-lt"/>
              </a:rPr>
              <a:t>Brainstorm </a:t>
            </a:r>
            <a:r>
              <a:rPr lang="en-US" sz="2400" dirty="0">
                <a:latin typeface="+mn-lt"/>
              </a:rPr>
              <a:t>entire project</a:t>
            </a:r>
          </a:p>
        </p:txBody>
      </p:sp>
    </p:spTree>
    <p:extLst>
      <p:ext uri="{BB962C8B-B14F-4D97-AF65-F5344CB8AC3E}">
        <p14:creationId xmlns="" xmlns:p14="http://schemas.microsoft.com/office/powerpoint/2010/main" val="186444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a:t>
            </a:r>
            <a:endParaRPr lang="en-US" dirty="0"/>
          </a:p>
        </p:txBody>
      </p:sp>
      <p:sp>
        <p:nvSpPr>
          <p:cNvPr id="5" name="Text Placeholder 4"/>
          <p:cNvSpPr>
            <a:spLocks noGrp="1"/>
          </p:cNvSpPr>
          <p:nvPr>
            <p:ph type="body" idx="1"/>
          </p:nvPr>
        </p:nvSpPr>
        <p:spPr>
          <a:xfrm>
            <a:off x="457200" y="1600200"/>
            <a:ext cx="8229600" cy="494071"/>
          </a:xfrm>
        </p:spPr>
        <p:txBody>
          <a:bodyPr/>
          <a:lstStyle/>
          <a:p>
            <a:pPr marL="0" indent="0" eaLnBrk="0" hangingPunct="0">
              <a:buNone/>
            </a:pPr>
            <a:r>
              <a:rPr lang="en-US" sz="2000" b="1" dirty="0">
                <a:latin typeface="+mn-lt"/>
              </a:rPr>
              <a:t>Figure </a:t>
            </a:r>
            <a:r>
              <a:rPr lang="en-US" sz="2000" b="1" dirty="0" smtClean="0">
                <a:latin typeface="+mn-lt"/>
              </a:rPr>
              <a:t>8.2</a:t>
            </a:r>
            <a:r>
              <a:rPr lang="en-US" sz="2000" dirty="0" smtClean="0">
                <a:latin typeface="+mn-lt"/>
              </a:rPr>
              <a:t> W</a:t>
            </a:r>
            <a:r>
              <a:rPr lang="en-US" sz="100" dirty="0" smtClean="0">
                <a:latin typeface="+mn-lt"/>
              </a:rPr>
              <a:t> </a:t>
            </a:r>
            <a:r>
              <a:rPr lang="en-US" sz="2000" dirty="0" smtClean="0">
                <a:latin typeface="+mn-lt"/>
              </a:rPr>
              <a:t>B</a:t>
            </a:r>
            <a:r>
              <a:rPr lang="en-US" sz="100" dirty="0" smtClean="0">
                <a:latin typeface="+mn-lt"/>
              </a:rPr>
              <a:t> </a:t>
            </a:r>
            <a:r>
              <a:rPr lang="en-US" sz="2000" dirty="0" smtClean="0">
                <a:latin typeface="+mn-lt"/>
              </a:rPr>
              <a:t>S </a:t>
            </a:r>
            <a:r>
              <a:rPr lang="en-US" sz="2000" dirty="0">
                <a:latin typeface="+mn-lt"/>
              </a:rPr>
              <a:t>for computer order-processing system project</a:t>
            </a:r>
          </a:p>
        </p:txBody>
      </p:sp>
      <p:pic>
        <p:nvPicPr>
          <p:cNvPr id="4" name="Picture 7" descr="A computerized order processing system is broken down into 3 categories: hardware, software or system, and personnel. Each category is summarized as follows: Hardware, broken down into 3 chains, as follows. Installation, including area prep, tech or engineer, wiring, and connections. Testing, including connections, wiring, servers, and monitors. Final testing, including performance. Software or system, broken down into 4 chains, as follows: Development, including software customization, modifications, and system. Testing, including software and system. Training, including software and system. Changeover, including customers and suppliers. Personnel, broken down into 3 categories, as follows: Recruiting, including interviews and testing. Job training, including individual, group, software, and hardware. Orientation, including goals, objectives, system, software, and hardware."/>
          <p:cNvPicPr>
            <a:picLocks noChangeAspect="1" noChangeArrowheads="1"/>
          </p:cNvPicPr>
          <p:nvPr/>
        </p:nvPicPr>
        <p:blipFill>
          <a:blip r:embed="rId2"/>
          <a:srcRect/>
          <a:stretch>
            <a:fillRect/>
          </a:stretch>
        </p:blipFill>
        <p:spPr bwMode="auto">
          <a:xfrm>
            <a:off x="1155484" y="2637147"/>
            <a:ext cx="7028295" cy="3754896"/>
          </a:xfrm>
          <a:prstGeom prst="rect">
            <a:avLst/>
          </a:prstGeom>
          <a:noFill/>
          <a:ln w="9525">
            <a:noFill/>
            <a:miter lim="800000"/>
            <a:headEnd/>
            <a:tailEnd/>
          </a:ln>
        </p:spPr>
      </p:pic>
    </p:spTree>
    <p:extLst>
      <p:ext uri="{BB962C8B-B14F-4D97-AF65-F5344CB8AC3E}">
        <p14:creationId xmlns="" xmlns:p14="http://schemas.microsoft.com/office/powerpoint/2010/main" val="114115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Assignment </a:t>
            </a:r>
            <a:r>
              <a:rPr lang="en-US" dirty="0" smtClean="0"/>
              <a:t>Matrix</a:t>
            </a:r>
            <a:endParaRPr lang="en-US" dirty="0"/>
          </a:p>
        </p:txBody>
      </p:sp>
      <p:sp>
        <p:nvSpPr>
          <p:cNvPr id="3" name="Text Placeholder 2"/>
          <p:cNvSpPr>
            <a:spLocks noGrp="1"/>
          </p:cNvSpPr>
          <p:nvPr>
            <p:ph type="body" idx="1"/>
          </p:nvPr>
        </p:nvSpPr>
        <p:spPr/>
        <p:txBody>
          <a:bodyPr/>
          <a:lstStyle/>
          <a:p>
            <a:pPr eaLnBrk="0" hangingPunct="0">
              <a:buClr>
                <a:schemeClr val="tx2"/>
              </a:buClr>
              <a:defRPr/>
            </a:pPr>
            <a:r>
              <a:rPr lang="en-US" sz="2400" dirty="0" smtClean="0">
                <a:latin typeface="+mn-lt"/>
              </a:rPr>
              <a:t>R</a:t>
            </a:r>
            <a:r>
              <a:rPr lang="en-US" sz="100" dirty="0" smtClean="0">
                <a:latin typeface="+mn-lt"/>
              </a:rPr>
              <a:t> </a:t>
            </a:r>
            <a:r>
              <a:rPr lang="en-US" sz="2400" dirty="0" smtClean="0">
                <a:latin typeface="+mn-lt"/>
              </a:rPr>
              <a:t>A</a:t>
            </a:r>
            <a:r>
              <a:rPr lang="en-US" sz="100" dirty="0" smtClean="0">
                <a:latin typeface="+mn-lt"/>
              </a:rPr>
              <a:t> </a:t>
            </a:r>
            <a:r>
              <a:rPr lang="en-US" sz="2400" dirty="0" smtClean="0">
                <a:latin typeface="+mn-lt"/>
              </a:rPr>
              <a:t>M </a:t>
            </a:r>
            <a:r>
              <a:rPr lang="en-US" sz="2400" dirty="0">
                <a:latin typeface="+mn-lt"/>
              </a:rPr>
              <a:t>shows who is responsible for doing the necessary work in the </a:t>
            </a:r>
            <a:r>
              <a:rPr lang="en-US" sz="2400" dirty="0" smtClean="0">
                <a:latin typeface="+mn-lt"/>
              </a:rPr>
              <a:t>project</a:t>
            </a:r>
            <a:endParaRPr lang="en-US" sz="2400" dirty="0">
              <a:latin typeface="+mn-lt"/>
            </a:endParaRPr>
          </a:p>
          <a:p>
            <a:pPr eaLnBrk="0" hangingPunct="0">
              <a:buClr>
                <a:schemeClr val="tx2"/>
              </a:buClr>
              <a:defRPr/>
            </a:pPr>
            <a:r>
              <a:rPr lang="en-US" sz="2400" dirty="0">
                <a:latin typeface="+mn-lt"/>
              </a:rPr>
              <a:t>Project manager assigns work elements to organizational units, departments, groups, individuals or subcontractors</a:t>
            </a:r>
            <a:r>
              <a:rPr lang="en-US" sz="2400" dirty="0" smtClean="0">
                <a:latin typeface="+mn-lt"/>
              </a:rPr>
              <a:t>.</a:t>
            </a:r>
            <a:endParaRPr lang="en-US" sz="2400" dirty="0">
              <a:latin typeface="+mn-lt"/>
            </a:endParaRPr>
          </a:p>
          <a:p>
            <a:pPr eaLnBrk="0" hangingPunct="0">
              <a:buClr>
                <a:schemeClr val="tx2"/>
              </a:buClr>
              <a:defRPr/>
            </a:pPr>
            <a:r>
              <a:rPr lang="en-US" sz="2400" dirty="0">
                <a:latin typeface="+mn-lt"/>
              </a:rPr>
              <a:t>Uses an organizational breakdown structure (</a:t>
            </a:r>
            <a:r>
              <a:rPr lang="en-US" sz="2400" dirty="0" smtClean="0">
                <a:latin typeface="+mn-lt"/>
              </a:rPr>
              <a:t>O</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S).</a:t>
            </a:r>
            <a:endParaRPr lang="en-US" sz="2400" dirty="0">
              <a:latin typeface="+mn-lt"/>
            </a:endParaRPr>
          </a:p>
          <a:p>
            <a:pPr eaLnBrk="0" hangingPunct="0">
              <a:buClr>
                <a:schemeClr val="tx2"/>
              </a:buClr>
              <a:defRPr/>
            </a:pPr>
            <a:r>
              <a:rPr lang="en-US" sz="2400" dirty="0" smtClean="0">
                <a:latin typeface="+mn-lt"/>
              </a:rPr>
              <a:t>O</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S </a:t>
            </a:r>
            <a:r>
              <a:rPr lang="en-US" sz="2400" dirty="0">
                <a:latin typeface="+mn-lt"/>
              </a:rPr>
              <a:t>is a table or a chart showing which organizational units are responsible for work items</a:t>
            </a:r>
            <a:r>
              <a:rPr lang="en-US" sz="2400" dirty="0" smtClean="0">
                <a:latin typeface="+mn-lt"/>
              </a:rPr>
              <a:t>.</a:t>
            </a:r>
            <a:endParaRPr lang="en-US" sz="2400" dirty="0">
              <a:latin typeface="+mn-lt"/>
            </a:endParaRPr>
          </a:p>
          <a:p>
            <a:pPr eaLnBrk="0" hangingPunct="0">
              <a:buClr>
                <a:schemeClr val="tx2"/>
              </a:buClr>
              <a:defRPr/>
            </a:pPr>
            <a:r>
              <a:rPr lang="en-US" sz="2400" dirty="0" smtClean="0">
                <a:latin typeface="+mn-lt"/>
              </a:rPr>
              <a:t>O</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S </a:t>
            </a:r>
            <a:r>
              <a:rPr lang="en-US" sz="2400" dirty="0">
                <a:latin typeface="+mn-lt"/>
              </a:rPr>
              <a:t>leads to the responsibility assignment matrix (</a:t>
            </a:r>
            <a:r>
              <a:rPr lang="en-US" sz="2400" dirty="0" smtClean="0">
                <a:latin typeface="+mn-lt"/>
              </a:rPr>
              <a:t>R</a:t>
            </a:r>
            <a:r>
              <a:rPr lang="en-US" sz="100" dirty="0" smtClean="0">
                <a:latin typeface="+mn-lt"/>
              </a:rPr>
              <a:t> </a:t>
            </a:r>
            <a:r>
              <a:rPr lang="en-US" sz="2400" dirty="0" smtClean="0">
                <a:latin typeface="+mn-lt"/>
              </a:rPr>
              <a:t>A</a:t>
            </a:r>
            <a:r>
              <a:rPr lang="en-US" sz="100" dirty="0" smtClean="0">
                <a:latin typeface="+mn-lt"/>
              </a:rPr>
              <a:t> </a:t>
            </a:r>
            <a:r>
              <a:rPr lang="en-US" sz="2400" dirty="0" smtClean="0">
                <a:latin typeface="+mn-lt"/>
              </a:rPr>
              <a:t>M)</a:t>
            </a:r>
            <a:endParaRPr lang="en-US" sz="2400" dirty="0">
              <a:latin typeface="+mn-lt"/>
            </a:endParaRPr>
          </a:p>
        </p:txBody>
      </p:sp>
    </p:spTree>
    <p:extLst>
      <p:ext uri="{BB962C8B-B14F-4D97-AF65-F5344CB8AC3E}">
        <p14:creationId xmlns="" xmlns:p14="http://schemas.microsoft.com/office/powerpoint/2010/main" val="351522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8.3 </a:t>
            </a:r>
            <a:r>
              <a:rPr lang="en-US" dirty="0" smtClean="0"/>
              <a:t>A Responsibility Assignment Matrix</a:t>
            </a:r>
            <a:endParaRPr lang="en-US" dirty="0"/>
          </a:p>
        </p:txBody>
      </p:sp>
      <p:pic>
        <p:nvPicPr>
          <p:cNvPr id="4" name="Picture 3" descr="A responsibility assignment matrix is set up as a table, with rows for O B S units and columns for W B S activities, hardware or installation. The matrix is reproduced in the following table: The table has 8 rows and 5 columns. The columns have the following headings from left to right. O B S units, and W B S activities, hardware or installation. The W B S column is broken down into the following sub columns. 1.1.1 area prep, 1.1.2 tech or engineer, 1.1.3 wiring, 1.1.4 connections. The row entries are as follows. Row 1. Hardware engineering, 3, 1, 1, 1. Row 2. Systems engineering, Blank, 3, Blank, 3. Row 3. Software engineering, Blank, 3, Blank, Blank. Row 4. Technical support, 1, 2, Blank, 2. Row 5. Electrical staff, 2, Blank, 2, 2. Row 6. Hardware vender, 3, 3, 3, 3. Row 7. Quality manager, Blank, Blank, Blank, 3. Row 8. Customer supplier liaison, Blank, Blank, Blank,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71554" y="1493881"/>
            <a:ext cx="5800892" cy="3977080"/>
          </a:xfrm>
          <a:prstGeom prst="rect">
            <a:avLst/>
          </a:prstGeom>
        </p:spPr>
      </p:pic>
      <p:sp>
        <p:nvSpPr>
          <p:cNvPr id="3" name="Text Placeholder 2"/>
          <p:cNvSpPr>
            <a:spLocks noGrp="1"/>
          </p:cNvSpPr>
          <p:nvPr>
            <p:ph type="body" idx="1"/>
          </p:nvPr>
        </p:nvSpPr>
        <p:spPr>
          <a:xfrm>
            <a:off x="457200" y="5617686"/>
            <a:ext cx="8229600" cy="664845"/>
          </a:xfrm>
        </p:spPr>
        <p:txBody>
          <a:bodyPr/>
          <a:lstStyle/>
          <a:p>
            <a:pPr marL="0" indent="0">
              <a:buNone/>
            </a:pPr>
            <a:r>
              <a:rPr lang="en-US" sz="1800" dirty="0">
                <a:latin typeface="+mn-lt"/>
              </a:rPr>
              <a:t>Level of responsibility: 1 = Overall responsibility 2 = Performance responsibility 3 = </a:t>
            </a:r>
            <a:r>
              <a:rPr lang="en-US" sz="1800" dirty="0" smtClean="0">
                <a:latin typeface="+mn-lt"/>
              </a:rPr>
              <a:t>Support</a:t>
            </a:r>
            <a:endParaRPr lang="en-US" sz="1800" dirty="0">
              <a:latin typeface="+mn-lt"/>
            </a:endParaRPr>
          </a:p>
        </p:txBody>
      </p:sp>
    </p:spTree>
    <p:extLst>
      <p:ext uri="{BB962C8B-B14F-4D97-AF65-F5344CB8AC3E}">
        <p14:creationId xmlns="" xmlns:p14="http://schemas.microsoft.com/office/powerpoint/2010/main" val="2893482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0" hangingPunct="0"/>
            <a:r>
              <a:rPr lang="en-US" dirty="0"/>
              <a:t>Project </a:t>
            </a:r>
            <a:r>
              <a:rPr lang="en-US" dirty="0" smtClean="0"/>
              <a:t>Scheduling </a:t>
            </a:r>
            <a:r>
              <a:rPr lang="en-US" sz="2000" b="0" dirty="0" smtClean="0"/>
              <a:t>(1 of 2)</a:t>
            </a:r>
            <a:endParaRPr lang="en-US" sz="2000" b="0" dirty="0"/>
          </a:p>
        </p:txBody>
      </p:sp>
      <p:sp>
        <p:nvSpPr>
          <p:cNvPr id="7" name="Text Placeholder 6"/>
          <p:cNvSpPr>
            <a:spLocks noGrp="1"/>
          </p:cNvSpPr>
          <p:nvPr>
            <p:ph type="body" idx="1"/>
          </p:nvPr>
        </p:nvSpPr>
        <p:spPr>
          <a:xfrm>
            <a:off x="457200" y="1600200"/>
            <a:ext cx="8229600" cy="2362200"/>
          </a:xfrm>
        </p:spPr>
        <p:txBody>
          <a:bodyPr/>
          <a:lstStyle/>
          <a:p>
            <a:pPr eaLnBrk="0" hangingPunct="0">
              <a:buClr>
                <a:schemeClr val="tx2"/>
              </a:buClr>
            </a:pPr>
            <a:r>
              <a:rPr lang="en-US" sz="2400" dirty="0">
                <a:latin typeface="+mn-lt"/>
              </a:rPr>
              <a:t>Project schedule evolves from planning documents, with focus on timely completion</a:t>
            </a:r>
            <a:r>
              <a:rPr lang="en-US" sz="2400" dirty="0" smtClean="0">
                <a:latin typeface="+mn-lt"/>
              </a:rPr>
              <a:t>.</a:t>
            </a:r>
            <a:endParaRPr lang="en-US" sz="2400" dirty="0">
              <a:latin typeface="+mn-lt"/>
            </a:endParaRPr>
          </a:p>
          <a:p>
            <a:pPr eaLnBrk="0" hangingPunct="0">
              <a:buClr>
                <a:schemeClr val="tx2"/>
              </a:buClr>
            </a:pPr>
            <a:r>
              <a:rPr lang="en-US" sz="2400" dirty="0">
                <a:latin typeface="+mn-lt"/>
              </a:rPr>
              <a:t>Critical element in project management – source of most conflicts and problems</a:t>
            </a:r>
            <a:r>
              <a:rPr lang="en-US" sz="2400" dirty="0" smtClean="0">
                <a:latin typeface="+mn-lt"/>
              </a:rPr>
              <a:t>.</a:t>
            </a:r>
            <a:endParaRPr lang="en-US" sz="2400" dirty="0">
              <a:latin typeface="+mn-lt"/>
            </a:endParaRPr>
          </a:p>
          <a:p>
            <a:pPr eaLnBrk="0" hangingPunct="0">
              <a:buClr>
                <a:schemeClr val="tx2"/>
              </a:buClr>
            </a:pPr>
            <a:r>
              <a:rPr lang="en-US" sz="2400" dirty="0">
                <a:latin typeface="+mn-lt"/>
              </a:rPr>
              <a:t>Schedule development steps</a:t>
            </a:r>
            <a:r>
              <a:rPr lang="en-US" sz="2400" dirty="0" smtClean="0">
                <a:latin typeface="+mn-lt"/>
              </a:rPr>
              <a:t>:</a:t>
            </a:r>
            <a:endParaRPr lang="en-US" sz="2400" dirty="0">
              <a:latin typeface="+mn-lt"/>
            </a:endParaRPr>
          </a:p>
        </p:txBody>
      </p:sp>
      <p:sp>
        <p:nvSpPr>
          <p:cNvPr id="8" name="Text Placeholder 7"/>
          <p:cNvSpPr>
            <a:spLocks noGrp="1"/>
          </p:cNvSpPr>
          <p:nvPr>
            <p:ph type="body" idx="2"/>
          </p:nvPr>
        </p:nvSpPr>
        <p:spPr>
          <a:xfrm>
            <a:off x="457200" y="4128409"/>
            <a:ext cx="8229600" cy="1920232"/>
          </a:xfrm>
        </p:spPr>
        <p:txBody>
          <a:bodyPr/>
          <a:lstStyle/>
          <a:p>
            <a:pPr marL="741600" indent="-428400" eaLnBrk="0" hangingPunct="0">
              <a:spcBef>
                <a:spcPts val="600"/>
              </a:spcBef>
              <a:buClr>
                <a:schemeClr val="tx2"/>
              </a:buClr>
              <a:buFont typeface="+mj-lt"/>
              <a:buAutoNum type="arabicPeriod"/>
            </a:pPr>
            <a:r>
              <a:rPr lang="en-US" sz="2400" dirty="0">
                <a:latin typeface="+mn-lt"/>
              </a:rPr>
              <a:t>Define </a:t>
            </a:r>
            <a:r>
              <a:rPr lang="en-US" sz="2400" dirty="0" smtClean="0">
                <a:latin typeface="+mn-lt"/>
              </a:rPr>
              <a:t>activities,</a:t>
            </a:r>
          </a:p>
          <a:p>
            <a:pPr marL="741600" indent="-428400" eaLnBrk="0" hangingPunct="0">
              <a:spcBef>
                <a:spcPts val="600"/>
              </a:spcBef>
              <a:buClr>
                <a:schemeClr val="tx2"/>
              </a:buClr>
              <a:buFont typeface="+mj-lt"/>
              <a:buAutoNum type="arabicPeriod"/>
            </a:pPr>
            <a:r>
              <a:rPr lang="en-US" sz="2400" dirty="0" smtClean="0">
                <a:latin typeface="+mn-lt"/>
              </a:rPr>
              <a:t>Sequence activities,</a:t>
            </a:r>
          </a:p>
          <a:p>
            <a:pPr marL="741600" indent="-428400" eaLnBrk="0" hangingPunct="0">
              <a:spcBef>
                <a:spcPts val="600"/>
              </a:spcBef>
              <a:buClr>
                <a:schemeClr val="tx2"/>
              </a:buClr>
              <a:buFont typeface="+mj-lt"/>
              <a:buAutoNum type="arabicPeriod"/>
            </a:pPr>
            <a:r>
              <a:rPr lang="en-US" sz="2400" dirty="0" smtClean="0">
                <a:latin typeface="+mn-lt"/>
              </a:rPr>
              <a:t>Estimate </a:t>
            </a:r>
            <a:r>
              <a:rPr lang="en-US" sz="2400" dirty="0">
                <a:latin typeface="+mn-lt"/>
              </a:rPr>
              <a:t>activity times,</a:t>
            </a:r>
          </a:p>
          <a:p>
            <a:pPr marL="741600" indent="-428400" eaLnBrk="0" hangingPunct="0">
              <a:spcBef>
                <a:spcPts val="600"/>
              </a:spcBef>
              <a:buClr>
                <a:schemeClr val="tx2"/>
              </a:buClr>
              <a:buFont typeface="+mj-lt"/>
              <a:buAutoNum type="arabicPeriod"/>
            </a:pPr>
            <a:r>
              <a:rPr lang="en-US" sz="2400" dirty="0">
                <a:latin typeface="+mn-lt"/>
              </a:rPr>
              <a:t>Develop schedule.</a:t>
            </a:r>
          </a:p>
        </p:txBody>
      </p:sp>
    </p:spTree>
    <p:extLst>
      <p:ext uri="{BB962C8B-B14F-4D97-AF65-F5344CB8AC3E}">
        <p14:creationId xmlns="" xmlns:p14="http://schemas.microsoft.com/office/powerpoint/2010/main" val="310083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0" hangingPunct="0"/>
            <a:r>
              <a:rPr lang="en-US" dirty="0"/>
              <a:t>Project </a:t>
            </a:r>
            <a:r>
              <a:rPr lang="en-US" dirty="0" smtClean="0"/>
              <a:t>Scheduling </a:t>
            </a:r>
            <a:r>
              <a:rPr lang="en-US" sz="2000" b="0" dirty="0" smtClean="0"/>
              <a:t>(2 </a:t>
            </a:r>
            <a:r>
              <a:rPr lang="en-US" sz="2000" b="0" dirty="0"/>
              <a:t>of 2)</a:t>
            </a:r>
            <a:endParaRPr lang="en-US" sz="2000" dirty="0"/>
          </a:p>
        </p:txBody>
      </p:sp>
      <p:sp>
        <p:nvSpPr>
          <p:cNvPr id="7" name="Text Placeholder 6"/>
          <p:cNvSpPr>
            <a:spLocks noGrp="1"/>
          </p:cNvSpPr>
          <p:nvPr>
            <p:ph type="body" idx="1"/>
          </p:nvPr>
        </p:nvSpPr>
        <p:spPr/>
        <p:txBody>
          <a:bodyPr/>
          <a:lstStyle/>
          <a:p>
            <a:pPr eaLnBrk="0" hangingPunct="0">
              <a:buClr>
                <a:schemeClr val="tx2"/>
              </a:buClr>
            </a:pPr>
            <a:r>
              <a:rPr lang="en-US" sz="2400" b="1" dirty="0" smtClean="0">
                <a:solidFill>
                  <a:schemeClr val="tx1"/>
                </a:solidFill>
                <a:latin typeface="+mn-lt"/>
              </a:rPr>
              <a:t>Gantt </a:t>
            </a:r>
            <a:r>
              <a:rPr lang="en-US" sz="2400" b="1" dirty="0">
                <a:solidFill>
                  <a:schemeClr val="tx1"/>
                </a:solidFill>
                <a:latin typeface="+mn-lt"/>
              </a:rPr>
              <a:t>chart</a:t>
            </a:r>
            <a:r>
              <a:rPr lang="en-US" sz="2400" b="1" i="1" dirty="0">
                <a:solidFill>
                  <a:srgbClr val="FF0000"/>
                </a:solidFill>
                <a:latin typeface="+mn-lt"/>
              </a:rPr>
              <a:t> </a:t>
            </a:r>
            <a:r>
              <a:rPr lang="en-US" sz="2400" dirty="0">
                <a:latin typeface="+mn-lt"/>
              </a:rPr>
              <a:t>and </a:t>
            </a:r>
            <a:r>
              <a:rPr lang="en-US" sz="2400" b="1" dirty="0" smtClean="0">
                <a:solidFill>
                  <a:schemeClr val="tx1"/>
                </a:solidFill>
                <a:latin typeface="+mn-lt"/>
              </a:rPr>
              <a:t>C</a:t>
            </a:r>
            <a:r>
              <a:rPr lang="en-US" sz="100" b="1" dirty="0" smtClean="0">
                <a:solidFill>
                  <a:schemeClr val="tx1"/>
                </a:solidFill>
                <a:latin typeface="+mn-lt"/>
              </a:rPr>
              <a:t> </a:t>
            </a:r>
            <a:r>
              <a:rPr lang="en-US" sz="2400" b="1" dirty="0" smtClean="0">
                <a:solidFill>
                  <a:schemeClr val="tx1"/>
                </a:solidFill>
                <a:latin typeface="+mn-lt"/>
              </a:rPr>
              <a:t>P</a:t>
            </a:r>
            <a:r>
              <a:rPr lang="en-US" sz="100" b="1" dirty="0" smtClean="0">
                <a:solidFill>
                  <a:schemeClr val="tx1"/>
                </a:solidFill>
                <a:latin typeface="+mn-lt"/>
              </a:rPr>
              <a:t> </a:t>
            </a:r>
            <a:r>
              <a:rPr lang="en-US" sz="2400" b="1" dirty="0" smtClean="0">
                <a:solidFill>
                  <a:schemeClr val="tx1"/>
                </a:solidFill>
                <a:latin typeface="+mn-lt"/>
              </a:rPr>
              <a:t>M/P</a:t>
            </a:r>
            <a:r>
              <a:rPr lang="en-US" sz="100" b="1" dirty="0" smtClean="0">
                <a:solidFill>
                  <a:schemeClr val="tx1"/>
                </a:solidFill>
                <a:latin typeface="+mn-lt"/>
              </a:rPr>
              <a:t> </a:t>
            </a:r>
            <a:r>
              <a:rPr lang="en-US" sz="2400" b="1" dirty="0" smtClean="0">
                <a:solidFill>
                  <a:schemeClr val="tx1"/>
                </a:solidFill>
                <a:latin typeface="+mn-lt"/>
              </a:rPr>
              <a:t>E</a:t>
            </a:r>
            <a:r>
              <a:rPr lang="en-US" sz="100" b="1" dirty="0" smtClean="0">
                <a:solidFill>
                  <a:schemeClr val="tx1"/>
                </a:solidFill>
                <a:latin typeface="+mn-lt"/>
              </a:rPr>
              <a:t> </a:t>
            </a:r>
            <a:r>
              <a:rPr lang="en-US" sz="2400" b="1" dirty="0" smtClean="0">
                <a:solidFill>
                  <a:schemeClr val="tx1"/>
                </a:solidFill>
                <a:latin typeface="+mn-lt"/>
              </a:rPr>
              <a:t>R</a:t>
            </a:r>
            <a:r>
              <a:rPr lang="en-US" sz="100" b="1" dirty="0" smtClean="0">
                <a:solidFill>
                  <a:schemeClr val="tx1"/>
                </a:solidFill>
                <a:latin typeface="+mn-lt"/>
              </a:rPr>
              <a:t> </a:t>
            </a:r>
            <a:r>
              <a:rPr lang="en-US" sz="2400" b="1" dirty="0" smtClean="0">
                <a:solidFill>
                  <a:schemeClr val="tx1"/>
                </a:solidFill>
                <a:latin typeface="+mn-lt"/>
              </a:rPr>
              <a:t>T</a:t>
            </a:r>
            <a:r>
              <a:rPr lang="en-US" sz="2400" dirty="0" smtClean="0">
                <a:latin typeface="+mn-lt"/>
              </a:rPr>
              <a:t> </a:t>
            </a:r>
            <a:r>
              <a:rPr lang="en-US" sz="2400" dirty="0">
                <a:latin typeface="+mn-lt"/>
              </a:rPr>
              <a:t>techniques can be useful.</a:t>
            </a:r>
          </a:p>
          <a:p>
            <a:pPr eaLnBrk="0" hangingPunct="0">
              <a:buClr>
                <a:schemeClr val="tx2"/>
              </a:buClr>
            </a:pPr>
            <a:r>
              <a:rPr lang="en-US" sz="2400" dirty="0" smtClean="0">
                <a:latin typeface="+mn-lt"/>
              </a:rPr>
              <a:t>Computer </a:t>
            </a:r>
            <a:r>
              <a:rPr lang="en-US" sz="2400" dirty="0">
                <a:latin typeface="+mn-lt"/>
              </a:rPr>
              <a:t>software packages available, </a:t>
            </a:r>
            <a:r>
              <a:rPr lang="en-US" sz="2400" dirty="0" smtClean="0">
                <a:latin typeface="+mn-lt"/>
              </a:rPr>
              <a:t>example </a:t>
            </a:r>
            <a:r>
              <a:rPr lang="en-US" sz="2400" dirty="0">
                <a:latin typeface="+mn-lt"/>
              </a:rPr>
              <a:t>Microsoft Project.</a:t>
            </a:r>
          </a:p>
        </p:txBody>
      </p:sp>
    </p:spTree>
    <p:extLst>
      <p:ext uri="{BB962C8B-B14F-4D97-AF65-F5344CB8AC3E}">
        <p14:creationId xmlns="" xmlns:p14="http://schemas.microsoft.com/office/powerpoint/2010/main" val="1250083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0" hangingPunct="0"/>
            <a:r>
              <a:rPr lang="en-US" dirty="0"/>
              <a:t>Gantt </a:t>
            </a:r>
            <a:r>
              <a:rPr lang="en-US" dirty="0" smtClean="0"/>
              <a:t>Chart</a:t>
            </a:r>
            <a:endParaRPr lang="en-US" dirty="0"/>
          </a:p>
        </p:txBody>
      </p:sp>
      <p:sp>
        <p:nvSpPr>
          <p:cNvPr id="5" name="Text Placeholder 4"/>
          <p:cNvSpPr>
            <a:spLocks noGrp="1"/>
          </p:cNvSpPr>
          <p:nvPr>
            <p:ph type="body" idx="1"/>
          </p:nvPr>
        </p:nvSpPr>
        <p:spPr>
          <a:xfrm>
            <a:off x="457200" y="1600200"/>
            <a:ext cx="8229600" cy="4638368"/>
          </a:xfrm>
        </p:spPr>
        <p:txBody>
          <a:bodyPr/>
          <a:lstStyle/>
          <a:p>
            <a:pPr eaLnBrk="0" hangingPunct="0">
              <a:buClr>
                <a:schemeClr val="tx2"/>
              </a:buClr>
            </a:pPr>
            <a:r>
              <a:rPr lang="en-US" sz="2400" dirty="0" smtClean="0">
                <a:latin typeface="+mn-lt"/>
              </a:rPr>
              <a:t>Popular</a:t>
            </a:r>
            <a:r>
              <a:rPr lang="en-US" sz="2400" dirty="0">
                <a:latin typeface="+mn-lt"/>
              </a:rPr>
              <a:t>, traditional technique, also known as a </a:t>
            </a:r>
            <a:r>
              <a:rPr lang="en-US" sz="2400" b="1" dirty="0">
                <a:solidFill>
                  <a:schemeClr val="tx1"/>
                </a:solidFill>
                <a:latin typeface="+mn-lt"/>
              </a:rPr>
              <a:t>bar chart</a:t>
            </a:r>
            <a:r>
              <a:rPr lang="en-US" sz="2400" b="1" i="1" dirty="0">
                <a:solidFill>
                  <a:srgbClr val="FF0000"/>
                </a:solidFill>
                <a:latin typeface="+mn-lt"/>
              </a:rPr>
              <a:t>  </a:t>
            </a:r>
            <a:r>
              <a:rPr lang="en-US" sz="2400" dirty="0">
                <a:latin typeface="+mn-lt"/>
              </a:rPr>
              <a:t>-developed by Henry Gantt (1914).</a:t>
            </a:r>
          </a:p>
          <a:p>
            <a:pPr eaLnBrk="0" hangingPunct="0">
              <a:buClr>
                <a:schemeClr val="tx2"/>
              </a:buClr>
            </a:pPr>
            <a:r>
              <a:rPr lang="en-US" sz="2400" dirty="0" smtClean="0">
                <a:latin typeface="+mn-lt"/>
              </a:rPr>
              <a:t>Direct </a:t>
            </a:r>
            <a:r>
              <a:rPr lang="en-US" sz="2400" dirty="0">
                <a:latin typeface="+mn-lt"/>
              </a:rPr>
              <a:t>precursor of  </a:t>
            </a:r>
            <a:r>
              <a:rPr lang="en-US" sz="2400" dirty="0" smtClean="0">
                <a:latin typeface="+mn-lt"/>
              </a:rPr>
              <a:t>C</a:t>
            </a:r>
            <a:r>
              <a:rPr lang="en-US" sz="100" dirty="0" smtClean="0">
                <a:latin typeface="+mn-lt"/>
              </a:rPr>
              <a:t> </a:t>
            </a:r>
            <a:r>
              <a:rPr lang="en-US" sz="2400" dirty="0" smtClean="0">
                <a:latin typeface="+mn-lt"/>
              </a:rPr>
              <a:t>P</a:t>
            </a:r>
            <a:r>
              <a:rPr lang="en-US" sz="100" dirty="0" smtClean="0">
                <a:latin typeface="+mn-lt"/>
              </a:rPr>
              <a:t> </a:t>
            </a:r>
            <a:r>
              <a:rPr lang="en-US" sz="2400" dirty="0" smtClean="0">
                <a:latin typeface="+mn-lt"/>
              </a:rPr>
              <a:t>M/P</a:t>
            </a:r>
            <a:r>
              <a:rPr lang="en-US" sz="100" dirty="0" smtClean="0">
                <a:latin typeface="+mn-lt"/>
              </a:rPr>
              <a:t> </a:t>
            </a:r>
            <a:r>
              <a:rPr lang="en-US" sz="2400" dirty="0" smtClean="0">
                <a:latin typeface="+mn-lt"/>
              </a:rPr>
              <a:t>E</a:t>
            </a:r>
            <a:r>
              <a:rPr lang="en-US" sz="100" dirty="0" smtClean="0">
                <a:latin typeface="+mn-lt"/>
              </a:rPr>
              <a:t> </a:t>
            </a:r>
            <a:r>
              <a:rPr lang="en-US" sz="2400" dirty="0" smtClean="0">
                <a:latin typeface="+mn-lt"/>
              </a:rPr>
              <a:t>R</a:t>
            </a:r>
            <a:r>
              <a:rPr lang="en-US" sz="100" dirty="0" smtClean="0">
                <a:latin typeface="+mn-lt"/>
              </a:rPr>
              <a:t> </a:t>
            </a:r>
            <a:r>
              <a:rPr lang="en-US" sz="2400" dirty="0" smtClean="0">
                <a:latin typeface="+mn-lt"/>
              </a:rPr>
              <a:t>T </a:t>
            </a:r>
            <a:r>
              <a:rPr lang="en-US" sz="2400" dirty="0">
                <a:latin typeface="+mn-lt"/>
              </a:rPr>
              <a:t>for monitoring work progress.</a:t>
            </a:r>
          </a:p>
          <a:p>
            <a:pPr eaLnBrk="0" hangingPunct="0">
              <a:buClr>
                <a:schemeClr val="tx2"/>
              </a:buClr>
            </a:pPr>
            <a:r>
              <a:rPr lang="en-US" sz="2400" dirty="0" smtClean="0">
                <a:latin typeface="+mn-lt"/>
              </a:rPr>
              <a:t>A </a:t>
            </a:r>
            <a:r>
              <a:rPr lang="en-US" sz="2400" b="1" dirty="0">
                <a:solidFill>
                  <a:schemeClr val="tx1"/>
                </a:solidFill>
                <a:latin typeface="+mn-lt"/>
              </a:rPr>
              <a:t>visual display of project schedule</a:t>
            </a:r>
            <a:r>
              <a:rPr lang="en-US" sz="2400" b="1" i="1" dirty="0">
                <a:solidFill>
                  <a:srgbClr val="FF0000"/>
                </a:solidFill>
                <a:latin typeface="+mn-lt"/>
              </a:rPr>
              <a:t> </a:t>
            </a:r>
            <a:r>
              <a:rPr lang="en-US" sz="2400" dirty="0">
                <a:latin typeface="+mn-lt"/>
              </a:rPr>
              <a:t>showing activity start and finish times and where extra time is available.</a:t>
            </a:r>
          </a:p>
          <a:p>
            <a:pPr eaLnBrk="0" hangingPunct="0">
              <a:buClr>
                <a:schemeClr val="tx2"/>
              </a:buClr>
            </a:pPr>
            <a:r>
              <a:rPr lang="en-US" sz="2400" dirty="0" smtClean="0">
                <a:latin typeface="+mn-lt"/>
              </a:rPr>
              <a:t>Suitable </a:t>
            </a:r>
            <a:r>
              <a:rPr lang="en-US" sz="2400" dirty="0">
                <a:latin typeface="+mn-lt"/>
              </a:rPr>
              <a:t>for projects with few activities and precedence relationships.</a:t>
            </a:r>
          </a:p>
          <a:p>
            <a:pPr eaLnBrk="0" hangingPunct="0">
              <a:buClr>
                <a:schemeClr val="tx2"/>
              </a:buClr>
            </a:pPr>
            <a:r>
              <a:rPr lang="en-US" sz="2400" dirty="0" smtClean="0">
                <a:latin typeface="+mn-lt"/>
              </a:rPr>
              <a:t>Drawback</a:t>
            </a:r>
            <a:r>
              <a:rPr lang="en-US" sz="2400" dirty="0">
                <a:latin typeface="+mn-lt"/>
              </a:rPr>
              <a:t>: precedence relationships are not always discernible which limits chart’s use for smaller projects</a:t>
            </a:r>
          </a:p>
        </p:txBody>
      </p:sp>
    </p:spTree>
    <p:extLst>
      <p:ext uri="{BB962C8B-B14F-4D97-AF65-F5344CB8AC3E}">
        <p14:creationId xmlns="" xmlns:p14="http://schemas.microsoft.com/office/powerpoint/2010/main" val="2295788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r>
              <a:rPr lang="en-US" dirty="0"/>
              <a:t>Figure 8.4 </a:t>
            </a:r>
            <a:r>
              <a:rPr lang="en-US" dirty="0" smtClean="0"/>
              <a:t>Gantt Chart</a:t>
            </a:r>
            <a:endParaRPr lang="en-US" dirty="0"/>
          </a:p>
        </p:txBody>
      </p:sp>
      <p:pic>
        <p:nvPicPr>
          <p:cNvPr id="5" name="Picture 4" descr="A Gantt chart has activities listed down the left, and a scale for months across the top. Vertical lines extend down the chart from each even month. Horizontal bars for each activity span months, as summarized as follows: Design house and obtain financing. Month 0 to month 3. Lay foundation. Month 3 to month 5. Order and receive materials. Month 3 to month 4. Build house. Month 5 to month 8. Select paint. Month 5 to month 6. Select carpet. Month 6 to month 7. Finish work. Month 8 to month 9."/>
          <p:cNvPicPr>
            <a:picLocks noChangeAspect="1"/>
          </p:cNvPicPr>
          <p:nvPr/>
        </p:nvPicPr>
        <p:blipFill>
          <a:blip r:embed="rId2"/>
          <a:stretch>
            <a:fillRect/>
          </a:stretch>
        </p:blipFill>
        <p:spPr>
          <a:xfrm>
            <a:off x="1671814" y="1654570"/>
            <a:ext cx="5625587" cy="4680774"/>
          </a:xfrm>
          <a:prstGeom prst="rect">
            <a:avLst/>
          </a:prstGeom>
        </p:spPr>
      </p:pic>
    </p:spTree>
    <p:extLst>
      <p:ext uri="{BB962C8B-B14F-4D97-AF65-F5344CB8AC3E}">
        <p14:creationId xmlns="" xmlns:p14="http://schemas.microsoft.com/office/powerpoint/2010/main" val="386664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Learning Objectives</a:t>
            </a:r>
            <a:endParaRPr lang="en-IN" dirty="0">
              <a:solidFill>
                <a:schemeClr val="tx2"/>
              </a:solidFill>
            </a:endParaRPr>
          </a:p>
        </p:txBody>
      </p:sp>
      <p:sp>
        <p:nvSpPr>
          <p:cNvPr id="3" name="Text Placeholder 2"/>
          <p:cNvSpPr>
            <a:spLocks noGrp="1"/>
          </p:cNvSpPr>
          <p:nvPr>
            <p:ph idx="1"/>
          </p:nvPr>
        </p:nvSpPr>
        <p:spPr/>
        <p:txBody>
          <a:bodyPr/>
          <a:lstStyle/>
          <a:p>
            <a:pPr marL="0" indent="0">
              <a:buClr>
                <a:schemeClr val="tx2"/>
              </a:buClr>
              <a:buNone/>
            </a:pPr>
            <a:r>
              <a:rPr lang="en-US" altLang="en-US" sz="2400" b="1" dirty="0" smtClean="0">
                <a:solidFill>
                  <a:schemeClr val="tx2"/>
                </a:solidFill>
                <a:latin typeface="+mn-lt"/>
              </a:rPr>
              <a:t>8.1</a:t>
            </a:r>
            <a:r>
              <a:rPr lang="en-US" altLang="en-US" sz="2400" dirty="0" smtClean="0">
                <a:latin typeface="+mn-lt"/>
              </a:rPr>
              <a:t> The </a:t>
            </a:r>
            <a:r>
              <a:rPr lang="en-US" altLang="en-US" sz="2400" dirty="0">
                <a:latin typeface="+mn-lt"/>
              </a:rPr>
              <a:t>Elements of Project Management</a:t>
            </a:r>
          </a:p>
          <a:p>
            <a:pPr marL="0" indent="0">
              <a:buClr>
                <a:schemeClr val="tx2"/>
              </a:buClr>
              <a:buNone/>
            </a:pPr>
            <a:r>
              <a:rPr lang="en-US" altLang="en-US" sz="2400" b="1" dirty="0" smtClean="0">
                <a:solidFill>
                  <a:schemeClr val="tx2"/>
                </a:solidFill>
                <a:latin typeface="+mn-lt"/>
              </a:rPr>
              <a:t>8.2</a:t>
            </a:r>
            <a:r>
              <a:rPr lang="en-US" altLang="en-US" sz="2400" dirty="0" smtClean="0">
                <a:latin typeface="+mn-lt"/>
              </a:rPr>
              <a:t> 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M/P</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T</a:t>
            </a:r>
            <a:endParaRPr lang="en-US" altLang="en-US" sz="2400" dirty="0">
              <a:latin typeface="+mn-lt"/>
            </a:endParaRPr>
          </a:p>
          <a:p>
            <a:pPr marL="0" indent="0">
              <a:buClr>
                <a:schemeClr val="tx2"/>
              </a:buClr>
              <a:buNone/>
            </a:pPr>
            <a:r>
              <a:rPr lang="en-US" altLang="en-US" sz="2400" b="1" dirty="0" smtClean="0">
                <a:solidFill>
                  <a:schemeClr val="tx2"/>
                </a:solidFill>
                <a:latin typeface="+mn-lt"/>
              </a:rPr>
              <a:t>8.3</a:t>
            </a:r>
            <a:r>
              <a:rPr lang="en-US" altLang="en-US" sz="2400" dirty="0" smtClean="0">
                <a:latin typeface="+mn-lt"/>
              </a:rPr>
              <a:t> Probabilistic </a:t>
            </a:r>
            <a:r>
              <a:rPr lang="en-US" altLang="en-US" sz="2400" dirty="0">
                <a:latin typeface="+mn-lt"/>
              </a:rPr>
              <a:t>Activity Times</a:t>
            </a:r>
          </a:p>
          <a:p>
            <a:pPr marL="0" indent="0">
              <a:buClr>
                <a:schemeClr val="tx2"/>
              </a:buClr>
              <a:buNone/>
            </a:pPr>
            <a:r>
              <a:rPr lang="en-US" altLang="en-US" sz="2400" b="1" dirty="0" smtClean="0">
                <a:solidFill>
                  <a:schemeClr val="tx2"/>
                </a:solidFill>
                <a:latin typeface="+mn-lt"/>
              </a:rPr>
              <a:t>8.4</a:t>
            </a:r>
            <a:r>
              <a:rPr lang="en-US" altLang="en-US" sz="2400" dirty="0" smtClean="0">
                <a:latin typeface="+mn-lt"/>
              </a:rPr>
              <a:t> Microsoft </a:t>
            </a:r>
            <a:r>
              <a:rPr lang="en-US" altLang="en-US" sz="2400" dirty="0">
                <a:latin typeface="+mn-lt"/>
              </a:rPr>
              <a:t>Project</a:t>
            </a:r>
          </a:p>
          <a:p>
            <a:pPr marL="0" indent="0">
              <a:buClr>
                <a:schemeClr val="tx2"/>
              </a:buClr>
              <a:buNone/>
            </a:pPr>
            <a:r>
              <a:rPr lang="en-US" altLang="en-US" sz="2400" b="1" dirty="0" smtClean="0">
                <a:solidFill>
                  <a:schemeClr val="tx2"/>
                </a:solidFill>
                <a:latin typeface="+mn-lt"/>
              </a:rPr>
              <a:t>8.5</a:t>
            </a:r>
            <a:r>
              <a:rPr lang="en-US" altLang="en-US" sz="2400" dirty="0" smtClean="0">
                <a:latin typeface="+mn-lt"/>
              </a:rPr>
              <a:t> Project </a:t>
            </a:r>
            <a:r>
              <a:rPr lang="en-US" altLang="en-US" sz="2400" dirty="0">
                <a:latin typeface="+mn-lt"/>
              </a:rPr>
              <a:t>Crashing and Time-Cost Trade-Off</a:t>
            </a:r>
          </a:p>
          <a:p>
            <a:pPr marL="0" indent="0">
              <a:buClr>
                <a:schemeClr val="tx2"/>
              </a:buClr>
              <a:buNone/>
            </a:pPr>
            <a:r>
              <a:rPr lang="en-US" altLang="en-US" sz="2400" b="1" dirty="0" smtClean="0">
                <a:solidFill>
                  <a:schemeClr val="tx2"/>
                </a:solidFill>
                <a:latin typeface="+mn-lt"/>
              </a:rPr>
              <a:t>8.6 </a:t>
            </a:r>
            <a:r>
              <a:rPr lang="en-US" altLang="en-US" sz="2400" dirty="0" smtClean="0">
                <a:latin typeface="+mn-lt"/>
              </a:rPr>
              <a:t>Formulating </a:t>
            </a:r>
            <a:r>
              <a:rPr lang="en-US" altLang="en-US" sz="2400" dirty="0">
                <a:latin typeface="+mn-lt"/>
              </a:rPr>
              <a:t>the </a:t>
            </a:r>
            <a:r>
              <a:rPr lang="en-US" altLang="en-US" sz="2400" dirty="0" smtClean="0">
                <a:latin typeface="+mn-lt"/>
              </a:rPr>
              <a:t>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M/P</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T </a:t>
            </a:r>
            <a:r>
              <a:rPr lang="en-US" altLang="en-US" sz="2400" dirty="0">
                <a:latin typeface="+mn-lt"/>
              </a:rPr>
              <a:t>Network as a Linear Programming </a:t>
            </a:r>
            <a:r>
              <a:rPr lang="en-US" altLang="en-US" sz="2400" dirty="0" smtClean="0">
                <a:latin typeface="+mn-lt"/>
              </a:rPr>
              <a:t>Model</a:t>
            </a:r>
            <a:endParaRPr lang="en-US" altLang="en-US" sz="2400" dirty="0">
              <a:latin typeface="+mn-lt"/>
            </a:endParaRPr>
          </a:p>
        </p:txBody>
      </p:sp>
    </p:spTree>
    <p:extLst>
      <p:ext uri="{BB962C8B-B14F-4D97-AF65-F5344CB8AC3E}">
        <p14:creationId xmlns="" xmlns:p14="http://schemas.microsoft.com/office/powerpoint/2010/main" val="67647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0" hangingPunct="0"/>
            <a:r>
              <a:rPr lang="en-US" dirty="0"/>
              <a:t>Project Control</a:t>
            </a:r>
          </a:p>
        </p:txBody>
      </p:sp>
      <p:sp>
        <p:nvSpPr>
          <p:cNvPr id="5" name="Text Placeholder 4"/>
          <p:cNvSpPr>
            <a:spLocks noGrp="1"/>
          </p:cNvSpPr>
          <p:nvPr>
            <p:ph type="body" idx="1"/>
          </p:nvPr>
        </p:nvSpPr>
        <p:spPr>
          <a:xfrm>
            <a:off x="457200" y="1600200"/>
            <a:ext cx="8229600" cy="4697361"/>
          </a:xfrm>
        </p:spPr>
        <p:txBody>
          <a:bodyPr/>
          <a:lstStyle/>
          <a:p>
            <a:pPr eaLnBrk="0" hangingPunct="0">
              <a:buClr>
                <a:schemeClr val="tx2"/>
              </a:buClr>
            </a:pPr>
            <a:r>
              <a:rPr lang="en-US" sz="2400" dirty="0">
                <a:latin typeface="+mn-lt"/>
              </a:rPr>
              <a:t>Process of ensuring progress toward successful completion.</a:t>
            </a:r>
          </a:p>
          <a:p>
            <a:pPr eaLnBrk="0" hangingPunct="0">
              <a:buClr>
                <a:schemeClr val="tx2"/>
              </a:buClr>
            </a:pPr>
            <a:r>
              <a:rPr lang="en-US" sz="2400" dirty="0" smtClean="0">
                <a:latin typeface="+mn-lt"/>
              </a:rPr>
              <a:t>Monitoring </a:t>
            </a:r>
            <a:r>
              <a:rPr lang="en-US" sz="2400" dirty="0">
                <a:latin typeface="+mn-lt"/>
              </a:rPr>
              <a:t>project to minimize deviations from project plan and schedule.</a:t>
            </a:r>
          </a:p>
          <a:p>
            <a:pPr eaLnBrk="0" hangingPunct="0">
              <a:buClr>
                <a:schemeClr val="tx2"/>
              </a:buClr>
            </a:pPr>
            <a:r>
              <a:rPr lang="en-US" sz="2400" dirty="0" smtClean="0">
                <a:latin typeface="+mn-lt"/>
              </a:rPr>
              <a:t>Corrective </a:t>
            </a:r>
            <a:r>
              <a:rPr lang="en-US" sz="2400" dirty="0">
                <a:latin typeface="+mn-lt"/>
              </a:rPr>
              <a:t>actions necessary if deviations occur.</a:t>
            </a:r>
          </a:p>
          <a:p>
            <a:pPr eaLnBrk="0" hangingPunct="0">
              <a:buClr>
                <a:schemeClr val="tx2"/>
              </a:buClr>
            </a:pPr>
            <a:r>
              <a:rPr lang="en-US" sz="2400" dirty="0" smtClean="0">
                <a:latin typeface="+mn-lt"/>
              </a:rPr>
              <a:t>Key </a:t>
            </a:r>
            <a:r>
              <a:rPr lang="en-US" sz="2400" dirty="0">
                <a:latin typeface="+mn-lt"/>
              </a:rPr>
              <a:t>elements of project </a:t>
            </a:r>
            <a:r>
              <a:rPr lang="en-US" sz="2400" dirty="0" smtClean="0">
                <a:latin typeface="+mn-lt"/>
              </a:rPr>
              <a:t>control</a:t>
            </a:r>
          </a:p>
          <a:p>
            <a:pPr lvl="1" eaLnBrk="0" hangingPunct="0">
              <a:buClr>
                <a:schemeClr val="tx2"/>
              </a:buClr>
            </a:pPr>
            <a:r>
              <a:rPr lang="en-US" sz="2400" dirty="0" smtClean="0">
                <a:latin typeface="+mn-lt"/>
              </a:rPr>
              <a:t>Time management</a:t>
            </a:r>
          </a:p>
          <a:p>
            <a:pPr lvl="1" eaLnBrk="0" hangingPunct="0">
              <a:buClr>
                <a:schemeClr val="tx2"/>
              </a:buClr>
            </a:pPr>
            <a:r>
              <a:rPr lang="en-US" sz="2400" dirty="0" smtClean="0">
                <a:latin typeface="+mn-lt"/>
              </a:rPr>
              <a:t>Cost management</a:t>
            </a:r>
          </a:p>
          <a:p>
            <a:pPr lvl="1" eaLnBrk="0" hangingPunct="0">
              <a:buClr>
                <a:schemeClr val="tx2"/>
              </a:buClr>
            </a:pPr>
            <a:r>
              <a:rPr lang="en-US" sz="2400" dirty="0" smtClean="0">
                <a:latin typeface="+mn-lt"/>
              </a:rPr>
              <a:t>Performance management</a:t>
            </a:r>
          </a:p>
          <a:p>
            <a:pPr lvl="1" eaLnBrk="0" hangingPunct="0">
              <a:buClr>
                <a:schemeClr val="tx2"/>
              </a:buClr>
            </a:pPr>
            <a:r>
              <a:rPr lang="en-US" sz="2400" dirty="0" smtClean="0">
                <a:latin typeface="+mn-lt"/>
              </a:rPr>
              <a:t>Earned </a:t>
            </a:r>
            <a:r>
              <a:rPr lang="en-US" sz="2400" dirty="0">
                <a:latin typeface="+mn-lt"/>
              </a:rPr>
              <a:t>value analysis (</a:t>
            </a:r>
            <a:r>
              <a:rPr lang="en-US" sz="2400" dirty="0" smtClean="0">
                <a:latin typeface="+mn-lt"/>
              </a:rPr>
              <a:t>E</a:t>
            </a:r>
            <a:r>
              <a:rPr lang="en-US" sz="100" dirty="0" smtClean="0">
                <a:latin typeface="+mn-lt"/>
              </a:rPr>
              <a:t> </a:t>
            </a:r>
            <a:r>
              <a:rPr lang="en-US" sz="2400" dirty="0" smtClean="0">
                <a:latin typeface="+mn-lt"/>
              </a:rPr>
              <a:t>V</a:t>
            </a:r>
            <a:r>
              <a:rPr lang="en-US" sz="100" dirty="0" smtClean="0">
                <a:latin typeface="+mn-lt"/>
              </a:rPr>
              <a:t> </a:t>
            </a:r>
            <a:r>
              <a:rPr lang="en-US" sz="2400" dirty="0" smtClean="0">
                <a:latin typeface="+mn-lt"/>
              </a:rPr>
              <a:t>A</a:t>
            </a:r>
            <a:r>
              <a:rPr lang="en-US" sz="2400" dirty="0">
                <a:latin typeface="+mn-lt"/>
              </a:rPr>
              <a:t>)</a:t>
            </a:r>
          </a:p>
        </p:txBody>
      </p:sp>
    </p:spTree>
    <p:extLst>
      <p:ext uri="{BB962C8B-B14F-4D97-AF65-F5344CB8AC3E}">
        <p14:creationId xmlns="" xmlns:p14="http://schemas.microsoft.com/office/powerpoint/2010/main" val="84596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Learning Objective </a:t>
            </a:r>
            <a:r>
              <a:rPr lang="en-US" altLang="en-US" dirty="0" smtClean="0"/>
              <a:t>8.2</a:t>
            </a:r>
            <a:endParaRPr lang="en-US" dirty="0"/>
          </a:p>
        </p:txBody>
      </p:sp>
      <p:sp>
        <p:nvSpPr>
          <p:cNvPr id="3" name="Text Placeholder 2"/>
          <p:cNvSpPr>
            <a:spLocks noGrp="1"/>
          </p:cNvSpPr>
          <p:nvPr>
            <p:ph type="body" idx="1"/>
          </p:nvPr>
        </p:nvSpPr>
        <p:spPr/>
        <p:txBody>
          <a:bodyPr/>
          <a:lstStyle/>
          <a:p>
            <a:r>
              <a:rPr lang="en-US" altLang="en-US" sz="2400" dirty="0" smtClean="0">
                <a:latin typeface="+mn-lt"/>
              </a:rPr>
              <a:t>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M/P</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T</a:t>
            </a:r>
            <a:endParaRPr lang="en-US" altLang="en-US" sz="2400" dirty="0">
              <a:latin typeface="+mn-lt"/>
            </a:endParaRPr>
          </a:p>
        </p:txBody>
      </p:sp>
    </p:spTree>
    <p:extLst>
      <p:ext uri="{BB962C8B-B14F-4D97-AF65-F5344CB8AC3E}">
        <p14:creationId xmlns="" xmlns:p14="http://schemas.microsoft.com/office/powerpoint/2010/main" val="3780770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a:t>
            </a:r>
            <a:r>
              <a:rPr lang="en-US" altLang="en-US" sz="2000" b="0" dirty="0" smtClean="0"/>
              <a:t>(1 of 2)</a:t>
            </a:r>
            <a:endParaRPr lang="en-US" altLang="en-US" sz="2000" b="0" dirty="0"/>
          </a:p>
        </p:txBody>
      </p:sp>
      <p:sp>
        <p:nvSpPr>
          <p:cNvPr id="3" name="Text Placeholder 2"/>
          <p:cNvSpPr>
            <a:spLocks noGrp="1"/>
          </p:cNvSpPr>
          <p:nvPr>
            <p:ph type="body" idx="1"/>
          </p:nvPr>
        </p:nvSpPr>
        <p:spPr/>
        <p:txBody>
          <a:bodyPr/>
          <a:lstStyle/>
          <a:p>
            <a:pPr marL="0" indent="0">
              <a:buNone/>
            </a:pPr>
            <a:r>
              <a:rPr lang="en-US" sz="2400" b="1" dirty="0">
                <a:latin typeface="+mn-lt"/>
              </a:rPr>
              <a:t>Activity-on-Arc (</a:t>
            </a:r>
            <a:r>
              <a:rPr lang="en-US" sz="2400" b="1" dirty="0" smtClean="0">
                <a:latin typeface="+mn-lt"/>
              </a:rPr>
              <a:t>A</a:t>
            </a:r>
            <a:r>
              <a:rPr lang="en-US" sz="100" b="1" dirty="0" smtClean="0">
                <a:latin typeface="+mn-lt"/>
              </a:rPr>
              <a:t> </a:t>
            </a:r>
            <a:r>
              <a:rPr lang="en-US" sz="2400" b="1" dirty="0" smtClean="0">
                <a:latin typeface="+mn-lt"/>
              </a:rPr>
              <a:t>O</a:t>
            </a:r>
            <a:r>
              <a:rPr lang="en-US" sz="100" b="1" dirty="0" smtClean="0">
                <a:latin typeface="+mn-lt"/>
              </a:rPr>
              <a:t> </a:t>
            </a:r>
            <a:r>
              <a:rPr lang="en-US" sz="2400" b="1" dirty="0" smtClean="0">
                <a:latin typeface="+mn-lt"/>
              </a:rPr>
              <a:t>A</a:t>
            </a:r>
            <a:r>
              <a:rPr lang="en-US" sz="2400" b="1" dirty="0">
                <a:latin typeface="+mn-lt"/>
              </a:rPr>
              <a:t>) Network</a:t>
            </a:r>
          </a:p>
          <a:p>
            <a:pPr eaLnBrk="0" hangingPunct="0">
              <a:buClr>
                <a:schemeClr val="tx2"/>
              </a:buClr>
            </a:pPr>
            <a:r>
              <a:rPr lang="en-US" altLang="en-US" sz="2400" dirty="0">
                <a:latin typeface="+mn-lt"/>
              </a:rPr>
              <a:t>A branch reflects an </a:t>
            </a:r>
            <a:r>
              <a:rPr lang="en-US" altLang="en-US" sz="2400" b="1" dirty="0">
                <a:solidFill>
                  <a:schemeClr val="tx1"/>
                </a:solidFill>
                <a:latin typeface="+mn-lt"/>
              </a:rPr>
              <a:t>activity</a:t>
            </a:r>
            <a:r>
              <a:rPr lang="en-US" altLang="en-US" sz="2400" dirty="0">
                <a:latin typeface="+mn-lt"/>
              </a:rPr>
              <a:t> of a project.</a:t>
            </a:r>
          </a:p>
          <a:p>
            <a:pPr eaLnBrk="0" hangingPunct="0">
              <a:buClr>
                <a:schemeClr val="tx2"/>
              </a:buClr>
            </a:pPr>
            <a:r>
              <a:rPr lang="en-US" altLang="en-US" sz="2400" dirty="0">
                <a:latin typeface="+mn-lt"/>
              </a:rPr>
              <a:t>A node represents the beginning and end of activities, referred to as </a:t>
            </a:r>
            <a:r>
              <a:rPr lang="en-US" altLang="en-US" sz="2400" b="1" dirty="0">
                <a:solidFill>
                  <a:schemeClr val="tx1"/>
                </a:solidFill>
                <a:latin typeface="+mn-lt"/>
              </a:rPr>
              <a:t>events</a:t>
            </a:r>
            <a:r>
              <a:rPr lang="en-US" altLang="en-US" sz="2400" dirty="0">
                <a:latin typeface="+mn-lt"/>
              </a:rPr>
              <a:t>.</a:t>
            </a:r>
          </a:p>
          <a:p>
            <a:pPr eaLnBrk="0" hangingPunct="0">
              <a:buClr>
                <a:schemeClr val="tx2"/>
              </a:buClr>
            </a:pPr>
            <a:r>
              <a:rPr lang="en-US" altLang="en-US" sz="2400" dirty="0">
                <a:latin typeface="+mn-lt"/>
              </a:rPr>
              <a:t>Branches in the network indicate </a:t>
            </a:r>
            <a:r>
              <a:rPr lang="en-US" altLang="en-US" sz="2400" b="1" dirty="0">
                <a:solidFill>
                  <a:schemeClr val="tx1"/>
                </a:solidFill>
                <a:latin typeface="+mn-lt"/>
              </a:rPr>
              <a:t>precedence relationships</a:t>
            </a:r>
            <a:r>
              <a:rPr lang="en-US" altLang="en-US" sz="2400" dirty="0">
                <a:latin typeface="+mn-lt"/>
              </a:rPr>
              <a:t>.</a:t>
            </a:r>
          </a:p>
          <a:p>
            <a:pPr eaLnBrk="0" hangingPunct="0">
              <a:buClr>
                <a:schemeClr val="tx2"/>
              </a:buClr>
            </a:pPr>
            <a:r>
              <a:rPr lang="en-US" altLang="en-US" sz="2400" dirty="0">
                <a:latin typeface="+mn-lt"/>
              </a:rPr>
              <a:t>When an activity is completed at a node, it has been </a:t>
            </a:r>
            <a:r>
              <a:rPr lang="en-US" altLang="en-US" sz="2400" b="1" dirty="0">
                <a:solidFill>
                  <a:schemeClr val="tx1"/>
                </a:solidFill>
                <a:latin typeface="+mn-lt"/>
              </a:rPr>
              <a:t>realized</a:t>
            </a:r>
            <a:r>
              <a:rPr lang="en-US" altLang="en-US" sz="2400" i="1" dirty="0" smtClean="0">
                <a:latin typeface="+mn-lt"/>
              </a:rPr>
              <a:t>.</a:t>
            </a:r>
            <a:endParaRPr lang="en-US" altLang="en-US" sz="2400" i="1" dirty="0">
              <a:latin typeface="+mn-lt"/>
            </a:endParaRPr>
          </a:p>
        </p:txBody>
      </p:sp>
    </p:spTree>
    <p:extLst>
      <p:ext uri="{BB962C8B-B14F-4D97-AF65-F5344CB8AC3E}">
        <p14:creationId xmlns="" xmlns:p14="http://schemas.microsoft.com/office/powerpoint/2010/main" val="1330142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a:t>
            </a:r>
            <a:r>
              <a:rPr lang="en-US" altLang="en-US" sz="2000" b="0" dirty="0" smtClean="0"/>
              <a:t>(2 </a:t>
            </a:r>
            <a:r>
              <a:rPr lang="en-US" altLang="en-US" sz="2000" b="0" dirty="0"/>
              <a:t>of 2)</a:t>
            </a:r>
            <a:endParaRPr lang="en-US" altLang="en-US" sz="2000" dirty="0"/>
          </a:p>
        </p:txBody>
      </p:sp>
      <p:sp>
        <p:nvSpPr>
          <p:cNvPr id="4" name="Text Placeholder 3"/>
          <p:cNvSpPr>
            <a:spLocks noGrp="1"/>
          </p:cNvSpPr>
          <p:nvPr>
            <p:ph type="body" idx="1"/>
          </p:nvPr>
        </p:nvSpPr>
        <p:spPr>
          <a:xfrm>
            <a:off x="457200" y="1600201"/>
            <a:ext cx="8229600" cy="515982"/>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8.5 </a:t>
            </a:r>
            <a:r>
              <a:rPr lang="en-US" sz="2000" dirty="0" smtClean="0">
                <a:latin typeface="+mn-lt"/>
                <a:cs typeface="Times New Roman" pitchFamily="18" charset="0"/>
              </a:rPr>
              <a:t>Nodes </a:t>
            </a:r>
            <a:r>
              <a:rPr lang="en-US" sz="2000" dirty="0">
                <a:latin typeface="+mn-lt"/>
                <a:cs typeface="Times New Roman" pitchFamily="18" charset="0"/>
              </a:rPr>
              <a:t>and branches</a:t>
            </a:r>
          </a:p>
        </p:txBody>
      </p:sp>
      <p:pic>
        <p:nvPicPr>
          <p:cNvPr id="5" name="Picture 4" descr="A network has branches, as arrows, connecting nodes, as circles. Branches connect node 1 to node 2 and then node 2 to node 3."/>
          <p:cNvPicPr>
            <a:picLocks noChangeAspect="1"/>
          </p:cNvPicPr>
          <p:nvPr/>
        </p:nvPicPr>
        <p:blipFill>
          <a:blip r:embed="rId2"/>
          <a:stretch>
            <a:fillRect/>
          </a:stretch>
        </p:blipFill>
        <p:spPr>
          <a:xfrm>
            <a:off x="1884127" y="3041028"/>
            <a:ext cx="5472706" cy="1998208"/>
          </a:xfrm>
          <a:prstGeom prst="rect">
            <a:avLst/>
          </a:prstGeom>
        </p:spPr>
      </p:pic>
    </p:spTree>
    <p:extLst>
      <p:ext uri="{BB962C8B-B14F-4D97-AF65-F5344CB8AC3E}">
        <p14:creationId xmlns="" xmlns:p14="http://schemas.microsoft.com/office/powerpoint/2010/main" val="1424153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The Project </a:t>
            </a:r>
            <a:r>
              <a:rPr lang="en-US" altLang="en-US" dirty="0" smtClean="0">
                <a:solidFill>
                  <a:schemeClr val="tx2"/>
                </a:solidFill>
              </a:rPr>
              <a:t>Network: House </a:t>
            </a:r>
            <a:r>
              <a:rPr lang="en-US" altLang="en-US" dirty="0">
                <a:solidFill>
                  <a:schemeClr val="tx2"/>
                </a:solidFill>
              </a:rPr>
              <a:t>Building Project Data</a:t>
            </a:r>
            <a:endParaRPr lang="en-US" dirty="0">
              <a:solidFill>
                <a:schemeClr val="tx2"/>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1772755505"/>
              </p:ext>
            </p:extLst>
          </p:nvPr>
        </p:nvGraphicFramePr>
        <p:xfrm>
          <a:off x="457200" y="1795206"/>
          <a:ext cx="8229600" cy="2966720"/>
        </p:xfrm>
        <a:graphic>
          <a:graphicData uri="http://schemas.openxmlformats.org/drawingml/2006/table">
            <a:tbl>
              <a:tblPr firstRow="1" bandRow="1">
                <a:tableStyleId>{40F9630F-82C1-40B7-BC3A-925EFCFF5E92}</a:tableStyleId>
              </a:tblPr>
              <a:tblGrid>
                <a:gridCol w="1091381">
                  <a:extLst>
                    <a:ext uri="{9D8B030D-6E8A-4147-A177-3AD203B41FA5}">
                      <a16:colId xmlns="" xmlns:a16="http://schemas.microsoft.com/office/drawing/2014/main" val="1289040546"/>
                    </a:ext>
                  </a:extLst>
                </a:gridCol>
                <a:gridCol w="3834580">
                  <a:extLst>
                    <a:ext uri="{9D8B030D-6E8A-4147-A177-3AD203B41FA5}">
                      <a16:colId xmlns="" xmlns:a16="http://schemas.microsoft.com/office/drawing/2014/main" val="2328567454"/>
                    </a:ext>
                  </a:extLst>
                </a:gridCol>
                <a:gridCol w="1991033">
                  <a:extLst>
                    <a:ext uri="{9D8B030D-6E8A-4147-A177-3AD203B41FA5}">
                      <a16:colId xmlns="" xmlns:a16="http://schemas.microsoft.com/office/drawing/2014/main" val="2747652206"/>
                    </a:ext>
                  </a:extLst>
                </a:gridCol>
                <a:gridCol w="1312606">
                  <a:extLst>
                    <a:ext uri="{9D8B030D-6E8A-4147-A177-3AD203B41FA5}">
                      <a16:colId xmlns="" xmlns:a16="http://schemas.microsoft.com/office/drawing/2014/main" val="1022837832"/>
                    </a:ext>
                  </a:extLst>
                </a:gridCol>
              </a:tblGrid>
              <a:tr h="370840">
                <a:tc>
                  <a:txBody>
                    <a:bodyPr/>
                    <a:lstStyle/>
                    <a:p>
                      <a:r>
                        <a:rPr lang="en-US" sz="1800" dirty="0" smtClean="0">
                          <a:latin typeface="+mn-lt"/>
                        </a:rPr>
                        <a:t>Number</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Activity</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Predecessor</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Duration</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01451467"/>
                  </a:ext>
                </a:extLst>
              </a:tr>
              <a:tr h="370840">
                <a:tc>
                  <a:txBody>
                    <a:bodyPr/>
                    <a:lstStyle/>
                    <a:p>
                      <a:pPr algn="ctr"/>
                      <a:r>
                        <a:rPr lang="en-US" sz="1800" dirty="0" smtClean="0">
                          <a:latin typeface="+mn-lt"/>
                        </a:rPr>
                        <a:t>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Design house and obtain financing</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3939055"/>
                  </a:ext>
                </a:extLst>
              </a:tr>
              <a:tr h="370840">
                <a:tc>
                  <a:txBody>
                    <a:bodyPr/>
                    <a:lstStyle/>
                    <a:p>
                      <a:pPr algn="ctr"/>
                      <a:r>
                        <a:rPr lang="en-US" sz="1800" dirty="0" smtClean="0">
                          <a:latin typeface="+mn-lt"/>
                        </a:rPr>
                        <a:t>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Lay 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18887262"/>
                  </a:ext>
                </a:extLst>
              </a:tr>
              <a:tr h="370840">
                <a:tc>
                  <a:txBody>
                    <a:bodyPr/>
                    <a:lstStyle/>
                    <a:p>
                      <a:pPr algn="ctr"/>
                      <a:r>
                        <a:rPr lang="en-US" sz="1800" dirty="0" smtClean="0">
                          <a:latin typeface="+mn-lt"/>
                        </a:rPr>
                        <a:t>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Order  and receive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1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38270636"/>
                  </a:ext>
                </a:extLst>
              </a:tr>
              <a:tr h="370840">
                <a:tc>
                  <a:txBody>
                    <a:bodyPr/>
                    <a:lstStyle/>
                    <a:p>
                      <a:pPr algn="ctr"/>
                      <a:r>
                        <a:rPr lang="en-US" sz="1800" dirty="0" smtClean="0">
                          <a:latin typeface="+mn-lt"/>
                        </a:rPr>
                        <a:t>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Build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2,3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52754712"/>
                  </a:ext>
                </a:extLst>
              </a:tr>
              <a:tr h="370840">
                <a:tc>
                  <a:txBody>
                    <a:bodyPr/>
                    <a:lstStyle/>
                    <a:p>
                      <a:pPr algn="ctr"/>
                      <a:r>
                        <a:rPr lang="en-US" sz="1800" dirty="0" smtClean="0">
                          <a:latin typeface="+mn-lt"/>
                        </a:rPr>
                        <a:t>5</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Select paint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2,3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1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42666258"/>
                  </a:ext>
                </a:extLst>
              </a:tr>
              <a:tr h="370840">
                <a:tc>
                  <a:txBody>
                    <a:bodyPr/>
                    <a:lstStyle/>
                    <a:p>
                      <a:pPr algn="ctr"/>
                      <a:r>
                        <a:rPr lang="en-US" sz="1800" dirty="0" smtClean="0">
                          <a:latin typeface="+mn-lt"/>
                        </a:rPr>
                        <a:t>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Select carper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5</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1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8533668"/>
                  </a:ext>
                </a:extLst>
              </a:tr>
              <a:tr h="370840">
                <a:tc>
                  <a:txBody>
                    <a:bodyPr/>
                    <a:lstStyle/>
                    <a:p>
                      <a:pPr algn="ctr"/>
                      <a:r>
                        <a:rPr lang="en-US" sz="1800" dirty="0" smtClean="0">
                          <a:latin typeface="+mn-lt"/>
                        </a:rPr>
                        <a:t>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Finish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4,6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1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78511996"/>
                  </a:ext>
                </a:extLst>
              </a:tr>
            </a:tbl>
          </a:graphicData>
        </a:graphic>
      </p:graphicFrame>
    </p:spTree>
    <p:extLst>
      <p:ext uri="{BB962C8B-B14F-4D97-AF65-F5344CB8AC3E}">
        <p14:creationId xmlns="" xmlns:p14="http://schemas.microsoft.com/office/powerpoint/2010/main" val="2875869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Concurrent Activities </a:t>
            </a:r>
            <a:r>
              <a:rPr lang="en-US" altLang="en-US" sz="2000" b="0" dirty="0"/>
              <a:t>(1 of 2)</a:t>
            </a:r>
            <a:endParaRPr lang="en-US" altLang="en-US" sz="2000" dirty="0"/>
          </a:p>
        </p:txBody>
      </p:sp>
      <p:sp>
        <p:nvSpPr>
          <p:cNvPr id="3" name="Text Placeholder 2"/>
          <p:cNvSpPr>
            <a:spLocks noGrp="1"/>
          </p:cNvSpPr>
          <p:nvPr>
            <p:ph type="body" idx="1"/>
          </p:nvPr>
        </p:nvSpPr>
        <p:spPr/>
        <p:txBody>
          <a:bodyPr/>
          <a:lstStyle/>
          <a:p>
            <a:pPr eaLnBrk="0" hangingPunct="0">
              <a:buClr>
                <a:schemeClr val="tx2"/>
              </a:buClr>
            </a:pPr>
            <a:r>
              <a:rPr lang="en-US" altLang="en-US" sz="2400" dirty="0">
                <a:latin typeface="+mn-lt"/>
              </a:rPr>
              <a:t>Activities can occur at the same time (concurrently).</a:t>
            </a:r>
          </a:p>
          <a:p>
            <a:pPr eaLnBrk="0" hangingPunct="0">
              <a:buClr>
                <a:schemeClr val="tx2"/>
              </a:buClr>
            </a:pPr>
            <a:r>
              <a:rPr lang="en-US" altLang="en-US" sz="2400" dirty="0">
                <a:latin typeface="+mn-lt"/>
              </a:rPr>
              <a:t>Network aids in planning and scheduling.</a:t>
            </a:r>
          </a:p>
          <a:p>
            <a:pPr eaLnBrk="0" hangingPunct="0">
              <a:buClr>
                <a:schemeClr val="tx2"/>
              </a:buClr>
            </a:pPr>
            <a:r>
              <a:rPr lang="en-US" altLang="en-US" sz="2400" dirty="0">
                <a:latin typeface="+mn-lt"/>
              </a:rPr>
              <a:t>Time duration of activities shown on branches.</a:t>
            </a:r>
          </a:p>
        </p:txBody>
      </p:sp>
    </p:spTree>
    <p:extLst>
      <p:ext uri="{BB962C8B-B14F-4D97-AF65-F5344CB8AC3E}">
        <p14:creationId xmlns="" xmlns:p14="http://schemas.microsoft.com/office/powerpoint/2010/main" val="3576705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Concurrent Activities </a:t>
            </a:r>
            <a:r>
              <a:rPr lang="en-US" altLang="en-US" sz="2000" b="0" dirty="0" smtClean="0"/>
              <a:t>(2 </a:t>
            </a:r>
            <a:r>
              <a:rPr lang="en-US" altLang="en-US" sz="2000" b="0" dirty="0"/>
              <a:t>of 2)</a:t>
            </a:r>
            <a:endParaRPr lang="en-US" altLang="en-US" sz="2000" dirty="0"/>
          </a:p>
        </p:txBody>
      </p:sp>
      <p:sp>
        <p:nvSpPr>
          <p:cNvPr id="3" name="Text Placeholder 2"/>
          <p:cNvSpPr>
            <a:spLocks noGrp="1"/>
          </p:cNvSpPr>
          <p:nvPr>
            <p:ph type="body" idx="1"/>
          </p:nvPr>
        </p:nvSpPr>
        <p:spPr>
          <a:xfrm>
            <a:off x="457200" y="1600200"/>
            <a:ext cx="8229600" cy="523568"/>
          </a:xfrm>
        </p:spPr>
        <p:txBody>
          <a:bodyPr/>
          <a:lstStyle/>
          <a:p>
            <a:pPr marL="0" indent="0" eaLnBrk="0" hangingPunct="0">
              <a:buClr>
                <a:schemeClr val="tx2"/>
              </a:buClr>
              <a:buNone/>
            </a:pPr>
            <a:r>
              <a:rPr lang="en-US" sz="2000" b="1" dirty="0">
                <a:latin typeface="+mn-lt"/>
                <a:cs typeface="Times New Roman" pitchFamily="18" charset="0"/>
              </a:rPr>
              <a:t>Figure </a:t>
            </a:r>
            <a:r>
              <a:rPr lang="en-US" sz="2000" b="1" dirty="0" smtClean="0">
                <a:latin typeface="+mn-lt"/>
                <a:cs typeface="Times New Roman" pitchFamily="18" charset="0"/>
              </a:rPr>
              <a:t>8.6</a:t>
            </a:r>
            <a:r>
              <a:rPr lang="en-US" sz="2000" dirty="0" smtClean="0">
                <a:latin typeface="+mn-lt"/>
                <a:cs typeface="Times New Roman" pitchFamily="18" charset="0"/>
              </a:rPr>
              <a:t> Concurrent </a:t>
            </a:r>
            <a:r>
              <a:rPr lang="en-US" sz="2000" dirty="0">
                <a:latin typeface="+mn-lt"/>
                <a:cs typeface="Times New Roman" pitchFamily="18" charset="0"/>
              </a:rPr>
              <a:t>activities for house-building project</a:t>
            </a:r>
            <a:endParaRPr lang="en-US" altLang="en-US" sz="2000" dirty="0">
              <a:latin typeface="+mn-lt"/>
            </a:endParaRPr>
          </a:p>
        </p:txBody>
      </p:sp>
      <p:pic>
        <p:nvPicPr>
          <p:cNvPr id="4" name="Picture 3" descr="An expanded network has branches representing activities and number of months to complete the activity. Nodes 1, 2, 4, 6, and 7 are in a line, with other branches off to the side. The flow is summarized as follows: From node 1 to node 2, a branch for design house and obtain financing, 3 months. From node 2 to side node 3, a branch for lay foundation, 2 months. From node 2 to node 4, a branch for order and receive materials, 1 month. From side node 3 to node 4, a dashed branch for dummy, 0 months. From node 4 to node 6, a branch for build house, 3 months. From node 4 to side node 5, a branch for select paint, 1 month. From side node 5 to node 6, a branch for select carpet, 1 month. From node 6 to node 7, a branch for finish work, 1 month."/>
          <p:cNvPicPr>
            <a:picLocks noChangeAspect="1"/>
          </p:cNvPicPr>
          <p:nvPr/>
        </p:nvPicPr>
        <p:blipFill>
          <a:blip r:embed="rId2"/>
          <a:stretch>
            <a:fillRect/>
          </a:stretch>
        </p:blipFill>
        <p:spPr>
          <a:xfrm>
            <a:off x="1084228" y="2345332"/>
            <a:ext cx="6782637" cy="2743200"/>
          </a:xfrm>
          <a:prstGeom prst="rect">
            <a:avLst/>
          </a:prstGeom>
        </p:spPr>
      </p:pic>
    </p:spTree>
    <p:extLst>
      <p:ext uri="{BB962C8B-B14F-4D97-AF65-F5344CB8AC3E}">
        <p14:creationId xmlns="" xmlns:p14="http://schemas.microsoft.com/office/powerpoint/2010/main" val="3687235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The Project </a:t>
            </a:r>
            <a:r>
              <a:rPr lang="en-US" altLang="en-US" dirty="0" smtClean="0"/>
              <a:t>Network: Dummy </a:t>
            </a:r>
            <a:r>
              <a:rPr lang="en-US" altLang="en-US" dirty="0"/>
              <a:t>Activities</a:t>
            </a:r>
          </a:p>
        </p:txBody>
      </p:sp>
      <p:sp>
        <p:nvSpPr>
          <p:cNvPr id="5" name="Text Placeholder 4"/>
          <p:cNvSpPr>
            <a:spLocks noGrp="1"/>
          </p:cNvSpPr>
          <p:nvPr>
            <p:ph type="body" idx="1"/>
          </p:nvPr>
        </p:nvSpPr>
        <p:spPr>
          <a:xfrm>
            <a:off x="457200" y="1600201"/>
            <a:ext cx="8229600" cy="1816512"/>
          </a:xfrm>
        </p:spPr>
        <p:txBody>
          <a:bodyPr/>
          <a:lstStyle/>
          <a:p>
            <a:pPr eaLnBrk="0" hangingPunct="0">
              <a:buClr>
                <a:schemeClr val="tx2"/>
              </a:buClr>
            </a:pPr>
            <a:r>
              <a:rPr lang="en-US" altLang="en-US" sz="2400" dirty="0">
                <a:latin typeface="+mn-lt"/>
              </a:rPr>
              <a:t>A </a:t>
            </a:r>
            <a:r>
              <a:rPr lang="en-US" altLang="en-US" sz="2400" b="1" dirty="0">
                <a:solidFill>
                  <a:schemeClr val="tx1"/>
                </a:solidFill>
                <a:latin typeface="+mn-lt"/>
              </a:rPr>
              <a:t>dummy activity</a:t>
            </a:r>
            <a:r>
              <a:rPr lang="en-US" altLang="en-US" sz="2400" b="1" i="1" dirty="0">
                <a:solidFill>
                  <a:srgbClr val="FF0000"/>
                </a:solidFill>
                <a:latin typeface="+mn-lt"/>
              </a:rPr>
              <a:t> </a:t>
            </a:r>
            <a:r>
              <a:rPr lang="en-US" altLang="en-US" sz="2400" dirty="0">
                <a:latin typeface="+mn-lt"/>
              </a:rPr>
              <a:t>shows a </a:t>
            </a:r>
            <a:r>
              <a:rPr lang="en-US" altLang="en-US" sz="2400" b="1" dirty="0">
                <a:solidFill>
                  <a:schemeClr val="tx1"/>
                </a:solidFill>
                <a:latin typeface="+mn-lt"/>
              </a:rPr>
              <a:t>precedence relationship</a:t>
            </a:r>
            <a:r>
              <a:rPr lang="en-US" altLang="en-US" sz="2400" b="1" i="1" dirty="0">
                <a:solidFill>
                  <a:srgbClr val="FF0000"/>
                </a:solidFill>
                <a:latin typeface="+mn-lt"/>
              </a:rPr>
              <a:t> </a:t>
            </a:r>
            <a:r>
              <a:rPr lang="en-US" altLang="en-US" sz="2400" dirty="0">
                <a:latin typeface="+mn-lt"/>
              </a:rPr>
              <a:t>but reflects no passage of time.</a:t>
            </a:r>
          </a:p>
          <a:p>
            <a:pPr eaLnBrk="0" hangingPunct="0">
              <a:buClr>
                <a:schemeClr val="tx2"/>
              </a:buClr>
            </a:pPr>
            <a:r>
              <a:rPr lang="en-US" altLang="en-US" sz="2400" dirty="0">
                <a:latin typeface="+mn-lt"/>
              </a:rPr>
              <a:t>Two or more activities cannot share the same start and end nodes.</a:t>
            </a:r>
          </a:p>
        </p:txBody>
      </p:sp>
      <p:sp>
        <p:nvSpPr>
          <p:cNvPr id="6" name="Text Placeholder 5"/>
          <p:cNvSpPr>
            <a:spLocks noGrp="1"/>
          </p:cNvSpPr>
          <p:nvPr>
            <p:ph type="body" idx="2"/>
          </p:nvPr>
        </p:nvSpPr>
        <p:spPr>
          <a:xfrm>
            <a:off x="457200" y="3468965"/>
            <a:ext cx="3554361" cy="476865"/>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8.7</a:t>
            </a:r>
            <a:r>
              <a:rPr lang="en-US" sz="2000" dirty="0" smtClean="0">
                <a:latin typeface="+mn-lt"/>
                <a:cs typeface="Times New Roman" pitchFamily="18" charset="0"/>
              </a:rPr>
              <a:t> A </a:t>
            </a:r>
            <a:r>
              <a:rPr lang="en-US" sz="2000" dirty="0">
                <a:latin typeface="+mn-lt"/>
                <a:cs typeface="Times New Roman" pitchFamily="18" charset="0"/>
              </a:rPr>
              <a:t>dummy </a:t>
            </a:r>
            <a:r>
              <a:rPr lang="en-US" sz="2000" dirty="0" smtClean="0">
                <a:latin typeface="+mn-lt"/>
                <a:cs typeface="Times New Roman" pitchFamily="18" charset="0"/>
              </a:rPr>
              <a:t>activity</a:t>
            </a:r>
            <a:endParaRPr lang="en-US" sz="2000" dirty="0">
              <a:latin typeface="+mn-lt"/>
              <a:cs typeface="Times New Roman" pitchFamily="18" charset="0"/>
            </a:endParaRPr>
          </a:p>
        </p:txBody>
      </p:sp>
      <p:pic>
        <p:nvPicPr>
          <p:cNvPr id="7" name="Picture 6" descr="Examples of precedence relationship: a. Incorrect precedence relationship. 2 branches curve from node 2 to node 3, for lay foundation and order and receive materials, respectively. b. Correct precedence relationship. Branches from node 2 lead to node 3, two month, for lay foundation, and node 2 lead to node 4, one month, for order and receive materials. A dashed branch from node 3 to node 4 represents a dummy activity zero month."/>
          <p:cNvPicPr>
            <a:picLocks noChangeAspect="1"/>
          </p:cNvPicPr>
          <p:nvPr/>
        </p:nvPicPr>
        <p:blipFill>
          <a:blip r:embed="rId2"/>
          <a:stretch>
            <a:fillRect/>
          </a:stretch>
        </p:blipFill>
        <p:spPr>
          <a:xfrm>
            <a:off x="1323669" y="4061860"/>
            <a:ext cx="6098887" cy="2254971"/>
          </a:xfrm>
          <a:prstGeom prst="rect">
            <a:avLst/>
          </a:prstGeom>
        </p:spPr>
      </p:pic>
    </p:spTree>
    <p:extLst>
      <p:ext uri="{BB962C8B-B14F-4D97-AF65-F5344CB8AC3E}">
        <p14:creationId xmlns="" xmlns:p14="http://schemas.microsoft.com/office/powerpoint/2010/main" val="1451702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altLang="en-US" dirty="0"/>
              <a:t>The Project </a:t>
            </a:r>
            <a:r>
              <a:rPr lang="en-US" altLang="en-US" dirty="0" smtClean="0"/>
              <a:t>Network: A</a:t>
            </a:r>
            <a:r>
              <a:rPr lang="en-US" altLang="en-US" sz="100" dirty="0" smtClean="0"/>
              <a:t> </a:t>
            </a:r>
            <a:r>
              <a:rPr lang="en-US" altLang="en-US" dirty="0" smtClean="0"/>
              <a:t>O</a:t>
            </a:r>
            <a:r>
              <a:rPr lang="en-US" altLang="en-US" sz="100" dirty="0" smtClean="0"/>
              <a:t> </a:t>
            </a:r>
            <a:r>
              <a:rPr lang="en-US" altLang="en-US" dirty="0" smtClean="0"/>
              <a:t>N </a:t>
            </a:r>
            <a:r>
              <a:rPr lang="en-US" altLang="en-US" dirty="0"/>
              <a:t>Network for House Building </a:t>
            </a:r>
            <a:r>
              <a:rPr lang="en-US" altLang="en-US" dirty="0" smtClean="0"/>
              <a:t>Project </a:t>
            </a:r>
            <a:r>
              <a:rPr lang="en-US" altLang="en-US" sz="2000" b="0" dirty="0"/>
              <a:t>(1 of 2)</a:t>
            </a:r>
            <a:endParaRPr lang="en-US" sz="2000" dirty="0"/>
          </a:p>
        </p:txBody>
      </p:sp>
      <p:sp>
        <p:nvSpPr>
          <p:cNvPr id="3" name="Text Placeholder 2"/>
          <p:cNvSpPr>
            <a:spLocks noGrp="1"/>
          </p:cNvSpPr>
          <p:nvPr>
            <p:ph type="body" idx="1"/>
          </p:nvPr>
        </p:nvSpPr>
        <p:spPr/>
        <p:txBody>
          <a:bodyPr/>
          <a:lstStyle/>
          <a:p>
            <a:pPr marL="0" indent="0" eaLnBrk="0" hangingPunct="0">
              <a:buNone/>
            </a:pPr>
            <a:r>
              <a:rPr lang="en-US" sz="2400" b="1" dirty="0">
                <a:latin typeface="+mn-lt"/>
              </a:rPr>
              <a:t>Activity-on-Node (</a:t>
            </a:r>
            <a:r>
              <a:rPr lang="en-US" sz="2400" b="1" dirty="0" smtClean="0">
                <a:latin typeface="+mn-lt"/>
              </a:rPr>
              <a:t>A</a:t>
            </a:r>
            <a:r>
              <a:rPr lang="en-US" sz="100" b="1" dirty="0" smtClean="0">
                <a:latin typeface="+mn-lt"/>
              </a:rPr>
              <a:t> </a:t>
            </a:r>
            <a:r>
              <a:rPr lang="en-US" sz="2400" b="1" dirty="0" smtClean="0">
                <a:latin typeface="+mn-lt"/>
              </a:rPr>
              <a:t>O</a:t>
            </a:r>
            <a:r>
              <a:rPr lang="en-US" sz="100" b="1" dirty="0" smtClean="0">
                <a:latin typeface="+mn-lt"/>
              </a:rPr>
              <a:t> </a:t>
            </a:r>
            <a:r>
              <a:rPr lang="en-US" sz="2400" b="1" dirty="0" smtClean="0">
                <a:latin typeface="+mn-lt"/>
              </a:rPr>
              <a:t>N</a:t>
            </a:r>
            <a:r>
              <a:rPr lang="en-US" sz="2400" b="1" dirty="0">
                <a:latin typeface="+mn-lt"/>
              </a:rPr>
              <a:t>) </a:t>
            </a:r>
            <a:r>
              <a:rPr lang="en-US" sz="2400" b="1" dirty="0" smtClean="0">
                <a:latin typeface="+mn-lt"/>
              </a:rPr>
              <a:t>Network</a:t>
            </a:r>
            <a:endParaRPr lang="en-US" sz="2400" b="1" dirty="0">
              <a:latin typeface="+mn-lt"/>
            </a:endParaRPr>
          </a:p>
          <a:p>
            <a:pPr eaLnBrk="0" hangingPunct="0">
              <a:buClr>
                <a:schemeClr val="tx2"/>
              </a:buClr>
            </a:pPr>
            <a:r>
              <a:rPr lang="en-US" sz="2400" dirty="0" smtClean="0">
                <a:latin typeface="+mn-lt"/>
              </a:rPr>
              <a:t>A </a:t>
            </a:r>
            <a:r>
              <a:rPr lang="en-US" sz="2400" dirty="0">
                <a:latin typeface="+mn-lt"/>
              </a:rPr>
              <a:t>node represents an activity, with its label and time shown on the node</a:t>
            </a:r>
          </a:p>
          <a:p>
            <a:pPr eaLnBrk="0" hangingPunct="0">
              <a:buClr>
                <a:schemeClr val="tx2"/>
              </a:buClr>
            </a:pPr>
            <a:r>
              <a:rPr lang="en-US" sz="2400" dirty="0" smtClean="0">
                <a:latin typeface="+mn-lt"/>
              </a:rPr>
              <a:t>The </a:t>
            </a:r>
            <a:r>
              <a:rPr lang="en-US" sz="2400" dirty="0">
                <a:latin typeface="+mn-lt"/>
              </a:rPr>
              <a:t>branches show the precedence relationships</a:t>
            </a:r>
          </a:p>
          <a:p>
            <a:pPr eaLnBrk="0" hangingPunct="0">
              <a:buClr>
                <a:schemeClr val="tx2"/>
              </a:buClr>
            </a:pPr>
            <a:r>
              <a:rPr lang="en-US" sz="2400" dirty="0" smtClean="0">
                <a:latin typeface="+mn-lt"/>
              </a:rPr>
              <a:t>Convention </a:t>
            </a:r>
            <a:r>
              <a:rPr lang="en-US" sz="2400" dirty="0">
                <a:latin typeface="+mn-lt"/>
              </a:rPr>
              <a:t>used in Microsoft Project software</a:t>
            </a:r>
          </a:p>
        </p:txBody>
      </p:sp>
    </p:spTree>
    <p:extLst>
      <p:ext uri="{BB962C8B-B14F-4D97-AF65-F5344CB8AC3E}">
        <p14:creationId xmlns="" xmlns:p14="http://schemas.microsoft.com/office/powerpoint/2010/main" val="3858004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altLang="en-US" dirty="0"/>
              <a:t>The Project </a:t>
            </a:r>
            <a:r>
              <a:rPr lang="en-US" altLang="en-US" dirty="0" smtClean="0"/>
              <a:t>Network: A</a:t>
            </a:r>
            <a:r>
              <a:rPr lang="en-US" altLang="en-US" sz="100" dirty="0" smtClean="0"/>
              <a:t> </a:t>
            </a:r>
            <a:r>
              <a:rPr lang="en-US" altLang="en-US" dirty="0" smtClean="0"/>
              <a:t>O</a:t>
            </a:r>
            <a:r>
              <a:rPr lang="en-US" altLang="en-US" sz="100" dirty="0" smtClean="0"/>
              <a:t> </a:t>
            </a:r>
            <a:r>
              <a:rPr lang="en-US" altLang="en-US" dirty="0" smtClean="0"/>
              <a:t>N </a:t>
            </a:r>
            <a:r>
              <a:rPr lang="en-US" altLang="en-US" dirty="0"/>
              <a:t>Network for House Building </a:t>
            </a:r>
            <a:r>
              <a:rPr lang="en-US" altLang="en-US" dirty="0" smtClean="0"/>
              <a:t>Project </a:t>
            </a:r>
            <a:r>
              <a:rPr lang="en-US" altLang="en-US" sz="2000" b="0" dirty="0" smtClean="0"/>
              <a:t>(2 </a:t>
            </a:r>
            <a:r>
              <a:rPr lang="en-US" altLang="en-US" sz="2000" b="0" dirty="0"/>
              <a:t>of 2)</a:t>
            </a:r>
            <a:endParaRPr lang="en-US" sz="2000" dirty="0"/>
          </a:p>
        </p:txBody>
      </p:sp>
      <p:sp>
        <p:nvSpPr>
          <p:cNvPr id="3" name="Text Placeholder 2"/>
          <p:cNvSpPr>
            <a:spLocks noGrp="1"/>
          </p:cNvSpPr>
          <p:nvPr>
            <p:ph type="body" idx="1"/>
          </p:nvPr>
        </p:nvSpPr>
        <p:spPr>
          <a:xfrm>
            <a:off x="457200" y="1600200"/>
            <a:ext cx="8229600" cy="489857"/>
          </a:xfrm>
        </p:spPr>
        <p:txBody>
          <a:bodyPr/>
          <a:lstStyle/>
          <a:p>
            <a:pPr marL="0" indent="0" eaLnBrk="0" hangingPunct="0">
              <a:buNone/>
            </a:pPr>
            <a:r>
              <a:rPr lang="en-US" sz="2000" b="1" dirty="0" smtClean="0">
                <a:latin typeface="+mn-lt"/>
              </a:rPr>
              <a:t>Figure 8.8</a:t>
            </a:r>
            <a:r>
              <a:rPr lang="en-US" sz="2000" dirty="0" smtClean="0">
                <a:latin typeface="+mn-lt"/>
              </a:rPr>
              <a:t> A</a:t>
            </a:r>
            <a:r>
              <a:rPr lang="en-US" sz="100" dirty="0" smtClean="0">
                <a:latin typeface="+mn-lt"/>
              </a:rPr>
              <a:t> </a:t>
            </a:r>
            <a:r>
              <a:rPr lang="en-US" sz="2000" dirty="0" smtClean="0">
                <a:latin typeface="+mn-lt"/>
              </a:rPr>
              <a:t>O</a:t>
            </a:r>
            <a:r>
              <a:rPr lang="en-US" sz="100" dirty="0" smtClean="0">
                <a:latin typeface="+mn-lt"/>
              </a:rPr>
              <a:t> </a:t>
            </a:r>
            <a:r>
              <a:rPr lang="en-US" sz="2000" dirty="0" smtClean="0">
                <a:latin typeface="+mn-lt"/>
              </a:rPr>
              <a:t>N network</a:t>
            </a:r>
            <a:endParaRPr lang="en-US" sz="2000" dirty="0">
              <a:latin typeface="+mn-lt"/>
            </a:endParaRPr>
          </a:p>
        </p:txBody>
      </p:sp>
      <p:pic>
        <p:nvPicPr>
          <p:cNvPr id="4" name="Picture 7" descr="An A O N network has branches, or arrows, connecting nodes, or circles, which represent activities. Within the node, the activity number is written above the activity time. The flow of the network is left to right. Nodes connected to the same previous node are aligned vertically. The flow is summarized as follows: A branch from box start to node 1. Node 1, design house and obtain financing, with time 3. Branches lead to nodes 2 and 3. Node 2, lay foundation, with time 2. Branches lead to nodes 4 and 5. Node 3, order and receive materials, with time 1. Branches lead to nodes 4 and 5. Node 4, build house, with time 3. A branch leads to node 7. Node 5, select paint, with time 1. A branch leads to node 6. Node 6, select carpet, with time 1. A branch leads to node 7. Node 7, finish work, with time 1."/>
          <p:cNvPicPr>
            <a:picLocks noChangeAspect="1" noChangeArrowheads="1"/>
          </p:cNvPicPr>
          <p:nvPr/>
        </p:nvPicPr>
        <p:blipFill>
          <a:blip r:embed="rId2"/>
          <a:srcRect/>
          <a:stretch>
            <a:fillRect/>
          </a:stretch>
        </p:blipFill>
        <p:spPr bwMode="auto">
          <a:xfrm>
            <a:off x="1049337" y="2479459"/>
            <a:ext cx="6191250" cy="3392920"/>
          </a:xfrm>
          <a:prstGeom prst="rect">
            <a:avLst/>
          </a:prstGeom>
          <a:noFill/>
          <a:ln w="9525">
            <a:noFill/>
            <a:miter lim="800000"/>
            <a:headEnd/>
            <a:tailEnd/>
          </a:ln>
        </p:spPr>
      </p:pic>
    </p:spTree>
    <p:extLst>
      <p:ext uri="{BB962C8B-B14F-4D97-AF65-F5344CB8AC3E}">
        <p14:creationId xmlns="" xmlns:p14="http://schemas.microsoft.com/office/powerpoint/2010/main" val="31481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a:t>
            </a:r>
          </a:p>
        </p:txBody>
      </p:sp>
      <p:sp>
        <p:nvSpPr>
          <p:cNvPr id="3" name="Text Placeholder 2"/>
          <p:cNvSpPr>
            <a:spLocks noGrp="1"/>
          </p:cNvSpPr>
          <p:nvPr>
            <p:ph type="body" idx="1"/>
          </p:nvPr>
        </p:nvSpPr>
        <p:spPr/>
        <p:txBody>
          <a:bodyPr/>
          <a:lstStyle/>
          <a:p>
            <a:pPr>
              <a:buClr>
                <a:schemeClr val="tx2"/>
              </a:buClr>
            </a:pPr>
            <a:r>
              <a:rPr lang="en-US" altLang="en-US" sz="2400" dirty="0">
                <a:latin typeface="+mn-lt"/>
              </a:rPr>
              <a:t>Network representation is useful for project analysis.</a:t>
            </a:r>
          </a:p>
          <a:p>
            <a:pPr>
              <a:buClr>
                <a:schemeClr val="tx2"/>
              </a:buClr>
            </a:pPr>
            <a:r>
              <a:rPr lang="en-US" altLang="en-US" sz="2400" dirty="0">
                <a:latin typeface="+mn-lt"/>
              </a:rPr>
              <a:t>Networks show how project activities are organized and are used to determine time duration of projects.</a:t>
            </a:r>
          </a:p>
          <a:p>
            <a:pPr>
              <a:buClr>
                <a:schemeClr val="tx2"/>
              </a:buClr>
            </a:pPr>
            <a:r>
              <a:rPr lang="en-US" altLang="en-US" sz="2400" dirty="0">
                <a:latin typeface="+mn-lt"/>
              </a:rPr>
              <a:t>Network techniques used </a:t>
            </a:r>
            <a:r>
              <a:rPr lang="en-US" altLang="en-US" sz="2400" dirty="0" smtClean="0">
                <a:latin typeface="+mn-lt"/>
              </a:rPr>
              <a:t>are:</a:t>
            </a:r>
          </a:p>
          <a:p>
            <a:pPr lvl="1">
              <a:buClr>
                <a:schemeClr val="tx2"/>
              </a:buClr>
            </a:pPr>
            <a:r>
              <a:rPr lang="en-US" altLang="en-US" sz="2400" dirty="0" smtClean="0">
                <a:latin typeface="+mn-lt"/>
              </a:rPr>
              <a:t>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M </a:t>
            </a:r>
            <a:r>
              <a:rPr lang="en-US" altLang="en-US" sz="2400" dirty="0">
                <a:latin typeface="+mn-lt"/>
              </a:rPr>
              <a:t>(Critical Path </a:t>
            </a:r>
            <a:r>
              <a:rPr lang="en-US" altLang="en-US" sz="2400" dirty="0" smtClean="0">
                <a:latin typeface="+mn-lt"/>
              </a:rPr>
              <a:t>Method)</a:t>
            </a:r>
          </a:p>
          <a:p>
            <a:pPr lvl="1">
              <a:buClr>
                <a:schemeClr val="tx2"/>
              </a:buClr>
            </a:pPr>
            <a:r>
              <a:rPr lang="en-US" altLang="en-US" sz="2400" dirty="0" smtClean="0">
                <a:latin typeface="+mn-lt"/>
              </a:rPr>
              <a:t>P</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T </a:t>
            </a:r>
            <a:r>
              <a:rPr lang="en-US" altLang="en-US" sz="2400" dirty="0">
                <a:latin typeface="+mn-lt"/>
              </a:rPr>
              <a:t>(Project Evaluation and Review Technique)</a:t>
            </a:r>
          </a:p>
          <a:p>
            <a:pPr>
              <a:buClr>
                <a:schemeClr val="tx2"/>
              </a:buClr>
            </a:pPr>
            <a:r>
              <a:rPr lang="en-US" altLang="en-US" sz="2400" dirty="0">
                <a:latin typeface="+mn-lt"/>
              </a:rPr>
              <a:t>Developed independently during late 1950s.</a:t>
            </a:r>
          </a:p>
        </p:txBody>
      </p:sp>
    </p:spTree>
    <p:extLst>
      <p:ext uri="{BB962C8B-B14F-4D97-AF65-F5344CB8AC3E}">
        <p14:creationId xmlns="" xmlns:p14="http://schemas.microsoft.com/office/powerpoint/2010/main" val="304816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Paths </a:t>
            </a:r>
            <a:r>
              <a:rPr lang="en-US" altLang="en-US" dirty="0"/>
              <a:t>Through a Network</a:t>
            </a:r>
          </a:p>
        </p:txBody>
      </p:sp>
      <p:sp>
        <p:nvSpPr>
          <p:cNvPr id="3" name="Text Placeholder 2"/>
          <p:cNvSpPr>
            <a:spLocks noGrp="1"/>
          </p:cNvSpPr>
          <p:nvPr>
            <p:ph type="body" idx="1"/>
          </p:nvPr>
        </p:nvSpPr>
        <p:spPr>
          <a:xfrm>
            <a:off x="457200" y="1600200"/>
            <a:ext cx="8229600" cy="420329"/>
          </a:xfrm>
        </p:spPr>
        <p:txBody>
          <a:bodyPr/>
          <a:lstStyle/>
          <a:p>
            <a:pPr marL="0" indent="0" eaLnBrk="0" hangingPunct="0">
              <a:buNone/>
            </a:pPr>
            <a:r>
              <a:rPr lang="en-US" sz="2000" b="1" dirty="0">
                <a:latin typeface="+mn-lt"/>
                <a:cs typeface="Times New Roman" pitchFamily="18" charset="0"/>
              </a:rPr>
              <a:t>Table 8.1</a:t>
            </a:r>
            <a:r>
              <a:rPr lang="en-US" sz="2000" dirty="0">
                <a:latin typeface="+mn-lt"/>
                <a:cs typeface="Times New Roman" pitchFamily="18" charset="0"/>
              </a:rPr>
              <a:t> </a:t>
            </a:r>
            <a:r>
              <a:rPr lang="en-US" sz="2000" dirty="0">
                <a:latin typeface="+mn-lt"/>
                <a:cs typeface="Times" pitchFamily="18" charset="0"/>
              </a:rPr>
              <a:t>Paths through the house-building network</a:t>
            </a:r>
            <a:endParaRPr lang="en-US" sz="2000" dirty="0">
              <a:latin typeface="+mn-lt"/>
            </a:endParaRPr>
          </a:p>
        </p:txBody>
      </p:sp>
      <p:graphicFrame>
        <p:nvGraphicFramePr>
          <p:cNvPr id="5" name="Table 4"/>
          <p:cNvGraphicFramePr>
            <a:graphicFrameLocks noGrp="1"/>
          </p:cNvGraphicFramePr>
          <p:nvPr>
            <p:extLst>
              <p:ext uri="{D42A27DB-BD31-4B8C-83A1-F6EECF244321}">
                <p14:modId xmlns="" xmlns:p14="http://schemas.microsoft.com/office/powerpoint/2010/main" val="1730048991"/>
              </p:ext>
            </p:extLst>
          </p:nvPr>
        </p:nvGraphicFramePr>
        <p:xfrm>
          <a:off x="1524000" y="2370392"/>
          <a:ext cx="6096000" cy="1981200"/>
        </p:xfrm>
        <a:graphic>
          <a:graphicData uri="http://schemas.openxmlformats.org/drawingml/2006/table">
            <a:tbl>
              <a:tblPr firstRow="1" bandRow="1">
                <a:tableStyleId>{40F9630F-82C1-40B7-BC3A-925EFCFF5E92}</a:tableStyleId>
              </a:tblPr>
              <a:tblGrid>
                <a:gridCol w="2679290">
                  <a:extLst>
                    <a:ext uri="{9D8B030D-6E8A-4147-A177-3AD203B41FA5}">
                      <a16:colId xmlns="" xmlns:a16="http://schemas.microsoft.com/office/drawing/2014/main" val="3333113967"/>
                    </a:ext>
                  </a:extLst>
                </a:gridCol>
                <a:gridCol w="3416710">
                  <a:extLst>
                    <a:ext uri="{9D8B030D-6E8A-4147-A177-3AD203B41FA5}">
                      <a16:colId xmlns="" xmlns:a16="http://schemas.microsoft.com/office/drawing/2014/main" val="1703897818"/>
                    </a:ext>
                  </a:extLst>
                </a:gridCol>
              </a:tblGrid>
              <a:tr h="370840">
                <a:tc>
                  <a:txBody>
                    <a:bodyPr/>
                    <a:lstStyle/>
                    <a:p>
                      <a:pPr algn="ctr"/>
                      <a:r>
                        <a:rPr lang="en-US" sz="2000" b="1" dirty="0" smtClean="0">
                          <a:latin typeface="+mn-lt"/>
                        </a:rPr>
                        <a:t>Path</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dirty="0" smtClean="0">
                          <a:latin typeface="+mn-lt"/>
                        </a:rPr>
                        <a:t>Events</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5752601"/>
                  </a:ext>
                </a:extLst>
              </a:tr>
              <a:tr h="370840">
                <a:tc>
                  <a:txBody>
                    <a:bodyPr/>
                    <a:lstStyle/>
                    <a:p>
                      <a:pPr algn="ctr"/>
                      <a:r>
                        <a:rPr lang="en-US" sz="2000" dirty="0" smtClean="0">
                          <a:latin typeface="+mn-lt"/>
                        </a:rPr>
                        <a:t>A</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mn-lt"/>
                        </a:rPr>
                        <a:t>1</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2</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4</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71847552"/>
                  </a:ext>
                </a:extLst>
              </a:tr>
              <a:tr h="370840">
                <a:tc>
                  <a:txBody>
                    <a:bodyPr/>
                    <a:lstStyle/>
                    <a:p>
                      <a:pPr algn="ctr"/>
                      <a:r>
                        <a:rPr lang="en-US" sz="2000" dirty="0" smtClean="0">
                          <a:latin typeface="+mn-lt"/>
                        </a:rPr>
                        <a:t>B</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mn-lt"/>
                        </a:rPr>
                        <a:t>1</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2</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5</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6</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04578022"/>
                  </a:ext>
                </a:extLst>
              </a:tr>
              <a:tr h="370840">
                <a:tc>
                  <a:txBody>
                    <a:bodyPr/>
                    <a:lstStyle/>
                    <a:p>
                      <a:pPr algn="ctr"/>
                      <a:r>
                        <a:rPr lang="en-US" sz="2000" dirty="0" smtClean="0">
                          <a:latin typeface="+mn-lt"/>
                        </a:rPr>
                        <a:t>C</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mn-lt"/>
                        </a:rPr>
                        <a:t>1</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3</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4</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43422264"/>
                  </a:ext>
                </a:extLst>
              </a:tr>
              <a:tr h="370840">
                <a:tc>
                  <a:txBody>
                    <a:bodyPr/>
                    <a:lstStyle/>
                    <a:p>
                      <a:pPr algn="ctr"/>
                      <a:r>
                        <a:rPr lang="en-US" sz="2000" dirty="0" smtClean="0">
                          <a:latin typeface="+mn-lt"/>
                        </a:rPr>
                        <a:t>D</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mn-lt"/>
                        </a:rPr>
                        <a:t>1</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3</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5</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6</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en-US" sz="2000" dirty="0" smtClean="0">
                          <a:latin typeface="+mn-lt"/>
                          <a:sym typeface="Symbol" panose="05050102010706020507" pitchFamily="18" charset="2"/>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67053701"/>
                  </a:ext>
                </a:extLst>
              </a:tr>
            </a:tbl>
          </a:graphicData>
        </a:graphic>
      </p:graphicFrame>
    </p:spTree>
    <p:extLst>
      <p:ext uri="{BB962C8B-B14F-4D97-AF65-F5344CB8AC3E}">
        <p14:creationId xmlns="" xmlns:p14="http://schemas.microsoft.com/office/powerpoint/2010/main" val="101512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914400" algn="l"/>
              </a:tabLst>
            </a:pPr>
            <a:r>
              <a:rPr lang="en-US" altLang="en-US" dirty="0"/>
              <a:t>The Project </a:t>
            </a:r>
            <a:r>
              <a:rPr lang="en-US" altLang="en-US" dirty="0" smtClean="0"/>
              <a:t>Network: The </a:t>
            </a:r>
            <a:r>
              <a:rPr lang="en-US" altLang="en-US" dirty="0"/>
              <a:t>Critical Path</a:t>
            </a:r>
          </a:p>
        </p:txBody>
      </p:sp>
      <p:sp>
        <p:nvSpPr>
          <p:cNvPr id="5" name="Text Placeholder 4"/>
          <p:cNvSpPr>
            <a:spLocks noGrp="1"/>
          </p:cNvSpPr>
          <p:nvPr>
            <p:ph type="body" idx="1"/>
          </p:nvPr>
        </p:nvSpPr>
        <p:spPr>
          <a:xfrm>
            <a:off x="457200" y="1600200"/>
            <a:ext cx="8229600" cy="803787"/>
          </a:xfrm>
        </p:spPr>
        <p:txBody>
          <a:bodyPr/>
          <a:lstStyle/>
          <a:p>
            <a:pPr marL="0" indent="0" eaLnBrk="0" hangingPunct="0">
              <a:spcBef>
                <a:spcPct val="35000"/>
              </a:spcBef>
              <a:buClr>
                <a:schemeClr val="tx2"/>
              </a:buClr>
              <a:buNone/>
              <a:tabLst>
                <a:tab pos="863600" algn="l"/>
              </a:tabLst>
              <a:defRPr/>
            </a:pPr>
            <a:r>
              <a:rPr lang="en-US" altLang="en-US" sz="2200" dirty="0">
                <a:latin typeface="+mn-lt"/>
              </a:rPr>
              <a:t>The </a:t>
            </a:r>
            <a:r>
              <a:rPr lang="en-US" altLang="en-US" sz="2200" b="1" dirty="0">
                <a:solidFill>
                  <a:schemeClr val="tx1"/>
                </a:solidFill>
                <a:latin typeface="+mn-lt"/>
              </a:rPr>
              <a:t>critical path</a:t>
            </a:r>
            <a:r>
              <a:rPr lang="en-US" altLang="en-US" sz="2200" b="1" dirty="0">
                <a:solidFill>
                  <a:srgbClr val="FF0000"/>
                </a:solidFill>
                <a:latin typeface="+mn-lt"/>
              </a:rPr>
              <a:t> </a:t>
            </a:r>
            <a:r>
              <a:rPr lang="en-US" altLang="en-US" sz="2200" dirty="0">
                <a:latin typeface="+mn-lt"/>
              </a:rPr>
              <a:t>is the longest path through the network; the minimum time the network can be completed</a:t>
            </a:r>
            <a:r>
              <a:rPr lang="en-US" altLang="en-US" sz="2200" dirty="0" smtClean="0">
                <a:latin typeface="+mn-lt"/>
              </a:rPr>
              <a:t>. From </a:t>
            </a:r>
            <a:r>
              <a:rPr lang="en-US" altLang="en-US" sz="2200" dirty="0">
                <a:latin typeface="+mn-lt"/>
              </a:rPr>
              <a:t>Figure 8.8</a:t>
            </a:r>
            <a:r>
              <a:rPr lang="en-US" altLang="en-US" sz="2200" dirty="0" smtClean="0">
                <a:latin typeface="+mn-lt"/>
              </a:rPr>
              <a:t>:</a:t>
            </a:r>
            <a:endParaRPr lang="en-US" altLang="en-US" sz="2200" dirty="0">
              <a:latin typeface="+mn-lt"/>
            </a:endParaRPr>
          </a:p>
        </p:txBody>
      </p:sp>
      <p:graphicFrame>
        <p:nvGraphicFramePr>
          <p:cNvPr id="3" name="Table 2"/>
          <p:cNvGraphicFramePr>
            <a:graphicFrameLocks noGrp="1"/>
          </p:cNvGraphicFramePr>
          <p:nvPr>
            <p:extLst>
              <p:ext uri="{D42A27DB-BD31-4B8C-83A1-F6EECF244321}">
                <p14:modId xmlns="" xmlns:p14="http://schemas.microsoft.com/office/powerpoint/2010/main" val="4155708086"/>
              </p:ext>
            </p:extLst>
          </p:nvPr>
        </p:nvGraphicFramePr>
        <p:xfrm>
          <a:off x="601312" y="2650615"/>
          <a:ext cx="7798106" cy="2703052"/>
        </p:xfrm>
        <a:graphic>
          <a:graphicData uri="http://schemas.openxmlformats.org/drawingml/2006/table">
            <a:tbl>
              <a:tblPr firstRow="1" bandRow="1">
                <a:tableStyleId>{40F9630F-82C1-40B7-BC3A-925EFCFF5E92}</a:tableStyleId>
              </a:tblPr>
              <a:tblGrid>
                <a:gridCol w="3899053">
                  <a:extLst>
                    <a:ext uri="{9D8B030D-6E8A-4147-A177-3AD203B41FA5}">
                      <a16:colId xmlns="" xmlns:a16="http://schemas.microsoft.com/office/drawing/2014/main" val="1621476384"/>
                    </a:ext>
                  </a:extLst>
                </a:gridCol>
                <a:gridCol w="3899053">
                  <a:extLst>
                    <a:ext uri="{9D8B030D-6E8A-4147-A177-3AD203B41FA5}">
                      <a16:colId xmlns="" xmlns:a16="http://schemas.microsoft.com/office/drawing/2014/main" val="2367384772"/>
                    </a:ext>
                  </a:extLst>
                </a:gridCol>
              </a:tblGrid>
              <a:tr h="675763">
                <a:tc>
                  <a:txBody>
                    <a:bodyPr/>
                    <a:lstStyle/>
                    <a:p>
                      <a:r>
                        <a:rPr lang="en-US" altLang="en-US" sz="1800" b="0" i="0" u="none" strike="noStrike" cap="none" dirty="0" smtClean="0">
                          <a:solidFill>
                            <a:schemeClr val="dk1"/>
                          </a:solidFill>
                          <a:latin typeface="+mn-lt"/>
                          <a:ea typeface="Arial"/>
                          <a:cs typeface="Arial"/>
                          <a:sym typeface="Arial"/>
                        </a:rPr>
                        <a:t>Path A: 1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2 </a:t>
                      </a:r>
                      <a:r>
                        <a:rPr lang="en-US" sz="1800" dirty="0" smtClean="0">
                          <a:latin typeface="Arial" panose="020B0604020202020204" pitchFamily="34" charset="0"/>
                          <a:cs typeface="Arial" panose="020B0604020202020204" pitchFamily="34" charset="0"/>
                          <a:sym typeface="Symbol" panose="05050102010706020507" pitchFamily="18" charset="2"/>
                        </a:rPr>
                        <a:t>→</a:t>
                      </a:r>
                      <a:r>
                        <a:rPr lang="en-US" altLang="en-US" sz="1800" b="0" i="0" u="none" strike="noStrike" cap="none" dirty="0" smtClean="0">
                          <a:solidFill>
                            <a:schemeClr val="dk1"/>
                          </a:solidFill>
                          <a:latin typeface="+mn-lt"/>
                          <a:ea typeface="Arial"/>
                          <a:cs typeface="Arial"/>
                          <a:sym typeface="Arial"/>
                        </a:rPr>
                        <a:t> 4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7</a:t>
                      </a:r>
                      <a:endParaRPr lang="en-US" sz="18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i="0" u="none" strike="noStrike" cap="none" dirty="0" smtClean="0">
                          <a:solidFill>
                            <a:schemeClr val="dk1"/>
                          </a:solidFill>
                          <a:latin typeface="+mn-lt"/>
                          <a:ea typeface="Arial"/>
                          <a:cs typeface="Arial"/>
                          <a:sym typeface="Arial"/>
                        </a:rPr>
                        <a:t>3 + 2 + 3 + 1 = 9 months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614387301"/>
                  </a:ext>
                </a:extLst>
              </a:tr>
              <a:tr h="675763">
                <a:tc>
                  <a:txBody>
                    <a:bodyPr/>
                    <a:lstStyle/>
                    <a:p>
                      <a:r>
                        <a:rPr lang="en-US" altLang="en-US" sz="1800" b="0" i="0" u="none" strike="noStrike" cap="none" dirty="0" smtClean="0">
                          <a:solidFill>
                            <a:schemeClr val="dk1"/>
                          </a:solidFill>
                          <a:latin typeface="+mn-lt"/>
                          <a:ea typeface="Arial"/>
                          <a:cs typeface="Arial"/>
                          <a:sym typeface="Arial"/>
                        </a:rPr>
                        <a:t>Path B: 1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2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5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6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i="0" u="none" strike="noStrike" cap="none" dirty="0" smtClean="0">
                          <a:solidFill>
                            <a:schemeClr val="dk1"/>
                          </a:solidFill>
                          <a:latin typeface="+mn-lt"/>
                          <a:ea typeface="Arial"/>
                          <a:cs typeface="Arial"/>
                          <a:sym typeface="Arial"/>
                        </a:rPr>
                        <a:t>3 + 2 + 1 + 1 + 1= 8 months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456008153"/>
                  </a:ext>
                </a:extLst>
              </a:tr>
              <a:tr h="675763">
                <a:tc>
                  <a:txBody>
                    <a:bodyPr/>
                    <a:lstStyle/>
                    <a:p>
                      <a:r>
                        <a:rPr lang="en-US" altLang="en-US" sz="1800" b="0" i="0" u="none" strike="noStrike" cap="none" dirty="0" smtClean="0">
                          <a:solidFill>
                            <a:schemeClr val="dk1"/>
                          </a:solidFill>
                          <a:latin typeface="+mn-lt"/>
                          <a:ea typeface="Arial"/>
                          <a:cs typeface="Arial"/>
                          <a:sym typeface="Arial"/>
                        </a:rPr>
                        <a:t>Path C: 1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3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4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altLang="en-US" sz="1800" b="0" i="0" u="none" strike="noStrike" cap="none" dirty="0" smtClean="0">
                          <a:solidFill>
                            <a:schemeClr val="dk1"/>
                          </a:solidFill>
                          <a:latin typeface="+mn-lt"/>
                          <a:ea typeface="Arial"/>
                          <a:cs typeface="Arial"/>
                          <a:sym typeface="Arial"/>
                        </a:rPr>
                        <a:t>3 + 1 + 3 + 1 = 8 months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154562222"/>
                  </a:ext>
                </a:extLst>
              </a:tr>
              <a:tr h="675763">
                <a:tc>
                  <a:txBody>
                    <a:bodyPr/>
                    <a:lstStyle/>
                    <a:p>
                      <a:r>
                        <a:rPr lang="en-US" altLang="en-US" sz="1800" b="0" i="0" u="none" strike="noStrike" cap="none" dirty="0" smtClean="0">
                          <a:solidFill>
                            <a:schemeClr val="dk1"/>
                          </a:solidFill>
                          <a:latin typeface="+mn-lt"/>
                          <a:ea typeface="Arial"/>
                          <a:cs typeface="Arial"/>
                          <a:sym typeface="Arial"/>
                        </a:rPr>
                        <a:t>Path D: 1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3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5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6 </a:t>
                      </a:r>
                      <a:r>
                        <a:rPr lang="en-US" sz="1800" dirty="0" smtClean="0">
                          <a:latin typeface="Arial" panose="020B0604020202020204" pitchFamily="34" charset="0"/>
                          <a:cs typeface="Arial" panose="020B0604020202020204" pitchFamily="34" charset="0"/>
                          <a:sym typeface="Symbol" panose="05050102010706020507" pitchFamily="18" charset="2"/>
                        </a:rPr>
                        <a:t>→ </a:t>
                      </a:r>
                      <a:r>
                        <a:rPr lang="en-US" altLang="en-US" sz="1800" b="0" i="0" u="none" strike="noStrike" cap="none" dirty="0" smtClean="0">
                          <a:solidFill>
                            <a:schemeClr val="dk1"/>
                          </a:solidFill>
                          <a:latin typeface="+mn-lt"/>
                          <a:ea typeface="Arial"/>
                          <a:cs typeface="Arial"/>
                          <a:sym typeface="Arial"/>
                        </a:rPr>
                        <a:t>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altLang="en-US" sz="1800" b="0" i="0" u="none" strike="noStrike" cap="none" dirty="0" smtClean="0">
                          <a:solidFill>
                            <a:schemeClr val="dk1"/>
                          </a:solidFill>
                          <a:latin typeface="+mn-lt"/>
                          <a:ea typeface="Arial"/>
                          <a:cs typeface="Arial"/>
                          <a:sym typeface="Arial"/>
                        </a:rPr>
                        <a:t>3 + 1 + 1 + 1 + 1 = 7 months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670960102"/>
                  </a:ext>
                </a:extLst>
              </a:tr>
            </a:tbl>
          </a:graphicData>
        </a:graphic>
      </p:graphicFrame>
    </p:spTree>
    <p:extLst>
      <p:ext uri="{BB962C8B-B14F-4D97-AF65-F5344CB8AC3E}">
        <p14:creationId xmlns="" xmlns:p14="http://schemas.microsoft.com/office/powerpoint/2010/main" val="3530096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914400" algn="l"/>
              </a:tabLst>
            </a:pPr>
            <a:r>
              <a:rPr lang="en-US" altLang="en-US" dirty="0"/>
              <a:t>The Project </a:t>
            </a:r>
            <a:r>
              <a:rPr lang="en-US" altLang="en-US" dirty="0" smtClean="0"/>
              <a:t>Network: Activity </a:t>
            </a:r>
            <a:r>
              <a:rPr lang="en-US" altLang="en-US" dirty="0"/>
              <a:t>Start Times</a:t>
            </a:r>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000" b="1" dirty="0">
                <a:latin typeface="+mn-lt"/>
              </a:rPr>
              <a:t>Figure 8.9</a:t>
            </a:r>
            <a:r>
              <a:rPr lang="en-US" sz="2000" dirty="0">
                <a:latin typeface="+mn-lt"/>
              </a:rPr>
              <a:t> Activity start time</a:t>
            </a:r>
          </a:p>
        </p:txBody>
      </p:sp>
      <p:pic>
        <p:nvPicPr>
          <p:cNvPr id="4" name="Picture 5" descr="The A O N network has activity start times indicated at some nodes and is summarized in the following list: Start at node 1, with time 3. Branches lead to nodes 2 and 3. Node 2, with time 2. Branches lead to nodes 4 and 5. Node 3, with time 1. Start at 3 months. Branches lead to nodes 4 and 5. Node 4, with time 3. Start at 5 months. A branch leads to node 7. Node 5, with time 1. A branch leads to node 6. Node 6, with time 1. Start at 6 months. A branch leads to node 7. Node 7, with time 1. Finish at 9 months."/>
          <p:cNvPicPr>
            <a:picLocks noChangeAspect="1" noChangeArrowheads="1"/>
          </p:cNvPicPr>
          <p:nvPr/>
        </p:nvPicPr>
        <p:blipFill>
          <a:blip r:embed="rId2"/>
          <a:srcRect/>
          <a:stretch>
            <a:fillRect/>
          </a:stretch>
        </p:blipFill>
        <p:spPr bwMode="auto">
          <a:xfrm>
            <a:off x="843973" y="2426205"/>
            <a:ext cx="7481455" cy="3248603"/>
          </a:xfrm>
          <a:prstGeom prst="rect">
            <a:avLst/>
          </a:prstGeom>
          <a:noFill/>
          <a:ln w="9525">
            <a:noFill/>
            <a:miter lim="800000"/>
            <a:headEnd/>
            <a:tailEnd/>
          </a:ln>
        </p:spPr>
      </p:pic>
    </p:spTree>
    <p:extLst>
      <p:ext uri="{BB962C8B-B14F-4D97-AF65-F5344CB8AC3E}">
        <p14:creationId xmlns="" xmlns:p14="http://schemas.microsoft.com/office/powerpoint/2010/main" val="1678502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The Project Network: Activity Scheduling in Activity-on-Node Configuration</a:t>
            </a:r>
            <a:endParaRPr lang="en-US" dirty="0">
              <a:solidFill>
                <a:schemeClr val="tx2"/>
              </a:solidFill>
            </a:endParaRPr>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000" b="1" dirty="0">
                <a:latin typeface="+mn-lt"/>
              </a:rPr>
              <a:t>Figure </a:t>
            </a:r>
            <a:r>
              <a:rPr lang="en-US" sz="2000" b="1" dirty="0" smtClean="0">
                <a:latin typeface="+mn-lt"/>
              </a:rPr>
              <a:t>8.10</a:t>
            </a:r>
            <a:r>
              <a:rPr lang="en-US" sz="2000" dirty="0" smtClean="0">
                <a:latin typeface="+mn-lt"/>
              </a:rPr>
              <a:t> Activity-on-node </a:t>
            </a:r>
            <a:r>
              <a:rPr lang="en-US" sz="2000" dirty="0">
                <a:latin typeface="+mn-lt"/>
              </a:rPr>
              <a:t>configuration</a:t>
            </a:r>
          </a:p>
        </p:txBody>
      </p:sp>
      <p:pic>
        <p:nvPicPr>
          <p:cNvPr id="4" name="Picture 7" descr="The node structure is shaped like a rectangle with a curve on the left end. The structure is divided into 2 rows of 3 cells each, with numbers in each cell, summarized as follows: Top left, activity number. Bottom left, activity duration. Top center, earliest start. Bottom center, latest start. Top right, earliest finish. Bottom right, latest finish."/>
          <p:cNvPicPr>
            <a:picLocks noChangeAspect="1" noChangeArrowheads="1"/>
          </p:cNvPicPr>
          <p:nvPr/>
        </p:nvPicPr>
        <p:blipFill>
          <a:blip r:embed="rId2"/>
          <a:srcRect/>
          <a:stretch>
            <a:fillRect/>
          </a:stretch>
        </p:blipFill>
        <p:spPr>
          <a:xfrm>
            <a:off x="2386062" y="2424458"/>
            <a:ext cx="3509556" cy="3760145"/>
          </a:xfrm>
          <a:prstGeom prst="rect">
            <a:avLst/>
          </a:prstGeom>
          <a:noFill/>
          <a:ln>
            <a:noFill/>
          </a:ln>
        </p:spPr>
      </p:pic>
    </p:spTree>
    <p:extLst>
      <p:ext uri="{BB962C8B-B14F-4D97-AF65-F5344CB8AC3E}">
        <p14:creationId xmlns="" xmlns:p14="http://schemas.microsoft.com/office/powerpoint/2010/main" val="2624567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Activity Scheduling: </a:t>
            </a:r>
            <a:r>
              <a:rPr lang="en-US" altLang="en-US" dirty="0"/>
              <a:t>Earliest </a:t>
            </a:r>
            <a:r>
              <a:rPr lang="en-US" altLang="en-US" dirty="0" smtClean="0"/>
              <a:t>Times </a:t>
            </a:r>
            <a:r>
              <a:rPr lang="en-US" altLang="en-US" sz="2000" b="0" dirty="0"/>
              <a:t>(1 of 2)</a:t>
            </a:r>
            <a:endParaRPr lang="en-US" altLang="en-US" sz="2000" dirty="0"/>
          </a:p>
        </p:txBody>
      </p:sp>
      <p:sp>
        <p:nvSpPr>
          <p:cNvPr id="3" name="Text Placeholder 2"/>
          <p:cNvSpPr>
            <a:spLocks noGrp="1"/>
          </p:cNvSpPr>
          <p:nvPr>
            <p:ph type="body" idx="1"/>
          </p:nvPr>
        </p:nvSpPr>
        <p:spPr>
          <a:xfrm>
            <a:off x="457200" y="1600200"/>
            <a:ext cx="8229600" cy="494071"/>
          </a:xfrm>
        </p:spPr>
        <p:txBody>
          <a:bodyPr/>
          <a:lstStyle/>
          <a:p>
            <a:pPr eaLnBrk="0" hangingPunct="0">
              <a:buClr>
                <a:schemeClr val="tx2"/>
              </a:buClr>
            </a:pPr>
            <a:r>
              <a:rPr lang="en-US" altLang="en-US" sz="2400" dirty="0" smtClean="0">
                <a:latin typeface="+mn-lt"/>
              </a:rPr>
              <a:t>E</a:t>
            </a:r>
            <a:r>
              <a:rPr lang="en-US" altLang="en-US" sz="100" dirty="0" smtClean="0">
                <a:latin typeface="+mn-lt"/>
              </a:rPr>
              <a:t> </a:t>
            </a:r>
            <a:r>
              <a:rPr lang="en-US" altLang="en-US" sz="2400" dirty="0" smtClean="0">
                <a:latin typeface="+mn-lt"/>
              </a:rPr>
              <a:t>S </a:t>
            </a:r>
            <a:r>
              <a:rPr lang="en-US" altLang="en-US" sz="2400" dirty="0">
                <a:latin typeface="+mn-lt"/>
              </a:rPr>
              <a:t>is the earliest time an activity can start:</a:t>
            </a:r>
          </a:p>
        </p:txBody>
      </p:sp>
      <p:graphicFrame>
        <p:nvGraphicFramePr>
          <p:cNvPr id="5" name="Object 4" descr="E S = Maximum left brace e f immediate predecessors right brace."/>
          <p:cNvGraphicFramePr>
            <a:graphicFrameLocks noChangeAspect="1"/>
          </p:cNvGraphicFramePr>
          <p:nvPr>
            <p:extLst>
              <p:ext uri="{D42A27DB-BD31-4B8C-83A1-F6EECF244321}">
                <p14:modId xmlns="" xmlns:p14="http://schemas.microsoft.com/office/powerpoint/2010/main" val="1616421061"/>
              </p:ext>
            </p:extLst>
          </p:nvPr>
        </p:nvGraphicFramePr>
        <p:xfrm>
          <a:off x="1131888" y="2193925"/>
          <a:ext cx="6113462" cy="493713"/>
        </p:xfrm>
        <a:graphic>
          <a:graphicData uri="http://schemas.openxmlformats.org/presentationml/2006/ole">
            <p:oleObj spid="_x0000_s66779" name="Equation" r:id="rId3" imgW="3136680" imgH="253800" progId="Equation.DSMT4">
              <p:embed/>
            </p:oleObj>
          </a:graphicData>
        </a:graphic>
      </p:graphicFrame>
      <p:sp>
        <p:nvSpPr>
          <p:cNvPr id="4" name="Text Placeholder 3"/>
          <p:cNvSpPr>
            <a:spLocks noGrp="1"/>
          </p:cNvSpPr>
          <p:nvPr>
            <p:ph type="body" idx="2"/>
          </p:nvPr>
        </p:nvSpPr>
        <p:spPr>
          <a:xfrm>
            <a:off x="457200" y="2767781"/>
            <a:ext cx="8229600" cy="432619"/>
          </a:xfrm>
        </p:spPr>
        <p:txBody>
          <a:bodyPr/>
          <a:lstStyle/>
          <a:p>
            <a:pPr eaLnBrk="0" hangingPunct="0">
              <a:buClr>
                <a:schemeClr val="tx2"/>
              </a:buClr>
            </a:pPr>
            <a:r>
              <a:rPr lang="en-US" altLang="en-US" sz="2400" dirty="0" smtClean="0">
                <a:latin typeface="+mn-lt"/>
              </a:rPr>
              <a:t>E</a:t>
            </a:r>
            <a:r>
              <a:rPr lang="en-US" altLang="en-US" sz="100" dirty="0" smtClean="0">
                <a:latin typeface="+mn-lt"/>
              </a:rPr>
              <a:t> </a:t>
            </a:r>
            <a:r>
              <a:rPr lang="en-US" altLang="en-US" sz="2400" dirty="0" smtClean="0">
                <a:latin typeface="+mn-lt"/>
              </a:rPr>
              <a:t>F </a:t>
            </a:r>
            <a:r>
              <a:rPr lang="en-US" altLang="en-US" sz="2400" dirty="0">
                <a:latin typeface="+mn-lt"/>
              </a:rPr>
              <a:t>is the earliest start time plus the activity time:</a:t>
            </a:r>
            <a:endParaRPr lang="en-US" altLang="en-US" sz="2400" baseline="-25000" dirty="0">
              <a:latin typeface="+mn-lt"/>
            </a:endParaRPr>
          </a:p>
        </p:txBody>
      </p:sp>
      <p:graphicFrame>
        <p:nvGraphicFramePr>
          <p:cNvPr id="6" name="Object 5" descr="E F = E S + t."/>
          <p:cNvGraphicFramePr>
            <a:graphicFrameLocks noChangeAspect="1"/>
          </p:cNvGraphicFramePr>
          <p:nvPr>
            <p:extLst>
              <p:ext uri="{D42A27DB-BD31-4B8C-83A1-F6EECF244321}">
                <p14:modId xmlns="" xmlns:p14="http://schemas.microsoft.com/office/powerpoint/2010/main" val="4066051784"/>
              </p:ext>
            </p:extLst>
          </p:nvPr>
        </p:nvGraphicFramePr>
        <p:xfrm>
          <a:off x="803240" y="3299998"/>
          <a:ext cx="1608668" cy="346482"/>
        </p:xfrm>
        <a:graphic>
          <a:graphicData uri="http://schemas.openxmlformats.org/presentationml/2006/ole">
            <p:oleObj spid="_x0000_s66780" name="Equation" r:id="rId4" imgW="825480" imgH="177480" progId="Equation.DSMT4">
              <p:embed/>
            </p:oleObj>
          </a:graphicData>
        </a:graphic>
      </p:graphicFrame>
    </p:spTree>
    <p:extLst>
      <p:ext uri="{BB962C8B-B14F-4D97-AF65-F5344CB8AC3E}">
        <p14:creationId xmlns="" xmlns:p14="http://schemas.microsoft.com/office/powerpoint/2010/main" val="3074544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a:t>
            </a:r>
            <a:r>
              <a:rPr lang="en-US" altLang="en-US" dirty="0" smtClean="0"/>
              <a:t>Network: Activity Scheduling: </a:t>
            </a:r>
            <a:r>
              <a:rPr lang="en-US" altLang="en-US" dirty="0"/>
              <a:t>Earliest </a:t>
            </a:r>
            <a:r>
              <a:rPr lang="en-US" altLang="en-US" dirty="0" smtClean="0"/>
              <a:t>Times </a:t>
            </a:r>
            <a:r>
              <a:rPr lang="en-US" altLang="en-US" sz="2000" b="0" dirty="0" smtClean="0"/>
              <a:t>(2 </a:t>
            </a:r>
            <a:r>
              <a:rPr lang="en-US" altLang="en-US" sz="2000" b="0" dirty="0"/>
              <a:t>of 2)</a:t>
            </a:r>
            <a:endParaRPr lang="en-US" altLang="en-US" sz="2000" dirty="0"/>
          </a:p>
        </p:txBody>
      </p:sp>
      <p:sp>
        <p:nvSpPr>
          <p:cNvPr id="3" name="Text Placeholder 2"/>
          <p:cNvSpPr>
            <a:spLocks noGrp="1"/>
          </p:cNvSpPr>
          <p:nvPr>
            <p:ph type="body" idx="1"/>
          </p:nvPr>
        </p:nvSpPr>
        <p:spPr>
          <a:xfrm>
            <a:off x="457200" y="1600200"/>
            <a:ext cx="8229600" cy="494071"/>
          </a:xfrm>
        </p:spPr>
        <p:txBody>
          <a:bodyPr/>
          <a:lstStyle/>
          <a:p>
            <a:pPr marL="0" indent="0" eaLnBrk="0" hangingPunct="0">
              <a:buClr>
                <a:schemeClr val="tx2"/>
              </a:buClr>
              <a:buNone/>
            </a:pPr>
            <a:r>
              <a:rPr lang="en-US" sz="2000" b="1" dirty="0">
                <a:latin typeface="+mn-lt"/>
              </a:rPr>
              <a:t>Figure </a:t>
            </a:r>
            <a:r>
              <a:rPr lang="en-US" sz="2000" b="1" dirty="0" smtClean="0">
                <a:latin typeface="+mn-lt"/>
              </a:rPr>
              <a:t>8.11</a:t>
            </a:r>
            <a:r>
              <a:rPr lang="en-US" sz="2000" dirty="0" smtClean="0">
                <a:latin typeface="+mn-lt"/>
              </a:rPr>
              <a:t> Earliest </a:t>
            </a:r>
            <a:r>
              <a:rPr lang="en-US" sz="2000" dirty="0">
                <a:latin typeface="+mn-lt"/>
              </a:rPr>
              <a:t>activity start and finish </a:t>
            </a:r>
            <a:r>
              <a:rPr lang="en-US" sz="2000" dirty="0" smtClean="0">
                <a:latin typeface="+mn-lt"/>
              </a:rPr>
              <a:t>times</a:t>
            </a:r>
            <a:endParaRPr lang="en-US" sz="2000" dirty="0">
              <a:latin typeface="+mn-lt"/>
            </a:endParaRPr>
          </a:p>
        </p:txBody>
      </p:sp>
      <p:pic>
        <p:nvPicPr>
          <p:cNvPr id="8" name="Picture 6" descr="The A O N network with the new node structure has nodes replaced with the new node structure. The nodes include activity number, duration, earliest start, and earliest finish. The network flows as summarized as follows: Node 1, design house and obtain financing. Duration 3. Earliest start, 0. Earliest finish, 3. Branches to nodes 2 and 3. Node 2, lay foundation. Duration, 2. Earliest start, 3. Earliest finish, 5. Branches to nodes 4 and 5. Node 3, order and receive materials. Duration, 1. Earliest start, 3. Earliest finish, 4. Branches to nodes 4 and 5. Node 4, build house. Duration, 3. Earliest start, 5. Earliest finish, 8. Branch to node 7. Node 5, select paint. Duration, 1. Earliest start, 5. Earliest finish, 6. Branch to node 6. Node 6, select carpet. Duration, 1. Earliest start, 6. Earliest finish, 7. Branch to node 7. Node 7, finish work. Duration, 1. Earliest start, 8. Earliest finish, 9."/>
          <p:cNvPicPr>
            <a:picLocks noChangeAspect="1" noChangeArrowheads="1"/>
          </p:cNvPicPr>
          <p:nvPr/>
        </p:nvPicPr>
        <p:blipFill>
          <a:blip r:embed="rId2"/>
          <a:srcRect/>
          <a:stretch>
            <a:fillRect/>
          </a:stretch>
        </p:blipFill>
        <p:spPr>
          <a:xfrm>
            <a:off x="797791" y="2410605"/>
            <a:ext cx="7129318" cy="3186545"/>
          </a:xfrm>
          <a:prstGeom prst="rect">
            <a:avLst/>
          </a:prstGeom>
          <a:noFill/>
          <a:ln>
            <a:noFill/>
          </a:ln>
        </p:spPr>
      </p:pic>
    </p:spTree>
    <p:extLst>
      <p:ext uri="{BB962C8B-B14F-4D97-AF65-F5344CB8AC3E}">
        <p14:creationId xmlns="" xmlns:p14="http://schemas.microsoft.com/office/powerpoint/2010/main" val="176915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The Project </a:t>
            </a:r>
            <a:r>
              <a:rPr lang="en-US" altLang="en-US" dirty="0" smtClean="0"/>
              <a:t>Network: Activity Scheduling: </a:t>
            </a:r>
            <a:r>
              <a:rPr lang="en-US" altLang="en-US" dirty="0"/>
              <a:t>Latest </a:t>
            </a:r>
            <a:r>
              <a:rPr lang="en-US" altLang="en-US" dirty="0" smtClean="0"/>
              <a:t>Times </a:t>
            </a:r>
            <a:r>
              <a:rPr lang="en-US" altLang="en-US" sz="2000" b="0" dirty="0"/>
              <a:t>(1 of 2)</a:t>
            </a:r>
            <a:endParaRPr lang="en-US" altLang="en-US" sz="2000" dirty="0"/>
          </a:p>
        </p:txBody>
      </p:sp>
      <p:sp>
        <p:nvSpPr>
          <p:cNvPr id="5" name="Text Placeholder 4"/>
          <p:cNvSpPr>
            <a:spLocks noGrp="1"/>
          </p:cNvSpPr>
          <p:nvPr>
            <p:ph type="body" idx="1"/>
          </p:nvPr>
        </p:nvSpPr>
        <p:spPr>
          <a:xfrm>
            <a:off x="457200" y="1600200"/>
            <a:ext cx="8229600" cy="877529"/>
          </a:xfrm>
        </p:spPr>
        <p:txBody>
          <a:bodyPr/>
          <a:lstStyle/>
          <a:p>
            <a:pPr marL="0" indent="0" eaLnBrk="0" hangingPunct="0">
              <a:buClr>
                <a:schemeClr val="tx2"/>
              </a:buClr>
              <a:buNone/>
            </a:pPr>
            <a:r>
              <a:rPr lang="en-US" altLang="en-US" sz="2400" dirty="0" smtClean="0">
                <a:latin typeface="+mn-lt"/>
              </a:rPr>
              <a:t>L</a:t>
            </a:r>
            <a:r>
              <a:rPr lang="en-US" altLang="en-US" sz="100" dirty="0" smtClean="0">
                <a:latin typeface="+mn-lt"/>
              </a:rPr>
              <a:t> </a:t>
            </a:r>
            <a:r>
              <a:rPr lang="en-US" altLang="en-US" sz="2400" dirty="0" smtClean="0">
                <a:latin typeface="+mn-lt"/>
              </a:rPr>
              <a:t>S </a:t>
            </a:r>
            <a:r>
              <a:rPr lang="en-US" altLang="en-US" sz="2400" dirty="0">
                <a:latin typeface="+mn-lt"/>
              </a:rPr>
              <a:t>is the latest time an activity can start without delaying critical path time:</a:t>
            </a:r>
          </a:p>
        </p:txBody>
      </p:sp>
      <p:graphicFrame>
        <p:nvGraphicFramePr>
          <p:cNvPr id="7" name="Object 6" descr="L S = L F minus t."/>
          <p:cNvGraphicFramePr>
            <a:graphicFrameLocks noChangeAspect="1"/>
          </p:cNvGraphicFramePr>
          <p:nvPr>
            <p:extLst>
              <p:ext uri="{D42A27DB-BD31-4B8C-83A1-F6EECF244321}">
                <p14:modId xmlns="" xmlns:p14="http://schemas.microsoft.com/office/powerpoint/2010/main" val="2254406474"/>
              </p:ext>
            </p:extLst>
          </p:nvPr>
        </p:nvGraphicFramePr>
        <p:xfrm>
          <a:off x="2915141" y="2105385"/>
          <a:ext cx="1484922" cy="346482"/>
        </p:xfrm>
        <a:graphic>
          <a:graphicData uri="http://schemas.openxmlformats.org/presentationml/2006/ole">
            <p:oleObj spid="_x0000_s68763" name="Equation" r:id="rId3" imgW="761760" imgH="177480" progId="Equation.DSMT4">
              <p:embed/>
            </p:oleObj>
          </a:graphicData>
        </a:graphic>
      </p:graphicFrame>
      <p:sp>
        <p:nvSpPr>
          <p:cNvPr id="6" name="Text Placeholder 5"/>
          <p:cNvSpPr>
            <a:spLocks noGrp="1"/>
          </p:cNvSpPr>
          <p:nvPr>
            <p:ph type="body" idx="2"/>
          </p:nvPr>
        </p:nvSpPr>
        <p:spPr>
          <a:xfrm>
            <a:off x="457200" y="2649795"/>
            <a:ext cx="3716594" cy="476865"/>
          </a:xfrm>
        </p:spPr>
        <p:txBody>
          <a:bodyPr/>
          <a:lstStyle/>
          <a:p>
            <a:pPr marL="0" indent="0">
              <a:buNone/>
            </a:pPr>
            <a:r>
              <a:rPr lang="en-US" altLang="en-US" sz="2400" dirty="0" smtClean="0">
                <a:latin typeface="+mn-lt"/>
              </a:rPr>
              <a:t>L</a:t>
            </a:r>
            <a:r>
              <a:rPr lang="en-US" altLang="en-US" sz="100" dirty="0" smtClean="0">
                <a:latin typeface="+mn-lt"/>
              </a:rPr>
              <a:t> </a:t>
            </a:r>
            <a:r>
              <a:rPr lang="en-US" altLang="en-US" sz="2400" dirty="0" smtClean="0">
                <a:latin typeface="+mn-lt"/>
              </a:rPr>
              <a:t>F </a:t>
            </a:r>
            <a:r>
              <a:rPr lang="en-US" altLang="en-US" sz="2400" dirty="0">
                <a:latin typeface="+mn-lt"/>
              </a:rPr>
              <a:t>is the latest finish time:</a:t>
            </a:r>
            <a:endParaRPr lang="en-US" sz="2400" dirty="0">
              <a:latin typeface="+mn-lt"/>
            </a:endParaRPr>
          </a:p>
        </p:txBody>
      </p:sp>
      <p:graphicFrame>
        <p:nvGraphicFramePr>
          <p:cNvPr id="8" name="Object 7" descr="L F = Minimum left brace L S following activities right brace."/>
          <p:cNvGraphicFramePr>
            <a:graphicFrameLocks noChangeAspect="1"/>
          </p:cNvGraphicFramePr>
          <p:nvPr>
            <p:extLst>
              <p:ext uri="{D42A27DB-BD31-4B8C-83A1-F6EECF244321}">
                <p14:modId xmlns="" xmlns:p14="http://schemas.microsoft.com/office/powerpoint/2010/main" val="3568228892"/>
              </p:ext>
            </p:extLst>
          </p:nvPr>
        </p:nvGraphicFramePr>
        <p:xfrm>
          <a:off x="4129543" y="2786977"/>
          <a:ext cx="4659833" cy="369647"/>
        </p:xfrm>
        <a:graphic>
          <a:graphicData uri="http://schemas.openxmlformats.org/presentationml/2006/ole">
            <p:oleObj spid="_x0000_s68764" name="Equation" r:id="rId4" imgW="2552400" imgH="203040" progId="Equation.DSMT4">
              <p:embed/>
            </p:oleObj>
          </a:graphicData>
        </a:graphic>
      </p:graphicFrame>
    </p:spTree>
    <p:extLst>
      <p:ext uri="{BB962C8B-B14F-4D97-AF65-F5344CB8AC3E}">
        <p14:creationId xmlns="" xmlns:p14="http://schemas.microsoft.com/office/powerpoint/2010/main" val="1178002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The Project </a:t>
            </a:r>
            <a:r>
              <a:rPr lang="en-US" altLang="en-US" dirty="0" smtClean="0"/>
              <a:t>Network: Activity Scheduling: </a:t>
            </a:r>
            <a:r>
              <a:rPr lang="en-US" altLang="en-US" dirty="0"/>
              <a:t>Latest </a:t>
            </a:r>
            <a:r>
              <a:rPr lang="en-US" altLang="en-US" dirty="0" smtClean="0"/>
              <a:t>Times </a:t>
            </a:r>
            <a:r>
              <a:rPr lang="en-US" altLang="en-US" sz="2000" b="0" dirty="0" smtClean="0"/>
              <a:t>(2 </a:t>
            </a:r>
            <a:r>
              <a:rPr lang="en-US" altLang="en-US" sz="2000" b="0" dirty="0"/>
              <a:t>of 2)</a:t>
            </a:r>
            <a:endParaRPr lang="en-US" altLang="en-US" sz="2000" dirty="0"/>
          </a:p>
        </p:txBody>
      </p:sp>
      <p:sp>
        <p:nvSpPr>
          <p:cNvPr id="5" name="Text Placeholder 4"/>
          <p:cNvSpPr>
            <a:spLocks noGrp="1"/>
          </p:cNvSpPr>
          <p:nvPr>
            <p:ph type="body" idx="1"/>
          </p:nvPr>
        </p:nvSpPr>
        <p:spPr>
          <a:xfrm>
            <a:off x="457200" y="1600201"/>
            <a:ext cx="8229600" cy="449826"/>
          </a:xfrm>
        </p:spPr>
        <p:txBody>
          <a:bodyPr/>
          <a:lstStyle/>
          <a:p>
            <a:pPr marL="0" indent="0" eaLnBrk="0" hangingPunct="0">
              <a:buClr>
                <a:schemeClr val="tx2"/>
              </a:buClr>
              <a:buNone/>
            </a:pPr>
            <a:r>
              <a:rPr lang="en-US" sz="2000" b="1" dirty="0">
                <a:latin typeface="+mn-lt"/>
              </a:rPr>
              <a:t>Figure </a:t>
            </a:r>
            <a:r>
              <a:rPr lang="en-US" sz="2000" b="1" dirty="0" smtClean="0">
                <a:latin typeface="+mn-lt"/>
              </a:rPr>
              <a:t>8.12</a:t>
            </a:r>
            <a:r>
              <a:rPr lang="en-US" sz="2000" dirty="0" smtClean="0">
                <a:latin typeface="+mn-lt"/>
              </a:rPr>
              <a:t> Latest </a:t>
            </a:r>
            <a:r>
              <a:rPr lang="en-US" sz="2000" dirty="0">
                <a:latin typeface="+mn-lt"/>
              </a:rPr>
              <a:t>activity start and finish </a:t>
            </a:r>
            <a:r>
              <a:rPr lang="en-US" sz="2000" dirty="0" smtClean="0">
                <a:latin typeface="+mn-lt"/>
              </a:rPr>
              <a:t>times</a:t>
            </a:r>
            <a:endParaRPr lang="en-US" sz="2000" dirty="0">
              <a:latin typeface="+mn-lt"/>
            </a:endParaRPr>
          </a:p>
        </p:txBody>
      </p:sp>
      <p:pic>
        <p:nvPicPr>
          <p:cNvPr id="9" name="Picture 6" descr="The A O N network has nodes now including the latest start and finish times. For some nodes, the earliest and latest starts and finishes are the same. The flow is summarized as follows: Node 1, design house and obtain financing. Duration, 3. Earliest and latest start, 0. Earliest and latest finish, 3. Branches to nodes 2 and 3. Node 2, lay foundation. Duration, 2. Earliest and latest start, 3. Earliest and latest finish, 5. Branches to nodes 4 and 5. Node 3, order and receive materials. Duration, 1. Earliest start, 3. Earliest finish, 4. Latest start, 4. Latest finish, 5. Branches to nodes 4 and 5. Node 4, build house. Duration, 3. Earliest and latest start, 5. Earliest and latest finish, 8. Branch to node 7. Node 5, select paint. Duration, 1. Earliest start, 5. Earliest finish, 6. Latest start, 6. Latest finish, 7. Branch to node 6. Node 6, select carpet. Duration, 1. Earliest start, 6. Earliest finish, 7. Latest start, 7. Latest finish, 8. Branch to node 7. Node 7, finish work. Duration, 1. Earliest and latest start, 8. Earliest and latest finish, 9."/>
          <p:cNvPicPr>
            <a:picLocks noChangeAspect="1" noChangeArrowheads="1"/>
          </p:cNvPicPr>
          <p:nvPr/>
        </p:nvPicPr>
        <p:blipFill>
          <a:blip r:embed="rId2"/>
          <a:srcRect/>
          <a:stretch>
            <a:fillRect/>
          </a:stretch>
        </p:blipFill>
        <p:spPr bwMode="auto">
          <a:xfrm>
            <a:off x="708266" y="2415456"/>
            <a:ext cx="7163955" cy="3175000"/>
          </a:xfrm>
          <a:prstGeom prst="rect">
            <a:avLst/>
          </a:prstGeom>
          <a:noFill/>
          <a:ln w="9525">
            <a:noFill/>
            <a:miter lim="800000"/>
            <a:headEnd/>
            <a:tailEnd/>
          </a:ln>
        </p:spPr>
      </p:pic>
    </p:spTree>
    <p:extLst>
      <p:ext uri="{BB962C8B-B14F-4D97-AF65-F5344CB8AC3E}">
        <p14:creationId xmlns="" xmlns:p14="http://schemas.microsoft.com/office/powerpoint/2010/main" val="3396072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890387" cy="1097279"/>
          </a:xfrm>
        </p:spPr>
        <p:txBody>
          <a:bodyPr/>
          <a:lstStyle/>
          <a:p>
            <a:r>
              <a:rPr lang="en-US" altLang="en-US" dirty="0"/>
              <a:t>The Project </a:t>
            </a:r>
            <a:r>
              <a:rPr lang="en-US" altLang="en-US" dirty="0" smtClean="0"/>
              <a:t>Network: Activity </a:t>
            </a:r>
            <a:r>
              <a:rPr lang="en-US" altLang="en-US" dirty="0"/>
              <a:t>Slack Time </a:t>
            </a:r>
            <a:r>
              <a:rPr lang="en-US" altLang="en-US" sz="2000" b="0" dirty="0"/>
              <a:t>(1 of </a:t>
            </a:r>
            <a:r>
              <a:rPr lang="en-US" altLang="en-US" sz="2000" b="0" dirty="0" smtClean="0"/>
              <a:t>3)</a:t>
            </a:r>
            <a:endParaRPr lang="en-US" altLang="en-US" sz="2000" b="0" dirty="0"/>
          </a:p>
        </p:txBody>
      </p:sp>
      <p:sp>
        <p:nvSpPr>
          <p:cNvPr id="3" name="Text Placeholder 2"/>
          <p:cNvSpPr>
            <a:spLocks noGrp="1"/>
          </p:cNvSpPr>
          <p:nvPr>
            <p:ph type="body" idx="1"/>
          </p:nvPr>
        </p:nvSpPr>
        <p:spPr/>
        <p:txBody>
          <a:bodyPr/>
          <a:lstStyle/>
          <a:p>
            <a:pPr eaLnBrk="0" hangingPunct="0">
              <a:buClr>
                <a:schemeClr val="tx2"/>
              </a:buClr>
            </a:pPr>
            <a:r>
              <a:rPr lang="en-US" altLang="en-US" sz="2400" b="1" dirty="0">
                <a:solidFill>
                  <a:schemeClr val="tx1"/>
                </a:solidFill>
                <a:latin typeface="+mn-lt"/>
              </a:rPr>
              <a:t>Slack</a:t>
            </a:r>
            <a:r>
              <a:rPr lang="en-US" altLang="en-US" sz="2400" i="1" dirty="0">
                <a:latin typeface="+mn-lt"/>
              </a:rPr>
              <a:t> </a:t>
            </a:r>
            <a:r>
              <a:rPr lang="en-US" altLang="en-US" sz="2400" dirty="0">
                <a:latin typeface="+mn-lt"/>
              </a:rPr>
              <a:t>is the amount of time an activity can be delayed without delaying the project: </a:t>
            </a:r>
            <a:r>
              <a:rPr lang="en-US" altLang="en-US" sz="2400" i="1" dirty="0">
                <a:latin typeface="+mn-lt"/>
              </a:rPr>
              <a:t>S</a:t>
            </a:r>
            <a:r>
              <a:rPr lang="en-US" altLang="en-US" sz="2400" dirty="0">
                <a:latin typeface="+mn-lt"/>
              </a:rPr>
              <a:t> = </a:t>
            </a:r>
            <a:r>
              <a:rPr lang="en-US" altLang="en-US" sz="2400" i="1" dirty="0" smtClean="0">
                <a:latin typeface="+mn-lt"/>
              </a:rPr>
              <a:t>L</a:t>
            </a:r>
            <a:r>
              <a:rPr lang="en-US" altLang="en-US" sz="100" i="1" dirty="0" smtClean="0">
                <a:latin typeface="+mn-lt"/>
              </a:rPr>
              <a:t> </a:t>
            </a:r>
            <a:r>
              <a:rPr lang="en-US" altLang="en-US" sz="2400" i="1" dirty="0" smtClean="0">
                <a:latin typeface="+mn-lt"/>
              </a:rPr>
              <a:t>S</a:t>
            </a:r>
            <a:r>
              <a:rPr lang="en-US" altLang="en-US" sz="2400" dirty="0" smtClean="0">
                <a:latin typeface="+mn-lt"/>
              </a:rPr>
              <a:t> − </a:t>
            </a:r>
            <a:r>
              <a:rPr lang="en-US" altLang="en-US" sz="2400" i="1" dirty="0" smtClean="0">
                <a:latin typeface="+mn-lt"/>
              </a:rPr>
              <a:t>E</a:t>
            </a:r>
            <a:r>
              <a:rPr lang="en-US" altLang="en-US" sz="100" i="1" dirty="0" smtClean="0">
                <a:latin typeface="+mn-lt"/>
              </a:rPr>
              <a:t> </a:t>
            </a:r>
            <a:r>
              <a:rPr lang="en-US" altLang="en-US" sz="2400" i="1" dirty="0" smtClean="0">
                <a:latin typeface="+mn-lt"/>
              </a:rPr>
              <a:t>S</a:t>
            </a:r>
            <a:r>
              <a:rPr lang="en-US" altLang="en-US" sz="2400" dirty="0" smtClean="0">
                <a:latin typeface="+mn-lt"/>
              </a:rPr>
              <a:t> </a:t>
            </a:r>
            <a:r>
              <a:rPr lang="en-US" altLang="en-US" sz="2400" dirty="0">
                <a:latin typeface="+mn-lt"/>
              </a:rPr>
              <a:t>= </a:t>
            </a:r>
            <a:r>
              <a:rPr lang="en-US" altLang="en-US" sz="2400" i="1" dirty="0" smtClean="0">
                <a:latin typeface="+mn-lt"/>
              </a:rPr>
              <a:t>L</a:t>
            </a:r>
            <a:r>
              <a:rPr lang="en-US" altLang="en-US" sz="100" i="1" dirty="0" smtClean="0">
                <a:latin typeface="+mn-lt"/>
              </a:rPr>
              <a:t> </a:t>
            </a:r>
            <a:r>
              <a:rPr lang="en-US" altLang="en-US" sz="2400" i="1" dirty="0" smtClean="0">
                <a:latin typeface="+mn-lt"/>
              </a:rPr>
              <a:t>F</a:t>
            </a:r>
            <a:r>
              <a:rPr lang="en-US" altLang="en-US" sz="2400" dirty="0"/>
              <a:t> −</a:t>
            </a:r>
            <a:r>
              <a:rPr lang="en-US" altLang="en-US" sz="2400" dirty="0" smtClean="0">
                <a:latin typeface="+mn-lt"/>
              </a:rPr>
              <a:t> </a:t>
            </a:r>
            <a:r>
              <a:rPr lang="en-US" altLang="en-US" sz="2400" i="1" dirty="0" smtClean="0">
                <a:latin typeface="+mn-lt"/>
              </a:rPr>
              <a:t>E</a:t>
            </a:r>
            <a:r>
              <a:rPr lang="en-US" altLang="en-US" sz="100" i="1" dirty="0" smtClean="0">
                <a:latin typeface="+mn-lt"/>
              </a:rPr>
              <a:t> </a:t>
            </a:r>
            <a:r>
              <a:rPr lang="en-US" altLang="en-US" sz="2400" i="1" dirty="0" smtClean="0">
                <a:latin typeface="+mn-lt"/>
              </a:rPr>
              <a:t>F</a:t>
            </a:r>
            <a:endParaRPr lang="en-US" altLang="en-US" sz="2400" i="1" dirty="0">
              <a:latin typeface="+mn-lt"/>
            </a:endParaRPr>
          </a:p>
          <a:p>
            <a:pPr eaLnBrk="0" hangingPunct="0">
              <a:buClr>
                <a:schemeClr val="tx2"/>
              </a:buClr>
            </a:pPr>
            <a:r>
              <a:rPr lang="en-US" altLang="en-US" sz="2400" b="1" dirty="0">
                <a:solidFill>
                  <a:schemeClr val="tx1"/>
                </a:solidFill>
                <a:latin typeface="+mn-lt"/>
              </a:rPr>
              <a:t>Slack Time</a:t>
            </a:r>
            <a:r>
              <a:rPr lang="en-US" altLang="en-US" sz="2400" b="1" i="1" dirty="0">
                <a:solidFill>
                  <a:srgbClr val="FF0000"/>
                </a:solidFill>
                <a:latin typeface="+mn-lt"/>
              </a:rPr>
              <a:t> </a:t>
            </a:r>
            <a:r>
              <a:rPr lang="en-US" altLang="en-US" sz="2400" dirty="0">
                <a:latin typeface="+mn-lt"/>
              </a:rPr>
              <a:t>exists for those activities not on the critical path for which the earliest and latest start times are not equal.</a:t>
            </a:r>
          </a:p>
          <a:p>
            <a:pPr eaLnBrk="0" hangingPunct="0">
              <a:buClr>
                <a:schemeClr val="tx2"/>
              </a:buClr>
            </a:pPr>
            <a:r>
              <a:rPr lang="en-US" altLang="en-US" sz="2400" b="1" dirty="0">
                <a:solidFill>
                  <a:schemeClr val="tx1"/>
                </a:solidFill>
                <a:latin typeface="+mn-lt"/>
              </a:rPr>
              <a:t>Shared Slack</a:t>
            </a:r>
            <a:r>
              <a:rPr lang="en-US" altLang="en-US" sz="2400" b="1" i="1" dirty="0">
                <a:solidFill>
                  <a:srgbClr val="FF0000"/>
                </a:solidFill>
                <a:latin typeface="+mn-lt"/>
              </a:rPr>
              <a:t> </a:t>
            </a:r>
            <a:r>
              <a:rPr lang="en-US" altLang="en-US" sz="2400" dirty="0">
                <a:latin typeface="+mn-lt"/>
              </a:rPr>
              <a:t>is slack available for a sequence of activities.</a:t>
            </a:r>
          </a:p>
        </p:txBody>
      </p:sp>
    </p:spTree>
    <p:extLst>
      <p:ext uri="{BB962C8B-B14F-4D97-AF65-F5344CB8AC3E}">
        <p14:creationId xmlns="" xmlns:p14="http://schemas.microsoft.com/office/powerpoint/2010/main" val="3686157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875639" cy="1097279"/>
          </a:xfrm>
        </p:spPr>
        <p:txBody>
          <a:bodyPr/>
          <a:lstStyle/>
          <a:p>
            <a:r>
              <a:rPr lang="en-US" altLang="en-US" dirty="0"/>
              <a:t>The Project </a:t>
            </a:r>
            <a:r>
              <a:rPr lang="en-US" altLang="en-US" dirty="0" smtClean="0"/>
              <a:t>Network: Activity </a:t>
            </a:r>
            <a:r>
              <a:rPr lang="en-US" altLang="en-US" dirty="0"/>
              <a:t>Slack Time </a:t>
            </a:r>
            <a:r>
              <a:rPr lang="en-US" altLang="en-US" sz="2000" b="0" dirty="0" smtClean="0"/>
              <a:t>(2 </a:t>
            </a:r>
            <a:r>
              <a:rPr lang="en-US" altLang="en-US" sz="2000" b="0" dirty="0"/>
              <a:t>of </a:t>
            </a:r>
            <a:r>
              <a:rPr lang="en-US" altLang="en-US" sz="2000" b="0" dirty="0" smtClean="0"/>
              <a:t>3)</a:t>
            </a:r>
            <a:endParaRPr lang="en-US" altLang="en-US" sz="2000" b="0" dirty="0"/>
          </a:p>
        </p:txBody>
      </p:sp>
      <p:sp>
        <p:nvSpPr>
          <p:cNvPr id="3" name="Text Placeholder 2"/>
          <p:cNvSpPr>
            <a:spLocks noGrp="1"/>
          </p:cNvSpPr>
          <p:nvPr>
            <p:ph type="body" idx="1"/>
          </p:nvPr>
        </p:nvSpPr>
        <p:spPr>
          <a:xfrm>
            <a:off x="457200" y="1600200"/>
            <a:ext cx="8229600" cy="420329"/>
          </a:xfrm>
        </p:spPr>
        <p:txBody>
          <a:bodyPr/>
          <a:lstStyle/>
          <a:p>
            <a:pPr marL="0" indent="0" eaLnBrk="0" hangingPunct="0">
              <a:buClr>
                <a:schemeClr val="tx2"/>
              </a:buClr>
              <a:buNone/>
            </a:pPr>
            <a:r>
              <a:rPr lang="en-US" sz="2000" b="1" dirty="0" smtClean="0">
                <a:latin typeface="+mn-lt"/>
                <a:cs typeface="Times New Roman" pitchFamily="18" charset="0"/>
              </a:rPr>
              <a:t>Table 8.2</a:t>
            </a:r>
            <a:r>
              <a:rPr lang="en-US" sz="2000" dirty="0" smtClean="0">
                <a:latin typeface="+mn-lt"/>
                <a:cs typeface="Times New Roman" pitchFamily="18" charset="0"/>
              </a:rPr>
              <a:t> </a:t>
            </a:r>
            <a:r>
              <a:rPr lang="en-US" sz="2000" dirty="0">
                <a:latin typeface="+mn-lt"/>
                <a:cs typeface="Times New Roman" pitchFamily="18" charset="0"/>
              </a:rPr>
              <a:t>Activity </a:t>
            </a:r>
            <a:r>
              <a:rPr lang="en-US" sz="2000" dirty="0" smtClean="0">
                <a:latin typeface="+mn-lt"/>
                <a:cs typeface="Times New Roman" pitchFamily="18" charset="0"/>
              </a:rPr>
              <a:t>Slack</a:t>
            </a:r>
            <a:endParaRPr lang="en-US" sz="2000" dirty="0">
              <a:latin typeface="+mn-lt"/>
            </a:endParaRPr>
          </a:p>
        </p:txBody>
      </p:sp>
      <p:graphicFrame>
        <p:nvGraphicFramePr>
          <p:cNvPr id="5" name="Table 4"/>
          <p:cNvGraphicFramePr>
            <a:graphicFrameLocks noGrp="1"/>
          </p:cNvGraphicFramePr>
          <p:nvPr>
            <p:extLst>
              <p:ext uri="{D42A27DB-BD31-4B8C-83A1-F6EECF244321}">
                <p14:modId xmlns="" xmlns:p14="http://schemas.microsoft.com/office/powerpoint/2010/main" val="699955650"/>
              </p:ext>
            </p:extLst>
          </p:nvPr>
        </p:nvGraphicFramePr>
        <p:xfrm>
          <a:off x="457200" y="2458882"/>
          <a:ext cx="8229600" cy="3169920"/>
        </p:xfrm>
        <a:graphic>
          <a:graphicData uri="http://schemas.openxmlformats.org/drawingml/2006/table">
            <a:tbl>
              <a:tblPr firstRow="1" bandRow="1">
                <a:tableStyleId>{40F9630F-82C1-40B7-BC3A-925EFCFF5E92}</a:tableStyleId>
              </a:tblPr>
              <a:tblGrid>
                <a:gridCol w="1371600">
                  <a:extLst>
                    <a:ext uri="{9D8B030D-6E8A-4147-A177-3AD203B41FA5}">
                      <a16:colId xmlns="" xmlns:a16="http://schemas.microsoft.com/office/drawing/2014/main" val="1114779663"/>
                    </a:ext>
                  </a:extLst>
                </a:gridCol>
                <a:gridCol w="1371600">
                  <a:extLst>
                    <a:ext uri="{9D8B030D-6E8A-4147-A177-3AD203B41FA5}">
                      <a16:colId xmlns="" xmlns:a16="http://schemas.microsoft.com/office/drawing/2014/main" val="3113439144"/>
                    </a:ext>
                  </a:extLst>
                </a:gridCol>
                <a:gridCol w="1371600">
                  <a:extLst>
                    <a:ext uri="{9D8B030D-6E8A-4147-A177-3AD203B41FA5}">
                      <a16:colId xmlns="" xmlns:a16="http://schemas.microsoft.com/office/drawing/2014/main" val="1447239912"/>
                    </a:ext>
                  </a:extLst>
                </a:gridCol>
                <a:gridCol w="1371600">
                  <a:extLst>
                    <a:ext uri="{9D8B030D-6E8A-4147-A177-3AD203B41FA5}">
                      <a16:colId xmlns="" xmlns:a16="http://schemas.microsoft.com/office/drawing/2014/main" val="4084328906"/>
                    </a:ext>
                  </a:extLst>
                </a:gridCol>
                <a:gridCol w="1371600">
                  <a:extLst>
                    <a:ext uri="{9D8B030D-6E8A-4147-A177-3AD203B41FA5}">
                      <a16:colId xmlns="" xmlns:a16="http://schemas.microsoft.com/office/drawing/2014/main" val="2267724904"/>
                    </a:ext>
                  </a:extLst>
                </a:gridCol>
                <a:gridCol w="1371600">
                  <a:extLst>
                    <a:ext uri="{9D8B030D-6E8A-4147-A177-3AD203B41FA5}">
                      <a16:colId xmlns="" xmlns:a16="http://schemas.microsoft.com/office/drawing/2014/main" val="1955842034"/>
                    </a:ext>
                  </a:extLst>
                </a:gridCol>
              </a:tblGrid>
              <a:tr h="370840">
                <a:tc>
                  <a:txBody>
                    <a:bodyPr/>
                    <a:lstStyle/>
                    <a:p>
                      <a:pPr algn="ctr"/>
                      <a:r>
                        <a:rPr lang="en-US" sz="2000" b="1" dirty="0" smtClean="0">
                          <a:latin typeface="+mn-lt"/>
                        </a:rPr>
                        <a:t>Activity</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latin typeface="+mn-lt"/>
                        </a:rPr>
                        <a:t>L</a:t>
                      </a:r>
                      <a:r>
                        <a:rPr lang="en-US" sz="100" b="1" dirty="0" smtClean="0">
                          <a:latin typeface="+mn-lt"/>
                        </a:rPr>
                        <a:t> </a:t>
                      </a:r>
                      <a:r>
                        <a:rPr lang="en-US" sz="2000" b="1" dirty="0" smtClean="0">
                          <a:latin typeface="+mn-lt"/>
                        </a:rPr>
                        <a:t>S</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latin typeface="+mn-lt"/>
                        </a:rPr>
                        <a:t>E</a:t>
                      </a:r>
                      <a:r>
                        <a:rPr lang="en-US" sz="100" b="1" dirty="0" smtClean="0">
                          <a:latin typeface="+mn-lt"/>
                        </a:rPr>
                        <a:t> </a:t>
                      </a:r>
                      <a:r>
                        <a:rPr lang="en-US" sz="2000" b="1" dirty="0" smtClean="0">
                          <a:latin typeface="+mn-lt"/>
                        </a:rPr>
                        <a:t>S</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latin typeface="+mn-lt"/>
                        </a:rPr>
                        <a:t>L</a:t>
                      </a:r>
                      <a:r>
                        <a:rPr lang="en-US" sz="100" b="1" dirty="0" smtClean="0">
                          <a:latin typeface="+mn-lt"/>
                        </a:rPr>
                        <a:t> </a:t>
                      </a:r>
                      <a:r>
                        <a:rPr lang="en-US" sz="2000" b="1" dirty="0" smtClean="0">
                          <a:latin typeface="+mn-lt"/>
                        </a:rPr>
                        <a:t>F</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latin typeface="+mn-lt"/>
                        </a:rPr>
                        <a:t>E</a:t>
                      </a:r>
                      <a:r>
                        <a:rPr lang="en-US" sz="100" b="1" dirty="0" smtClean="0">
                          <a:latin typeface="+mn-lt"/>
                        </a:rPr>
                        <a:t> </a:t>
                      </a:r>
                      <a:r>
                        <a:rPr lang="en-US" sz="2000" b="1" dirty="0" smtClean="0">
                          <a:latin typeface="+mn-lt"/>
                        </a:rPr>
                        <a:t>F</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Slack,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4364736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0</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0</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0</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15074627"/>
                  </a:ext>
                </a:extLst>
              </a:tr>
              <a:tr h="370840">
                <a:tc>
                  <a:txBody>
                    <a:bodyPr/>
                    <a:lstStyle/>
                    <a:p>
                      <a:pPr algn="ctr"/>
                      <a:r>
                        <a:rPr lang="en-US" sz="2000" dirty="0" smtClean="0">
                          <a:latin typeface="+mn-lt"/>
                        </a:rPr>
                        <a:t>*2</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0</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66673515"/>
                  </a:ext>
                </a:extLst>
              </a:tr>
              <a:tr h="370840">
                <a:tc>
                  <a:txBody>
                    <a:bodyPr/>
                    <a:lstStyle/>
                    <a:p>
                      <a:pPr algn="ctr"/>
                      <a:r>
                        <a:rPr lang="en-US" sz="2000" dirty="0" smtClean="0">
                          <a:latin typeface="+mn-lt"/>
                        </a:rPr>
                        <a:t>3</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4</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4</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1</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66272031"/>
                  </a:ext>
                </a:extLst>
              </a:tr>
              <a:tr h="370840">
                <a:tc>
                  <a:txBody>
                    <a:bodyPr/>
                    <a:lstStyle/>
                    <a:p>
                      <a:pPr algn="ctr"/>
                      <a:r>
                        <a:rPr lang="en-US" sz="2000" dirty="0" smtClean="0">
                          <a:latin typeface="+mn-lt"/>
                        </a:rPr>
                        <a:t>*4</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0</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10370127"/>
                  </a:ext>
                </a:extLst>
              </a:tr>
              <a:tr h="370840">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6</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6</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1</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90390725"/>
                  </a:ext>
                </a:extLst>
              </a:tr>
              <a:tr h="370840">
                <a:tc>
                  <a:txBody>
                    <a:bodyPr/>
                    <a:lstStyle/>
                    <a:p>
                      <a:pPr algn="ctr"/>
                      <a:r>
                        <a:rPr lang="en-US" sz="2000" dirty="0" smtClean="0">
                          <a:latin typeface="+mn-lt"/>
                        </a:rPr>
                        <a:t>6</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6</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1</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80367341"/>
                  </a:ext>
                </a:extLst>
              </a:tr>
              <a:tr h="370840">
                <a:tc>
                  <a:txBody>
                    <a:bodyPr/>
                    <a:lstStyle/>
                    <a:p>
                      <a:pPr algn="ctr"/>
                      <a:r>
                        <a:rPr lang="en-US" sz="2000" dirty="0" smtClean="0">
                          <a:latin typeface="+mn-lt"/>
                        </a:rPr>
                        <a:t>*7</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9</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9</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0</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05956250"/>
                  </a:ext>
                </a:extLst>
              </a:tr>
            </a:tbl>
          </a:graphicData>
        </a:graphic>
      </p:graphicFrame>
      <p:sp>
        <p:nvSpPr>
          <p:cNvPr id="4" name="Text Placeholder 3"/>
          <p:cNvSpPr>
            <a:spLocks noGrp="1"/>
          </p:cNvSpPr>
          <p:nvPr>
            <p:ph type="body" idx="2"/>
          </p:nvPr>
        </p:nvSpPr>
        <p:spPr>
          <a:xfrm>
            <a:off x="457200" y="5820699"/>
            <a:ext cx="1637071" cy="432619"/>
          </a:xfrm>
        </p:spPr>
        <p:txBody>
          <a:bodyPr/>
          <a:lstStyle/>
          <a:p>
            <a:pPr marL="0" indent="0" eaLnBrk="0" hangingPunct="0">
              <a:buNone/>
            </a:pPr>
            <a:r>
              <a:rPr lang="en-US" sz="2000" dirty="0">
                <a:latin typeface="+mn-lt"/>
              </a:rPr>
              <a:t>*Critical path</a:t>
            </a:r>
          </a:p>
        </p:txBody>
      </p:sp>
    </p:spTree>
    <p:extLst>
      <p:ext uri="{BB962C8B-B14F-4D97-AF65-F5344CB8AC3E}">
        <p14:creationId xmlns="" xmlns:p14="http://schemas.microsoft.com/office/powerpoint/2010/main" val="96665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 8.1</a:t>
            </a:r>
            <a:endParaRPr lang="en-US" altLang="en-US" dirty="0"/>
          </a:p>
        </p:txBody>
      </p:sp>
      <p:sp>
        <p:nvSpPr>
          <p:cNvPr id="3" name="Text Placeholder 2"/>
          <p:cNvSpPr>
            <a:spLocks noGrp="1"/>
          </p:cNvSpPr>
          <p:nvPr>
            <p:ph type="body" idx="1"/>
          </p:nvPr>
        </p:nvSpPr>
        <p:spPr>
          <a:xfrm>
            <a:off x="457200" y="1600200"/>
            <a:ext cx="8229600" cy="4697361"/>
          </a:xfrm>
        </p:spPr>
        <p:txBody>
          <a:bodyPr/>
          <a:lstStyle/>
          <a:p>
            <a:pPr>
              <a:buClr>
                <a:schemeClr val="tx2"/>
              </a:buClr>
            </a:pPr>
            <a:r>
              <a:rPr lang="en-US" altLang="en-US" sz="2400" dirty="0">
                <a:latin typeface="+mn-lt"/>
              </a:rPr>
              <a:t>The Elements of Project Management</a:t>
            </a:r>
          </a:p>
        </p:txBody>
      </p:sp>
    </p:spTree>
    <p:extLst>
      <p:ext uri="{BB962C8B-B14F-4D97-AF65-F5344CB8AC3E}">
        <p14:creationId xmlns="" xmlns:p14="http://schemas.microsoft.com/office/powerpoint/2010/main" val="6849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19884" cy="1097279"/>
          </a:xfrm>
        </p:spPr>
        <p:txBody>
          <a:bodyPr/>
          <a:lstStyle/>
          <a:p>
            <a:r>
              <a:rPr lang="en-US" altLang="en-US" dirty="0"/>
              <a:t>The Project </a:t>
            </a:r>
            <a:r>
              <a:rPr lang="en-US" altLang="en-US" dirty="0" smtClean="0"/>
              <a:t>Network: Activity </a:t>
            </a:r>
            <a:r>
              <a:rPr lang="en-US" altLang="en-US" dirty="0"/>
              <a:t>Slack Time </a:t>
            </a:r>
            <a:r>
              <a:rPr lang="en-US" altLang="en-US" sz="2000" b="0" dirty="0" smtClean="0"/>
              <a:t>(3 </a:t>
            </a:r>
            <a:r>
              <a:rPr lang="en-US" altLang="en-US" sz="2000" b="0" dirty="0"/>
              <a:t>of </a:t>
            </a:r>
            <a:r>
              <a:rPr lang="en-US" altLang="en-US" sz="2000" b="0" dirty="0" smtClean="0"/>
              <a:t>3)</a:t>
            </a:r>
            <a:endParaRPr lang="en-US" altLang="en-US" sz="2000" b="0" dirty="0"/>
          </a:p>
        </p:txBody>
      </p:sp>
      <p:sp>
        <p:nvSpPr>
          <p:cNvPr id="3" name="Text Placeholder 2"/>
          <p:cNvSpPr>
            <a:spLocks noGrp="1"/>
          </p:cNvSpPr>
          <p:nvPr>
            <p:ph type="body" idx="1"/>
          </p:nvPr>
        </p:nvSpPr>
        <p:spPr>
          <a:xfrm>
            <a:off x="457200" y="1600200"/>
            <a:ext cx="8229600" cy="405581"/>
          </a:xfrm>
        </p:spPr>
        <p:txBody>
          <a:bodyPr/>
          <a:lstStyle/>
          <a:p>
            <a:pPr marL="0" indent="0" eaLnBrk="0" hangingPunct="0">
              <a:buNone/>
            </a:pPr>
            <a:r>
              <a:rPr lang="en-US" sz="2000" b="1" dirty="0">
                <a:latin typeface="+mn-lt"/>
              </a:rPr>
              <a:t>Figure </a:t>
            </a:r>
            <a:r>
              <a:rPr lang="en-US" sz="2000" b="1" dirty="0" smtClean="0">
                <a:latin typeface="+mn-lt"/>
              </a:rPr>
              <a:t>8.13</a:t>
            </a:r>
            <a:r>
              <a:rPr lang="en-US" sz="2000" dirty="0" smtClean="0">
                <a:latin typeface="+mn-lt"/>
              </a:rPr>
              <a:t> Activity </a:t>
            </a:r>
            <a:r>
              <a:rPr lang="en-US" sz="2000" dirty="0">
                <a:latin typeface="+mn-lt"/>
              </a:rPr>
              <a:t>slack</a:t>
            </a:r>
          </a:p>
        </p:txBody>
      </p:sp>
      <p:pic>
        <p:nvPicPr>
          <p:cNvPr id="4" name="Picture 6" descr="The A O N network has slack indicated at each node. For the nodes with the same earliest and latest values, slack is S = 0. For the nodes with different earliest and latest values, slack is S = 1. The flow is summarized as follows: Node 1, design house and obtain financing. Duration, 3. Earliest and latest start, 0. Earliest and latest finish, 3. S = 0. Branches to nodes 2 and 3. Node 2, lay foundation. Duration, 2. Earliest and latest start, 3. Earliest and latest finish, 5. S = 0. Branches to nodes 4 and 5. Node 3, order and receive materials. Duration, 1. Earliest start, 3. Earliest finish, 4. Latest start, 4. Latest finish, 5. S = 1. Branches to nodes 4 and 5. Node 4, build house. Duration, 3. Earliest and latest start, 5. Earliest and latest finish, 8. S = 0. Branch to node 7. Node 5, select paint. Duration, 1. Earliest start, 5. Earliest finish, 6. Latest start, 6. Latest start, 7. S = 1. Branch to node 6. Node 6, select carpet. Duration, 1. Earliest start, 6. Earliest finish, 7. Latest start, 7. Latest finish, 8. S = 1. Branch to node 7. Node 7, finish work. Duration, 1. Earliest and latest start, 8. Earliest and latest finish, 9. S = 0."/>
          <p:cNvPicPr>
            <a:picLocks noChangeAspect="1" noChangeArrowheads="1"/>
          </p:cNvPicPr>
          <p:nvPr/>
        </p:nvPicPr>
        <p:blipFill>
          <a:blip r:embed="rId2"/>
          <a:srcRect/>
          <a:stretch>
            <a:fillRect/>
          </a:stretch>
        </p:blipFill>
        <p:spPr bwMode="auto">
          <a:xfrm>
            <a:off x="691573" y="2325003"/>
            <a:ext cx="7481455" cy="3314988"/>
          </a:xfrm>
          <a:prstGeom prst="rect">
            <a:avLst/>
          </a:prstGeom>
          <a:noFill/>
          <a:ln w="9525">
            <a:noFill/>
            <a:miter lim="800000"/>
            <a:headEnd/>
            <a:tailEnd/>
          </a:ln>
        </p:spPr>
      </p:pic>
    </p:spTree>
    <p:extLst>
      <p:ext uri="{BB962C8B-B14F-4D97-AF65-F5344CB8AC3E}">
        <p14:creationId xmlns="" xmlns:p14="http://schemas.microsoft.com/office/powerpoint/2010/main" val="1228023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 8.3</a:t>
            </a:r>
            <a:endParaRPr lang="en-US" altLang="en-US" dirty="0"/>
          </a:p>
        </p:txBody>
      </p:sp>
      <p:sp>
        <p:nvSpPr>
          <p:cNvPr id="3" name="Text Placeholder 2"/>
          <p:cNvSpPr>
            <a:spLocks noGrp="1"/>
          </p:cNvSpPr>
          <p:nvPr>
            <p:ph type="body" idx="1"/>
          </p:nvPr>
        </p:nvSpPr>
        <p:spPr/>
        <p:txBody>
          <a:bodyPr/>
          <a:lstStyle/>
          <a:p>
            <a:pPr>
              <a:buClr>
                <a:schemeClr val="tx2"/>
              </a:buClr>
            </a:pPr>
            <a:r>
              <a:rPr lang="en-US" altLang="en-US" sz="2400" dirty="0" smtClean="0">
                <a:latin typeface="+mn-lt"/>
              </a:rPr>
              <a:t>Probabilistic </a:t>
            </a:r>
            <a:r>
              <a:rPr lang="en-US" altLang="en-US" sz="2400" dirty="0">
                <a:latin typeface="+mn-lt"/>
              </a:rPr>
              <a:t>Activity </a:t>
            </a:r>
            <a:r>
              <a:rPr lang="en-US" altLang="en-US" sz="2400" dirty="0" smtClean="0">
                <a:latin typeface="+mn-lt"/>
              </a:rPr>
              <a:t>Times</a:t>
            </a:r>
            <a:endParaRPr lang="en-US" altLang="en-US" sz="2400" dirty="0">
              <a:latin typeface="+mn-lt"/>
            </a:endParaRPr>
          </a:p>
        </p:txBody>
      </p:sp>
    </p:spTree>
    <p:extLst>
      <p:ext uri="{BB962C8B-B14F-4D97-AF65-F5344CB8AC3E}">
        <p14:creationId xmlns="" xmlns:p14="http://schemas.microsoft.com/office/powerpoint/2010/main" val="1718329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Probabilistic Activity </a:t>
            </a:r>
            <a:r>
              <a:rPr lang="en-US" altLang="en-US" dirty="0" smtClean="0"/>
              <a:t>Times </a:t>
            </a:r>
            <a:r>
              <a:rPr lang="en-US" altLang="en-US" sz="2000" b="0" dirty="0" smtClean="0"/>
              <a:t>(1 of 2)</a:t>
            </a:r>
            <a:endParaRPr lang="en-US" altLang="en-US" sz="2000" b="0" dirty="0"/>
          </a:p>
        </p:txBody>
      </p:sp>
      <p:sp>
        <p:nvSpPr>
          <p:cNvPr id="3" name="Text Placeholder 2"/>
          <p:cNvSpPr>
            <a:spLocks noGrp="1"/>
          </p:cNvSpPr>
          <p:nvPr>
            <p:ph type="body" idx="1"/>
          </p:nvPr>
        </p:nvSpPr>
        <p:spPr/>
        <p:txBody>
          <a:bodyPr/>
          <a:lstStyle/>
          <a:p>
            <a:pPr>
              <a:buClr>
                <a:schemeClr val="tx2"/>
              </a:buClr>
            </a:pPr>
            <a:r>
              <a:rPr lang="en-US" altLang="en-US" sz="2400" dirty="0">
                <a:latin typeface="+mn-lt"/>
              </a:rPr>
              <a:t>Activity time estimates usually cannot be made with certainty.</a:t>
            </a:r>
          </a:p>
          <a:p>
            <a:pPr>
              <a:buClr>
                <a:schemeClr val="tx2"/>
              </a:buClr>
            </a:pPr>
            <a:r>
              <a:rPr lang="en-US" altLang="en-US" sz="2400" b="1" dirty="0" smtClean="0">
                <a:solidFill>
                  <a:schemeClr val="tx1"/>
                </a:solidFill>
                <a:latin typeface="+mn-lt"/>
              </a:rPr>
              <a:t>P</a:t>
            </a:r>
            <a:r>
              <a:rPr lang="en-US" altLang="en-US" sz="100" b="1" dirty="0" smtClean="0">
                <a:solidFill>
                  <a:schemeClr val="tx1"/>
                </a:solidFill>
                <a:latin typeface="+mn-lt"/>
              </a:rPr>
              <a:t> </a:t>
            </a:r>
            <a:r>
              <a:rPr lang="en-US" altLang="en-US" sz="2400" b="1" dirty="0" smtClean="0">
                <a:solidFill>
                  <a:schemeClr val="tx1"/>
                </a:solidFill>
                <a:latin typeface="+mn-lt"/>
              </a:rPr>
              <a:t>E</a:t>
            </a:r>
            <a:r>
              <a:rPr lang="en-US" altLang="en-US" sz="100" b="1" dirty="0" smtClean="0">
                <a:solidFill>
                  <a:schemeClr val="tx1"/>
                </a:solidFill>
                <a:latin typeface="+mn-lt"/>
              </a:rPr>
              <a:t> </a:t>
            </a:r>
            <a:r>
              <a:rPr lang="en-US" altLang="en-US" sz="2400" b="1" dirty="0" smtClean="0">
                <a:solidFill>
                  <a:schemeClr val="tx1"/>
                </a:solidFill>
                <a:latin typeface="+mn-lt"/>
              </a:rPr>
              <a:t>R</a:t>
            </a:r>
            <a:r>
              <a:rPr lang="en-US" altLang="en-US" sz="100" b="1" dirty="0" smtClean="0">
                <a:solidFill>
                  <a:schemeClr val="tx1"/>
                </a:solidFill>
                <a:latin typeface="+mn-lt"/>
              </a:rPr>
              <a:t> </a:t>
            </a:r>
            <a:r>
              <a:rPr lang="en-US" altLang="en-US" sz="2400" b="1" dirty="0" smtClean="0">
                <a:solidFill>
                  <a:schemeClr val="tx1"/>
                </a:solidFill>
                <a:latin typeface="+mn-lt"/>
              </a:rPr>
              <a:t>T </a:t>
            </a:r>
            <a:r>
              <a:rPr lang="en-US" altLang="en-US" sz="2400" b="1" dirty="0">
                <a:solidFill>
                  <a:schemeClr val="tx1"/>
                </a:solidFill>
                <a:latin typeface="+mn-lt"/>
              </a:rPr>
              <a:t>used for probabilistic</a:t>
            </a:r>
            <a:r>
              <a:rPr lang="en-US" altLang="en-US" sz="2400" b="1" i="1" dirty="0">
                <a:solidFill>
                  <a:srgbClr val="FF0000"/>
                </a:solidFill>
                <a:latin typeface="+mn-lt"/>
              </a:rPr>
              <a:t> </a:t>
            </a:r>
            <a:r>
              <a:rPr lang="en-US" altLang="en-US" sz="2400" dirty="0">
                <a:latin typeface="+mn-lt"/>
              </a:rPr>
              <a:t>activity times.</a:t>
            </a:r>
          </a:p>
          <a:p>
            <a:pPr>
              <a:buClr>
                <a:schemeClr val="tx2"/>
              </a:buClr>
            </a:pPr>
            <a:r>
              <a:rPr lang="en-US" altLang="en-US" sz="2400" dirty="0">
                <a:latin typeface="+mn-lt"/>
              </a:rPr>
              <a:t>In </a:t>
            </a:r>
            <a:r>
              <a:rPr lang="en-US" altLang="en-US" sz="2400" dirty="0" smtClean="0">
                <a:latin typeface="+mn-lt"/>
              </a:rPr>
              <a:t>P</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T</a:t>
            </a:r>
            <a:r>
              <a:rPr lang="en-US" altLang="en-US" sz="2400" dirty="0">
                <a:latin typeface="+mn-lt"/>
              </a:rPr>
              <a:t>, three time estimates are used: </a:t>
            </a:r>
            <a:r>
              <a:rPr lang="en-US" altLang="en-US" sz="2400" b="1" dirty="0">
                <a:solidFill>
                  <a:schemeClr val="tx1"/>
                </a:solidFill>
                <a:latin typeface="+mn-lt"/>
              </a:rPr>
              <a:t>most likely</a:t>
            </a:r>
            <a:r>
              <a:rPr lang="en-US" altLang="en-US" sz="2400" b="1" dirty="0">
                <a:solidFill>
                  <a:srgbClr val="FF0000"/>
                </a:solidFill>
                <a:latin typeface="+mn-lt"/>
              </a:rPr>
              <a:t> </a:t>
            </a:r>
            <a:r>
              <a:rPr lang="en-US" altLang="en-US" sz="2400" dirty="0">
                <a:latin typeface="+mn-lt"/>
              </a:rPr>
              <a:t>time (m), the </a:t>
            </a:r>
            <a:r>
              <a:rPr lang="en-US" altLang="en-US" sz="2400" b="1" dirty="0">
                <a:solidFill>
                  <a:schemeClr val="tx1"/>
                </a:solidFill>
                <a:latin typeface="+mn-lt"/>
              </a:rPr>
              <a:t>optimistic</a:t>
            </a:r>
            <a:r>
              <a:rPr lang="en-US" altLang="en-US" sz="2400" dirty="0">
                <a:latin typeface="+mn-lt"/>
              </a:rPr>
              <a:t> time (a), and the </a:t>
            </a:r>
            <a:r>
              <a:rPr lang="en-US" altLang="en-US" sz="2400" b="1" dirty="0">
                <a:solidFill>
                  <a:schemeClr val="tx1"/>
                </a:solidFill>
                <a:latin typeface="+mn-lt"/>
              </a:rPr>
              <a:t>pessimistic</a:t>
            </a:r>
            <a:r>
              <a:rPr lang="en-US" altLang="en-US" sz="2400" dirty="0">
                <a:latin typeface="+mn-lt"/>
              </a:rPr>
              <a:t> time (b).</a:t>
            </a:r>
          </a:p>
          <a:p>
            <a:pPr eaLnBrk="0" hangingPunct="0">
              <a:buClr>
                <a:schemeClr val="tx2"/>
              </a:buClr>
            </a:pPr>
            <a:r>
              <a:rPr lang="en-US" altLang="en-US" sz="2400" dirty="0">
                <a:latin typeface="+mn-lt"/>
              </a:rPr>
              <a:t>These provide an estimate of the </a:t>
            </a:r>
            <a:r>
              <a:rPr lang="en-US" altLang="en-US" sz="2400" b="1" dirty="0">
                <a:solidFill>
                  <a:schemeClr val="tx1"/>
                </a:solidFill>
                <a:latin typeface="+mn-lt"/>
              </a:rPr>
              <a:t>mean and variance</a:t>
            </a:r>
            <a:r>
              <a:rPr lang="en-US" altLang="en-US" sz="2400" b="1" i="1" dirty="0">
                <a:solidFill>
                  <a:srgbClr val="FF0000"/>
                </a:solidFill>
                <a:latin typeface="+mn-lt"/>
              </a:rPr>
              <a:t> </a:t>
            </a:r>
            <a:r>
              <a:rPr lang="en-US" altLang="en-US" sz="2400" dirty="0">
                <a:latin typeface="+mn-lt"/>
              </a:rPr>
              <a:t>of a beta distribution:</a:t>
            </a:r>
          </a:p>
        </p:txBody>
      </p:sp>
    </p:spTree>
    <p:extLst>
      <p:ext uri="{BB962C8B-B14F-4D97-AF65-F5344CB8AC3E}">
        <p14:creationId xmlns="" xmlns:p14="http://schemas.microsoft.com/office/powerpoint/2010/main" val="2686363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Probabilistic Activity </a:t>
            </a:r>
            <a:r>
              <a:rPr lang="en-US" altLang="en-US" dirty="0" smtClean="0"/>
              <a:t>Times </a:t>
            </a:r>
            <a:r>
              <a:rPr lang="en-US" altLang="en-US" sz="2000" b="0" dirty="0" smtClean="0"/>
              <a:t>(2 </a:t>
            </a:r>
            <a:r>
              <a:rPr lang="en-US" altLang="en-US" sz="2000" b="0" dirty="0"/>
              <a:t>of 2)</a:t>
            </a:r>
            <a:endParaRPr lang="en-US" altLang="en-US" sz="2000" dirty="0"/>
          </a:p>
        </p:txBody>
      </p:sp>
      <p:graphicFrame>
        <p:nvGraphicFramePr>
          <p:cNvPr id="5" name="Object 4" descr="variance: v = left parenthesis, start fraction, b minus a over 6, end fraction, right parenthesis, squared."/>
          <p:cNvGraphicFramePr>
            <a:graphicFrameLocks noChangeAspect="1"/>
          </p:cNvGraphicFramePr>
          <p:nvPr>
            <p:extLst>
              <p:ext uri="{D42A27DB-BD31-4B8C-83A1-F6EECF244321}">
                <p14:modId xmlns="" xmlns:p14="http://schemas.microsoft.com/office/powerpoint/2010/main" val="3546259353"/>
              </p:ext>
            </p:extLst>
          </p:nvPr>
        </p:nvGraphicFramePr>
        <p:xfrm>
          <a:off x="2896466" y="1728248"/>
          <a:ext cx="3352657" cy="1071055"/>
        </p:xfrm>
        <a:graphic>
          <a:graphicData uri="http://schemas.openxmlformats.org/presentationml/2006/ole">
            <p:oleObj spid="_x0000_s69679" name="Equation" r:id="rId3" imgW="1549080" imgH="495000" progId="Equation.DSMT4">
              <p:embed/>
            </p:oleObj>
          </a:graphicData>
        </a:graphic>
      </p:graphicFrame>
      <p:graphicFrame>
        <p:nvGraphicFramePr>
          <p:cNvPr id="6" name="Object 5" descr="mean, expected time: t = start fraction, a + 4 m + b over 6, end fraction."/>
          <p:cNvGraphicFramePr>
            <a:graphicFrameLocks noChangeAspect="1"/>
          </p:cNvGraphicFramePr>
          <p:nvPr>
            <p:extLst>
              <p:ext uri="{D42A27DB-BD31-4B8C-83A1-F6EECF244321}">
                <p14:modId xmlns="" xmlns:p14="http://schemas.microsoft.com/office/powerpoint/2010/main" val="1548243552"/>
              </p:ext>
            </p:extLst>
          </p:nvPr>
        </p:nvGraphicFramePr>
        <p:xfrm>
          <a:off x="1809378" y="3239048"/>
          <a:ext cx="5526833" cy="851392"/>
        </p:xfrm>
        <a:graphic>
          <a:graphicData uri="http://schemas.openxmlformats.org/presentationml/2006/ole">
            <p:oleObj spid="_x0000_s69680" name="Equation" r:id="rId4" imgW="2552400" imgH="393480" progId="Equation.DSMT4">
              <p:embed/>
            </p:oleObj>
          </a:graphicData>
        </a:graphic>
      </p:graphicFrame>
    </p:spTree>
    <p:extLst>
      <p:ext uri="{BB962C8B-B14F-4D97-AF65-F5344CB8AC3E}">
        <p14:creationId xmlns="" xmlns:p14="http://schemas.microsoft.com/office/powerpoint/2010/main" val="2742295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sz="2000" b="0" dirty="0"/>
              <a:t>(1 of </a:t>
            </a:r>
            <a:r>
              <a:rPr lang="en-US" sz="2000" b="0" dirty="0" smtClean="0"/>
              <a:t>4)</a:t>
            </a:r>
            <a:endParaRPr lang="en-US" sz="2000" b="0" dirty="0"/>
          </a:p>
        </p:txBody>
      </p:sp>
      <p:sp>
        <p:nvSpPr>
          <p:cNvPr id="3" name="Text Placeholder 2"/>
          <p:cNvSpPr>
            <a:spLocks noGrp="1"/>
          </p:cNvSpPr>
          <p:nvPr>
            <p:ph type="body" idx="1"/>
          </p:nvPr>
        </p:nvSpPr>
        <p:spPr>
          <a:xfrm>
            <a:off x="457200" y="1600200"/>
            <a:ext cx="8229600" cy="435077"/>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8.14</a:t>
            </a:r>
            <a:r>
              <a:rPr lang="en-US" sz="2000" dirty="0" smtClean="0">
                <a:latin typeface="+mn-lt"/>
                <a:cs typeface="Times New Roman" pitchFamily="18" charset="0"/>
              </a:rPr>
              <a:t> </a:t>
            </a:r>
            <a:r>
              <a:rPr lang="en-US" sz="2000" dirty="0" smtClean="0">
                <a:latin typeface="+mn-lt"/>
                <a:cs typeface="Times" pitchFamily="18" charset="0"/>
              </a:rPr>
              <a:t>Network </a:t>
            </a:r>
            <a:r>
              <a:rPr lang="en-US" sz="2000" dirty="0">
                <a:latin typeface="+mn-lt"/>
                <a:cs typeface="Times" pitchFamily="18" charset="0"/>
              </a:rPr>
              <a:t>for order processing system installation</a:t>
            </a:r>
            <a:endParaRPr lang="en-US" sz="2000" dirty="0">
              <a:latin typeface="+mn-lt"/>
            </a:endParaRPr>
          </a:p>
        </p:txBody>
      </p:sp>
      <p:pic>
        <p:nvPicPr>
          <p:cNvPr id="4" name="Picture 6" descr="An A O N network for the new order processing system has 11 nodes, each including activity number and 3 time estimates. The flow of the system is summarized as follows: From start, branches to nodes 1, 2, and 3. Node 1, equipment installation. Estimates 6, 8, 10. Branches to nodes 4, 8, and 9. Node 2, system development. Estimates 3, 6, 9. Branch to node 5. Node 3, position recruiting. Estimates 1, 3, 5. Branches to nodes 6 and 7. Node 4, equipment testing and modification. Estimates 2, 4, 12. Branch to node 10. Node 5, manual testing. Estimates 2, 3, 4. Branches to nodes 8 and 9. Node 6, job training. Estimates 3, 4, 5. Branches to nodes 8 and 9. Node 7, orientation. Estimates 2, 2, 2. Branch to node 11. Node 8, system training. Estimates 3, 7, 11. Branch to node 11. Node 9, system testing. Estimates 2, 4, 6. Branch to node 11. Node 10, final debugging. Estimates 1, 4, 7. Branch to finish. Node 11, system changeover. Estimates 1, 10, 13. Branch to finish."/>
          <p:cNvPicPr>
            <a:picLocks noChangeAspect="1" noChangeArrowheads="1"/>
          </p:cNvPicPr>
          <p:nvPr/>
        </p:nvPicPr>
        <p:blipFill>
          <a:blip r:embed="rId2"/>
          <a:srcRect/>
          <a:stretch>
            <a:fillRect/>
          </a:stretch>
        </p:blipFill>
        <p:spPr bwMode="auto">
          <a:xfrm>
            <a:off x="1079927" y="2347047"/>
            <a:ext cx="6293585" cy="3911023"/>
          </a:xfrm>
          <a:prstGeom prst="rect">
            <a:avLst/>
          </a:prstGeom>
          <a:noFill/>
          <a:ln w="9525">
            <a:noFill/>
            <a:miter lim="800000"/>
            <a:headEnd/>
            <a:tailEnd/>
          </a:ln>
        </p:spPr>
      </p:pic>
    </p:spTree>
    <p:extLst>
      <p:ext uri="{BB962C8B-B14F-4D97-AF65-F5344CB8AC3E}">
        <p14:creationId xmlns="" xmlns:p14="http://schemas.microsoft.com/office/powerpoint/2010/main" val="1550598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sz="2000" b="0" dirty="0"/>
              <a:t>(2 of </a:t>
            </a:r>
            <a:r>
              <a:rPr lang="en-US" altLang="en-US" sz="2000" b="0" dirty="0" smtClean="0"/>
              <a:t>4)</a:t>
            </a:r>
            <a:endParaRPr lang="en-US" altLang="en-US" sz="2000" b="0" dirty="0"/>
          </a:p>
        </p:txBody>
      </p:sp>
      <p:sp>
        <p:nvSpPr>
          <p:cNvPr id="3" name="Text Placeholder 2"/>
          <p:cNvSpPr>
            <a:spLocks noGrp="1"/>
          </p:cNvSpPr>
          <p:nvPr>
            <p:ph type="body" idx="1"/>
          </p:nvPr>
        </p:nvSpPr>
        <p:spPr>
          <a:xfrm>
            <a:off x="457200" y="1600200"/>
            <a:ext cx="8229600" cy="420329"/>
          </a:xfrm>
        </p:spPr>
        <p:txBody>
          <a:bodyPr/>
          <a:lstStyle/>
          <a:p>
            <a:pPr marL="0" indent="0" eaLnBrk="0" hangingPunct="0">
              <a:buNone/>
            </a:pPr>
            <a:r>
              <a:rPr lang="en-US" sz="2000" b="1" dirty="0">
                <a:latin typeface="+mn-lt"/>
                <a:cs typeface="Times New Roman" pitchFamily="18" charset="0"/>
              </a:rPr>
              <a:t>Table </a:t>
            </a:r>
            <a:r>
              <a:rPr lang="en-US" sz="2000" b="1" dirty="0" smtClean="0">
                <a:latin typeface="+mn-lt"/>
                <a:cs typeface="Times New Roman" pitchFamily="18" charset="0"/>
              </a:rPr>
              <a:t>8.3</a:t>
            </a:r>
            <a:r>
              <a:rPr lang="en-US" sz="2000" dirty="0" smtClean="0">
                <a:latin typeface="+mn-lt"/>
                <a:cs typeface="Times New Roman" pitchFamily="18" charset="0"/>
              </a:rPr>
              <a:t> </a:t>
            </a:r>
            <a:r>
              <a:rPr lang="en-US" sz="2000" dirty="0" smtClean="0">
                <a:latin typeface="+mn-lt"/>
                <a:cs typeface="Times" pitchFamily="18" charset="0"/>
              </a:rPr>
              <a:t>Activity </a:t>
            </a:r>
            <a:r>
              <a:rPr lang="en-US" sz="2000" dirty="0">
                <a:latin typeface="+mn-lt"/>
                <a:cs typeface="Times" pitchFamily="18" charset="0"/>
              </a:rPr>
              <a:t>time estimates for Figure 8.14</a:t>
            </a:r>
            <a:endParaRPr lang="en-US" sz="2000" dirty="0">
              <a:latin typeface="+mn-lt"/>
            </a:endParaRPr>
          </a:p>
        </p:txBody>
      </p:sp>
      <p:graphicFrame>
        <p:nvGraphicFramePr>
          <p:cNvPr id="5" name="Table 4"/>
          <p:cNvGraphicFramePr>
            <a:graphicFrameLocks noGrp="1"/>
          </p:cNvGraphicFramePr>
          <p:nvPr>
            <p:extLst>
              <p:ext uri="{D42A27DB-BD31-4B8C-83A1-F6EECF244321}">
                <p14:modId xmlns="" xmlns:p14="http://schemas.microsoft.com/office/powerpoint/2010/main" val="98761833"/>
              </p:ext>
            </p:extLst>
          </p:nvPr>
        </p:nvGraphicFramePr>
        <p:xfrm>
          <a:off x="604684" y="2281902"/>
          <a:ext cx="7993626" cy="3858343"/>
        </p:xfrm>
        <a:graphic>
          <a:graphicData uri="http://schemas.openxmlformats.org/drawingml/2006/table">
            <a:tbl>
              <a:tblPr firstRow="1" bandRow="1">
                <a:tableStyleId>{40F9630F-82C1-40B7-BC3A-925EFCFF5E92}</a:tableStyleId>
              </a:tblPr>
              <a:tblGrid>
                <a:gridCol w="1401097">
                  <a:extLst>
                    <a:ext uri="{9D8B030D-6E8A-4147-A177-3AD203B41FA5}">
                      <a16:colId xmlns="" xmlns:a16="http://schemas.microsoft.com/office/drawing/2014/main" val="2948847906"/>
                    </a:ext>
                  </a:extLst>
                </a:gridCol>
                <a:gridCol w="1386348">
                  <a:extLst>
                    <a:ext uri="{9D8B030D-6E8A-4147-A177-3AD203B41FA5}">
                      <a16:colId xmlns="" xmlns:a16="http://schemas.microsoft.com/office/drawing/2014/main" val="3083710720"/>
                    </a:ext>
                  </a:extLst>
                </a:gridCol>
                <a:gridCol w="1386348">
                  <a:extLst>
                    <a:ext uri="{9D8B030D-6E8A-4147-A177-3AD203B41FA5}">
                      <a16:colId xmlns="" xmlns:a16="http://schemas.microsoft.com/office/drawing/2014/main" val="2115221261"/>
                    </a:ext>
                  </a:extLst>
                </a:gridCol>
                <a:gridCol w="1445342">
                  <a:extLst>
                    <a:ext uri="{9D8B030D-6E8A-4147-A177-3AD203B41FA5}">
                      <a16:colId xmlns="" xmlns:a16="http://schemas.microsoft.com/office/drawing/2014/main" val="240357221"/>
                    </a:ext>
                  </a:extLst>
                </a:gridCol>
                <a:gridCol w="1061884">
                  <a:extLst>
                    <a:ext uri="{9D8B030D-6E8A-4147-A177-3AD203B41FA5}">
                      <a16:colId xmlns="" xmlns:a16="http://schemas.microsoft.com/office/drawing/2014/main" val="2857697002"/>
                    </a:ext>
                  </a:extLst>
                </a:gridCol>
                <a:gridCol w="1312607">
                  <a:extLst>
                    <a:ext uri="{9D8B030D-6E8A-4147-A177-3AD203B41FA5}">
                      <a16:colId xmlns="" xmlns:a16="http://schemas.microsoft.com/office/drawing/2014/main" val="4128062453"/>
                    </a:ext>
                  </a:extLst>
                </a:gridCol>
              </a:tblGrid>
              <a:tr h="370840">
                <a:tc>
                  <a:txBody>
                    <a:bodyPr/>
                    <a:lstStyle/>
                    <a:p>
                      <a:pPr algn="ctr"/>
                      <a:r>
                        <a:rPr lang="en-US" sz="1800" b="1" i="0" u="none" strike="noStrike" cap="none" baseline="0" dirty="0" smtClean="0">
                          <a:solidFill>
                            <a:schemeClr val="tx1"/>
                          </a:solidFill>
                          <a:latin typeface="+mn-lt"/>
                          <a:ea typeface="Arial"/>
                          <a:cs typeface="Arial"/>
                          <a:sym typeface="Arial"/>
                        </a:rPr>
                        <a:t>Activity</a:t>
                      </a:r>
                      <a:endParaRPr lang="en-US" sz="18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tx1"/>
                          </a:solidFill>
                          <a:latin typeface="+mn-lt"/>
                          <a:ea typeface="Arial"/>
                          <a:cs typeface="Arial"/>
                          <a:sym typeface="Arial"/>
                        </a:rPr>
                        <a:t>Time Estimates (weeks) </a:t>
                      </a:r>
                      <a:r>
                        <a:rPr lang="en-US" sz="1800" b="1" i="1" u="none" strike="noStrike" cap="none" dirty="0" smtClean="0">
                          <a:solidFill>
                            <a:schemeClr val="tx1"/>
                          </a:solidFill>
                          <a:latin typeface="Arial"/>
                          <a:ea typeface="Arial"/>
                          <a:cs typeface="Arial"/>
                          <a:sym typeface="Arial"/>
                        </a:rPr>
                        <a:t>a</a:t>
                      </a:r>
                      <a:endParaRPr lang="en-US" sz="18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tx1"/>
                          </a:solidFill>
                          <a:latin typeface="+mn-lt"/>
                          <a:ea typeface="Arial"/>
                          <a:cs typeface="Arial"/>
                          <a:sym typeface="Arial"/>
                        </a:rPr>
                        <a:t>Time Estimates (weeks) </a:t>
                      </a:r>
                      <a:r>
                        <a:rPr lang="en-US" sz="1800" b="1" i="1" u="none" strike="noStrike" cap="none" dirty="0" smtClean="0">
                          <a:solidFill>
                            <a:schemeClr val="tx1"/>
                          </a:solidFill>
                          <a:latin typeface="Arial"/>
                          <a:ea typeface="Arial"/>
                          <a:cs typeface="Arial"/>
                          <a:sym typeface="Arial"/>
                        </a:rPr>
                        <a:t>m</a:t>
                      </a:r>
                      <a:endParaRPr lang="en-US" sz="18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tx1"/>
                          </a:solidFill>
                          <a:latin typeface="+mn-lt"/>
                          <a:ea typeface="Arial"/>
                          <a:cs typeface="Arial"/>
                          <a:sym typeface="Arial"/>
                        </a:rPr>
                        <a:t>Time Estimates (weeks) </a:t>
                      </a:r>
                      <a:r>
                        <a:rPr lang="en-US" sz="1800" b="1" i="1" u="none" strike="noStrike" cap="none" dirty="0" smtClean="0">
                          <a:solidFill>
                            <a:schemeClr val="tx1"/>
                          </a:solidFill>
                          <a:latin typeface="Arial"/>
                          <a:ea typeface="Arial"/>
                          <a:cs typeface="Arial"/>
                          <a:sym typeface="Arial"/>
                        </a:rPr>
                        <a:t>b</a:t>
                      </a:r>
                      <a:endParaRPr lang="en-US" sz="18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tx1"/>
                          </a:solidFill>
                          <a:latin typeface="+mn-lt"/>
                          <a:ea typeface="Arial"/>
                          <a:cs typeface="Arial"/>
                          <a:sym typeface="Arial"/>
                        </a:rPr>
                        <a:t>Time </a:t>
                      </a:r>
                      <a:r>
                        <a:rPr lang="en-US" sz="1800" b="1" i="1" u="none" strike="noStrike" cap="none" baseline="0" dirty="0" smtClean="0">
                          <a:solidFill>
                            <a:schemeClr val="tx1"/>
                          </a:solidFill>
                          <a:latin typeface="+mn-lt"/>
                          <a:ea typeface="Arial"/>
                          <a:cs typeface="Arial"/>
                          <a:sym typeface="Arial"/>
                        </a:rPr>
                        <a:t>t</a:t>
                      </a:r>
                      <a:endParaRPr lang="en-US" sz="18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tx1"/>
                          </a:solidFill>
                          <a:latin typeface="+mn-lt"/>
                          <a:ea typeface="Arial"/>
                          <a:cs typeface="Arial"/>
                          <a:sym typeface="Arial"/>
                        </a:rPr>
                        <a:t>Mean Variance </a:t>
                      </a:r>
                      <a:r>
                        <a:rPr lang="en-US" sz="1800" b="1" i="1" u="none" strike="noStrike" cap="none" baseline="0" dirty="0" smtClean="0">
                          <a:solidFill>
                            <a:schemeClr val="tx1"/>
                          </a:solidFill>
                          <a:latin typeface="+mn-lt"/>
                          <a:ea typeface="Arial"/>
                          <a:cs typeface="Arial"/>
                          <a:sym typeface="Arial"/>
                        </a:rPr>
                        <a:t>v</a:t>
                      </a:r>
                      <a:endParaRPr lang="en-US" sz="1800"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30756463"/>
                  </a:ext>
                </a:extLst>
              </a:tr>
              <a:tr h="535040">
                <a:tc>
                  <a:txBody>
                    <a:bodyPr/>
                    <a:lstStyle/>
                    <a:p>
                      <a:r>
                        <a:rPr lang="en-US" sz="1800" dirty="0" smtClean="0">
                          <a:solidFill>
                            <a:schemeClr val="tx1"/>
                          </a:solidFill>
                          <a:latin typeface="+mn-lt"/>
                        </a:rPr>
                        <a:t>          1</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6</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8</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10</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8</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smtClean="0">
                          <a:solidFill>
                            <a:schemeClr val="bg1"/>
                          </a:solidFill>
                          <a:effectLst/>
                          <a:latin typeface="+mn-lt"/>
                          <a:ea typeface="Calibri" panose="020F0502020204030204" pitchFamily="34" charset="0"/>
                          <a:cs typeface="Times New Roman" panose="02020603050405020304" pitchFamily="18" charset="0"/>
                        </a:rPr>
                        <a:t>4 ninth</a:t>
                      </a:r>
                      <a:endParaRPr lang="en-IN"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34244518"/>
                  </a:ext>
                </a:extLst>
              </a:tr>
              <a:tr h="535858">
                <a:tc>
                  <a:txBody>
                    <a:bodyPr/>
                    <a:lstStyle/>
                    <a:p>
                      <a:r>
                        <a:rPr lang="en-US" sz="1800" dirty="0" smtClean="0">
                          <a:solidFill>
                            <a:schemeClr val="tx1"/>
                          </a:solidFill>
                          <a:latin typeface="+mn-lt"/>
                        </a:rPr>
                        <a:t>          2</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3</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6</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9</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6</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   1</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98344614"/>
                  </a:ext>
                </a:extLst>
              </a:tr>
              <a:tr h="619432">
                <a:tc>
                  <a:txBody>
                    <a:bodyPr/>
                    <a:lstStyle/>
                    <a:p>
                      <a:r>
                        <a:rPr lang="en-US" sz="1800" dirty="0" smtClean="0">
                          <a:solidFill>
                            <a:schemeClr val="tx1"/>
                          </a:solidFill>
                          <a:latin typeface="+mn-lt"/>
                        </a:rPr>
                        <a:t>          3</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1</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3</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5</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3</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smtClean="0">
                          <a:solidFill>
                            <a:schemeClr val="bg1"/>
                          </a:solidFill>
                          <a:effectLst/>
                          <a:latin typeface="+mn-lt"/>
                          <a:ea typeface="Calibri" panose="020F0502020204030204" pitchFamily="34" charset="0"/>
                          <a:cs typeface="Times New Roman" panose="02020603050405020304" pitchFamily="18" charset="0"/>
                        </a:rPr>
                        <a:t>4 ninth</a:t>
                      </a:r>
                      <a:endParaRPr lang="en-IN"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0604373"/>
                  </a:ext>
                </a:extLst>
              </a:tr>
              <a:tr h="648929">
                <a:tc>
                  <a:txBody>
                    <a:bodyPr/>
                    <a:lstStyle/>
                    <a:p>
                      <a:r>
                        <a:rPr lang="en-US" sz="1800" dirty="0" smtClean="0">
                          <a:solidFill>
                            <a:schemeClr val="tx1"/>
                          </a:solidFill>
                          <a:latin typeface="+mn-lt"/>
                        </a:rPr>
                        <a:t>          4</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2</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4</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12</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5</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smtClean="0">
                          <a:solidFill>
                            <a:schemeClr val="bg1"/>
                          </a:solidFill>
                          <a:effectLst/>
                          <a:latin typeface="+mn-lt"/>
                          <a:ea typeface="Calibri" panose="020F0502020204030204" pitchFamily="34" charset="0"/>
                          <a:cs typeface="Times New Roman" panose="02020603050405020304" pitchFamily="18" charset="0"/>
                        </a:rPr>
                        <a:t>25 </a:t>
                      </a:r>
                      <a:r>
                        <a:rPr lang="en-US" sz="1000" dirty="0">
                          <a:solidFill>
                            <a:schemeClr val="bg1"/>
                          </a:solidFill>
                          <a:effectLst/>
                          <a:latin typeface="+mn-lt"/>
                          <a:ea typeface="Calibri" panose="020F0502020204030204" pitchFamily="34" charset="0"/>
                          <a:cs typeface="Times New Roman" panose="02020603050405020304" pitchFamily="18" charset="0"/>
                        </a:rPr>
                        <a:t>ninths</a:t>
                      </a:r>
                      <a:endParaRPr lang="en-IN"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5789608"/>
                  </a:ext>
                </a:extLst>
              </a:tr>
              <a:tr h="604684">
                <a:tc>
                  <a:txBody>
                    <a:bodyPr/>
                    <a:lstStyle/>
                    <a:p>
                      <a:r>
                        <a:rPr lang="en-US" sz="1800" dirty="0" smtClean="0">
                          <a:solidFill>
                            <a:schemeClr val="tx1"/>
                          </a:solidFill>
                          <a:latin typeface="+mn-lt"/>
                        </a:rPr>
                        <a:t>          5</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2</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3</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latin typeface="+mn-lt"/>
                        </a:rPr>
                        <a:t>             4</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n-lt"/>
                        </a:rPr>
                        <a:t>3</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smtClean="0">
                          <a:solidFill>
                            <a:schemeClr val="bg1"/>
                          </a:solidFill>
                          <a:effectLst/>
                          <a:latin typeface="+mn-lt"/>
                          <a:ea typeface="Calibri" panose="020F0502020204030204" pitchFamily="34" charset="0"/>
                          <a:cs typeface="Times New Roman" panose="02020603050405020304" pitchFamily="18" charset="0"/>
                        </a:rPr>
                        <a:t>1 ninth</a:t>
                      </a:r>
                      <a:endParaRPr lang="en-IN"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5724417"/>
                  </a:ext>
                </a:extLst>
              </a:tr>
            </a:tbl>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947153776"/>
              </p:ext>
            </p:extLst>
          </p:nvPr>
        </p:nvGraphicFramePr>
        <p:xfrm>
          <a:off x="8006554" y="3180196"/>
          <a:ext cx="205733" cy="531478"/>
        </p:xfrm>
        <a:graphic>
          <a:graphicData uri="http://schemas.openxmlformats.org/presentationml/2006/ole">
            <p:oleObj spid="_x0000_s55146" name="Equation" r:id="rId3" imgW="152280" imgH="393480" progId="Equation.DSMT4">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1069899899"/>
              </p:ext>
            </p:extLst>
          </p:nvPr>
        </p:nvGraphicFramePr>
        <p:xfrm>
          <a:off x="8019240" y="4250621"/>
          <a:ext cx="224066" cy="578838"/>
        </p:xfrm>
        <a:graphic>
          <a:graphicData uri="http://schemas.openxmlformats.org/presentationml/2006/ole">
            <p:oleObj spid="_x0000_s55147" name="Equation" r:id="rId4" imgW="152280" imgH="393480" progId="Equation.DSMT4">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1770685242"/>
              </p:ext>
            </p:extLst>
          </p:nvPr>
        </p:nvGraphicFramePr>
        <p:xfrm>
          <a:off x="7905449" y="4938713"/>
          <a:ext cx="333664" cy="539749"/>
        </p:xfrm>
        <a:graphic>
          <a:graphicData uri="http://schemas.openxmlformats.org/presentationml/2006/ole">
            <p:oleObj spid="_x0000_s55148" name="Equation" r:id="rId5" imgW="241200" imgH="393480" progId="Equation.DSMT4">
              <p:embed/>
            </p:oleObj>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4120277270"/>
              </p:ext>
            </p:extLst>
          </p:nvPr>
        </p:nvGraphicFramePr>
        <p:xfrm>
          <a:off x="8012467" y="5532593"/>
          <a:ext cx="217859" cy="561664"/>
        </p:xfrm>
        <a:graphic>
          <a:graphicData uri="http://schemas.openxmlformats.org/presentationml/2006/ole">
            <p:oleObj spid="_x0000_s55149" name="Equation" r:id="rId6" imgW="152280" imgH="393480" progId="Equation.DSMT4">
              <p:embed/>
            </p:oleObj>
          </a:graphicData>
        </a:graphic>
      </p:graphicFrame>
    </p:spTree>
    <p:extLst>
      <p:ext uri="{BB962C8B-B14F-4D97-AF65-F5344CB8AC3E}">
        <p14:creationId xmlns="" xmlns:p14="http://schemas.microsoft.com/office/powerpoint/2010/main" val="65026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sz="2000" b="0" dirty="0" smtClean="0"/>
              <a:t>(3 </a:t>
            </a:r>
            <a:r>
              <a:rPr lang="en-US" altLang="en-US" sz="2000" b="0" dirty="0"/>
              <a:t>of </a:t>
            </a:r>
            <a:r>
              <a:rPr lang="en-US" altLang="en-US" sz="2000" b="0" dirty="0" smtClean="0"/>
              <a:t>4)</a:t>
            </a:r>
            <a:endParaRPr lang="en-US" altLang="en-US" sz="2000" b="0" dirty="0"/>
          </a:p>
        </p:txBody>
      </p:sp>
      <p:graphicFrame>
        <p:nvGraphicFramePr>
          <p:cNvPr id="5" name="Table 4"/>
          <p:cNvGraphicFramePr>
            <a:graphicFrameLocks noGrp="1"/>
          </p:cNvGraphicFramePr>
          <p:nvPr>
            <p:extLst>
              <p:ext uri="{D42A27DB-BD31-4B8C-83A1-F6EECF244321}">
                <p14:modId xmlns="" xmlns:p14="http://schemas.microsoft.com/office/powerpoint/2010/main" val="4270897827"/>
              </p:ext>
            </p:extLst>
          </p:nvPr>
        </p:nvGraphicFramePr>
        <p:xfrm>
          <a:off x="604684" y="1898448"/>
          <a:ext cx="7993626" cy="4337985"/>
        </p:xfrm>
        <a:graphic>
          <a:graphicData uri="http://schemas.openxmlformats.org/drawingml/2006/table">
            <a:tbl>
              <a:tblPr firstRow="1" bandRow="1">
                <a:tableStyleId>{40F9630F-82C1-40B7-BC3A-925EFCFF5E92}</a:tableStyleId>
              </a:tblPr>
              <a:tblGrid>
                <a:gridCol w="1401097">
                  <a:extLst>
                    <a:ext uri="{9D8B030D-6E8A-4147-A177-3AD203B41FA5}">
                      <a16:colId xmlns="" xmlns:a16="http://schemas.microsoft.com/office/drawing/2014/main" val="2948847906"/>
                    </a:ext>
                  </a:extLst>
                </a:gridCol>
                <a:gridCol w="1386348">
                  <a:extLst>
                    <a:ext uri="{9D8B030D-6E8A-4147-A177-3AD203B41FA5}">
                      <a16:colId xmlns="" xmlns:a16="http://schemas.microsoft.com/office/drawing/2014/main" val="3083710720"/>
                    </a:ext>
                  </a:extLst>
                </a:gridCol>
                <a:gridCol w="1386348">
                  <a:extLst>
                    <a:ext uri="{9D8B030D-6E8A-4147-A177-3AD203B41FA5}">
                      <a16:colId xmlns="" xmlns:a16="http://schemas.microsoft.com/office/drawing/2014/main" val="2115221261"/>
                    </a:ext>
                  </a:extLst>
                </a:gridCol>
                <a:gridCol w="1445342">
                  <a:extLst>
                    <a:ext uri="{9D8B030D-6E8A-4147-A177-3AD203B41FA5}">
                      <a16:colId xmlns="" xmlns:a16="http://schemas.microsoft.com/office/drawing/2014/main" val="240357221"/>
                    </a:ext>
                  </a:extLst>
                </a:gridCol>
                <a:gridCol w="1061884">
                  <a:extLst>
                    <a:ext uri="{9D8B030D-6E8A-4147-A177-3AD203B41FA5}">
                      <a16:colId xmlns="" xmlns:a16="http://schemas.microsoft.com/office/drawing/2014/main" val="2857697002"/>
                    </a:ext>
                  </a:extLst>
                </a:gridCol>
                <a:gridCol w="1312607">
                  <a:extLst>
                    <a:ext uri="{9D8B030D-6E8A-4147-A177-3AD203B41FA5}">
                      <a16:colId xmlns="" xmlns:a16="http://schemas.microsoft.com/office/drawing/2014/main" val="4128062453"/>
                    </a:ext>
                  </a:extLst>
                </a:gridCol>
              </a:tblGrid>
              <a:tr h="370840">
                <a:tc>
                  <a:txBody>
                    <a:bodyPr/>
                    <a:lstStyle/>
                    <a:p>
                      <a:pPr algn="ctr"/>
                      <a:r>
                        <a:rPr lang="en-US" sz="1800" b="1" i="0" u="none" strike="noStrike" cap="none" baseline="0" dirty="0" smtClean="0">
                          <a:solidFill>
                            <a:schemeClr val="dk1"/>
                          </a:solidFill>
                          <a:latin typeface="+mn-lt"/>
                          <a:ea typeface="Arial"/>
                          <a:cs typeface="Arial"/>
                          <a:sym typeface="Arial"/>
                        </a:rPr>
                        <a:t>Activity</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Time Estimates (weeks) </a:t>
                      </a:r>
                      <a:r>
                        <a:rPr lang="en-US" sz="1800" b="1" i="1" u="none" strike="noStrike" cap="none" dirty="0" smtClean="0">
                          <a:solidFill>
                            <a:schemeClr val="dk1"/>
                          </a:solidFill>
                          <a:latin typeface="Arial"/>
                          <a:ea typeface="Arial"/>
                          <a:cs typeface="Arial"/>
                          <a:sym typeface="Arial"/>
                        </a:rPr>
                        <a:t>a</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Time Estimates (weeks) </a:t>
                      </a:r>
                      <a:r>
                        <a:rPr lang="en-US" sz="1800" b="1" i="1" u="none" strike="noStrike" cap="none" dirty="0" smtClean="0">
                          <a:solidFill>
                            <a:schemeClr val="dk1"/>
                          </a:solidFill>
                          <a:latin typeface="Arial"/>
                          <a:ea typeface="Arial"/>
                          <a:cs typeface="Arial"/>
                          <a:sym typeface="Arial"/>
                        </a:rPr>
                        <a:t>m</a:t>
                      </a:r>
                      <a:endParaRPr lang="en-US" sz="18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Time Estimates (weeks) </a:t>
                      </a:r>
                      <a:r>
                        <a:rPr lang="en-US" sz="1800" b="1" i="1" u="none" strike="noStrike" cap="none" dirty="0" smtClean="0">
                          <a:solidFill>
                            <a:schemeClr val="dk1"/>
                          </a:solidFill>
                          <a:latin typeface="Arial"/>
                          <a:ea typeface="Arial"/>
                          <a:cs typeface="Arial"/>
                          <a:sym typeface="Arial"/>
                        </a:rPr>
                        <a:t>b</a:t>
                      </a:r>
                      <a:endParaRPr lang="en-US" sz="18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Time </a:t>
                      </a:r>
                      <a:r>
                        <a:rPr lang="en-US" sz="1800" b="1" i="1" u="none" strike="noStrike" cap="none" baseline="0" dirty="0" smtClean="0">
                          <a:solidFill>
                            <a:schemeClr val="dk1"/>
                          </a:solidFill>
                          <a:latin typeface="+mn-lt"/>
                          <a:ea typeface="Arial"/>
                          <a:cs typeface="Arial"/>
                          <a:sym typeface="Arial"/>
                        </a:rPr>
                        <a:t>t</a:t>
                      </a:r>
                      <a:endParaRPr lang="en-US" sz="18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Mean Variance </a:t>
                      </a:r>
                      <a:r>
                        <a:rPr lang="en-US" sz="1800" b="1" i="1" u="none" strike="noStrike" cap="none" baseline="0" dirty="0" smtClean="0">
                          <a:solidFill>
                            <a:schemeClr val="dk1"/>
                          </a:solidFill>
                          <a:latin typeface="+mn-lt"/>
                          <a:ea typeface="Arial"/>
                          <a:cs typeface="Arial"/>
                          <a:sym typeface="Arial"/>
                        </a:rPr>
                        <a:t>v</a:t>
                      </a:r>
                      <a:endParaRPr lang="en-US" sz="18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30756463"/>
                  </a:ext>
                </a:extLst>
              </a:tr>
              <a:tr h="608782">
                <a:tc>
                  <a:txBody>
                    <a:bodyPr/>
                    <a:lstStyle/>
                    <a:p>
                      <a:r>
                        <a:rPr lang="en-US" sz="1800" dirty="0" smtClean="0">
                          <a:latin typeface="+mn-lt"/>
                        </a:rPr>
                        <a:t>           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5</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cap="none" dirty="0" smtClean="0">
                        <a:solidFill>
                          <a:schemeClr val="bg1"/>
                        </a:solidFill>
                        <a:latin typeface="+mn-lt"/>
                        <a:ea typeface="Arial"/>
                        <a:cs typeface="Arial"/>
                        <a:sym typeface="Arial"/>
                      </a:endParaRPr>
                    </a:p>
                    <a:p>
                      <a:r>
                        <a:rPr lang="en-US" sz="1400" b="0" i="0" u="none" strike="noStrike" cap="none" dirty="0" smtClean="0">
                          <a:solidFill>
                            <a:schemeClr val="bg1"/>
                          </a:solidFill>
                          <a:effectLst/>
                          <a:latin typeface="+mn-lt"/>
                          <a:ea typeface="Arial"/>
                          <a:cs typeface="Arial"/>
                          <a:sym typeface="Arial"/>
                        </a:rPr>
                        <a:t>1 ninth</a:t>
                      </a:r>
                      <a:endParaRPr lang="en-US" sz="18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54175561"/>
                  </a:ext>
                </a:extLst>
              </a:tr>
              <a:tr h="486697">
                <a:tc>
                  <a:txBody>
                    <a:bodyPr/>
                    <a:lstStyle/>
                    <a:p>
                      <a:r>
                        <a:rPr lang="en-US" sz="1800" dirty="0" smtClean="0">
                          <a:latin typeface="+mn-lt"/>
                        </a:rPr>
                        <a:t>           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0</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10537552"/>
                  </a:ext>
                </a:extLst>
              </a:tr>
              <a:tr h="663677">
                <a:tc>
                  <a:txBody>
                    <a:bodyPr/>
                    <a:lstStyle/>
                    <a:p>
                      <a:r>
                        <a:rPr lang="en-US" sz="1800" dirty="0" smtClean="0">
                          <a:latin typeface="+mn-lt"/>
                        </a:rPr>
                        <a:t>           8</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11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a:solidFill>
                            <a:schemeClr val="bg1"/>
                          </a:solidFill>
                          <a:effectLst/>
                          <a:latin typeface="+mn-lt"/>
                          <a:ea typeface="Calibri" panose="020F0502020204030204" pitchFamily="34" charset="0"/>
                          <a:cs typeface="Times New Roman" panose="02020603050405020304" pitchFamily="18" charset="0"/>
                        </a:rPr>
                        <a:t>16 ninths</a:t>
                      </a:r>
                      <a:endParaRPr lang="en-IN"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45590129"/>
                  </a:ext>
                </a:extLst>
              </a:tr>
              <a:tr h="604684">
                <a:tc>
                  <a:txBody>
                    <a:bodyPr/>
                    <a:lstStyle/>
                    <a:p>
                      <a:r>
                        <a:rPr lang="en-US" sz="1800" dirty="0" smtClean="0">
                          <a:latin typeface="+mn-lt"/>
                        </a:rPr>
                        <a:t>           9</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000" dirty="0" smtClean="0">
                          <a:solidFill>
                            <a:schemeClr val="bg1"/>
                          </a:solidFill>
                          <a:effectLst/>
                          <a:latin typeface="+mn-lt"/>
                          <a:ea typeface="Calibri" panose="020F0502020204030204" pitchFamily="34" charset="0"/>
                          <a:cs typeface="Times New Roman" panose="02020603050405020304" pitchFamily="18" charset="0"/>
                        </a:rPr>
                        <a:t>4 </a:t>
                      </a:r>
                      <a:r>
                        <a:rPr lang="en-US" sz="1000" dirty="0">
                          <a:solidFill>
                            <a:schemeClr val="bg1"/>
                          </a:solidFill>
                          <a:effectLst/>
                          <a:latin typeface="+mn-lt"/>
                          <a:ea typeface="Calibri" panose="020F0502020204030204" pitchFamily="34" charset="0"/>
                          <a:cs typeface="Times New Roman" panose="02020603050405020304" pitchFamily="18" charset="0"/>
                        </a:rPr>
                        <a:t>ninths</a:t>
                      </a:r>
                      <a:endParaRPr lang="en-IN"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87343007"/>
                  </a:ext>
                </a:extLst>
              </a:tr>
              <a:tr h="501441">
                <a:tc>
                  <a:txBody>
                    <a:bodyPr/>
                    <a:lstStyle/>
                    <a:p>
                      <a:r>
                        <a:rPr lang="en-US" sz="1800" dirty="0" smtClean="0">
                          <a:latin typeface="+mn-lt"/>
                        </a:rPr>
                        <a:t>         10</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02294911"/>
                  </a:ext>
                </a:extLst>
              </a:tr>
              <a:tr h="558304">
                <a:tc>
                  <a:txBody>
                    <a:bodyPr/>
                    <a:lstStyle/>
                    <a:p>
                      <a:r>
                        <a:rPr lang="en-US" sz="1800" dirty="0" smtClean="0">
                          <a:latin typeface="+mn-lt"/>
                        </a:rPr>
                        <a:t>         11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10</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13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mn-lt"/>
                        </a:rPr>
                        <a:t>9</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mn-lt"/>
                        </a:rPr>
                        <a:t>            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7921259"/>
                  </a:ext>
                </a:extLst>
              </a:tr>
            </a:tbl>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3702763991"/>
              </p:ext>
            </p:extLst>
          </p:nvPr>
        </p:nvGraphicFramePr>
        <p:xfrm>
          <a:off x="8089411" y="2856389"/>
          <a:ext cx="211451" cy="545146"/>
        </p:xfrm>
        <a:graphic>
          <a:graphicData uri="http://schemas.openxmlformats.org/presentationml/2006/ole">
            <p:oleObj spid="_x0000_s67903" name="Equation" r:id="rId3" imgW="152280" imgH="393480" progId="Equation.DSMT4">
              <p:embed/>
            </p:oleObj>
          </a:graphicData>
        </a:graphic>
      </p:graphicFrame>
      <p:graphicFrame>
        <p:nvGraphicFramePr>
          <p:cNvPr id="10" name="Object 9"/>
          <p:cNvGraphicFramePr>
            <a:graphicFrameLocks noChangeAspect="1"/>
          </p:cNvGraphicFramePr>
          <p:nvPr>
            <p:extLst>
              <p:ext uri="{D42A27DB-BD31-4B8C-83A1-F6EECF244321}">
                <p14:modId xmlns="" xmlns:p14="http://schemas.microsoft.com/office/powerpoint/2010/main" val="2128244908"/>
              </p:ext>
            </p:extLst>
          </p:nvPr>
        </p:nvGraphicFramePr>
        <p:xfrm>
          <a:off x="7982361" y="3950166"/>
          <a:ext cx="318678" cy="550597"/>
        </p:xfrm>
        <a:graphic>
          <a:graphicData uri="http://schemas.openxmlformats.org/presentationml/2006/ole">
            <p:oleObj spid="_x0000_s67904" name="Equation" r:id="rId4" imgW="228600" imgH="393480" progId="Equation.DSMT4">
              <p:embed/>
            </p:oleObj>
          </a:graphicData>
        </a:graphic>
      </p:graphicFrame>
      <p:graphicFrame>
        <p:nvGraphicFramePr>
          <p:cNvPr id="11" name="Object 10"/>
          <p:cNvGraphicFramePr>
            <a:graphicFrameLocks noChangeAspect="1"/>
          </p:cNvGraphicFramePr>
          <p:nvPr>
            <p:extLst>
              <p:ext uri="{D42A27DB-BD31-4B8C-83A1-F6EECF244321}">
                <p14:modId xmlns="" xmlns:p14="http://schemas.microsoft.com/office/powerpoint/2010/main" val="51905137"/>
              </p:ext>
            </p:extLst>
          </p:nvPr>
        </p:nvGraphicFramePr>
        <p:xfrm>
          <a:off x="8083286" y="4602938"/>
          <a:ext cx="213566" cy="550597"/>
        </p:xfrm>
        <a:graphic>
          <a:graphicData uri="http://schemas.openxmlformats.org/presentationml/2006/ole">
            <p:oleObj spid="_x0000_s67905" name="Equation" r:id="rId5" imgW="152280" imgH="393480" progId="Equation.DSMT4">
              <p:embed/>
            </p:oleObj>
          </a:graphicData>
        </a:graphic>
      </p:graphicFrame>
    </p:spTree>
    <p:extLst>
      <p:ext uri="{BB962C8B-B14F-4D97-AF65-F5344CB8AC3E}">
        <p14:creationId xmlns="" xmlns:p14="http://schemas.microsoft.com/office/powerpoint/2010/main" val="853175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sz="2000" b="0" dirty="0" smtClean="0"/>
              <a:t>(4 </a:t>
            </a:r>
            <a:r>
              <a:rPr lang="en-US" altLang="en-US" sz="2000" b="0" dirty="0"/>
              <a:t>of </a:t>
            </a:r>
            <a:r>
              <a:rPr lang="en-US" altLang="en-US" sz="2000" b="0" dirty="0" smtClean="0"/>
              <a:t>4)</a:t>
            </a:r>
            <a:endParaRPr lang="en-US" altLang="en-US" sz="2000" b="0" dirty="0"/>
          </a:p>
        </p:txBody>
      </p:sp>
      <p:sp>
        <p:nvSpPr>
          <p:cNvPr id="3" name="Text Placeholder 2"/>
          <p:cNvSpPr>
            <a:spLocks noGrp="1"/>
          </p:cNvSpPr>
          <p:nvPr>
            <p:ph type="body" idx="1"/>
          </p:nvPr>
        </p:nvSpPr>
        <p:spPr>
          <a:xfrm>
            <a:off x="457200" y="1600200"/>
            <a:ext cx="8229600" cy="405581"/>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8.15</a:t>
            </a:r>
            <a:r>
              <a:rPr lang="en-US" sz="2000" dirty="0" smtClean="0">
                <a:latin typeface="+mn-lt"/>
                <a:cs typeface="Times New Roman" pitchFamily="18" charset="0"/>
              </a:rPr>
              <a:t> Earliest </a:t>
            </a:r>
            <a:r>
              <a:rPr lang="en-US" sz="2000" dirty="0">
                <a:latin typeface="+mn-lt"/>
                <a:cs typeface="Times New Roman" pitchFamily="18" charset="0"/>
              </a:rPr>
              <a:t>and latest </a:t>
            </a:r>
            <a:r>
              <a:rPr lang="en-US" sz="2000" dirty="0">
                <a:latin typeface="+mn-lt"/>
                <a:cs typeface="Times" pitchFamily="18" charset="0"/>
              </a:rPr>
              <a:t>activity times</a:t>
            </a:r>
            <a:endParaRPr lang="en-US" sz="2000" dirty="0">
              <a:latin typeface="+mn-lt"/>
            </a:endParaRPr>
          </a:p>
        </p:txBody>
      </p:sp>
      <p:pic>
        <p:nvPicPr>
          <p:cNvPr id="4" name="Picture 13" descr="The A O N network for the new order processing system includes earliest and latest activity times, as well as slack, indicated as each node. The flow is summarized as follows: From start, branches to nodes 1, 2, and 3. Node 1. Duration, 8. Earliest start, 0. Earliest finish, 8. Latest start, 1. Latest finish, 9. S = 1. Branches to nodes 4, 8, and 9. Node 2. Duration, 6. Earliest and latest start, 0. Earliest and latest finish, 6. S = 0. Branch to node 5. Node 3. Duration, 3. Earliest start, 0. Earliest finish, 3. Latest start, 2. Latest finish, 5. S = 2. Branches to nodes 6 and 7. Node 4. Duration, 5. Earliest start, 8. Earliest finish, 13. Latest start, 16. Latest finish, 21. S = 8. Branch to node 10. Node 5. Duration, 3. Earliest and latest start, 6. Earliest and latest finish, 9. S = 0. Branches to nodes 8 and 9. Node 6. Duration, 4. Earliest start, 3. Earliest finish, 7. Latest start, 5. Latest finish, 9. S = 2. Branches to nodes 8 and 9. Node 7. Duration, 2. Earliest start, 3. Earliest finish, 5. Latest start, 14. Latest finish, 16. S = 11. Branch to node 11. Node 8. Duration, 7. Earliest and latest start, 9. Earliest and latest finish, 16. S = 0. Branch to node 11. Node 9. Duration, 4. Earliest start, 9. Earliest finish, 13. Latest start, 12. Latest finish, 16. S = 3. Branch to node 11. Node 10. Duration, 4. Earliest start, 13. Earliest finish, 17. Latest start, 21. Latest finish, 25. S = 8. Branch to finish. Node 11. Duration, 9. Earliest and latest start, 16. Earliest and latest finish, 25. S = 0. Branch to finish."/>
          <p:cNvPicPr>
            <a:picLocks noChangeAspect="1" noChangeArrowheads="1"/>
          </p:cNvPicPr>
          <p:nvPr/>
        </p:nvPicPr>
        <p:blipFill>
          <a:blip r:embed="rId2"/>
          <a:srcRect b="2222"/>
          <a:stretch>
            <a:fillRect/>
          </a:stretch>
        </p:blipFill>
        <p:spPr>
          <a:xfrm>
            <a:off x="1263073" y="2367701"/>
            <a:ext cx="6465455" cy="3947758"/>
          </a:xfrm>
          <a:prstGeom prst="rect">
            <a:avLst/>
          </a:prstGeom>
          <a:noFill/>
          <a:ln>
            <a:noFill/>
          </a:ln>
        </p:spPr>
      </p:pic>
    </p:spTree>
    <p:extLst>
      <p:ext uri="{BB962C8B-B14F-4D97-AF65-F5344CB8AC3E}">
        <p14:creationId xmlns="" xmlns:p14="http://schemas.microsoft.com/office/powerpoint/2010/main" val="1224215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Expected </a:t>
            </a:r>
            <a:r>
              <a:rPr lang="en-US" altLang="en-US" dirty="0"/>
              <a:t>Project Time and </a:t>
            </a:r>
            <a:r>
              <a:rPr lang="en-US" altLang="en-US" dirty="0" smtClean="0"/>
              <a:t>Variance </a:t>
            </a:r>
            <a:r>
              <a:rPr lang="en-US" altLang="en-US" sz="2000" b="0" dirty="0" smtClean="0"/>
              <a:t>(1 of 2)</a:t>
            </a:r>
            <a:endParaRPr lang="en-US" altLang="en-US" sz="2000" b="0" dirty="0"/>
          </a:p>
        </p:txBody>
      </p:sp>
      <p:sp>
        <p:nvSpPr>
          <p:cNvPr id="3" name="Text Placeholder 2"/>
          <p:cNvSpPr>
            <a:spLocks noGrp="1"/>
          </p:cNvSpPr>
          <p:nvPr>
            <p:ph type="body" idx="1"/>
          </p:nvPr>
        </p:nvSpPr>
        <p:spPr>
          <a:xfrm>
            <a:off x="457200" y="1617453"/>
            <a:ext cx="8229600" cy="3609363"/>
          </a:xfrm>
        </p:spPr>
        <p:txBody>
          <a:bodyPr/>
          <a:lstStyle/>
          <a:p>
            <a:pPr eaLnBrk="0" hangingPunct="0">
              <a:buClr>
                <a:schemeClr val="tx2"/>
              </a:buClr>
            </a:pPr>
            <a:r>
              <a:rPr lang="en-US" altLang="en-US" sz="2400" b="1" dirty="0">
                <a:solidFill>
                  <a:schemeClr val="tx1"/>
                </a:solidFill>
                <a:latin typeface="+mn-lt"/>
              </a:rPr>
              <a:t>Expected project time</a:t>
            </a:r>
            <a:r>
              <a:rPr lang="en-US" altLang="en-US" sz="2400" b="1" i="1" dirty="0">
                <a:solidFill>
                  <a:srgbClr val="FF0000"/>
                </a:solidFill>
                <a:latin typeface="+mn-lt"/>
              </a:rPr>
              <a:t> </a:t>
            </a:r>
            <a:r>
              <a:rPr lang="en-US" altLang="en-US" sz="2400" dirty="0">
                <a:latin typeface="+mn-lt"/>
              </a:rPr>
              <a:t>is the sum of the expected times of the critical path activities.</a:t>
            </a:r>
          </a:p>
          <a:p>
            <a:pPr eaLnBrk="0" hangingPunct="0">
              <a:buClr>
                <a:schemeClr val="tx2"/>
              </a:buClr>
            </a:pPr>
            <a:r>
              <a:rPr lang="en-US" altLang="en-US" sz="2400" b="1" dirty="0">
                <a:solidFill>
                  <a:schemeClr val="tx1"/>
                </a:solidFill>
                <a:latin typeface="+mn-lt"/>
              </a:rPr>
              <a:t>Project variance</a:t>
            </a:r>
            <a:r>
              <a:rPr lang="en-US" altLang="en-US" sz="2400" b="1" i="1" dirty="0">
                <a:solidFill>
                  <a:srgbClr val="FF0000"/>
                </a:solidFill>
                <a:latin typeface="+mn-lt"/>
              </a:rPr>
              <a:t> </a:t>
            </a:r>
            <a:r>
              <a:rPr lang="en-US" altLang="en-US" sz="2400" dirty="0">
                <a:latin typeface="+mn-lt"/>
              </a:rPr>
              <a:t>is the sum of the critical path activities’ </a:t>
            </a:r>
            <a:r>
              <a:rPr lang="en-US" altLang="en-US" sz="2400" dirty="0" smtClean="0">
                <a:latin typeface="+mn-lt"/>
              </a:rPr>
              <a:t>variances</a:t>
            </a:r>
            <a:endParaRPr lang="en-US" altLang="en-US" sz="2400" dirty="0">
              <a:latin typeface="+mn-lt"/>
            </a:endParaRPr>
          </a:p>
          <a:p>
            <a:pPr eaLnBrk="0" hangingPunct="0">
              <a:buClr>
                <a:schemeClr val="tx2"/>
              </a:buClr>
            </a:pPr>
            <a:r>
              <a:rPr lang="en-US" altLang="en-US" sz="2400" dirty="0">
                <a:latin typeface="+mn-lt"/>
              </a:rPr>
              <a:t>The expected project time is </a:t>
            </a:r>
            <a:r>
              <a:rPr lang="en-US" altLang="en-US" sz="2400" b="1" dirty="0">
                <a:solidFill>
                  <a:schemeClr val="tx1"/>
                </a:solidFill>
                <a:latin typeface="+mn-lt"/>
              </a:rPr>
              <a:t>assumed to be normally distributed</a:t>
            </a:r>
            <a:r>
              <a:rPr lang="en-US" altLang="en-US" sz="2400" b="1" i="1" dirty="0">
                <a:solidFill>
                  <a:srgbClr val="FF0000"/>
                </a:solidFill>
                <a:latin typeface="+mn-lt"/>
              </a:rPr>
              <a:t> </a:t>
            </a:r>
            <a:r>
              <a:rPr lang="en-US" altLang="en-US" sz="2400" dirty="0">
                <a:latin typeface="+mn-lt"/>
              </a:rPr>
              <a:t>(based on central limit theorem).</a:t>
            </a:r>
          </a:p>
          <a:p>
            <a:pPr eaLnBrk="0" hangingPunct="0">
              <a:buClr>
                <a:schemeClr val="tx2"/>
              </a:buClr>
            </a:pPr>
            <a:r>
              <a:rPr lang="en-US" altLang="en-US" sz="2400" dirty="0">
                <a:latin typeface="+mn-lt"/>
              </a:rPr>
              <a:t>In example, expected project time (</a:t>
            </a:r>
            <a:r>
              <a:rPr lang="en-US" altLang="en-US" sz="2400" i="1" dirty="0">
                <a:latin typeface="+mn-lt"/>
              </a:rPr>
              <a:t>t</a:t>
            </a:r>
            <a:r>
              <a:rPr lang="en-US" altLang="en-US" sz="2400" baseline="-25000" dirty="0">
                <a:latin typeface="+mn-lt"/>
              </a:rPr>
              <a:t>p</a:t>
            </a:r>
            <a:r>
              <a:rPr lang="en-US" altLang="en-US" sz="2400" dirty="0">
                <a:latin typeface="+mn-lt"/>
              </a:rPr>
              <a:t>) and variance (</a:t>
            </a:r>
            <a:r>
              <a:rPr lang="en-US" altLang="en-US" sz="2400" i="1" dirty="0">
                <a:latin typeface="+mn-lt"/>
              </a:rPr>
              <a:t>v</a:t>
            </a:r>
            <a:r>
              <a:rPr lang="en-US" altLang="en-US" sz="2400" baseline="-25000" dirty="0">
                <a:latin typeface="+mn-lt"/>
              </a:rPr>
              <a:t>p</a:t>
            </a:r>
            <a:r>
              <a:rPr lang="en-US" altLang="en-US" sz="2400" dirty="0">
                <a:latin typeface="+mn-lt"/>
              </a:rPr>
              <a:t>) interpreted as the mean </a:t>
            </a:r>
            <a:r>
              <a:rPr lang="en-US" altLang="en-US" sz="2400" dirty="0" smtClean="0">
                <a:latin typeface="+mn-lt"/>
              </a:rPr>
              <a:t>(</a:t>
            </a:r>
            <a:r>
              <a:rPr lang="en-US" altLang="en-US" sz="2400" i="1" dirty="0" smtClean="0">
                <a:latin typeface="+mn-lt"/>
                <a:sym typeface="Symbol" panose="05050102010706020507" pitchFamily="18" charset="2"/>
              </a:rPr>
              <a:t></a:t>
            </a:r>
            <a:r>
              <a:rPr lang="en-US" altLang="en-US" sz="2400" dirty="0" smtClean="0">
                <a:latin typeface="+mn-lt"/>
                <a:sym typeface="Symbol" pitchFamily="18" charset="2"/>
              </a:rPr>
              <a:t>) </a:t>
            </a:r>
            <a:r>
              <a:rPr lang="en-US" altLang="en-US" sz="2400" dirty="0">
                <a:latin typeface="+mn-lt"/>
                <a:sym typeface="Symbol" pitchFamily="18" charset="2"/>
              </a:rPr>
              <a:t>and </a:t>
            </a:r>
            <a:r>
              <a:rPr lang="en-US" altLang="en-US" sz="2400" dirty="0" smtClean="0">
                <a:latin typeface="+mn-lt"/>
                <a:sym typeface="Symbol" pitchFamily="18" charset="2"/>
              </a:rPr>
              <a:t>variance</a:t>
            </a:r>
            <a:endParaRPr lang="en-US" altLang="en-US" sz="2400" dirty="0">
              <a:latin typeface="+mn-lt"/>
              <a:sym typeface="Symbol" pitchFamily="18" charset="2"/>
            </a:endParaRPr>
          </a:p>
        </p:txBody>
      </p:sp>
      <p:graphicFrame>
        <p:nvGraphicFramePr>
          <p:cNvPr id="4" name="Object 3" descr="Sigma squared."/>
          <p:cNvGraphicFramePr>
            <a:graphicFrameLocks noChangeAspect="1"/>
          </p:cNvGraphicFramePr>
          <p:nvPr>
            <p:extLst>
              <p:ext uri="{D42A27DB-BD31-4B8C-83A1-F6EECF244321}">
                <p14:modId xmlns="" xmlns:p14="http://schemas.microsoft.com/office/powerpoint/2010/main" val="466590070"/>
              </p:ext>
            </p:extLst>
          </p:nvPr>
        </p:nvGraphicFramePr>
        <p:xfrm>
          <a:off x="6385034" y="4804584"/>
          <a:ext cx="562471" cy="404979"/>
        </p:xfrm>
        <a:graphic>
          <a:graphicData uri="http://schemas.openxmlformats.org/presentationml/2006/ole">
            <p:oleObj spid="_x0000_s55466" name="Equation" r:id="rId3" imgW="317160" imgH="228600" progId="Equation.DSMT4">
              <p:embed/>
            </p:oleObj>
          </a:graphicData>
        </a:graphic>
      </p:graphicFrame>
      <p:sp>
        <p:nvSpPr>
          <p:cNvPr id="5" name="Text Placeholder 4"/>
          <p:cNvSpPr>
            <a:spLocks noGrp="1"/>
          </p:cNvSpPr>
          <p:nvPr>
            <p:ph type="body" idx="2"/>
          </p:nvPr>
        </p:nvSpPr>
        <p:spPr>
          <a:xfrm>
            <a:off x="693176" y="5299866"/>
            <a:ext cx="3362632" cy="283363"/>
          </a:xfrm>
        </p:spPr>
        <p:txBody>
          <a:bodyPr anchor="ctr"/>
          <a:lstStyle/>
          <a:p>
            <a:pPr marL="0" indent="0">
              <a:buNone/>
            </a:pPr>
            <a:r>
              <a:rPr lang="en-US" altLang="en-US" sz="2400" dirty="0" smtClean="0">
                <a:latin typeface="+mn-lt"/>
                <a:sym typeface="Symbol" pitchFamily="18" charset="2"/>
              </a:rPr>
              <a:t>of </a:t>
            </a:r>
            <a:r>
              <a:rPr lang="en-US" altLang="en-US" sz="2400" dirty="0">
                <a:latin typeface="+mn-lt"/>
                <a:sym typeface="Symbol" pitchFamily="18" charset="2"/>
              </a:rPr>
              <a:t>a normal distribution:</a:t>
            </a:r>
            <a:endParaRPr lang="en-US" sz="2400" dirty="0">
              <a:latin typeface="+mn-lt"/>
            </a:endParaRPr>
          </a:p>
        </p:txBody>
      </p:sp>
    </p:spTree>
    <p:extLst>
      <p:ext uri="{BB962C8B-B14F-4D97-AF65-F5344CB8AC3E}">
        <p14:creationId xmlns="" xmlns:p14="http://schemas.microsoft.com/office/powerpoint/2010/main" val="2664605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Expected </a:t>
            </a:r>
            <a:r>
              <a:rPr lang="en-US" altLang="en-US" dirty="0"/>
              <a:t>Project Time and </a:t>
            </a:r>
            <a:r>
              <a:rPr lang="en-US" altLang="en-US" dirty="0" smtClean="0"/>
              <a:t>Variance </a:t>
            </a:r>
            <a:r>
              <a:rPr lang="en-US" altLang="en-US" sz="2000" b="0" dirty="0" smtClean="0"/>
              <a:t>(2 </a:t>
            </a:r>
            <a:r>
              <a:rPr lang="en-US" altLang="en-US" sz="2000" b="0" dirty="0"/>
              <a:t>of 2)</a:t>
            </a:r>
            <a:endParaRPr lang="en-US" altLang="en-US" sz="2000" dirty="0"/>
          </a:p>
        </p:txBody>
      </p:sp>
      <p:graphicFrame>
        <p:nvGraphicFramePr>
          <p:cNvPr id="4" name="Object 3" descr="Mu = 25 weeks. Sigma squared = start fraction 62 over 9 end fraction = 6.9 weeks squared."/>
          <p:cNvGraphicFramePr>
            <a:graphicFrameLocks noChangeAspect="1"/>
          </p:cNvGraphicFramePr>
          <p:nvPr>
            <p:extLst>
              <p:ext uri="{D42A27DB-BD31-4B8C-83A1-F6EECF244321}">
                <p14:modId xmlns="" xmlns:p14="http://schemas.microsoft.com/office/powerpoint/2010/main" val="3199943278"/>
              </p:ext>
            </p:extLst>
          </p:nvPr>
        </p:nvGraphicFramePr>
        <p:xfrm>
          <a:off x="589912" y="1837149"/>
          <a:ext cx="2153227" cy="1682750"/>
        </p:xfrm>
        <a:graphic>
          <a:graphicData uri="http://schemas.openxmlformats.org/presentationml/2006/ole">
            <p:oleObj spid="_x0000_s56994" name="Equation" r:id="rId3" imgW="1104840" imgH="863280" progId="Equation.DSMT4">
              <p:embed/>
            </p:oleObj>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3802571678"/>
              </p:ext>
            </p:extLst>
          </p:nvPr>
        </p:nvGraphicFramePr>
        <p:xfrm>
          <a:off x="3146322" y="2075425"/>
          <a:ext cx="5466735" cy="3410975"/>
        </p:xfrm>
        <a:graphic>
          <a:graphicData uri="http://schemas.openxmlformats.org/drawingml/2006/table">
            <a:tbl>
              <a:tblPr firstRow="1" bandRow="1">
                <a:tableStyleId>{40F9630F-82C1-40B7-BC3A-925EFCFF5E92}</a:tableStyleId>
              </a:tblPr>
              <a:tblGrid>
                <a:gridCol w="2546555">
                  <a:extLst>
                    <a:ext uri="{9D8B030D-6E8A-4147-A177-3AD203B41FA5}">
                      <a16:colId xmlns="" xmlns:a16="http://schemas.microsoft.com/office/drawing/2014/main" val="2664203839"/>
                    </a:ext>
                  </a:extLst>
                </a:gridCol>
                <a:gridCol w="2920180">
                  <a:extLst>
                    <a:ext uri="{9D8B030D-6E8A-4147-A177-3AD203B41FA5}">
                      <a16:colId xmlns="" xmlns:a16="http://schemas.microsoft.com/office/drawing/2014/main" val="1741794008"/>
                    </a:ext>
                  </a:extLst>
                </a:gridCol>
              </a:tblGrid>
              <a:tr h="370840">
                <a:tc>
                  <a:txBody>
                    <a:bodyPr/>
                    <a:lstStyle/>
                    <a:p>
                      <a:pPr algn="ctr"/>
                      <a:r>
                        <a:rPr lang="en-US" sz="1800" b="1" i="0" u="none" strike="noStrike" cap="none" baseline="0" dirty="0" smtClean="0">
                          <a:solidFill>
                            <a:schemeClr val="dk1"/>
                          </a:solidFill>
                          <a:latin typeface="+mn-lt"/>
                          <a:ea typeface="Arial"/>
                          <a:cs typeface="Arial"/>
                          <a:sym typeface="Arial"/>
                        </a:rPr>
                        <a:t>Critical Path Activity</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u="none" strike="noStrike" cap="none" baseline="0" dirty="0" smtClean="0">
                          <a:solidFill>
                            <a:schemeClr val="dk1"/>
                          </a:solidFill>
                          <a:latin typeface="+mn-lt"/>
                          <a:ea typeface="Arial"/>
                          <a:cs typeface="Arial"/>
                          <a:sym typeface="Arial"/>
                        </a:rPr>
                        <a:t>Variance</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08589574"/>
                  </a:ext>
                </a:extLst>
              </a:tr>
              <a:tr h="547657">
                <a:tc>
                  <a:txBody>
                    <a:bodyPr/>
                    <a:lstStyle/>
                    <a:p>
                      <a:pPr algn="ctr"/>
                      <a:r>
                        <a:rPr lang="en-US" sz="1800" dirty="0" smtClean="0">
                          <a:latin typeface="+mn-lt"/>
                        </a:rPr>
                        <a:t>2</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smtClean="0">
                          <a:latin typeface="+mn-lt"/>
                        </a:rPr>
                        <a:t>       1</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550826563"/>
                  </a:ext>
                </a:extLst>
              </a:tr>
              <a:tr h="648929">
                <a:tc>
                  <a:txBody>
                    <a:bodyPr/>
                    <a:lstStyle/>
                    <a:p>
                      <a:pPr algn="ctr"/>
                      <a:r>
                        <a:rPr lang="en-US" sz="1800" dirty="0" smtClean="0">
                          <a:latin typeface="+mn-lt"/>
                        </a:rPr>
                        <a:t>5</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i="0" u="none" strike="noStrike" cap="none" dirty="0" smtClean="0">
                          <a:solidFill>
                            <a:schemeClr val="bg1"/>
                          </a:solidFill>
                          <a:effectLst/>
                          <a:latin typeface="+mn-lt"/>
                          <a:ea typeface="Arial"/>
                          <a:cs typeface="Arial"/>
                          <a:sym typeface="Arial"/>
                        </a:rPr>
                        <a:t>1 ninth</a:t>
                      </a:r>
                      <a:endParaRPr lang="en-US" sz="1800" dirty="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489237987"/>
                  </a:ext>
                </a:extLst>
              </a:tr>
              <a:tr h="604684">
                <a:tc>
                  <a:txBody>
                    <a:bodyPr/>
                    <a:lstStyle/>
                    <a:p>
                      <a:pPr algn="ctr"/>
                      <a:r>
                        <a:rPr lang="en-US" sz="1800" dirty="0" smtClean="0">
                          <a:latin typeface="+mn-lt"/>
                        </a:rPr>
                        <a:t>8</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i="0" u="none" strike="noStrike" cap="none" dirty="0" smtClean="0">
                          <a:solidFill>
                            <a:schemeClr val="bg1"/>
                          </a:solidFill>
                          <a:effectLst/>
                          <a:latin typeface="+mn-lt"/>
                          <a:ea typeface="Arial"/>
                          <a:cs typeface="Arial"/>
                          <a:sym typeface="Arial"/>
                        </a:rPr>
                        <a:t>16 ninths</a:t>
                      </a:r>
                      <a:endParaRPr lang="en-US" sz="1800" dirty="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675912227"/>
                  </a:ext>
                </a:extLst>
              </a:tr>
              <a:tr h="545691">
                <a:tc>
                  <a:txBody>
                    <a:bodyPr/>
                    <a:lstStyle/>
                    <a:p>
                      <a:pPr algn="ctr"/>
                      <a:r>
                        <a:rPr lang="en-US" sz="1800" dirty="0" smtClean="0">
                          <a:latin typeface="+mn-lt"/>
                        </a:rPr>
                        <a:t>11</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smtClean="0">
                          <a:latin typeface="+mn-lt"/>
                        </a:rPr>
                        <a:t>        4</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13194503"/>
                  </a:ext>
                </a:extLst>
              </a:tr>
              <a:tr h="693174">
                <a:tc>
                  <a:txBody>
                    <a:bodyPr/>
                    <a:lstStyle/>
                    <a:p>
                      <a:pPr algn="ctr"/>
                      <a:r>
                        <a:rPr lang="en-US" sz="1800" dirty="0" smtClean="0">
                          <a:solidFill>
                            <a:schemeClr val="bg1"/>
                          </a:solidFill>
                          <a:latin typeface="+mn-lt"/>
                        </a:rPr>
                        <a:t>Blank</a:t>
                      </a:r>
                      <a:endParaRPr lang="en-US" sz="1800" dirty="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i="0" u="none" strike="noStrike" cap="none" dirty="0" smtClean="0">
                          <a:solidFill>
                            <a:schemeClr val="bg1"/>
                          </a:solidFill>
                          <a:effectLst/>
                          <a:latin typeface="+mn-lt"/>
                          <a:ea typeface="Arial"/>
                          <a:cs typeface="Arial"/>
                          <a:sym typeface="Arial"/>
                        </a:rPr>
                        <a:t>62 ninths</a:t>
                      </a:r>
                      <a:endParaRPr lang="en-US" sz="1800" dirty="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631756544"/>
                  </a:ext>
                </a:extLst>
              </a:tr>
            </a:tbl>
          </a:graphicData>
        </a:graphic>
      </p:graphicFrame>
      <p:graphicFrame>
        <p:nvGraphicFramePr>
          <p:cNvPr id="8" name="Object 7"/>
          <p:cNvGraphicFramePr>
            <a:graphicFrameLocks noChangeAspect="1"/>
          </p:cNvGraphicFramePr>
          <p:nvPr>
            <p:extLst/>
          </p:nvPr>
        </p:nvGraphicFramePr>
        <p:xfrm>
          <a:off x="7317026" y="3078505"/>
          <a:ext cx="202844" cy="524015"/>
        </p:xfrm>
        <a:graphic>
          <a:graphicData uri="http://schemas.openxmlformats.org/presentationml/2006/ole">
            <p:oleObj spid="_x0000_s56995" name="Equation" r:id="rId4" imgW="152280" imgH="393480" progId="Equation.DSMT4">
              <p:embed/>
            </p:oleObj>
          </a:graphicData>
        </a:graphic>
      </p:graphicFrame>
      <p:graphicFrame>
        <p:nvGraphicFramePr>
          <p:cNvPr id="9" name="Object 8"/>
          <p:cNvGraphicFramePr>
            <a:graphicFrameLocks noChangeAspect="1"/>
          </p:cNvGraphicFramePr>
          <p:nvPr>
            <p:extLst/>
          </p:nvPr>
        </p:nvGraphicFramePr>
        <p:xfrm>
          <a:off x="7255946" y="3687763"/>
          <a:ext cx="305594" cy="523875"/>
        </p:xfrm>
        <a:graphic>
          <a:graphicData uri="http://schemas.openxmlformats.org/presentationml/2006/ole">
            <p:oleObj spid="_x0000_s56996" name="Equation" r:id="rId5" imgW="228600" imgH="393480" progId="Equation.DSMT4">
              <p:embed/>
            </p:oleObj>
          </a:graphicData>
        </a:graphic>
      </p:graphicFrame>
      <p:graphicFrame>
        <p:nvGraphicFramePr>
          <p:cNvPr id="10" name="Object 9"/>
          <p:cNvGraphicFramePr>
            <a:graphicFrameLocks noChangeAspect="1"/>
          </p:cNvGraphicFramePr>
          <p:nvPr>
            <p:extLst/>
          </p:nvPr>
        </p:nvGraphicFramePr>
        <p:xfrm>
          <a:off x="7268395" y="4901534"/>
          <a:ext cx="321310" cy="523875"/>
        </p:xfrm>
        <a:graphic>
          <a:graphicData uri="http://schemas.openxmlformats.org/presentationml/2006/ole">
            <p:oleObj spid="_x0000_s56997" name="Equation" r:id="rId6" imgW="241200" imgH="393480" progId="Equation.DSMT4">
              <p:embed/>
            </p:oleObj>
          </a:graphicData>
        </a:graphic>
      </p:graphicFrame>
    </p:spTree>
    <p:extLst>
      <p:ext uri="{BB962C8B-B14F-4D97-AF65-F5344CB8AC3E}">
        <p14:creationId xmlns="" xmlns:p14="http://schemas.microsoft.com/office/powerpoint/2010/main" val="3094911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Elements of Project Management</a:t>
            </a:r>
          </a:p>
        </p:txBody>
      </p:sp>
      <p:sp>
        <p:nvSpPr>
          <p:cNvPr id="3" name="Text Placeholder 2"/>
          <p:cNvSpPr>
            <a:spLocks noGrp="1"/>
          </p:cNvSpPr>
          <p:nvPr>
            <p:ph type="body" idx="1"/>
          </p:nvPr>
        </p:nvSpPr>
        <p:spPr>
          <a:xfrm>
            <a:off x="457200" y="1600200"/>
            <a:ext cx="8229600" cy="4697361"/>
          </a:xfrm>
        </p:spPr>
        <p:txBody>
          <a:bodyPr/>
          <a:lstStyle/>
          <a:p>
            <a:pPr>
              <a:buClr>
                <a:schemeClr val="tx2"/>
              </a:buClr>
            </a:pPr>
            <a:r>
              <a:rPr lang="en-US" altLang="en-US" sz="2200" dirty="0">
                <a:latin typeface="+mn-lt"/>
              </a:rPr>
              <a:t>Management is generally perceived as concerned with planning, organizing, and control of an </a:t>
            </a:r>
            <a:r>
              <a:rPr lang="en-US" altLang="en-US" sz="2200" b="1" dirty="0">
                <a:latin typeface="+mn-lt"/>
              </a:rPr>
              <a:t>ongoing</a:t>
            </a:r>
            <a:r>
              <a:rPr lang="en-US" altLang="en-US" sz="2200" dirty="0">
                <a:latin typeface="+mn-lt"/>
              </a:rPr>
              <a:t> process or activity.</a:t>
            </a:r>
          </a:p>
          <a:p>
            <a:pPr>
              <a:buClr>
                <a:schemeClr val="tx2"/>
              </a:buClr>
            </a:pPr>
            <a:r>
              <a:rPr lang="en-US" altLang="en-US" sz="2200" dirty="0">
                <a:latin typeface="+mn-lt"/>
              </a:rPr>
              <a:t>Project management is concerned with control of an important activity for a </a:t>
            </a:r>
            <a:r>
              <a:rPr lang="en-US" altLang="en-US" sz="2200" b="1" dirty="0">
                <a:latin typeface="+mn-lt"/>
              </a:rPr>
              <a:t>relatively short period of time</a:t>
            </a:r>
            <a:r>
              <a:rPr lang="en-US" altLang="en-US" sz="2200" b="1" i="1" dirty="0">
                <a:latin typeface="+mn-lt"/>
              </a:rPr>
              <a:t> </a:t>
            </a:r>
            <a:r>
              <a:rPr lang="en-US" altLang="en-US" sz="2200" dirty="0">
                <a:latin typeface="+mn-lt"/>
              </a:rPr>
              <a:t>after which management effort ends.</a:t>
            </a:r>
          </a:p>
          <a:p>
            <a:pPr>
              <a:buClr>
                <a:schemeClr val="tx2"/>
              </a:buClr>
            </a:pPr>
            <a:r>
              <a:rPr lang="en-US" altLang="en-US" sz="2200" dirty="0">
                <a:latin typeface="+mn-lt"/>
              </a:rPr>
              <a:t>Primary elements of project management to be discussed:</a:t>
            </a:r>
          </a:p>
          <a:p>
            <a:pPr marL="741600" lvl="1" indent="-284400"/>
            <a:r>
              <a:rPr lang="en-US" altLang="en-US" sz="2200" dirty="0">
                <a:latin typeface="+mn-lt"/>
              </a:rPr>
              <a:t>Project Planning</a:t>
            </a:r>
          </a:p>
          <a:p>
            <a:pPr marL="741600" lvl="1" indent="-284400"/>
            <a:r>
              <a:rPr lang="en-US" altLang="en-US" sz="2200" dirty="0">
                <a:latin typeface="+mn-lt"/>
              </a:rPr>
              <a:t>Project Return</a:t>
            </a:r>
          </a:p>
          <a:p>
            <a:pPr marL="741600" lvl="1" indent="-284400"/>
            <a:r>
              <a:rPr lang="en-US" altLang="en-US" sz="2200" dirty="0">
                <a:latin typeface="+mn-lt"/>
              </a:rPr>
              <a:t>Project Team</a:t>
            </a:r>
          </a:p>
          <a:p>
            <a:pPr marL="741600" lvl="1" indent="-284400"/>
            <a:r>
              <a:rPr lang="en-US" altLang="en-US" sz="2200" dirty="0">
                <a:latin typeface="+mn-lt"/>
              </a:rPr>
              <a:t>Project Control</a:t>
            </a:r>
          </a:p>
        </p:txBody>
      </p:sp>
    </p:spTree>
    <p:extLst>
      <p:ext uri="{BB962C8B-B14F-4D97-AF65-F5344CB8AC3E}">
        <p14:creationId xmlns="" xmlns:p14="http://schemas.microsoft.com/office/powerpoint/2010/main" val="1948722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000" dirty="0"/>
              <a:t>Probability Analysis of a Project Network </a:t>
            </a:r>
            <a:r>
              <a:rPr lang="en-US" altLang="en-US" sz="2000" b="0" dirty="0"/>
              <a:t>(1 of 2)</a:t>
            </a:r>
          </a:p>
        </p:txBody>
      </p:sp>
      <p:sp>
        <p:nvSpPr>
          <p:cNvPr id="6" name="Text Placeholder 5"/>
          <p:cNvSpPr>
            <a:spLocks noGrp="1"/>
          </p:cNvSpPr>
          <p:nvPr>
            <p:ph type="body" idx="1"/>
          </p:nvPr>
        </p:nvSpPr>
        <p:spPr/>
        <p:txBody>
          <a:bodyPr/>
          <a:lstStyle/>
          <a:p>
            <a:pPr eaLnBrk="0" hangingPunct="0">
              <a:buClr>
                <a:schemeClr val="tx2"/>
              </a:buClr>
            </a:pPr>
            <a:r>
              <a:rPr lang="en-US" altLang="en-US" sz="2400" dirty="0">
                <a:latin typeface="+mn-lt"/>
              </a:rPr>
              <a:t>Using the normal distribution, probabilities are determined by computing the number of standard deviations (</a:t>
            </a:r>
            <a:r>
              <a:rPr lang="en-US" altLang="en-US" sz="2400" i="1" dirty="0">
                <a:latin typeface="+mn-lt"/>
              </a:rPr>
              <a:t>Z</a:t>
            </a:r>
            <a:r>
              <a:rPr lang="en-US" altLang="en-US" sz="2400" dirty="0">
                <a:latin typeface="+mn-lt"/>
              </a:rPr>
              <a:t>) a value is from the mean</a:t>
            </a:r>
            <a:r>
              <a:rPr lang="en-US" altLang="en-US" sz="2400" dirty="0" smtClean="0">
                <a:latin typeface="+mn-lt"/>
              </a:rPr>
              <a:t>.</a:t>
            </a:r>
            <a:endParaRPr lang="en-US" altLang="en-US" sz="2400" dirty="0">
              <a:latin typeface="+mn-lt"/>
            </a:endParaRPr>
          </a:p>
          <a:p>
            <a:pPr eaLnBrk="0" hangingPunct="0">
              <a:buClr>
                <a:schemeClr val="tx2"/>
              </a:buClr>
            </a:pPr>
            <a:r>
              <a:rPr lang="en-US" altLang="en-US" sz="2400" dirty="0">
                <a:latin typeface="+mn-lt"/>
              </a:rPr>
              <a:t>The </a:t>
            </a:r>
            <a:r>
              <a:rPr lang="en-US" altLang="en-US" sz="2400" i="1" dirty="0">
                <a:latin typeface="+mn-lt"/>
              </a:rPr>
              <a:t>Z</a:t>
            </a:r>
            <a:r>
              <a:rPr lang="en-US" altLang="en-US" sz="2400" dirty="0">
                <a:latin typeface="+mn-lt"/>
              </a:rPr>
              <a:t> value is used to find the corresponding probability in Table A.1, Appendix A.</a:t>
            </a:r>
          </a:p>
        </p:txBody>
      </p:sp>
    </p:spTree>
    <p:extLst>
      <p:ext uri="{BB962C8B-B14F-4D97-AF65-F5344CB8AC3E}">
        <p14:creationId xmlns="" xmlns:p14="http://schemas.microsoft.com/office/powerpoint/2010/main" val="12480086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Probability Analysis of a Project Network </a:t>
            </a:r>
            <a:r>
              <a:rPr lang="en-US" sz="2000" b="0" dirty="0"/>
              <a:t>(2 of 2)</a:t>
            </a:r>
          </a:p>
        </p:txBody>
      </p:sp>
      <p:sp>
        <p:nvSpPr>
          <p:cNvPr id="3" name="Text Placeholder 2"/>
          <p:cNvSpPr>
            <a:spLocks noGrp="1"/>
          </p:cNvSpPr>
          <p:nvPr>
            <p:ph type="body" idx="1"/>
          </p:nvPr>
        </p:nvSpPr>
        <p:spPr>
          <a:xfrm>
            <a:off x="457200" y="1600200"/>
            <a:ext cx="8229600" cy="435077"/>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8.16</a:t>
            </a:r>
            <a:r>
              <a:rPr lang="en-US" sz="2000" dirty="0" smtClean="0">
                <a:latin typeface="+mn-lt"/>
                <a:cs typeface="Times New Roman" pitchFamily="18" charset="0"/>
              </a:rPr>
              <a:t> </a:t>
            </a:r>
            <a:r>
              <a:rPr lang="en-US" sz="2000" dirty="0" smtClean="0">
                <a:latin typeface="+mn-lt"/>
                <a:cs typeface="Times" pitchFamily="18" charset="0"/>
              </a:rPr>
              <a:t>Normal </a:t>
            </a:r>
            <a:r>
              <a:rPr lang="en-US" sz="2000" dirty="0">
                <a:latin typeface="+mn-lt"/>
                <a:cs typeface="Times" pitchFamily="18" charset="0"/>
              </a:rPr>
              <a:t>distribution of network duration</a:t>
            </a:r>
            <a:endParaRPr lang="en-US" sz="2000" dirty="0">
              <a:latin typeface="+mn-lt"/>
            </a:endParaRPr>
          </a:p>
        </p:txBody>
      </p:sp>
      <p:pic>
        <p:nvPicPr>
          <p:cNvPr id="4" name="Picture 3" descr="A normal distribution curve of network duration is bell-shaped, symmetrical about a peak. The curve is plotted on a horizontal axis representing time. Features of the curve are summarized as follows: The peak is at time mu = 25 weeks. The distance from mu to time x to its right is Z sigma. Z = start fraction x minus mu, over sigma, end fraction. The area under the curve between mu and x represents probability."/>
          <p:cNvPicPr>
            <a:picLocks noChangeAspect="1"/>
          </p:cNvPicPr>
          <p:nvPr/>
        </p:nvPicPr>
        <p:blipFill>
          <a:blip r:embed="rId2"/>
          <a:stretch>
            <a:fillRect/>
          </a:stretch>
        </p:blipFill>
        <p:spPr>
          <a:xfrm>
            <a:off x="811029" y="2514164"/>
            <a:ext cx="7268714" cy="3433379"/>
          </a:xfrm>
          <a:prstGeom prst="rect">
            <a:avLst/>
          </a:prstGeom>
        </p:spPr>
      </p:pic>
    </p:spTree>
    <p:extLst>
      <p:ext uri="{BB962C8B-B14F-4D97-AF65-F5344CB8AC3E}">
        <p14:creationId xmlns="" xmlns:p14="http://schemas.microsoft.com/office/powerpoint/2010/main" val="28232884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Analysis of a Project Network</a:t>
            </a:r>
            <a:br>
              <a:rPr lang="en-US" dirty="0"/>
            </a:br>
            <a:r>
              <a:rPr lang="en-US" dirty="0"/>
              <a:t>Example 1 </a:t>
            </a:r>
            <a:r>
              <a:rPr lang="en-US" sz="2000" b="0" dirty="0"/>
              <a:t>(1 of 2)</a:t>
            </a:r>
          </a:p>
        </p:txBody>
      </p:sp>
      <p:sp>
        <p:nvSpPr>
          <p:cNvPr id="3" name="Text Placeholder 2"/>
          <p:cNvSpPr>
            <a:spLocks noGrp="1"/>
          </p:cNvSpPr>
          <p:nvPr>
            <p:ph type="body" idx="1"/>
          </p:nvPr>
        </p:nvSpPr>
        <p:spPr>
          <a:xfrm>
            <a:off x="457200" y="1600201"/>
            <a:ext cx="8229600" cy="685800"/>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8.17</a:t>
            </a:r>
            <a:r>
              <a:rPr lang="en-US" sz="2000" dirty="0" smtClean="0">
                <a:latin typeface="+mn-lt"/>
                <a:cs typeface="Times New Roman" pitchFamily="18" charset="0"/>
              </a:rPr>
              <a:t> </a:t>
            </a:r>
            <a:r>
              <a:rPr lang="en-US" sz="2000" dirty="0" smtClean="0">
                <a:latin typeface="+mn-lt"/>
                <a:cs typeface="Times" pitchFamily="18" charset="0"/>
              </a:rPr>
              <a:t>Probability </a:t>
            </a:r>
            <a:r>
              <a:rPr lang="en-US" sz="2000" dirty="0">
                <a:latin typeface="+mn-lt"/>
                <a:cs typeface="Times" pitchFamily="18" charset="0"/>
              </a:rPr>
              <a:t>that the network will be completed in 30 weeks or less</a:t>
            </a:r>
            <a:endParaRPr lang="en-US" sz="2000" dirty="0">
              <a:latin typeface="+mn-lt"/>
            </a:endParaRPr>
          </a:p>
        </p:txBody>
      </p:sp>
      <p:pic>
        <p:nvPicPr>
          <p:cNvPr id="4" name="Picture 3" descr="A normal distribution has mu = 25 weeks and x = 30 weeks. The area under the curve left of x represents probability P for x is less than or equal to 30 weeks."/>
          <p:cNvPicPr>
            <a:picLocks noChangeAspect="1"/>
          </p:cNvPicPr>
          <p:nvPr/>
        </p:nvPicPr>
        <p:blipFill>
          <a:blip r:embed="rId2"/>
          <a:stretch>
            <a:fillRect/>
          </a:stretch>
        </p:blipFill>
        <p:spPr>
          <a:xfrm>
            <a:off x="1109234" y="2715231"/>
            <a:ext cx="6045818" cy="3333799"/>
          </a:xfrm>
          <a:prstGeom prst="rect">
            <a:avLst/>
          </a:prstGeom>
        </p:spPr>
      </p:pic>
    </p:spTree>
    <p:extLst>
      <p:ext uri="{BB962C8B-B14F-4D97-AF65-F5344CB8AC3E}">
        <p14:creationId xmlns="" xmlns:p14="http://schemas.microsoft.com/office/powerpoint/2010/main" val="3602954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Probability Analysis of a Project Network</a:t>
            </a:r>
            <a:br>
              <a:rPr lang="en-US" altLang="en-US" dirty="0"/>
            </a:br>
            <a:r>
              <a:rPr lang="en-US" altLang="en-US" dirty="0"/>
              <a:t>Example 1 </a:t>
            </a:r>
            <a:r>
              <a:rPr lang="en-US" altLang="en-US" sz="2000" b="0" dirty="0"/>
              <a:t>(2 of 2)</a:t>
            </a:r>
          </a:p>
        </p:txBody>
      </p:sp>
      <p:sp>
        <p:nvSpPr>
          <p:cNvPr id="3" name="Text Placeholder 2"/>
          <p:cNvSpPr>
            <a:spLocks noGrp="1"/>
          </p:cNvSpPr>
          <p:nvPr>
            <p:ph type="body" idx="1"/>
          </p:nvPr>
        </p:nvSpPr>
        <p:spPr>
          <a:xfrm>
            <a:off x="457200" y="1600201"/>
            <a:ext cx="8229600" cy="833284"/>
          </a:xfrm>
        </p:spPr>
        <p:txBody>
          <a:bodyPr/>
          <a:lstStyle/>
          <a:p>
            <a:pPr marL="0" indent="0" eaLnBrk="0" hangingPunct="0">
              <a:spcBef>
                <a:spcPct val="35000"/>
              </a:spcBef>
              <a:buNone/>
            </a:pPr>
            <a:r>
              <a:rPr lang="en-US" altLang="en-US" sz="2400" dirty="0" smtClean="0">
                <a:latin typeface="+mn-lt"/>
              </a:rPr>
              <a:t>What </a:t>
            </a:r>
            <a:r>
              <a:rPr lang="en-US" altLang="en-US" sz="2400" dirty="0">
                <a:latin typeface="+mn-lt"/>
              </a:rPr>
              <a:t>is the probability that the new order processing system will be ready by 30 weeks</a:t>
            </a:r>
            <a:r>
              <a:rPr lang="en-US" altLang="en-US" sz="2400" dirty="0" smtClean="0">
                <a:latin typeface="+mn-lt"/>
              </a:rPr>
              <a:t>?</a:t>
            </a:r>
            <a:endParaRPr lang="en-US" altLang="en-US" sz="2400" dirty="0">
              <a:latin typeface="+mn-lt"/>
            </a:endParaRPr>
          </a:p>
        </p:txBody>
      </p:sp>
      <p:graphicFrame>
        <p:nvGraphicFramePr>
          <p:cNvPr id="5" name="Object 4" descr="Mu = 25 weeks. Sigma squared = 6.9. Sigma = the square root of 6.9 = 2.63. Z = start fraction x sub minus mu over sigma end fraction. Z = start fraction, 30 minus 25 over 2.63, end fraction = 1.90."/>
          <p:cNvGraphicFramePr>
            <a:graphicFrameLocks noChangeAspect="1"/>
          </p:cNvGraphicFramePr>
          <p:nvPr>
            <p:extLst>
              <p:ext uri="{D42A27DB-BD31-4B8C-83A1-F6EECF244321}">
                <p14:modId xmlns="" xmlns:p14="http://schemas.microsoft.com/office/powerpoint/2010/main" val="3124564764"/>
              </p:ext>
            </p:extLst>
          </p:nvPr>
        </p:nvGraphicFramePr>
        <p:xfrm>
          <a:off x="686141" y="2664404"/>
          <a:ext cx="2904758" cy="3623458"/>
        </p:xfrm>
        <a:graphic>
          <a:graphicData uri="http://schemas.openxmlformats.org/presentationml/2006/ole">
            <p:oleObj spid="_x0000_s57514" name="Equation" r:id="rId3" imgW="1231560" imgH="1536480" progId="Equation.DSMT4">
              <p:embed/>
            </p:oleObj>
          </a:graphicData>
        </a:graphic>
      </p:graphicFrame>
      <p:sp>
        <p:nvSpPr>
          <p:cNvPr id="4" name="Text Placeholder 3"/>
          <p:cNvSpPr>
            <a:spLocks noGrp="1"/>
          </p:cNvSpPr>
          <p:nvPr>
            <p:ph type="body" idx="2"/>
          </p:nvPr>
        </p:nvSpPr>
        <p:spPr>
          <a:xfrm>
            <a:off x="3731342" y="3696929"/>
            <a:ext cx="4734230" cy="2512142"/>
          </a:xfrm>
        </p:spPr>
        <p:txBody>
          <a:bodyPr/>
          <a:lstStyle/>
          <a:p>
            <a:pPr marL="0" indent="0" eaLnBrk="0" hangingPunct="0">
              <a:buNone/>
            </a:pPr>
            <a:r>
              <a:rPr lang="en-US" altLang="en-US" sz="2400" i="1" dirty="0">
                <a:latin typeface="+mn-lt"/>
              </a:rPr>
              <a:t>Z</a:t>
            </a:r>
            <a:r>
              <a:rPr lang="en-US" altLang="en-US" sz="2400" dirty="0">
                <a:latin typeface="+mn-lt"/>
              </a:rPr>
              <a:t>  value of 1.90 corresponds to probability of .4713 in Table A.1, Appendix A. The probability of completing project in 30 weeks or less</a:t>
            </a:r>
            <a:r>
              <a:rPr lang="en-US" altLang="en-US" sz="2400" dirty="0" smtClean="0">
                <a:latin typeface="+mn-lt"/>
              </a:rPr>
              <a:t>:</a:t>
            </a:r>
          </a:p>
          <a:p>
            <a:pPr marL="0" indent="0" eaLnBrk="0" hangingPunct="0">
              <a:buNone/>
            </a:pPr>
            <a:r>
              <a:rPr lang="en-US" altLang="en-US" sz="2400" dirty="0" smtClean="0">
                <a:latin typeface="+mn-lt"/>
              </a:rPr>
              <a:t>(.</a:t>
            </a:r>
            <a:r>
              <a:rPr lang="en-US" altLang="en-US" sz="2400" dirty="0">
                <a:latin typeface="+mn-lt"/>
              </a:rPr>
              <a:t>5000 + .4713) = </a:t>
            </a:r>
            <a:r>
              <a:rPr lang="en-US" altLang="en-US" sz="2400" b="1" dirty="0">
                <a:solidFill>
                  <a:schemeClr val="tx1"/>
                </a:solidFill>
                <a:latin typeface="+mn-lt"/>
              </a:rPr>
              <a:t>.9713</a:t>
            </a:r>
            <a:r>
              <a:rPr lang="en-US" altLang="en-US" sz="2400" b="1" dirty="0" smtClean="0">
                <a:solidFill>
                  <a:schemeClr val="tx1"/>
                </a:solidFill>
                <a:latin typeface="+mn-lt"/>
              </a:rPr>
              <a:t>.</a:t>
            </a:r>
            <a:endParaRPr lang="en-US" altLang="en-US" sz="2400" b="1" dirty="0">
              <a:solidFill>
                <a:schemeClr val="tx1"/>
              </a:solidFill>
              <a:latin typeface="+mn-lt"/>
            </a:endParaRPr>
          </a:p>
        </p:txBody>
      </p:sp>
    </p:spTree>
    <p:extLst>
      <p:ext uri="{BB962C8B-B14F-4D97-AF65-F5344CB8AC3E}">
        <p14:creationId xmlns="" xmlns:p14="http://schemas.microsoft.com/office/powerpoint/2010/main" val="3947004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solidFill>
                  <a:schemeClr val="tx2"/>
                </a:solidFill>
              </a:rPr>
              <a:t>Probability Analysis of a Project Network Example 2 </a:t>
            </a:r>
            <a:r>
              <a:rPr lang="en-IN" sz="2000" b="0" dirty="0">
                <a:solidFill>
                  <a:schemeClr val="tx2"/>
                </a:solidFill>
              </a:rPr>
              <a:t>(1 of 2)</a:t>
            </a:r>
            <a:endParaRPr lang="en-US" sz="2000" b="0" dirty="0">
              <a:solidFill>
                <a:schemeClr val="tx2"/>
              </a:solidFill>
            </a:endParaRPr>
          </a:p>
        </p:txBody>
      </p:sp>
      <p:sp>
        <p:nvSpPr>
          <p:cNvPr id="6" name="Text Placeholder 5"/>
          <p:cNvSpPr>
            <a:spLocks noGrp="1"/>
          </p:cNvSpPr>
          <p:nvPr>
            <p:ph type="body" idx="1"/>
          </p:nvPr>
        </p:nvSpPr>
        <p:spPr>
          <a:xfrm>
            <a:off x="457200" y="1600200"/>
            <a:ext cx="8229600" cy="730045"/>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8.18</a:t>
            </a:r>
            <a:r>
              <a:rPr lang="en-US" sz="2000" dirty="0" smtClean="0">
                <a:latin typeface="+mn-lt"/>
                <a:cs typeface="Times New Roman" pitchFamily="18" charset="0"/>
              </a:rPr>
              <a:t> </a:t>
            </a:r>
            <a:r>
              <a:rPr lang="en-US" sz="2000" dirty="0" smtClean="0">
                <a:latin typeface="+mn-lt"/>
                <a:cs typeface="Times" pitchFamily="18" charset="0"/>
              </a:rPr>
              <a:t>Probability </a:t>
            </a:r>
            <a:r>
              <a:rPr lang="en-US" sz="2000" dirty="0">
                <a:latin typeface="+mn-lt"/>
                <a:cs typeface="Times" pitchFamily="18" charset="0"/>
              </a:rPr>
              <a:t>the network will be completed in 22 weeks or less</a:t>
            </a:r>
            <a:endParaRPr lang="en-US" sz="2000" dirty="0">
              <a:latin typeface="+mn-lt"/>
            </a:endParaRPr>
          </a:p>
        </p:txBody>
      </p:sp>
      <p:pic>
        <p:nvPicPr>
          <p:cNvPr id="7" name="Picture 6" descr="A normal distribution has mu = 25 weeks and x = 22 weeks. Left of x, area P for x is less than or equal to 22 weeks = 0.1271. Between x and mu, the area is 0.3729."/>
          <p:cNvPicPr>
            <a:picLocks noChangeAspect="1"/>
          </p:cNvPicPr>
          <p:nvPr/>
        </p:nvPicPr>
        <p:blipFill>
          <a:blip r:embed="rId2"/>
          <a:stretch>
            <a:fillRect/>
          </a:stretch>
        </p:blipFill>
        <p:spPr>
          <a:xfrm>
            <a:off x="788677" y="2660341"/>
            <a:ext cx="6754871" cy="3504745"/>
          </a:xfrm>
          <a:prstGeom prst="rect">
            <a:avLst/>
          </a:prstGeom>
        </p:spPr>
      </p:pic>
    </p:spTree>
    <p:extLst>
      <p:ext uri="{BB962C8B-B14F-4D97-AF65-F5344CB8AC3E}">
        <p14:creationId xmlns="" xmlns:p14="http://schemas.microsoft.com/office/powerpoint/2010/main" val="1890901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solidFill>
                  <a:schemeClr val="tx2"/>
                </a:solidFill>
              </a:rPr>
              <a:t>Probability Analysis of a Project Network Example 2 </a:t>
            </a:r>
            <a:r>
              <a:rPr lang="en-IN" sz="2000" b="0" dirty="0" smtClean="0">
                <a:solidFill>
                  <a:schemeClr val="tx2"/>
                </a:solidFill>
              </a:rPr>
              <a:t>(2 </a:t>
            </a:r>
            <a:r>
              <a:rPr lang="en-IN" sz="2000" b="0" dirty="0">
                <a:solidFill>
                  <a:schemeClr val="tx2"/>
                </a:solidFill>
              </a:rPr>
              <a:t>of 2)</a:t>
            </a:r>
            <a:endParaRPr lang="en-US" altLang="en-US" sz="2000" b="0" dirty="0"/>
          </a:p>
        </p:txBody>
      </p:sp>
      <p:sp>
        <p:nvSpPr>
          <p:cNvPr id="5" name="Text Placeholder 4"/>
          <p:cNvSpPr>
            <a:spLocks noGrp="1"/>
          </p:cNvSpPr>
          <p:nvPr>
            <p:ph type="body" idx="1"/>
          </p:nvPr>
        </p:nvSpPr>
        <p:spPr>
          <a:xfrm>
            <a:off x="457200" y="1600200"/>
            <a:ext cx="8229600" cy="1172497"/>
          </a:xfrm>
        </p:spPr>
        <p:txBody>
          <a:bodyPr/>
          <a:lstStyle/>
          <a:p>
            <a:pPr eaLnBrk="0" hangingPunct="0">
              <a:buClr>
                <a:schemeClr val="tx2"/>
              </a:buClr>
            </a:pPr>
            <a:r>
              <a:rPr lang="en-US" altLang="en-US" sz="2400" dirty="0">
                <a:latin typeface="+mn-lt"/>
              </a:rPr>
              <a:t>A customer will trade elsewhere if the new ordering system is not working within 22 weeks. What is the probability that she will be retained?</a:t>
            </a:r>
          </a:p>
        </p:txBody>
      </p:sp>
      <p:graphicFrame>
        <p:nvGraphicFramePr>
          <p:cNvPr id="7" name="Object 6" descr="Z = start fraction, left parenthesis, 22 minus 25, right parenthesis over 2.63, end fraction = negative 1.14."/>
          <p:cNvGraphicFramePr>
            <a:graphicFrameLocks noChangeAspect="1"/>
          </p:cNvGraphicFramePr>
          <p:nvPr>
            <p:extLst>
              <p:ext uri="{D42A27DB-BD31-4B8C-83A1-F6EECF244321}">
                <p14:modId xmlns="" xmlns:p14="http://schemas.microsoft.com/office/powerpoint/2010/main" val="861814888"/>
              </p:ext>
            </p:extLst>
          </p:nvPr>
        </p:nvGraphicFramePr>
        <p:xfrm>
          <a:off x="2979421" y="3231669"/>
          <a:ext cx="3185159" cy="925603"/>
        </p:xfrm>
        <a:graphic>
          <a:graphicData uri="http://schemas.openxmlformats.org/presentationml/2006/ole">
            <p:oleObj spid="_x0000_s58538" name="Equation" r:id="rId3" imgW="1485720" imgH="431640" progId="Equation.DSMT4">
              <p:embed/>
            </p:oleObj>
          </a:graphicData>
        </a:graphic>
      </p:graphicFrame>
      <p:sp>
        <p:nvSpPr>
          <p:cNvPr id="6" name="Text Placeholder 5"/>
          <p:cNvSpPr>
            <a:spLocks noGrp="1"/>
          </p:cNvSpPr>
          <p:nvPr>
            <p:ph type="body" idx="2"/>
          </p:nvPr>
        </p:nvSpPr>
        <p:spPr>
          <a:xfrm>
            <a:off x="457200" y="4522834"/>
            <a:ext cx="8096865" cy="1700981"/>
          </a:xfrm>
        </p:spPr>
        <p:txBody>
          <a:bodyPr/>
          <a:lstStyle/>
          <a:p>
            <a:pPr eaLnBrk="0" hangingPunct="0">
              <a:buClr>
                <a:schemeClr val="tx2"/>
              </a:buClr>
            </a:pPr>
            <a:r>
              <a:rPr lang="en-US" altLang="en-US" sz="2400" dirty="0">
                <a:latin typeface="+mn-lt"/>
              </a:rPr>
              <a:t>Z value of 1.14 (ignore negative) corresponds to probability of .3729 in Table A.1, Appendix A.</a:t>
            </a:r>
          </a:p>
          <a:p>
            <a:pPr eaLnBrk="0" hangingPunct="0">
              <a:buClr>
                <a:schemeClr val="tx2"/>
              </a:buClr>
            </a:pPr>
            <a:r>
              <a:rPr lang="en-US" altLang="en-US" sz="2400" dirty="0">
                <a:latin typeface="+mn-lt"/>
              </a:rPr>
              <a:t>Probability that customer will be retained is </a:t>
            </a:r>
            <a:r>
              <a:rPr lang="en-US" altLang="en-US" sz="2400" b="1" dirty="0">
                <a:solidFill>
                  <a:schemeClr val="tx1"/>
                </a:solidFill>
                <a:latin typeface="+mn-lt"/>
              </a:rPr>
              <a:t>.1271</a:t>
            </a:r>
            <a:r>
              <a:rPr lang="en-US" altLang="en-US" sz="2400" dirty="0">
                <a:latin typeface="+mn-lt"/>
              </a:rPr>
              <a:t> (.</a:t>
            </a:r>
            <a:r>
              <a:rPr lang="en-US" altLang="en-US" sz="2400" dirty="0" smtClean="0">
                <a:latin typeface="+mn-lt"/>
              </a:rPr>
              <a:t>5000</a:t>
            </a:r>
            <a:r>
              <a:rPr lang="en-US" altLang="en-US" sz="2400" dirty="0" smtClean="0">
                <a:latin typeface="Arial" panose="020B0604020202020204" pitchFamily="34" charset="0"/>
                <a:cs typeface="Arial" panose="020B0604020202020204" pitchFamily="34" charset="0"/>
              </a:rPr>
              <a:t>−</a:t>
            </a:r>
            <a:r>
              <a:rPr lang="en-US" altLang="en-US" sz="2400" dirty="0" smtClean="0">
                <a:latin typeface="+mn-lt"/>
              </a:rPr>
              <a:t>.3729)</a:t>
            </a:r>
            <a:endParaRPr lang="en-US" altLang="en-US" sz="2400" dirty="0">
              <a:latin typeface="+mn-lt"/>
              <a:sym typeface="Symbol" pitchFamily="18" charset="2"/>
            </a:endParaRPr>
          </a:p>
        </p:txBody>
      </p:sp>
    </p:spTree>
    <p:extLst>
      <p:ext uri="{BB962C8B-B14F-4D97-AF65-F5344CB8AC3E}">
        <p14:creationId xmlns="" xmlns:p14="http://schemas.microsoft.com/office/powerpoint/2010/main" val="1494698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tx2"/>
                </a:solidFill>
              </a:rPr>
              <a:t>C</a:t>
            </a:r>
            <a:r>
              <a:rPr lang="en-US" altLang="en-US" sz="100" dirty="0" smtClean="0">
                <a:solidFill>
                  <a:schemeClr val="tx2"/>
                </a:solidFill>
              </a:rPr>
              <a:t> </a:t>
            </a:r>
            <a:r>
              <a:rPr lang="en-US" altLang="en-US" dirty="0" smtClean="0">
                <a:solidFill>
                  <a:schemeClr val="tx2"/>
                </a:solidFill>
              </a:rPr>
              <a:t>P</a:t>
            </a:r>
            <a:r>
              <a:rPr lang="en-US" altLang="en-US" sz="100" dirty="0" smtClean="0">
                <a:solidFill>
                  <a:schemeClr val="tx2"/>
                </a:solidFill>
              </a:rPr>
              <a:t> </a:t>
            </a:r>
            <a:r>
              <a:rPr lang="en-US" altLang="en-US" dirty="0" smtClean="0">
                <a:solidFill>
                  <a:schemeClr val="tx2"/>
                </a:solidFill>
              </a:rPr>
              <a:t>M/P</a:t>
            </a:r>
            <a:r>
              <a:rPr lang="en-US" altLang="en-US" sz="100" dirty="0" smtClean="0">
                <a:solidFill>
                  <a:schemeClr val="tx2"/>
                </a:solidFill>
              </a:rPr>
              <a:t> </a:t>
            </a:r>
            <a:r>
              <a:rPr lang="en-US" altLang="en-US" dirty="0" smtClean="0">
                <a:solidFill>
                  <a:schemeClr val="tx2"/>
                </a:solidFill>
              </a:rPr>
              <a:t>E</a:t>
            </a:r>
            <a:r>
              <a:rPr lang="en-US" altLang="en-US" sz="100" dirty="0" smtClean="0">
                <a:solidFill>
                  <a:schemeClr val="tx2"/>
                </a:solidFill>
              </a:rPr>
              <a:t> </a:t>
            </a:r>
            <a:r>
              <a:rPr lang="en-US" altLang="en-US" dirty="0" smtClean="0">
                <a:solidFill>
                  <a:schemeClr val="tx2"/>
                </a:solidFill>
              </a:rPr>
              <a:t>R</a:t>
            </a:r>
            <a:r>
              <a:rPr lang="en-US" altLang="en-US" sz="100" dirty="0" smtClean="0">
                <a:solidFill>
                  <a:schemeClr val="tx2"/>
                </a:solidFill>
              </a:rPr>
              <a:t> </a:t>
            </a:r>
            <a:r>
              <a:rPr lang="en-US" altLang="en-US" dirty="0" smtClean="0">
                <a:solidFill>
                  <a:schemeClr val="tx2"/>
                </a:solidFill>
              </a:rPr>
              <a:t>T Analysis </a:t>
            </a:r>
            <a:r>
              <a:rPr lang="en-US" altLang="en-US" dirty="0">
                <a:solidFill>
                  <a:schemeClr val="tx2"/>
                </a:solidFill>
              </a:rPr>
              <a:t>with </a:t>
            </a:r>
            <a:r>
              <a:rPr lang="en-US" altLang="en-US" dirty="0" smtClean="0">
                <a:solidFill>
                  <a:schemeClr val="tx2"/>
                </a:solidFill>
              </a:rPr>
              <a:t>Q</a:t>
            </a:r>
            <a:r>
              <a:rPr lang="en-US" altLang="en-US" sz="100" dirty="0" smtClean="0">
                <a:solidFill>
                  <a:schemeClr val="tx2"/>
                </a:solidFill>
              </a:rPr>
              <a:t> </a:t>
            </a:r>
            <a:r>
              <a:rPr lang="en-US" altLang="en-US" dirty="0" smtClean="0">
                <a:solidFill>
                  <a:schemeClr val="tx2"/>
                </a:solidFill>
              </a:rPr>
              <a:t>M </a:t>
            </a:r>
            <a:r>
              <a:rPr lang="en-US" altLang="en-US" dirty="0">
                <a:solidFill>
                  <a:schemeClr val="tx2"/>
                </a:solidFill>
              </a:rPr>
              <a:t>for Windows &amp; Excel </a:t>
            </a:r>
            <a:r>
              <a:rPr lang="en-US" altLang="en-US" dirty="0" smtClean="0">
                <a:solidFill>
                  <a:schemeClr val="tx2"/>
                </a:solidFill>
              </a:rPr>
              <a:t>Q</a:t>
            </a:r>
            <a:r>
              <a:rPr lang="en-US" altLang="en-US" sz="100" dirty="0" smtClean="0">
                <a:solidFill>
                  <a:schemeClr val="tx2"/>
                </a:solidFill>
              </a:rPr>
              <a:t> </a:t>
            </a:r>
            <a:r>
              <a:rPr lang="en-US" altLang="en-US" dirty="0" smtClean="0">
                <a:solidFill>
                  <a:schemeClr val="tx2"/>
                </a:solidFill>
              </a:rPr>
              <a:t>M </a:t>
            </a:r>
            <a:r>
              <a:rPr lang="en-US" altLang="en-US" sz="2000" b="0" dirty="0">
                <a:solidFill>
                  <a:schemeClr val="tx2"/>
                </a:solidFill>
              </a:rPr>
              <a:t>(1 of 2)</a:t>
            </a:r>
            <a:endParaRPr lang="en-US" sz="2000" b="0" dirty="0">
              <a:solidFill>
                <a:schemeClr val="tx2"/>
              </a:solidFill>
            </a:endParaRPr>
          </a:p>
        </p:txBody>
      </p:sp>
      <p:sp>
        <p:nvSpPr>
          <p:cNvPr id="3" name="Text Placeholder 2"/>
          <p:cNvSpPr>
            <a:spLocks noGrp="1"/>
          </p:cNvSpPr>
          <p:nvPr>
            <p:ph type="body" idx="1"/>
          </p:nvPr>
        </p:nvSpPr>
        <p:spPr>
          <a:xfrm>
            <a:off x="457200" y="1600200"/>
            <a:ext cx="8229600" cy="405581"/>
          </a:xfrm>
        </p:spPr>
        <p:txBody>
          <a:bodyPr/>
          <a:lstStyle/>
          <a:p>
            <a:pPr marL="0" indent="0">
              <a:buNone/>
            </a:pPr>
            <a:r>
              <a:rPr lang="en-US" sz="2000" b="1" dirty="0">
                <a:latin typeface="+mn-lt"/>
              </a:rPr>
              <a:t>Exhibit </a:t>
            </a:r>
            <a:r>
              <a:rPr lang="en-US" sz="2000" b="1" dirty="0" smtClean="0">
                <a:latin typeface="+mn-lt"/>
              </a:rPr>
              <a:t>8.1:</a:t>
            </a:r>
            <a:r>
              <a:rPr lang="en-US" sz="2000" dirty="0" smtClean="0">
                <a:latin typeface="+mn-lt"/>
              </a:rPr>
              <a:t> Q</a:t>
            </a:r>
            <a:r>
              <a:rPr lang="en-US" sz="100" dirty="0" smtClean="0">
                <a:latin typeface="+mn-lt"/>
              </a:rPr>
              <a:t> </a:t>
            </a:r>
            <a:r>
              <a:rPr lang="en-US" sz="2000" dirty="0" smtClean="0">
                <a:latin typeface="+mn-lt"/>
              </a:rPr>
              <a:t>M </a:t>
            </a:r>
            <a:r>
              <a:rPr lang="en-US" sz="2000" dirty="0">
                <a:latin typeface="+mn-lt"/>
              </a:rPr>
              <a:t>for Windows solution output for system </a:t>
            </a:r>
            <a:r>
              <a:rPr lang="en-US" sz="2000" dirty="0" smtClean="0">
                <a:latin typeface="+mn-lt"/>
              </a:rPr>
              <a:t>installation</a:t>
            </a:r>
            <a:endParaRPr lang="en-US" sz="2000" dirty="0">
              <a:latin typeface="+mn-lt"/>
            </a:endParaRPr>
          </a:p>
        </p:txBody>
      </p:sp>
      <p:pic>
        <p:nvPicPr>
          <p:cNvPr id="5" name="Picture 4" descr="A Q M for Windows screen displays project management, PERT slash C P M, triple time estimate results displays a table, with columns for activity, activity time, early start, early finish, late start, late finish, slack, standard deviation, and variance. The table is reproduced as follows: A table has 12 rows and 9 columns. The columns have the following headings from left to right. Activity, Activity time, Early start, Early finish, Late start, Late finish, Slack, Standard deviation, Variance. The row entries are as follows. Row 1. Project, 25, Blank, Blank, Blank, Blank, Blank, 2.62, 6.89. Row 2. 1, 8, 0, 8, 1, 9, 1, 0.67, 0.44. Row 3. 2, 6, 0, 6, 0, 6, 0, 1, 1. Row 4. 3, 3, 0, 3, 2, 5, 2, 0.67, 0.44. Row 5. 4, 5, 8, 13, 16, 21, 8, 1.67, 2.78. Row 6. 5, 3, 6, 9, 6, 9, 0, 0.33, 0.11. Row 7. 6, 4, 3, 7, 5, 9, 2, 0.33, 0.11. Row 8. 7, 2, 3, 5, 14, 16, 11, 0, 0. Row 9. 8, 7, 9, 16, 9, 16, 0, 1.33, 1.78. Row 10. 9, 4, 9, 13, 12, 16, 3, 0.67, 0.44. Row 11. 10, 4, 13, 17, 21, 25, 8, 1, 1. Row 12. 11, 9, 16, 25, 16, 25, 0, 2, 4.">
            <a:extLst>
              <a:ext uri="{FF2B5EF4-FFF2-40B4-BE49-F238E27FC236}">
                <a16:creationId xmlns="" xmlns:a16="http://schemas.microsoft.com/office/drawing/2014/main" id="{841E1E4C-2C72-42F7-B5BF-13E035FB2E3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08026" y="2293331"/>
            <a:ext cx="6927948" cy="3623404"/>
          </a:xfrm>
          <a:prstGeom prst="rect">
            <a:avLst/>
          </a:prstGeom>
        </p:spPr>
      </p:pic>
    </p:spTree>
    <p:extLst>
      <p:ext uri="{BB962C8B-B14F-4D97-AF65-F5344CB8AC3E}">
        <p14:creationId xmlns="" xmlns:p14="http://schemas.microsoft.com/office/powerpoint/2010/main" val="1332947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C</a:t>
            </a:r>
            <a:r>
              <a:rPr lang="en-US" altLang="en-US" sz="100" dirty="0" smtClean="0"/>
              <a:t> </a:t>
            </a:r>
            <a:r>
              <a:rPr lang="en-US" altLang="en-US" dirty="0" smtClean="0"/>
              <a:t>P</a:t>
            </a:r>
            <a:r>
              <a:rPr lang="en-US" altLang="en-US" sz="100" dirty="0" smtClean="0"/>
              <a:t> </a:t>
            </a:r>
            <a:r>
              <a:rPr lang="en-US" altLang="en-US" dirty="0" smtClean="0"/>
              <a:t>M/P</a:t>
            </a:r>
            <a:r>
              <a:rPr lang="en-US" altLang="en-US" sz="100" dirty="0" smtClean="0"/>
              <a:t> </a:t>
            </a:r>
            <a:r>
              <a:rPr lang="en-US" altLang="en-US" dirty="0" smtClean="0"/>
              <a:t>E</a:t>
            </a:r>
            <a:r>
              <a:rPr lang="en-US" altLang="en-US" sz="100" dirty="0" smtClean="0"/>
              <a:t> </a:t>
            </a:r>
            <a:r>
              <a:rPr lang="en-US" altLang="en-US" dirty="0" smtClean="0"/>
              <a:t>R</a:t>
            </a:r>
            <a:r>
              <a:rPr lang="en-US" altLang="en-US" sz="100" dirty="0" smtClean="0"/>
              <a:t> </a:t>
            </a:r>
            <a:r>
              <a:rPr lang="en-US" altLang="en-US" dirty="0" smtClean="0"/>
              <a:t>T Analysis </a:t>
            </a:r>
            <a:r>
              <a:rPr lang="en-US" altLang="en-US" dirty="0"/>
              <a:t>with </a:t>
            </a:r>
            <a:r>
              <a:rPr lang="en-US" altLang="en-US" dirty="0" smtClean="0"/>
              <a:t>Q</a:t>
            </a:r>
            <a:r>
              <a:rPr lang="en-US" altLang="en-US" sz="100" dirty="0" smtClean="0"/>
              <a:t> </a:t>
            </a:r>
            <a:r>
              <a:rPr lang="en-US" altLang="en-US" dirty="0" smtClean="0"/>
              <a:t>M </a:t>
            </a:r>
            <a:r>
              <a:rPr lang="en-US" altLang="en-US" dirty="0"/>
              <a:t>for Windows &amp; Excel </a:t>
            </a:r>
            <a:r>
              <a:rPr lang="en-US" altLang="en-US" dirty="0" smtClean="0"/>
              <a:t>Q</a:t>
            </a:r>
            <a:r>
              <a:rPr lang="en-US" altLang="en-US" sz="100" dirty="0" smtClean="0"/>
              <a:t> </a:t>
            </a:r>
            <a:r>
              <a:rPr lang="en-US" altLang="en-US" dirty="0" smtClean="0"/>
              <a:t>M </a:t>
            </a:r>
            <a:r>
              <a:rPr lang="en-US" altLang="en-US" sz="2000" b="0" dirty="0"/>
              <a:t>(2 of 2)</a:t>
            </a:r>
          </a:p>
        </p:txBody>
      </p:sp>
      <p:sp>
        <p:nvSpPr>
          <p:cNvPr id="6" name="Text Placeholder 5"/>
          <p:cNvSpPr>
            <a:spLocks noGrp="1"/>
          </p:cNvSpPr>
          <p:nvPr>
            <p:ph type="body" idx="1"/>
          </p:nvPr>
        </p:nvSpPr>
        <p:spPr>
          <a:xfrm>
            <a:off x="457200" y="1600200"/>
            <a:ext cx="8229600" cy="435077"/>
          </a:xfrm>
        </p:spPr>
        <p:txBody>
          <a:bodyPr/>
          <a:lstStyle/>
          <a:p>
            <a:pPr marL="0" indent="0" eaLnBrk="0" hangingPunct="0">
              <a:buNone/>
            </a:pPr>
            <a:r>
              <a:rPr lang="en-US" sz="2000" b="1" dirty="0">
                <a:latin typeface="+mn-lt"/>
              </a:rPr>
              <a:t>Exhibit </a:t>
            </a:r>
            <a:r>
              <a:rPr lang="en-US" sz="2000" b="1" dirty="0" smtClean="0">
                <a:latin typeface="+mn-lt"/>
              </a:rPr>
              <a:t>8.2:</a:t>
            </a:r>
            <a:r>
              <a:rPr lang="en-US" sz="2000" dirty="0" smtClean="0">
                <a:latin typeface="+mn-lt"/>
              </a:rPr>
              <a:t> Excel Q</a:t>
            </a:r>
            <a:r>
              <a:rPr lang="en-US" sz="100" dirty="0" smtClean="0">
                <a:latin typeface="+mn-lt"/>
              </a:rPr>
              <a:t> </a:t>
            </a:r>
            <a:r>
              <a:rPr lang="en-US" sz="2000" dirty="0" smtClean="0">
                <a:latin typeface="+mn-lt"/>
              </a:rPr>
              <a:t>M </a:t>
            </a:r>
            <a:r>
              <a:rPr lang="en-US" sz="2000" dirty="0">
                <a:latin typeface="+mn-lt"/>
              </a:rPr>
              <a:t>solution</a:t>
            </a:r>
          </a:p>
        </p:txBody>
      </p:sp>
      <p:pic>
        <p:nvPicPr>
          <p:cNvPr id="7" name="Picture 6" descr="An Excel Q M solution screen displays solution data for the order processing system example. Features of the sheet are summarized as follows: Instructions read, enter the times in the appropriate columns. Enter the precedences, one per column. Do not try to use commas. A table titled data has columns for activity, optimistic, likely, and pessimistic, in columns A through D, respectively. In the cells, B 8 through D 13, input time estimates. A table aligned beside the previous table includes mean, standard deviation, and variance in columns F through H, respectively. A table titled precedences has columns for activity, time, pred 1, pred 2, and pred 3, in columns A through E, respectively. In the cells, B 21 through E 31, input activity predecessors. A table titled results has columns for activity, early start, early finish, late start, late finish, and slack, in columns A through F, respectively. A table aligned beside the previous table includes variances, in column I. Project and standard deviation values are calculated in cells I 46 and I 47, respectively. A Gantt chart is displayed on the sheet. Activities 1 through 11 are listed down a vertical axis on the left. Times 0 through 30, in increments of 5, are listed on a horizontal axis on bottom. Horizontal bars are plotted for each activity. Some bars are shaded to represent a critical activity. The other bars are divided into sections representing noncritical activity and slack."/>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41297" y="2410363"/>
            <a:ext cx="4861406" cy="3777586"/>
          </a:xfrm>
          <a:prstGeom prst="rect">
            <a:avLst/>
          </a:prstGeom>
        </p:spPr>
      </p:pic>
    </p:spTree>
    <p:extLst>
      <p:ext uri="{BB962C8B-B14F-4D97-AF65-F5344CB8AC3E}">
        <p14:creationId xmlns="" xmlns:p14="http://schemas.microsoft.com/office/powerpoint/2010/main" val="26148878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 8.4</a:t>
            </a:r>
            <a:endParaRPr lang="en-US" altLang="en-US" dirty="0"/>
          </a:p>
        </p:txBody>
      </p:sp>
      <p:sp>
        <p:nvSpPr>
          <p:cNvPr id="4" name="Text Placeholder 3"/>
          <p:cNvSpPr>
            <a:spLocks noGrp="1"/>
          </p:cNvSpPr>
          <p:nvPr>
            <p:ph type="body" idx="1"/>
          </p:nvPr>
        </p:nvSpPr>
        <p:spPr/>
        <p:txBody>
          <a:bodyPr/>
          <a:lstStyle/>
          <a:p>
            <a:r>
              <a:rPr lang="en-US" altLang="en-US" sz="2400" dirty="0" smtClean="0">
                <a:latin typeface="+mn-lt"/>
              </a:rPr>
              <a:t>Microsoft Project</a:t>
            </a:r>
            <a:endParaRPr lang="en-US" altLang="en-US" sz="2400" dirty="0">
              <a:latin typeface="+mn-lt"/>
            </a:endParaRPr>
          </a:p>
        </p:txBody>
      </p:sp>
    </p:spTree>
    <p:extLst>
      <p:ext uri="{BB962C8B-B14F-4D97-AF65-F5344CB8AC3E}">
        <p14:creationId xmlns="" xmlns:p14="http://schemas.microsoft.com/office/powerpoint/2010/main" val="3004588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Analysis with Microsoft Project </a:t>
            </a:r>
            <a:r>
              <a:rPr lang="en-US" altLang="en-US" sz="2000" b="0" dirty="0"/>
              <a:t>(1 of 6)</a:t>
            </a:r>
          </a:p>
        </p:txBody>
      </p:sp>
      <p:sp>
        <p:nvSpPr>
          <p:cNvPr id="4" name="Text Placeholder 3"/>
          <p:cNvSpPr>
            <a:spLocks noGrp="1"/>
          </p:cNvSpPr>
          <p:nvPr>
            <p:ph type="body" idx="1"/>
          </p:nvPr>
        </p:nvSpPr>
        <p:spPr>
          <a:xfrm>
            <a:off x="457200" y="1600200"/>
            <a:ext cx="8229600" cy="494071"/>
          </a:xfrm>
        </p:spPr>
        <p:txBody>
          <a:bodyPr/>
          <a:lstStyle/>
          <a:p>
            <a:pPr marL="0" indent="0">
              <a:spcBef>
                <a:spcPct val="35000"/>
              </a:spcBef>
              <a:buNone/>
            </a:pPr>
            <a:r>
              <a:rPr lang="en-US" altLang="en-US" sz="2400" dirty="0">
                <a:latin typeface="+mn-lt"/>
              </a:rPr>
              <a:t>Microsoft Project handles </a:t>
            </a:r>
            <a:r>
              <a:rPr lang="en-US" altLang="en-US" sz="2400" b="1" dirty="0">
                <a:solidFill>
                  <a:schemeClr val="tx1"/>
                </a:solidFill>
                <a:latin typeface="+mn-lt"/>
              </a:rPr>
              <a:t>only </a:t>
            </a:r>
            <a:r>
              <a:rPr lang="en-US" altLang="en-US" sz="2400" b="1" dirty="0" smtClean="0">
                <a:solidFill>
                  <a:schemeClr val="tx1"/>
                </a:solidFill>
                <a:latin typeface="+mn-lt"/>
              </a:rPr>
              <a:t>A</a:t>
            </a:r>
            <a:r>
              <a:rPr lang="en-US" altLang="en-US" sz="100" b="1" dirty="0" smtClean="0">
                <a:solidFill>
                  <a:schemeClr val="tx1"/>
                </a:solidFill>
                <a:latin typeface="+mn-lt"/>
              </a:rPr>
              <a:t> </a:t>
            </a:r>
            <a:r>
              <a:rPr lang="en-US" altLang="en-US" sz="2400" b="1" dirty="0" smtClean="0">
                <a:solidFill>
                  <a:schemeClr val="tx1"/>
                </a:solidFill>
                <a:latin typeface="+mn-lt"/>
              </a:rPr>
              <a:t>O</a:t>
            </a:r>
            <a:r>
              <a:rPr lang="en-US" altLang="en-US" sz="100" b="1" dirty="0" smtClean="0">
                <a:solidFill>
                  <a:schemeClr val="tx1"/>
                </a:solidFill>
                <a:latin typeface="+mn-lt"/>
              </a:rPr>
              <a:t> </a:t>
            </a:r>
            <a:r>
              <a:rPr lang="en-US" altLang="en-US" sz="2400" b="1" dirty="0" smtClean="0">
                <a:solidFill>
                  <a:schemeClr val="tx1"/>
                </a:solidFill>
                <a:latin typeface="+mn-lt"/>
              </a:rPr>
              <a:t>N</a:t>
            </a:r>
            <a:r>
              <a:rPr lang="en-US" altLang="en-US" sz="2400" dirty="0" smtClean="0">
                <a:solidFill>
                  <a:srgbClr val="FF0000"/>
                </a:solidFill>
                <a:latin typeface="+mn-lt"/>
              </a:rPr>
              <a:t> </a:t>
            </a:r>
            <a:r>
              <a:rPr lang="en-US" altLang="en-US" sz="2400" dirty="0" smtClean="0">
                <a:latin typeface="+mn-lt"/>
              </a:rPr>
              <a:t>networks</a:t>
            </a:r>
            <a:r>
              <a:rPr lang="en-US" altLang="en-US" sz="2400" dirty="0">
                <a:latin typeface="+mn-lt"/>
              </a:rPr>
              <a:t>.</a:t>
            </a:r>
          </a:p>
        </p:txBody>
      </p:sp>
      <p:sp>
        <p:nvSpPr>
          <p:cNvPr id="5" name="Text Placeholder 4"/>
          <p:cNvSpPr>
            <a:spLocks noGrp="1"/>
          </p:cNvSpPr>
          <p:nvPr>
            <p:ph type="body" idx="2"/>
          </p:nvPr>
        </p:nvSpPr>
        <p:spPr>
          <a:xfrm>
            <a:off x="457200" y="2177849"/>
            <a:ext cx="1489587" cy="432619"/>
          </a:xfrm>
        </p:spPr>
        <p:txBody>
          <a:bodyPr/>
          <a:lstStyle/>
          <a:p>
            <a:pPr marL="0" indent="0" eaLnBrk="0" hangingPunct="0">
              <a:buNone/>
            </a:pPr>
            <a:r>
              <a:rPr lang="en-US" sz="2000" b="1" dirty="0">
                <a:latin typeface="+mn-lt"/>
              </a:rPr>
              <a:t>Exhibit 8.3</a:t>
            </a:r>
          </a:p>
        </p:txBody>
      </p:sp>
      <p:pic>
        <p:nvPicPr>
          <p:cNvPr id="6" name="Picture 5" descr="A Microsoft Project screen displays the window for Gantt chart tools. The window displays a table, with columns summarized as follows, from left to right: Task mode. Take name, to enter activity name. Duration, to enter activity duration. For example, 3 months. Start, to enter start date. Finish. Predecessors. Create precedence relationships by typing in predecessor activities, separated by commas, or by clicking on the link icon in the schedule toolbar section. Resource names."/>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35905" y="2872470"/>
            <a:ext cx="7072190" cy="3148339"/>
          </a:xfrm>
          <a:prstGeom prst="rect">
            <a:avLst/>
          </a:prstGeom>
        </p:spPr>
      </p:pic>
    </p:spTree>
    <p:extLst>
      <p:ext uri="{BB962C8B-B14F-4D97-AF65-F5344CB8AC3E}">
        <p14:creationId xmlns="" xmlns:p14="http://schemas.microsoft.com/office/powerpoint/2010/main" val="1654132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dirty="0"/>
              <a:t>Project Planning</a:t>
            </a:r>
          </a:p>
        </p:txBody>
      </p:sp>
      <p:sp>
        <p:nvSpPr>
          <p:cNvPr id="3" name="Text Placeholder 2"/>
          <p:cNvSpPr>
            <a:spLocks noGrp="1"/>
          </p:cNvSpPr>
          <p:nvPr>
            <p:ph type="body" idx="1"/>
          </p:nvPr>
        </p:nvSpPr>
        <p:spPr/>
        <p:txBody>
          <a:bodyPr/>
          <a:lstStyle/>
          <a:p>
            <a:pPr eaLnBrk="0" hangingPunct="0">
              <a:buClr>
                <a:schemeClr val="tx2"/>
              </a:buClr>
            </a:pPr>
            <a:r>
              <a:rPr lang="en-US" sz="2400" dirty="0">
                <a:latin typeface="+mn-lt"/>
              </a:rPr>
              <a:t>Objectives</a:t>
            </a:r>
          </a:p>
          <a:p>
            <a:pPr eaLnBrk="0" hangingPunct="0">
              <a:buClr>
                <a:schemeClr val="tx2"/>
              </a:buClr>
            </a:pPr>
            <a:r>
              <a:rPr lang="en-US" sz="2400" dirty="0">
                <a:latin typeface="+mn-lt"/>
              </a:rPr>
              <a:t>Project scope</a:t>
            </a:r>
          </a:p>
          <a:p>
            <a:pPr eaLnBrk="0" hangingPunct="0">
              <a:buClr>
                <a:schemeClr val="tx2"/>
              </a:buClr>
            </a:pPr>
            <a:r>
              <a:rPr lang="en-US" sz="2400" dirty="0">
                <a:latin typeface="+mn-lt"/>
              </a:rPr>
              <a:t>Contract requirements</a:t>
            </a:r>
          </a:p>
          <a:p>
            <a:pPr eaLnBrk="0" hangingPunct="0">
              <a:buClr>
                <a:schemeClr val="tx2"/>
              </a:buClr>
            </a:pPr>
            <a:r>
              <a:rPr lang="en-US" sz="2400" dirty="0">
                <a:latin typeface="+mn-lt"/>
              </a:rPr>
              <a:t>Schedules</a:t>
            </a:r>
          </a:p>
          <a:p>
            <a:pPr eaLnBrk="0" hangingPunct="0">
              <a:buClr>
                <a:schemeClr val="tx2"/>
              </a:buClr>
            </a:pPr>
            <a:r>
              <a:rPr lang="en-US" sz="2400" dirty="0">
                <a:latin typeface="+mn-lt"/>
              </a:rPr>
              <a:t>Resources</a:t>
            </a:r>
          </a:p>
          <a:p>
            <a:pPr eaLnBrk="0" hangingPunct="0">
              <a:buClr>
                <a:schemeClr val="tx2"/>
              </a:buClr>
            </a:pPr>
            <a:r>
              <a:rPr lang="en-US" sz="2400" dirty="0">
                <a:latin typeface="+mn-lt"/>
              </a:rPr>
              <a:t>Personnel</a:t>
            </a:r>
          </a:p>
          <a:p>
            <a:pPr eaLnBrk="0" hangingPunct="0">
              <a:buClr>
                <a:schemeClr val="tx2"/>
              </a:buClr>
            </a:pPr>
            <a:r>
              <a:rPr lang="en-US" sz="2400" dirty="0">
                <a:latin typeface="+mn-lt"/>
              </a:rPr>
              <a:t>Control</a:t>
            </a:r>
          </a:p>
          <a:p>
            <a:pPr eaLnBrk="0" hangingPunct="0">
              <a:buClr>
                <a:schemeClr val="tx2"/>
              </a:buClr>
            </a:pPr>
            <a:r>
              <a:rPr lang="en-US" sz="2400" dirty="0">
                <a:latin typeface="+mn-lt"/>
              </a:rPr>
              <a:t>Risk and problem analysis</a:t>
            </a:r>
          </a:p>
        </p:txBody>
      </p:sp>
    </p:spTree>
    <p:extLst>
      <p:ext uri="{BB962C8B-B14F-4D97-AF65-F5344CB8AC3E}">
        <p14:creationId xmlns="" xmlns:p14="http://schemas.microsoft.com/office/powerpoint/2010/main" val="27526520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Analysis with Microsoft Project </a:t>
            </a:r>
            <a:r>
              <a:rPr lang="en-US" altLang="en-US" sz="2000" b="0" dirty="0"/>
              <a:t>(2 of 6)</a:t>
            </a:r>
          </a:p>
        </p:txBody>
      </p:sp>
      <p:sp>
        <p:nvSpPr>
          <p:cNvPr id="6" name="Text Placeholder 5"/>
          <p:cNvSpPr>
            <a:spLocks noGrp="1"/>
          </p:cNvSpPr>
          <p:nvPr>
            <p:ph type="body" idx="1"/>
          </p:nvPr>
        </p:nvSpPr>
        <p:spPr>
          <a:xfrm>
            <a:off x="457200" y="1600200"/>
            <a:ext cx="8229600" cy="435077"/>
          </a:xfrm>
        </p:spPr>
        <p:txBody>
          <a:bodyPr/>
          <a:lstStyle/>
          <a:p>
            <a:pPr marL="0" indent="0" eaLnBrk="0" hangingPunct="0">
              <a:buNone/>
            </a:pPr>
            <a:r>
              <a:rPr lang="en-US" sz="2000" b="1" dirty="0">
                <a:latin typeface="+mn-lt"/>
              </a:rPr>
              <a:t>Exhibit 8.4</a:t>
            </a:r>
          </a:p>
        </p:txBody>
      </p:sp>
      <p:pic>
        <p:nvPicPr>
          <p:cNvPr id="7" name="Picture 6" descr="A Microsoft Project Gantt chart tools screen has features highlighted, as follows: Change the timescale using a menu titled timescale in the zoom toolbar section. Click on Entire project, in the zoom toolbar section, to fit the Gantt chart on the screen. Values 1 are entered in the predecessors column for activities 2 and 3. These values represent predecessor activities, which would be separated by commas if more than one. To the right of the data table, a timeline lists quarters, divided into months. Right-click on the timeline to change the scale. Bars on the timeline are aligned with the respective activities in the data table."/>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5548" y="2339820"/>
            <a:ext cx="7792905" cy="3623697"/>
          </a:xfrm>
          <a:prstGeom prst="rect">
            <a:avLst/>
          </a:prstGeom>
        </p:spPr>
      </p:pic>
    </p:spTree>
    <p:extLst>
      <p:ext uri="{BB962C8B-B14F-4D97-AF65-F5344CB8AC3E}">
        <p14:creationId xmlns="" xmlns:p14="http://schemas.microsoft.com/office/powerpoint/2010/main" val="3750721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Analysis with Microsoft Project </a:t>
            </a:r>
            <a:r>
              <a:rPr lang="en-US" altLang="en-US" sz="2000" b="0" dirty="0"/>
              <a:t>(3 of 6)</a:t>
            </a:r>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000" b="1" dirty="0">
                <a:latin typeface="+mn-lt"/>
              </a:rPr>
              <a:t>Exhibit 8.5</a:t>
            </a:r>
          </a:p>
        </p:txBody>
      </p:sp>
      <p:pic>
        <p:nvPicPr>
          <p:cNvPr id="4" name="Picture 3" descr="On the Gantt chart tools screen, select critical tasks, in the bar styles toolbar section, to highlight critical path. On the timeline, the bars for critical activities are highlighted in red."/>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4681" y="2271777"/>
            <a:ext cx="7514639" cy="3730290"/>
          </a:xfrm>
          <a:prstGeom prst="rect">
            <a:avLst/>
          </a:prstGeom>
        </p:spPr>
      </p:pic>
    </p:spTree>
    <p:extLst>
      <p:ext uri="{BB962C8B-B14F-4D97-AF65-F5344CB8AC3E}">
        <p14:creationId xmlns="" xmlns:p14="http://schemas.microsoft.com/office/powerpoint/2010/main" val="8397679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Analysis with Microsoft Project </a:t>
            </a:r>
            <a:r>
              <a:rPr lang="en-US" altLang="en-US" sz="2000" b="0" dirty="0"/>
              <a:t>(4 of 6)</a:t>
            </a:r>
          </a:p>
        </p:txBody>
      </p:sp>
      <p:sp>
        <p:nvSpPr>
          <p:cNvPr id="3" name="Text Placeholder 2"/>
          <p:cNvSpPr>
            <a:spLocks noGrp="1"/>
          </p:cNvSpPr>
          <p:nvPr>
            <p:ph type="body" idx="1"/>
          </p:nvPr>
        </p:nvSpPr>
        <p:spPr>
          <a:xfrm>
            <a:off x="457200" y="1600200"/>
            <a:ext cx="8229600" cy="420329"/>
          </a:xfrm>
        </p:spPr>
        <p:txBody>
          <a:bodyPr/>
          <a:lstStyle/>
          <a:p>
            <a:pPr marL="0" indent="0" eaLnBrk="0" hangingPunct="0">
              <a:buNone/>
            </a:pPr>
            <a:r>
              <a:rPr lang="en-US" sz="2000" b="1" dirty="0">
                <a:latin typeface="+mn-lt"/>
              </a:rPr>
              <a:t>Exhibit 8.6</a:t>
            </a:r>
          </a:p>
        </p:txBody>
      </p:sp>
      <p:pic>
        <p:nvPicPr>
          <p:cNvPr id="4" name="Picture 3" descr="A Gantt chart tools screen displays a network. On the Gantt chart tools screen, click Network Diagram, under the task views toolbar section, to get the network. The network is displayed on the screen, with activity details provided in boxes. Details include the activity name, start date, I D number, finish date, and duration. Arrows connect the boxes from left to right. Click zoom, under the zoom toolbar section, to make the network larger or smaller on the screen."/>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4887" y="2288805"/>
            <a:ext cx="7494226" cy="3519253"/>
          </a:xfrm>
          <a:prstGeom prst="rect">
            <a:avLst/>
          </a:prstGeom>
        </p:spPr>
      </p:pic>
    </p:spTree>
    <p:extLst>
      <p:ext uri="{BB962C8B-B14F-4D97-AF65-F5344CB8AC3E}">
        <p14:creationId xmlns="" xmlns:p14="http://schemas.microsoft.com/office/powerpoint/2010/main" val="3294839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Analysis with Microsoft Project </a:t>
            </a:r>
            <a:r>
              <a:rPr lang="en-US" altLang="en-US" sz="2000" b="0" dirty="0"/>
              <a:t>(5 of 6)</a:t>
            </a:r>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000" b="1" dirty="0">
                <a:latin typeface="+mn-lt"/>
              </a:rPr>
              <a:t>Exhibit 8.7</a:t>
            </a:r>
          </a:p>
        </p:txBody>
      </p:sp>
      <p:pic>
        <p:nvPicPr>
          <p:cNvPr id="4" name="Picture 3" descr="A Gantt chart tools screen displays the data table on the left and the timeline on the right. Arrows connect the bars from left to right.">
            <a:extLst>
              <a:ext uri="{FF2B5EF4-FFF2-40B4-BE49-F238E27FC236}">
                <a16:creationId xmlns="" xmlns:a16="http://schemas.microsoft.com/office/drawing/2014/main" id="{2FA303D5-7214-4031-8122-64D4D998FDA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3488" y="2459689"/>
            <a:ext cx="7557025" cy="2128178"/>
          </a:xfrm>
          <a:prstGeom prst="rect">
            <a:avLst/>
          </a:prstGeom>
        </p:spPr>
      </p:pic>
    </p:spTree>
    <p:extLst>
      <p:ext uri="{BB962C8B-B14F-4D97-AF65-F5344CB8AC3E}">
        <p14:creationId xmlns="" xmlns:p14="http://schemas.microsoft.com/office/powerpoint/2010/main" val="3948590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Analysis with Microsoft Project </a:t>
            </a:r>
            <a:r>
              <a:rPr lang="en-US" altLang="en-US" sz="2000" b="0" dirty="0"/>
              <a:t>(6 of 6)</a:t>
            </a:r>
          </a:p>
        </p:txBody>
      </p:sp>
      <p:sp>
        <p:nvSpPr>
          <p:cNvPr id="3" name="Text Placeholder 2"/>
          <p:cNvSpPr>
            <a:spLocks noGrp="1"/>
          </p:cNvSpPr>
          <p:nvPr>
            <p:ph type="body" idx="1"/>
          </p:nvPr>
        </p:nvSpPr>
        <p:spPr>
          <a:xfrm>
            <a:off x="457200" y="1600201"/>
            <a:ext cx="8229600" cy="390831"/>
          </a:xfrm>
        </p:spPr>
        <p:txBody>
          <a:bodyPr/>
          <a:lstStyle/>
          <a:p>
            <a:pPr marL="0" indent="0" eaLnBrk="0" hangingPunct="0">
              <a:buNone/>
            </a:pPr>
            <a:r>
              <a:rPr lang="en-US" sz="2000" b="1" dirty="0">
                <a:latin typeface="+mn-lt"/>
              </a:rPr>
              <a:t>Exhibit 8.8</a:t>
            </a:r>
          </a:p>
        </p:txBody>
      </p:sp>
      <p:pic>
        <p:nvPicPr>
          <p:cNvPr id="4" name="Picture 3" descr="A Gantt chart tools screen displays the network, as boxes connected by arrows. The critical path will be in red."/>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09009" y="2296619"/>
            <a:ext cx="6725983" cy="3911567"/>
          </a:xfrm>
          <a:prstGeom prst="rect">
            <a:avLst/>
          </a:prstGeom>
        </p:spPr>
      </p:pic>
    </p:spTree>
    <p:extLst>
      <p:ext uri="{BB962C8B-B14F-4D97-AF65-F5344CB8AC3E}">
        <p14:creationId xmlns="" xmlns:p14="http://schemas.microsoft.com/office/powerpoint/2010/main" val="34246681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 8.5</a:t>
            </a:r>
            <a:endParaRPr lang="en-US" altLang="en-US" dirty="0"/>
          </a:p>
        </p:txBody>
      </p:sp>
      <p:sp>
        <p:nvSpPr>
          <p:cNvPr id="3" name="Text Placeholder 2"/>
          <p:cNvSpPr>
            <a:spLocks noGrp="1"/>
          </p:cNvSpPr>
          <p:nvPr>
            <p:ph type="body" idx="1"/>
          </p:nvPr>
        </p:nvSpPr>
        <p:spPr/>
        <p:txBody>
          <a:bodyPr/>
          <a:lstStyle/>
          <a:p>
            <a:pPr eaLnBrk="0" hangingPunct="0">
              <a:buClr>
                <a:schemeClr val="tx2"/>
              </a:buClr>
            </a:pPr>
            <a:r>
              <a:rPr lang="en-US" altLang="en-US" sz="2400" dirty="0" smtClean="0">
                <a:latin typeface="+mn-lt"/>
              </a:rPr>
              <a:t>Project </a:t>
            </a:r>
            <a:r>
              <a:rPr lang="en-US" altLang="en-US" sz="2400" dirty="0">
                <a:latin typeface="+mn-lt"/>
              </a:rPr>
              <a:t>Crashing and Time-Cost </a:t>
            </a:r>
            <a:r>
              <a:rPr lang="en-US" altLang="en-US" sz="2400" dirty="0" smtClean="0">
                <a:latin typeface="+mn-lt"/>
              </a:rPr>
              <a:t>Trade-Off</a:t>
            </a:r>
            <a:endParaRPr lang="en-US" altLang="en-US" sz="2400" dirty="0">
              <a:latin typeface="+mn-lt"/>
            </a:endParaRPr>
          </a:p>
        </p:txBody>
      </p:sp>
    </p:spTree>
    <p:extLst>
      <p:ext uri="{BB962C8B-B14F-4D97-AF65-F5344CB8AC3E}">
        <p14:creationId xmlns="" xmlns:p14="http://schemas.microsoft.com/office/powerpoint/2010/main" val="4205352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Project Crashing and </a:t>
            </a:r>
            <a:r>
              <a:rPr lang="en-US" altLang="en-US" dirty="0" smtClean="0"/>
              <a:t>Time-Cost </a:t>
            </a:r>
            <a:r>
              <a:rPr lang="en-US" altLang="en-US" dirty="0"/>
              <a:t>Trade-Off Overview</a:t>
            </a:r>
          </a:p>
        </p:txBody>
      </p:sp>
      <p:sp>
        <p:nvSpPr>
          <p:cNvPr id="3" name="Text Placeholder 2"/>
          <p:cNvSpPr>
            <a:spLocks noGrp="1"/>
          </p:cNvSpPr>
          <p:nvPr>
            <p:ph type="body" idx="1"/>
          </p:nvPr>
        </p:nvSpPr>
        <p:spPr/>
        <p:txBody>
          <a:bodyPr/>
          <a:lstStyle/>
          <a:p>
            <a:pPr eaLnBrk="0" hangingPunct="0">
              <a:buClr>
                <a:schemeClr val="tx2"/>
              </a:buClr>
            </a:pPr>
            <a:r>
              <a:rPr lang="en-US" altLang="en-US" sz="2400" dirty="0">
                <a:latin typeface="+mn-lt"/>
              </a:rPr>
              <a:t>Project </a:t>
            </a:r>
            <a:r>
              <a:rPr lang="en-US" altLang="en-US" sz="2400" b="1" dirty="0">
                <a:solidFill>
                  <a:schemeClr val="tx1"/>
                </a:solidFill>
                <a:latin typeface="+mn-lt"/>
              </a:rPr>
              <a:t>duration can be reduced</a:t>
            </a:r>
            <a:r>
              <a:rPr lang="en-US" altLang="en-US" sz="2400" b="1" i="1" dirty="0">
                <a:solidFill>
                  <a:srgbClr val="FF0000"/>
                </a:solidFill>
                <a:latin typeface="+mn-lt"/>
              </a:rPr>
              <a:t> </a:t>
            </a:r>
            <a:r>
              <a:rPr lang="en-US" altLang="en-US" sz="2400" dirty="0">
                <a:latin typeface="+mn-lt"/>
              </a:rPr>
              <a:t>by assigning more resources to project activities.</a:t>
            </a:r>
          </a:p>
          <a:p>
            <a:pPr eaLnBrk="0" hangingPunct="0">
              <a:buClr>
                <a:schemeClr val="tx2"/>
              </a:buClr>
            </a:pPr>
            <a:r>
              <a:rPr lang="en-US" altLang="en-US" sz="2400" dirty="0">
                <a:latin typeface="+mn-lt"/>
              </a:rPr>
              <a:t>However, doing this </a:t>
            </a:r>
            <a:r>
              <a:rPr lang="en-US" altLang="en-US" sz="2400" b="1" dirty="0">
                <a:solidFill>
                  <a:schemeClr val="tx1"/>
                </a:solidFill>
                <a:latin typeface="+mn-lt"/>
              </a:rPr>
              <a:t>increases project cost</a:t>
            </a:r>
            <a:r>
              <a:rPr lang="en-US" altLang="en-US" sz="2400" dirty="0">
                <a:latin typeface="+mn-lt"/>
              </a:rPr>
              <a:t>.</a:t>
            </a:r>
          </a:p>
          <a:p>
            <a:pPr eaLnBrk="0" hangingPunct="0">
              <a:buClr>
                <a:schemeClr val="tx2"/>
              </a:buClr>
            </a:pPr>
            <a:r>
              <a:rPr lang="en-US" altLang="en-US" sz="2400" dirty="0">
                <a:latin typeface="+mn-lt"/>
              </a:rPr>
              <a:t>Decision is based on analysis of </a:t>
            </a:r>
            <a:r>
              <a:rPr lang="en-US" altLang="en-US" sz="2400" b="1" dirty="0" smtClean="0">
                <a:solidFill>
                  <a:schemeClr val="tx1"/>
                </a:solidFill>
                <a:latin typeface="+mn-lt"/>
              </a:rPr>
              <a:t>trade-off between </a:t>
            </a:r>
            <a:r>
              <a:rPr lang="en-US" altLang="en-US" sz="2400" b="1" dirty="0">
                <a:solidFill>
                  <a:schemeClr val="tx1"/>
                </a:solidFill>
                <a:latin typeface="+mn-lt"/>
              </a:rPr>
              <a:t>time and cost</a:t>
            </a:r>
            <a:r>
              <a:rPr lang="en-US" altLang="en-US" sz="2400" dirty="0">
                <a:latin typeface="+mn-lt"/>
              </a:rPr>
              <a:t>.</a:t>
            </a:r>
          </a:p>
          <a:p>
            <a:pPr eaLnBrk="0" hangingPunct="0">
              <a:buClr>
                <a:schemeClr val="tx2"/>
              </a:buClr>
            </a:pPr>
            <a:r>
              <a:rPr lang="en-US" altLang="en-US" sz="2400" b="1" dirty="0">
                <a:solidFill>
                  <a:schemeClr val="tx1"/>
                </a:solidFill>
                <a:latin typeface="+mn-lt"/>
              </a:rPr>
              <a:t>Project crashing</a:t>
            </a:r>
            <a:r>
              <a:rPr lang="en-US" altLang="en-US" sz="2400" b="1" dirty="0">
                <a:solidFill>
                  <a:srgbClr val="FF0000"/>
                </a:solidFill>
                <a:latin typeface="+mn-lt"/>
              </a:rPr>
              <a:t> </a:t>
            </a:r>
            <a:r>
              <a:rPr lang="en-US" altLang="en-US" sz="2400" dirty="0">
                <a:latin typeface="+mn-lt"/>
              </a:rPr>
              <a:t>is a method for shortening project duration by reducing one or more </a:t>
            </a:r>
            <a:r>
              <a:rPr lang="en-US" altLang="en-US" sz="2400" b="1" dirty="0">
                <a:solidFill>
                  <a:schemeClr val="tx1"/>
                </a:solidFill>
                <a:latin typeface="+mn-lt"/>
              </a:rPr>
              <a:t>critical activities</a:t>
            </a:r>
            <a:r>
              <a:rPr lang="en-US" altLang="en-US" sz="2400" b="1" i="1" dirty="0">
                <a:solidFill>
                  <a:srgbClr val="FF0000"/>
                </a:solidFill>
                <a:latin typeface="+mn-lt"/>
              </a:rPr>
              <a:t> </a:t>
            </a:r>
            <a:r>
              <a:rPr lang="en-US" altLang="en-US" sz="2400" dirty="0">
                <a:latin typeface="+mn-lt"/>
              </a:rPr>
              <a:t>to a time less than normal activity time.</a:t>
            </a:r>
          </a:p>
        </p:txBody>
      </p:sp>
    </p:spTree>
    <p:extLst>
      <p:ext uri="{BB962C8B-B14F-4D97-AF65-F5344CB8AC3E}">
        <p14:creationId xmlns="" xmlns:p14="http://schemas.microsoft.com/office/powerpoint/2010/main" val="1999642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dirty="0"/>
              <a:t>Problem </a:t>
            </a:r>
            <a:r>
              <a:rPr lang="en-US" altLang="en-US" dirty="0" smtClean="0"/>
              <a:t>1 </a:t>
            </a:r>
            <a:r>
              <a:rPr lang="en-US" altLang="en-US" sz="2000" b="0" dirty="0" smtClean="0"/>
              <a:t>(1 </a:t>
            </a:r>
            <a:r>
              <a:rPr lang="en-US" altLang="en-US" sz="2000" b="0" dirty="0"/>
              <a:t>of </a:t>
            </a:r>
            <a:r>
              <a:rPr lang="en-US" altLang="en-US" sz="2000" b="0" dirty="0" smtClean="0"/>
              <a:t>6)</a:t>
            </a:r>
            <a:endParaRPr lang="en-US" altLang="en-US" sz="2000" b="0" dirty="0"/>
          </a:p>
        </p:txBody>
      </p:sp>
      <p:sp>
        <p:nvSpPr>
          <p:cNvPr id="3" name="Text Placeholder 2"/>
          <p:cNvSpPr>
            <a:spLocks noGrp="1"/>
          </p:cNvSpPr>
          <p:nvPr>
            <p:ph type="body" idx="1"/>
          </p:nvPr>
        </p:nvSpPr>
        <p:spPr>
          <a:xfrm>
            <a:off x="457200" y="1600200"/>
            <a:ext cx="8229600" cy="405581"/>
          </a:xfrm>
        </p:spPr>
        <p:txBody>
          <a:bodyPr/>
          <a:lstStyle/>
          <a:p>
            <a:pPr marL="0" indent="0" eaLnBrk="0" hangingPunct="0">
              <a:buNone/>
            </a:pPr>
            <a:r>
              <a:rPr lang="en-US" sz="2000" b="1" dirty="0">
                <a:latin typeface="+mn-lt"/>
                <a:cs typeface="Times New Roman" pitchFamily="18" charset="0"/>
              </a:rPr>
              <a:t>Figure </a:t>
            </a:r>
            <a:r>
              <a:rPr lang="en-US" sz="2000" b="1" dirty="0" smtClean="0">
                <a:latin typeface="+mn-lt"/>
                <a:cs typeface="Times New Roman" pitchFamily="18" charset="0"/>
              </a:rPr>
              <a:t>8.19</a:t>
            </a:r>
            <a:r>
              <a:rPr lang="en-US" sz="2000" dirty="0" smtClean="0">
                <a:latin typeface="+mn-lt"/>
                <a:cs typeface="Times New Roman" pitchFamily="18" charset="0"/>
              </a:rPr>
              <a:t> The </a:t>
            </a:r>
            <a:r>
              <a:rPr lang="en-US" sz="2000" dirty="0">
                <a:latin typeface="+mn-lt"/>
                <a:cs typeface="Times New Roman" pitchFamily="18" charset="0"/>
              </a:rPr>
              <a:t>project </a:t>
            </a:r>
            <a:r>
              <a:rPr lang="en-US" sz="2000" dirty="0">
                <a:latin typeface="+mn-lt"/>
                <a:cs typeface="Times" pitchFamily="18" charset="0"/>
              </a:rPr>
              <a:t>network for building a house</a:t>
            </a:r>
            <a:endParaRPr lang="en-US" sz="2000" dirty="0">
              <a:latin typeface="+mn-lt"/>
            </a:endParaRPr>
          </a:p>
        </p:txBody>
      </p:sp>
      <p:pic>
        <p:nvPicPr>
          <p:cNvPr id="4" name="Picture 3" descr="A project network has nodes displaying activity number and duration. The network flows left to right as summarized as follows: Node 1, duration 12. Branches to nodes 2 and 3. Node 2, duration 8. Branches to nodes 4 and 5. Node 3, duration 4. Branches to nodes 4 and 5. Node 4, duration 12. Branch to node 7. Node 5, duration 4. Branch to node 6. Node 6, duration 4. Branch to node 7. Node 7, duration 4."/>
          <p:cNvPicPr>
            <a:picLocks noChangeAspect="1"/>
          </p:cNvPicPr>
          <p:nvPr/>
        </p:nvPicPr>
        <p:blipFill>
          <a:blip r:embed="rId2"/>
          <a:stretch>
            <a:fillRect/>
          </a:stretch>
        </p:blipFill>
        <p:spPr>
          <a:xfrm>
            <a:off x="1186301" y="2408163"/>
            <a:ext cx="6771397" cy="3693489"/>
          </a:xfrm>
          <a:prstGeom prst="rect">
            <a:avLst/>
          </a:prstGeom>
        </p:spPr>
      </p:pic>
    </p:spTree>
    <p:extLst>
      <p:ext uri="{BB962C8B-B14F-4D97-AF65-F5344CB8AC3E}">
        <p14:creationId xmlns="" xmlns:p14="http://schemas.microsoft.com/office/powerpoint/2010/main" val="12601094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1"/>
            <a:ext cx="8229600" cy="1097279"/>
          </a:xfrm>
        </p:spPr>
        <p:txBody>
          <a:bodyPr/>
          <a:lstStyle/>
          <a:p>
            <a:r>
              <a:rPr lang="en-US" altLang="en-US" dirty="0" smtClean="0"/>
              <a:t>Example </a:t>
            </a:r>
            <a:r>
              <a:rPr lang="en-US" altLang="en-US" dirty="0"/>
              <a:t>Problem </a:t>
            </a:r>
            <a:r>
              <a:rPr lang="en-US" altLang="en-US" dirty="0" smtClean="0"/>
              <a:t>1 </a:t>
            </a:r>
            <a:r>
              <a:rPr lang="en-US" altLang="en-US" sz="2000" b="0" dirty="0" smtClean="0"/>
              <a:t>(2 </a:t>
            </a:r>
            <a:r>
              <a:rPr lang="en-US" altLang="en-US" sz="2000" b="0" dirty="0"/>
              <a:t>of </a:t>
            </a:r>
            <a:r>
              <a:rPr lang="en-US" altLang="en-US" sz="2000" b="0" dirty="0" smtClean="0"/>
              <a:t>6)</a:t>
            </a:r>
            <a:endParaRPr lang="en-US" altLang="en-US" sz="2000" b="0" dirty="0"/>
          </a:p>
        </p:txBody>
      </p:sp>
      <p:graphicFrame>
        <p:nvGraphicFramePr>
          <p:cNvPr id="4" name="Object 3" descr="Start fraction Total Crash Cost over Total Crash Time end fraction = start fraction $2000 over 5 weeks end fraction = $400 per week."/>
          <p:cNvGraphicFramePr>
            <a:graphicFrameLocks noChangeAspect="1"/>
          </p:cNvGraphicFramePr>
          <p:nvPr>
            <p:extLst>
              <p:ext uri="{D42A27DB-BD31-4B8C-83A1-F6EECF244321}">
                <p14:modId xmlns="" xmlns:p14="http://schemas.microsoft.com/office/powerpoint/2010/main" val="3387681625"/>
              </p:ext>
            </p:extLst>
          </p:nvPr>
        </p:nvGraphicFramePr>
        <p:xfrm>
          <a:off x="1739900" y="1733550"/>
          <a:ext cx="5665788" cy="766763"/>
        </p:xfrm>
        <a:graphic>
          <a:graphicData uri="http://schemas.openxmlformats.org/presentationml/2006/ole">
            <p:oleObj spid="_x0000_s59562" name="Equation" r:id="rId3" imgW="2908080" imgH="393480" progId="Equation.DSMT4">
              <p:embed/>
            </p:oleObj>
          </a:graphicData>
        </a:graphic>
      </p:graphicFrame>
      <p:sp>
        <p:nvSpPr>
          <p:cNvPr id="3" name="Text Placeholder 2"/>
          <p:cNvSpPr>
            <a:spLocks noGrp="1"/>
          </p:cNvSpPr>
          <p:nvPr>
            <p:ph type="body" idx="1"/>
          </p:nvPr>
        </p:nvSpPr>
        <p:spPr>
          <a:xfrm>
            <a:off x="457200" y="2809566"/>
            <a:ext cx="8229600" cy="479323"/>
          </a:xfrm>
        </p:spPr>
        <p:txBody>
          <a:bodyPr/>
          <a:lstStyle/>
          <a:p>
            <a:pPr marL="0" indent="0">
              <a:buNone/>
            </a:pPr>
            <a:r>
              <a:rPr lang="en-US" sz="2400" dirty="0">
                <a:latin typeface="+mn-lt"/>
              </a:rPr>
              <a:t>Crash cost &amp; crash time have a linear </a:t>
            </a:r>
            <a:r>
              <a:rPr lang="en-US" sz="2400" dirty="0" smtClean="0">
                <a:latin typeface="+mn-lt"/>
              </a:rPr>
              <a:t>relationship</a:t>
            </a:r>
            <a:endParaRPr lang="en-US" sz="2400" dirty="0">
              <a:latin typeface="+mn-lt"/>
            </a:endParaRPr>
          </a:p>
        </p:txBody>
      </p:sp>
    </p:spTree>
    <p:extLst>
      <p:ext uri="{BB962C8B-B14F-4D97-AF65-F5344CB8AC3E}">
        <p14:creationId xmlns="" xmlns:p14="http://schemas.microsoft.com/office/powerpoint/2010/main" val="21426618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Problem </a:t>
            </a:r>
            <a:r>
              <a:rPr lang="en-US" dirty="0" smtClean="0"/>
              <a:t>1 </a:t>
            </a:r>
            <a:r>
              <a:rPr lang="en-US" sz="2000" b="0" dirty="0" smtClean="0"/>
              <a:t>(3 </a:t>
            </a:r>
            <a:r>
              <a:rPr lang="en-US" sz="2000" b="0" dirty="0"/>
              <a:t>of </a:t>
            </a:r>
            <a:r>
              <a:rPr lang="en-US" sz="2000" b="0" dirty="0" smtClean="0"/>
              <a:t>6)</a:t>
            </a:r>
            <a:endParaRPr lang="en-US" sz="2000" b="0" dirty="0"/>
          </a:p>
        </p:txBody>
      </p:sp>
      <p:sp>
        <p:nvSpPr>
          <p:cNvPr id="3" name="Text Placeholder 2"/>
          <p:cNvSpPr>
            <a:spLocks noGrp="1"/>
          </p:cNvSpPr>
          <p:nvPr>
            <p:ph type="body" idx="1"/>
          </p:nvPr>
        </p:nvSpPr>
        <p:spPr>
          <a:xfrm>
            <a:off x="457200" y="1600200"/>
            <a:ext cx="8229600" cy="435077"/>
          </a:xfrm>
        </p:spPr>
        <p:txBody>
          <a:bodyPr/>
          <a:lstStyle/>
          <a:p>
            <a:pPr marL="0" indent="0" eaLnBrk="0" hangingPunct="0">
              <a:buNone/>
            </a:pPr>
            <a:r>
              <a:rPr lang="en-US" sz="2000" b="1" dirty="0">
                <a:latin typeface="+mn-lt"/>
                <a:cs typeface="Times New Roman" pitchFamily="18" charset="0"/>
              </a:rPr>
              <a:t>Figure 8.20</a:t>
            </a:r>
            <a:r>
              <a:rPr lang="en-US" sz="2000" dirty="0">
                <a:latin typeface="+mn-lt"/>
                <a:cs typeface="Times New Roman" pitchFamily="18" charset="0"/>
              </a:rPr>
              <a:t> Time-cost relationship for crashing activity 1</a:t>
            </a:r>
            <a:endParaRPr lang="en-US" sz="2000" dirty="0">
              <a:latin typeface="+mn-lt"/>
            </a:endParaRPr>
          </a:p>
        </p:txBody>
      </p:sp>
      <p:pic>
        <p:nvPicPr>
          <p:cNvPr id="5" name="Picture 4" descr="A graph of the time cost relationship plots dollars versus weeks. Features of the graph are summarized as follows: A line falls from a point representing crashed activity to a point representing normal activity. The crash cost is $5,000, and the crash time is 7 weeks. The normal cost is $3,000, and the normal time is 12 weeks. All data are approximate."/>
          <p:cNvPicPr>
            <a:picLocks noChangeAspect="1" noChangeArrowheads="1"/>
          </p:cNvPicPr>
          <p:nvPr/>
        </p:nvPicPr>
        <p:blipFill>
          <a:blip r:embed="rId2"/>
          <a:srcRect l="5161" t="5902" r="2985" b="5394"/>
          <a:stretch>
            <a:fillRect/>
          </a:stretch>
        </p:blipFill>
        <p:spPr bwMode="auto">
          <a:xfrm>
            <a:off x="2072804" y="2276126"/>
            <a:ext cx="4793511" cy="3870351"/>
          </a:xfrm>
          <a:prstGeom prst="rect">
            <a:avLst/>
          </a:prstGeom>
          <a:noFill/>
          <a:ln w="9525">
            <a:noFill/>
            <a:miter lim="800000"/>
            <a:headEnd/>
            <a:tailEnd/>
          </a:ln>
        </p:spPr>
      </p:pic>
    </p:spTree>
    <p:extLst>
      <p:ext uri="{BB962C8B-B14F-4D97-AF65-F5344CB8AC3E}">
        <p14:creationId xmlns="" xmlns:p14="http://schemas.microsoft.com/office/powerpoint/2010/main" val="384864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dirty="0"/>
              <a:t>Figure 8.1 </a:t>
            </a:r>
            <a:r>
              <a:rPr lang="en-US" dirty="0" smtClean="0"/>
              <a:t>The </a:t>
            </a:r>
            <a:r>
              <a:rPr lang="en-US" dirty="0"/>
              <a:t>Project Management Process</a:t>
            </a:r>
          </a:p>
        </p:txBody>
      </p:sp>
      <p:pic>
        <p:nvPicPr>
          <p:cNvPr id="5" name="Picture 2" descr="Three stages in the project management process. The project management process flows through 3 stages, summarized in order as follows: Planning stage. Includes a manager, team, scope, W B S, R A M, and R O I, which equals money. Scheduling stage. Includes Gantt chart, C P M slash PERT, Microsoft project. and resources such as people and money. Control stage. Includes stay on schedule, earned value analysis, or E V A, and cost control."/>
          <p:cNvPicPr>
            <a:picLocks noChangeAspect="1"/>
          </p:cNvPicPr>
          <p:nvPr/>
        </p:nvPicPr>
        <p:blipFill>
          <a:blip r:embed="rId2"/>
          <a:srcRect/>
          <a:stretch>
            <a:fillRect/>
          </a:stretch>
        </p:blipFill>
        <p:spPr bwMode="auto">
          <a:xfrm>
            <a:off x="963468" y="1859330"/>
            <a:ext cx="6855114" cy="4322330"/>
          </a:xfrm>
          <a:prstGeom prst="rect">
            <a:avLst/>
          </a:prstGeom>
          <a:noFill/>
          <a:ln w="9525">
            <a:noFill/>
            <a:miter lim="800000"/>
            <a:headEnd/>
            <a:tailEnd/>
          </a:ln>
        </p:spPr>
      </p:pic>
    </p:spTree>
    <p:extLst>
      <p:ext uri="{BB962C8B-B14F-4D97-AF65-F5344CB8AC3E}">
        <p14:creationId xmlns="" xmlns:p14="http://schemas.microsoft.com/office/powerpoint/2010/main" val="3912620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dirty="0"/>
              <a:t>Problem </a:t>
            </a:r>
            <a:r>
              <a:rPr lang="en-US" altLang="en-US" dirty="0" smtClean="0"/>
              <a:t>1 </a:t>
            </a:r>
            <a:r>
              <a:rPr lang="en-US" altLang="en-US" sz="2000" b="0" dirty="0" smtClean="0"/>
              <a:t>(4 </a:t>
            </a:r>
            <a:r>
              <a:rPr lang="en-US" altLang="en-US" sz="2000" b="0" dirty="0"/>
              <a:t>of </a:t>
            </a:r>
            <a:r>
              <a:rPr lang="en-US" altLang="en-US" sz="2000" b="0" dirty="0" smtClean="0"/>
              <a:t>6)</a:t>
            </a:r>
            <a:endParaRPr lang="en-US" altLang="en-US" sz="2000" b="0" dirty="0"/>
          </a:p>
        </p:txBody>
      </p:sp>
      <p:sp>
        <p:nvSpPr>
          <p:cNvPr id="3" name="Text Placeholder 2"/>
          <p:cNvSpPr>
            <a:spLocks noGrp="1"/>
          </p:cNvSpPr>
          <p:nvPr>
            <p:ph type="body" idx="1"/>
          </p:nvPr>
        </p:nvSpPr>
        <p:spPr>
          <a:xfrm>
            <a:off x="457200" y="1600200"/>
            <a:ext cx="8229600" cy="420329"/>
          </a:xfrm>
        </p:spPr>
        <p:txBody>
          <a:bodyPr/>
          <a:lstStyle/>
          <a:p>
            <a:pPr marL="0" indent="0" eaLnBrk="0" hangingPunct="0">
              <a:buNone/>
            </a:pPr>
            <a:r>
              <a:rPr lang="en-US" sz="2000" b="1" dirty="0">
                <a:latin typeface="+mn-lt"/>
                <a:cs typeface="Times New Roman" pitchFamily="18" charset="0"/>
              </a:rPr>
              <a:t>Table 8.4</a:t>
            </a:r>
            <a:r>
              <a:rPr lang="en-US" sz="2000" dirty="0">
                <a:latin typeface="+mn-lt"/>
                <a:cs typeface="Times New Roman" pitchFamily="18" charset="0"/>
              </a:rPr>
              <a:t> Normal activity and crash data for the </a:t>
            </a:r>
            <a:r>
              <a:rPr lang="en-US" sz="2000" dirty="0" smtClean="0">
                <a:latin typeface="+mn-lt"/>
                <a:cs typeface="Times New Roman" pitchFamily="18" charset="0"/>
              </a:rPr>
              <a:t>Figure </a:t>
            </a:r>
            <a:r>
              <a:rPr lang="en-US" sz="2000" dirty="0">
                <a:latin typeface="+mn-lt"/>
                <a:cs typeface="Times New Roman" pitchFamily="18" charset="0"/>
              </a:rPr>
              <a:t>8.19 network</a:t>
            </a:r>
            <a:endParaRPr lang="en-US" sz="20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2464043899"/>
              </p:ext>
            </p:extLst>
          </p:nvPr>
        </p:nvGraphicFramePr>
        <p:xfrm>
          <a:off x="457200" y="2178670"/>
          <a:ext cx="8229599" cy="4155440"/>
        </p:xfrm>
        <a:graphic>
          <a:graphicData uri="http://schemas.openxmlformats.org/drawingml/2006/table">
            <a:tbl>
              <a:tblPr firstRow="1" bandRow="1">
                <a:tableStyleId>{40F9630F-82C1-40B7-BC3A-925EFCFF5E92}</a:tableStyleId>
              </a:tblPr>
              <a:tblGrid>
                <a:gridCol w="1017639">
                  <a:extLst>
                    <a:ext uri="{9D8B030D-6E8A-4147-A177-3AD203B41FA5}">
                      <a16:colId xmlns="" xmlns:a16="http://schemas.microsoft.com/office/drawing/2014/main" val="3967061956"/>
                    </a:ext>
                  </a:extLst>
                </a:gridCol>
                <a:gridCol w="1032387">
                  <a:extLst>
                    <a:ext uri="{9D8B030D-6E8A-4147-A177-3AD203B41FA5}">
                      <a16:colId xmlns="" xmlns:a16="http://schemas.microsoft.com/office/drawing/2014/main" val="2619632264"/>
                    </a:ext>
                  </a:extLst>
                </a:gridCol>
                <a:gridCol w="1047135">
                  <a:extLst>
                    <a:ext uri="{9D8B030D-6E8A-4147-A177-3AD203B41FA5}">
                      <a16:colId xmlns="" xmlns:a16="http://schemas.microsoft.com/office/drawing/2014/main" val="724174309"/>
                    </a:ext>
                  </a:extLst>
                </a:gridCol>
                <a:gridCol w="1120878">
                  <a:extLst>
                    <a:ext uri="{9D8B030D-6E8A-4147-A177-3AD203B41FA5}">
                      <a16:colId xmlns="" xmlns:a16="http://schemas.microsoft.com/office/drawing/2014/main" val="2364755813"/>
                    </a:ext>
                  </a:extLst>
                </a:gridCol>
                <a:gridCol w="1194619">
                  <a:extLst>
                    <a:ext uri="{9D8B030D-6E8A-4147-A177-3AD203B41FA5}">
                      <a16:colId xmlns="" xmlns:a16="http://schemas.microsoft.com/office/drawing/2014/main" val="874508481"/>
                    </a:ext>
                  </a:extLst>
                </a:gridCol>
                <a:gridCol w="1548581">
                  <a:extLst>
                    <a:ext uri="{9D8B030D-6E8A-4147-A177-3AD203B41FA5}">
                      <a16:colId xmlns="" xmlns:a16="http://schemas.microsoft.com/office/drawing/2014/main" val="3952431493"/>
                    </a:ext>
                  </a:extLst>
                </a:gridCol>
                <a:gridCol w="1268360">
                  <a:extLst>
                    <a:ext uri="{9D8B030D-6E8A-4147-A177-3AD203B41FA5}">
                      <a16:colId xmlns="" xmlns:a16="http://schemas.microsoft.com/office/drawing/2014/main" val="1738737567"/>
                    </a:ext>
                  </a:extLst>
                </a:gridCol>
              </a:tblGrid>
              <a:tr h="370840">
                <a:tc>
                  <a:txBody>
                    <a:bodyPr/>
                    <a:lstStyle/>
                    <a:p>
                      <a:pPr algn="ctr"/>
                      <a:r>
                        <a:rPr lang="en-US" sz="1800" b="1" i="0" u="none" strike="noStrike" cap="none" baseline="0" dirty="0" smtClean="0">
                          <a:solidFill>
                            <a:schemeClr val="dk1"/>
                          </a:solidFill>
                          <a:latin typeface="+mn-lt"/>
                          <a:ea typeface="Arial"/>
                          <a:cs typeface="Arial"/>
                          <a:sym typeface="Arial"/>
                        </a:rPr>
                        <a:t>Activity</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cap="none" baseline="0" dirty="0" smtClean="0">
                          <a:solidFill>
                            <a:schemeClr val="dk1"/>
                          </a:solidFill>
                          <a:latin typeface="+mn-lt"/>
                          <a:ea typeface="Arial"/>
                          <a:cs typeface="Arial"/>
                          <a:sym typeface="Arial"/>
                        </a:rPr>
                        <a:t>Normal</a:t>
                      </a:r>
                    </a:p>
                    <a:p>
                      <a:pPr algn="ctr"/>
                      <a:r>
                        <a:rPr lang="en-US" sz="1800" b="1" i="0" u="none" strike="noStrike" cap="none" baseline="0" dirty="0" smtClean="0">
                          <a:solidFill>
                            <a:schemeClr val="dk1"/>
                          </a:solidFill>
                          <a:latin typeface="+mn-lt"/>
                          <a:ea typeface="Arial"/>
                          <a:cs typeface="Arial"/>
                          <a:sym typeface="Arial"/>
                        </a:rPr>
                        <a:t>Time</a:t>
                      </a:r>
                    </a:p>
                    <a:p>
                      <a:pPr algn="ctr"/>
                      <a:r>
                        <a:rPr lang="en-US" sz="1800" b="1" i="0" u="none" strike="noStrike" cap="none" baseline="0" dirty="0" smtClean="0">
                          <a:solidFill>
                            <a:schemeClr val="dk1"/>
                          </a:solidFill>
                          <a:latin typeface="+mn-lt"/>
                          <a:ea typeface="Arial"/>
                          <a:cs typeface="Arial"/>
                          <a:sym typeface="Arial"/>
                        </a:rPr>
                        <a:t>(weeks)</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cap="none" baseline="0" dirty="0" smtClean="0">
                          <a:solidFill>
                            <a:schemeClr val="dk1"/>
                          </a:solidFill>
                          <a:latin typeface="+mn-lt"/>
                          <a:ea typeface="Arial"/>
                          <a:cs typeface="Arial"/>
                          <a:sym typeface="Arial"/>
                        </a:rPr>
                        <a:t>Crash</a:t>
                      </a:r>
                    </a:p>
                    <a:p>
                      <a:pPr algn="ctr"/>
                      <a:r>
                        <a:rPr lang="en-US" sz="1800" b="1" i="0" u="none" strike="noStrike" cap="none" baseline="0" dirty="0" smtClean="0">
                          <a:solidFill>
                            <a:schemeClr val="dk1"/>
                          </a:solidFill>
                          <a:latin typeface="+mn-lt"/>
                          <a:ea typeface="Arial"/>
                          <a:cs typeface="Arial"/>
                          <a:sym typeface="Arial"/>
                        </a:rPr>
                        <a:t>Time</a:t>
                      </a:r>
                    </a:p>
                    <a:p>
                      <a:pPr algn="ctr"/>
                      <a:r>
                        <a:rPr lang="en-US" sz="1800" b="1" i="0" u="none" strike="noStrike" cap="none" baseline="0" dirty="0" smtClean="0">
                          <a:solidFill>
                            <a:schemeClr val="dk1"/>
                          </a:solidFill>
                          <a:latin typeface="+mn-lt"/>
                          <a:ea typeface="Arial"/>
                          <a:cs typeface="Arial"/>
                          <a:sym typeface="Arial"/>
                        </a:rPr>
                        <a:t>(weeks)</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cap="none" baseline="0" dirty="0" smtClean="0">
                          <a:solidFill>
                            <a:schemeClr val="dk1"/>
                          </a:solidFill>
                          <a:latin typeface="+mn-lt"/>
                          <a:ea typeface="Arial"/>
                          <a:cs typeface="Arial"/>
                          <a:sym typeface="Arial"/>
                        </a:rPr>
                        <a:t>Normal</a:t>
                      </a:r>
                    </a:p>
                    <a:p>
                      <a:pPr algn="ctr"/>
                      <a:r>
                        <a:rPr lang="en-US" sz="1800" b="1" i="0" u="none" strike="noStrike" cap="none" baseline="0" dirty="0" smtClean="0">
                          <a:solidFill>
                            <a:schemeClr val="dk1"/>
                          </a:solidFill>
                          <a:latin typeface="+mn-lt"/>
                          <a:ea typeface="Arial"/>
                          <a:cs typeface="Arial"/>
                          <a:sym typeface="Arial"/>
                        </a:rPr>
                        <a:t>Cost</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cap="none" baseline="0" dirty="0" smtClean="0">
                          <a:solidFill>
                            <a:schemeClr val="dk1"/>
                          </a:solidFill>
                          <a:latin typeface="+mn-lt"/>
                          <a:ea typeface="Arial"/>
                          <a:cs typeface="Arial"/>
                          <a:sym typeface="Arial"/>
                        </a:rPr>
                        <a:t>Crash Cost</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cap="none" baseline="0" dirty="0" smtClean="0">
                          <a:solidFill>
                            <a:schemeClr val="dk1"/>
                          </a:solidFill>
                          <a:latin typeface="+mn-lt"/>
                          <a:ea typeface="Arial"/>
                          <a:cs typeface="Arial"/>
                          <a:sym typeface="Arial"/>
                        </a:rPr>
                        <a:t>Total Allowable</a:t>
                      </a:r>
                    </a:p>
                    <a:p>
                      <a:pPr algn="ctr"/>
                      <a:r>
                        <a:rPr lang="en-US" sz="1800" b="1" i="0" u="none" strike="noStrike" cap="none" baseline="0" dirty="0" smtClean="0">
                          <a:solidFill>
                            <a:schemeClr val="dk1"/>
                          </a:solidFill>
                          <a:latin typeface="+mn-lt"/>
                          <a:ea typeface="Arial"/>
                          <a:cs typeface="Arial"/>
                          <a:sym typeface="Arial"/>
                        </a:rPr>
                        <a:t>Crash Time</a:t>
                      </a:r>
                    </a:p>
                    <a:p>
                      <a:pPr algn="ctr"/>
                      <a:r>
                        <a:rPr lang="en-US" sz="1800" b="1" i="0" u="none" strike="noStrike" cap="none" baseline="0" dirty="0" smtClean="0">
                          <a:solidFill>
                            <a:schemeClr val="dk1"/>
                          </a:solidFill>
                          <a:latin typeface="+mn-lt"/>
                          <a:ea typeface="Arial"/>
                          <a:cs typeface="Arial"/>
                          <a:sym typeface="Arial"/>
                        </a:rPr>
                        <a:t>(weeks)</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cap="none" baseline="0" dirty="0" smtClean="0">
                          <a:solidFill>
                            <a:schemeClr val="dk1"/>
                          </a:solidFill>
                          <a:latin typeface="+mn-lt"/>
                          <a:ea typeface="Arial"/>
                          <a:cs typeface="Arial"/>
                          <a:sym typeface="Arial"/>
                        </a:rPr>
                        <a:t>Crash</a:t>
                      </a:r>
                    </a:p>
                    <a:p>
                      <a:pPr algn="ctr"/>
                      <a:r>
                        <a:rPr lang="en-US" sz="1800" b="1" i="0" u="none" strike="noStrike" cap="none" baseline="0" dirty="0" smtClean="0">
                          <a:solidFill>
                            <a:schemeClr val="dk1"/>
                          </a:solidFill>
                          <a:latin typeface="+mn-lt"/>
                          <a:ea typeface="Arial"/>
                          <a:cs typeface="Arial"/>
                          <a:sym typeface="Arial"/>
                        </a:rPr>
                        <a:t>Cost per</a:t>
                      </a:r>
                    </a:p>
                    <a:p>
                      <a:pPr algn="ctr"/>
                      <a:r>
                        <a:rPr lang="en-US" sz="1800" b="1" i="0" u="none" strike="noStrike" cap="none" baseline="0" dirty="0" smtClean="0">
                          <a:solidFill>
                            <a:schemeClr val="dk1"/>
                          </a:solidFill>
                          <a:latin typeface="+mn-lt"/>
                          <a:ea typeface="Arial"/>
                          <a:cs typeface="Arial"/>
                          <a:sym typeface="Arial"/>
                        </a:rPr>
                        <a:t>Week</a:t>
                      </a:r>
                      <a:endParaRPr lang="en-US" sz="1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32180090"/>
                  </a:ext>
                </a:extLst>
              </a:tr>
              <a:tr h="370840">
                <a:tc>
                  <a:txBody>
                    <a:bodyPr/>
                    <a:lstStyle/>
                    <a:p>
                      <a:pPr algn="ctr"/>
                      <a:r>
                        <a:rPr lang="en-US" sz="1800" dirty="0" smtClean="0">
                          <a:latin typeface="+mn-lt"/>
                        </a:rPr>
                        <a:t>1</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12</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$ 3,000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$ 5,000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5</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$ 400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01268223"/>
                  </a:ext>
                </a:extLst>
              </a:tr>
              <a:tr h="370840">
                <a:tc>
                  <a:txBody>
                    <a:bodyPr/>
                    <a:lstStyle/>
                    <a:p>
                      <a:pPr algn="ctr"/>
                      <a:r>
                        <a:rPr lang="en-US" sz="1800" dirty="0" smtClean="0">
                          <a:latin typeface="+mn-lt"/>
                        </a:rPr>
                        <a:t>2</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8</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5</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2,000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3,500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500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10871059"/>
                  </a:ext>
                </a:extLst>
              </a:tr>
              <a:tr h="370840">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4</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4,000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7,000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1</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3,000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59634823"/>
                  </a:ext>
                </a:extLst>
              </a:tr>
              <a:tr h="370840">
                <a:tc>
                  <a:txBody>
                    <a:bodyPr/>
                    <a:lstStyle/>
                    <a:p>
                      <a:pPr algn="ctr"/>
                      <a:r>
                        <a:rPr lang="en-US" sz="1800" dirty="0" smtClean="0">
                          <a:latin typeface="+mn-lt"/>
                        </a:rPr>
                        <a:t>4</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12</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9</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50,000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71,000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7,000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62564968"/>
                  </a:ext>
                </a:extLst>
              </a:tr>
              <a:tr h="370840">
                <a:tc>
                  <a:txBody>
                    <a:bodyPr/>
                    <a:lstStyle/>
                    <a:p>
                      <a:pPr algn="ctr"/>
                      <a:r>
                        <a:rPr lang="en-US" sz="1800" dirty="0" smtClean="0">
                          <a:latin typeface="+mn-lt"/>
                        </a:rPr>
                        <a:t>5</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4</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1</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500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1,100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200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69560577"/>
                  </a:ext>
                </a:extLst>
              </a:tr>
              <a:tr h="370840">
                <a:tc>
                  <a:txBody>
                    <a:bodyPr/>
                    <a:lstStyle/>
                    <a:p>
                      <a:pPr algn="ctr"/>
                      <a:r>
                        <a:rPr lang="en-US" sz="1800" dirty="0" smtClean="0">
                          <a:latin typeface="+mn-lt"/>
                        </a:rPr>
                        <a:t>6</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4</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1</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500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1,100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200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86796135"/>
                  </a:ext>
                </a:extLst>
              </a:tr>
              <a:tr h="370840">
                <a:tc>
                  <a:txBody>
                    <a:bodyPr/>
                    <a:lstStyle/>
                    <a:p>
                      <a:pPr algn="ctr"/>
                      <a:r>
                        <a:rPr lang="en-US" sz="1800" dirty="0" smtClean="0">
                          <a:latin typeface="+mn-lt"/>
                        </a:rPr>
                        <a:t>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mn-lt"/>
                        </a:rPr>
                        <a:t>        4</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3</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15,000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22,000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mn-lt"/>
                        </a:rPr>
                        <a:t>1</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cap="none" baseline="0" dirty="0" smtClean="0">
                          <a:solidFill>
                            <a:schemeClr val="dk1"/>
                          </a:solidFill>
                          <a:latin typeface="+mn-lt"/>
                          <a:ea typeface="Arial"/>
                          <a:cs typeface="Arial"/>
                          <a:sym typeface="Arial"/>
                        </a:rPr>
                        <a:t>        7,000</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96008756"/>
                  </a:ext>
                </a:extLst>
              </a:tr>
              <a:tr h="370840">
                <a:tc>
                  <a:txBody>
                    <a:bodyPr/>
                    <a:lstStyle/>
                    <a:p>
                      <a:pPr algn="ctr"/>
                      <a:r>
                        <a:rPr lang="en-US" sz="1800" dirty="0" smtClean="0">
                          <a:solidFill>
                            <a:schemeClr val="bg1"/>
                          </a:solidFill>
                          <a:latin typeface="+mn-lt"/>
                        </a:rPr>
                        <a:t>Blank</a:t>
                      </a:r>
                      <a:endParaRPr lang="en-US" sz="1800"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latin typeface="Arial"/>
                          <a:ea typeface="Arial"/>
                          <a:cs typeface="Arial"/>
                          <a:sym typeface="Aria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latin typeface="Arial"/>
                          <a:ea typeface="Arial"/>
                          <a:cs typeface="Arial"/>
                          <a:sym typeface="Aria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u="none" strike="noStrike" cap="none" baseline="0" dirty="0" smtClean="0">
                          <a:solidFill>
                            <a:schemeClr val="dk1"/>
                          </a:solidFill>
                          <a:latin typeface="+mn-lt"/>
                          <a:ea typeface="Arial"/>
                          <a:cs typeface="Arial"/>
                          <a:sym typeface="Arial"/>
                        </a:rPr>
                        <a:t> $75,000</a:t>
                      </a:r>
                      <a:endParaRPr lang="en-US" sz="1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0" u="none" strike="noStrike" cap="none" baseline="0" dirty="0" smtClean="0">
                          <a:solidFill>
                            <a:schemeClr val="dk1"/>
                          </a:solidFill>
                          <a:latin typeface="+mn-lt"/>
                          <a:ea typeface="Arial"/>
                          <a:cs typeface="Arial"/>
                          <a:sym typeface="Arial"/>
                        </a:rPr>
                        <a:t>$110,700</a:t>
                      </a:r>
                      <a:endParaRPr lang="en-US" sz="1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latin typeface="Arial"/>
                          <a:ea typeface="Arial"/>
                          <a:cs typeface="Arial"/>
                          <a:sym typeface="Aria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latin typeface="Arial"/>
                          <a:ea typeface="Arial"/>
                          <a:cs typeface="Arial"/>
                          <a:sym typeface="Aria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16112141"/>
                  </a:ext>
                </a:extLst>
              </a:tr>
            </a:tbl>
          </a:graphicData>
        </a:graphic>
      </p:graphicFrame>
    </p:spTree>
    <p:extLst>
      <p:ext uri="{BB962C8B-B14F-4D97-AF65-F5344CB8AC3E}">
        <p14:creationId xmlns="" xmlns:p14="http://schemas.microsoft.com/office/powerpoint/2010/main" val="11251427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dirty="0"/>
              <a:t>Problem </a:t>
            </a:r>
            <a:r>
              <a:rPr lang="en-US" altLang="en-US" dirty="0" smtClean="0"/>
              <a:t>1 </a:t>
            </a:r>
            <a:r>
              <a:rPr lang="en-US" altLang="en-US" sz="2000" b="0" dirty="0" smtClean="0"/>
              <a:t>(5 </a:t>
            </a:r>
            <a:r>
              <a:rPr lang="en-US" altLang="en-US" sz="2000" b="0" dirty="0"/>
              <a:t>of </a:t>
            </a:r>
            <a:r>
              <a:rPr lang="en-US" altLang="en-US" sz="2000" b="0" dirty="0" smtClean="0"/>
              <a:t>6)</a:t>
            </a:r>
            <a:endParaRPr lang="en-US" altLang="en-US" sz="2000" b="0" dirty="0"/>
          </a:p>
        </p:txBody>
      </p:sp>
      <p:sp>
        <p:nvSpPr>
          <p:cNvPr id="3" name="Text Placeholder 2"/>
          <p:cNvSpPr>
            <a:spLocks noGrp="1"/>
          </p:cNvSpPr>
          <p:nvPr>
            <p:ph type="body" idx="1"/>
          </p:nvPr>
        </p:nvSpPr>
        <p:spPr>
          <a:xfrm>
            <a:off x="457200" y="1600201"/>
            <a:ext cx="8229600" cy="759542"/>
          </a:xfrm>
        </p:spPr>
        <p:txBody>
          <a:bodyPr/>
          <a:lstStyle/>
          <a:p>
            <a:pPr marL="0" indent="0" eaLnBrk="0" hangingPunct="0">
              <a:buNone/>
            </a:pPr>
            <a:r>
              <a:rPr lang="en-US" sz="2000" b="1" dirty="0">
                <a:latin typeface="+mn-lt"/>
                <a:cs typeface="Times New Roman" pitchFamily="18" charset="0"/>
              </a:rPr>
              <a:t>Figure 8.21</a:t>
            </a:r>
            <a:r>
              <a:rPr lang="en-US" sz="2000" dirty="0">
                <a:latin typeface="+mn-lt"/>
                <a:cs typeface="Times New Roman" pitchFamily="18" charset="0"/>
              </a:rPr>
              <a:t> </a:t>
            </a:r>
            <a:r>
              <a:rPr lang="en-US" sz="2000" dirty="0">
                <a:latin typeface="+mn-lt"/>
                <a:cs typeface="Times" pitchFamily="18" charset="0"/>
              </a:rPr>
              <a:t>Network with normal activity times and weekly crashing costs</a:t>
            </a:r>
            <a:endParaRPr lang="en-US" sz="2000" dirty="0">
              <a:latin typeface="+mn-lt"/>
            </a:endParaRPr>
          </a:p>
        </p:txBody>
      </p:sp>
      <p:pic>
        <p:nvPicPr>
          <p:cNvPr id="4" name="Picture 3" descr="A network includes weekly activity crashing costs for each activity with an activity number, duration, and crashing costs at each node, as summarized as follows: Node 1, duration 12. Cost, $400. Branches to nodes 2 and 3. Node 2, duration 8. Cost, $500. Branches to nodes 4 and 5. Node 3, duration 4. Cost, $3,000. Branches to nodes 4 and 5. Node 4, duration 12. Cost, $7,000. Branch to node 7. Node 5, duration 4. Cost, $200. Branch to node 6. Node 6, duration 4. Cost, $200. Branch to node 7. Node 7, duration 4. Cost, $7,000."/>
          <p:cNvPicPr>
            <a:picLocks noChangeAspect="1"/>
          </p:cNvPicPr>
          <p:nvPr/>
        </p:nvPicPr>
        <p:blipFill>
          <a:blip r:embed="rId2"/>
          <a:stretch>
            <a:fillRect/>
          </a:stretch>
        </p:blipFill>
        <p:spPr>
          <a:xfrm>
            <a:off x="1608229" y="2616467"/>
            <a:ext cx="5927541" cy="3542355"/>
          </a:xfrm>
          <a:prstGeom prst="rect">
            <a:avLst/>
          </a:prstGeom>
        </p:spPr>
      </p:pic>
    </p:spTree>
    <p:extLst>
      <p:ext uri="{BB962C8B-B14F-4D97-AF65-F5344CB8AC3E}">
        <p14:creationId xmlns="" xmlns:p14="http://schemas.microsoft.com/office/powerpoint/2010/main" val="33659033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a:t>
            </a:r>
            <a:r>
              <a:rPr lang="en-US" dirty="0"/>
              <a:t>Problem </a:t>
            </a:r>
            <a:r>
              <a:rPr lang="en-US" dirty="0" smtClean="0"/>
              <a:t>1 </a:t>
            </a:r>
            <a:r>
              <a:rPr lang="en-US" sz="2000" b="0" dirty="0" smtClean="0"/>
              <a:t>(6 </a:t>
            </a:r>
            <a:r>
              <a:rPr lang="en-US" sz="2000" b="0" dirty="0"/>
              <a:t>of </a:t>
            </a:r>
            <a:r>
              <a:rPr lang="en-US" sz="2000" b="0" dirty="0" smtClean="0"/>
              <a:t>6)</a:t>
            </a:r>
            <a:endParaRPr lang="en-US" sz="2000" b="0" dirty="0"/>
          </a:p>
        </p:txBody>
      </p:sp>
      <p:sp>
        <p:nvSpPr>
          <p:cNvPr id="5" name="Text Placeholder 4"/>
          <p:cNvSpPr>
            <a:spLocks noGrp="1"/>
          </p:cNvSpPr>
          <p:nvPr>
            <p:ph type="body" idx="1"/>
          </p:nvPr>
        </p:nvSpPr>
        <p:spPr>
          <a:xfrm>
            <a:off x="457200" y="1600200"/>
            <a:ext cx="8229600" cy="877529"/>
          </a:xfrm>
        </p:spPr>
        <p:txBody>
          <a:bodyPr/>
          <a:lstStyle/>
          <a:p>
            <a:pPr marL="0" indent="0">
              <a:spcBef>
                <a:spcPct val="35000"/>
              </a:spcBef>
              <a:buNone/>
            </a:pPr>
            <a:r>
              <a:rPr lang="en-US" sz="2400" dirty="0" smtClean="0">
                <a:latin typeface="+mn-lt"/>
              </a:rPr>
              <a:t>As </a:t>
            </a:r>
            <a:r>
              <a:rPr lang="en-US" sz="2400" dirty="0">
                <a:latin typeface="+mn-lt"/>
              </a:rPr>
              <a:t>activities are crashed, the critical path may change and several paths may become critical.</a:t>
            </a:r>
          </a:p>
        </p:txBody>
      </p:sp>
      <p:sp>
        <p:nvSpPr>
          <p:cNvPr id="6" name="Text Placeholder 5"/>
          <p:cNvSpPr>
            <a:spLocks noGrp="1"/>
          </p:cNvSpPr>
          <p:nvPr>
            <p:ph type="body" idx="2"/>
          </p:nvPr>
        </p:nvSpPr>
        <p:spPr>
          <a:xfrm>
            <a:off x="457200" y="2561308"/>
            <a:ext cx="8229600" cy="447368"/>
          </a:xfrm>
        </p:spPr>
        <p:txBody>
          <a:bodyPr/>
          <a:lstStyle/>
          <a:p>
            <a:pPr marL="0" indent="0" eaLnBrk="0" hangingPunct="0">
              <a:buNone/>
            </a:pPr>
            <a:r>
              <a:rPr lang="en-US" sz="2000" b="1" dirty="0">
                <a:latin typeface="+mn-lt"/>
                <a:cs typeface="Times New Roman" pitchFamily="18" charset="0"/>
              </a:rPr>
              <a:t>Figure 8.22</a:t>
            </a:r>
            <a:r>
              <a:rPr lang="en-US" sz="2000" dirty="0">
                <a:latin typeface="+mn-lt"/>
                <a:cs typeface="Times New Roman" pitchFamily="18" charset="0"/>
              </a:rPr>
              <a:t> </a:t>
            </a:r>
            <a:r>
              <a:rPr lang="en-US" sz="2000" dirty="0">
                <a:latin typeface="+mn-lt"/>
                <a:cs typeface="Times" pitchFamily="18" charset="0"/>
              </a:rPr>
              <a:t>Revised network with activity 1 crashed</a:t>
            </a:r>
            <a:endParaRPr lang="en-US" sz="2000" dirty="0">
              <a:latin typeface="+mn-lt"/>
            </a:endParaRPr>
          </a:p>
        </p:txBody>
      </p:sp>
      <p:pic>
        <p:nvPicPr>
          <p:cNvPr id="7" name="Picture 6" descr="A network with activity 1 crashed has the duration for activity 1 changed from 12 to 7. The rest of the network is the same as the network in the previous figure."/>
          <p:cNvPicPr>
            <a:picLocks noChangeAspect="1"/>
          </p:cNvPicPr>
          <p:nvPr/>
        </p:nvPicPr>
        <p:blipFill>
          <a:blip r:embed="rId2"/>
          <a:stretch>
            <a:fillRect/>
          </a:stretch>
        </p:blipFill>
        <p:spPr>
          <a:xfrm>
            <a:off x="2642958" y="3291808"/>
            <a:ext cx="4658084" cy="2888532"/>
          </a:xfrm>
          <a:prstGeom prst="rect">
            <a:avLst/>
          </a:prstGeom>
        </p:spPr>
      </p:pic>
    </p:spTree>
    <p:extLst>
      <p:ext uri="{BB962C8B-B14F-4D97-AF65-F5344CB8AC3E}">
        <p14:creationId xmlns="" xmlns:p14="http://schemas.microsoft.com/office/powerpoint/2010/main" val="900819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Q</a:t>
            </a:r>
            <a:r>
              <a:rPr lang="en-US" altLang="en-US" sz="100" dirty="0" smtClean="0"/>
              <a:t> </a:t>
            </a:r>
            <a:r>
              <a:rPr lang="en-US" altLang="en-US" dirty="0" smtClean="0"/>
              <a:t>M </a:t>
            </a:r>
            <a:r>
              <a:rPr lang="en-US" altLang="en-US" dirty="0"/>
              <a:t>for Windows</a:t>
            </a:r>
          </a:p>
        </p:txBody>
      </p:sp>
      <p:sp>
        <p:nvSpPr>
          <p:cNvPr id="6" name="Text Placeholder 5"/>
          <p:cNvSpPr>
            <a:spLocks noGrp="1"/>
          </p:cNvSpPr>
          <p:nvPr>
            <p:ph type="body" idx="1"/>
          </p:nvPr>
        </p:nvSpPr>
        <p:spPr>
          <a:xfrm>
            <a:off x="457200" y="1600200"/>
            <a:ext cx="8229600" cy="405581"/>
          </a:xfrm>
        </p:spPr>
        <p:txBody>
          <a:bodyPr/>
          <a:lstStyle/>
          <a:p>
            <a:pPr marL="0" indent="0" eaLnBrk="0" hangingPunct="0">
              <a:buNone/>
            </a:pPr>
            <a:r>
              <a:rPr lang="en-US" sz="2000" b="1" dirty="0">
                <a:latin typeface="+mn-lt"/>
              </a:rPr>
              <a:t>Exhibit 8.9</a:t>
            </a:r>
          </a:p>
        </p:txBody>
      </p:sp>
      <p:pic>
        <p:nvPicPr>
          <p:cNvPr id="7" name="Picture 6" descr="A Q M for Windows screen displays project management, PERT slash C P M, crashing results. The screen displays a table, with columns for activity, normal time, crash time, normal cost, crash cost, crash cost slash p d, crash by, and crashing cost. The table is reproduced as follows: A table titled, House Building Example Solution, has 9 rows and 8 columns. The columns have the following headings from left to right. Activity, Normal time, Crash time, Normal cost, Crash cost, Crash cost slash p d, Crash by, Crashing cost. The row entries are as follows. Row 1. Project, 36, 24, Blank, Blank, Blank, Blank, Blank. Row 2. 1, 12, 7, $3,000, $5,000, $400, 5, $2,000. Row 3. 2, 8, 5, $2,000, $3,500, $500, 3, $1,500. Row 4. 3, 4, 3, $4,000, $7,000, $3,000, 0, 0. Row 5. 4, 12, 9, $50,000, $71,000, $7,000, 3, $21,000. Row 6. 5, 4, 1, $500, $1,100, $200, 0, 0. Row 7. 6, 4, 1, $500, $1,100, $200, 0, 0. Row 8. 7, 4, 3, $15,000, $22,000, $7,000, 1, $7,000. Row 9. Totals, Blank, Blank, $75,000, Blank, Blank, Blank, $31,500.">
            <a:extLst>
              <a:ext uri="{FF2B5EF4-FFF2-40B4-BE49-F238E27FC236}">
                <a16:creationId xmlns="" xmlns:a16="http://schemas.microsoft.com/office/drawing/2014/main" id="{489A1642-380E-48E7-B4F0-B65D8421A02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6075" y="2395028"/>
            <a:ext cx="7408735" cy="3543308"/>
          </a:xfrm>
          <a:prstGeom prst="rect">
            <a:avLst/>
          </a:prstGeom>
        </p:spPr>
      </p:pic>
    </p:spTree>
    <p:extLst>
      <p:ext uri="{BB962C8B-B14F-4D97-AF65-F5344CB8AC3E}">
        <p14:creationId xmlns="" xmlns:p14="http://schemas.microsoft.com/office/powerpoint/2010/main" val="879466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5371"/>
            <a:ext cx="7210424" cy="1097279"/>
          </a:xfrm>
        </p:spPr>
        <p:txBody>
          <a:bodyPr/>
          <a:lstStyle/>
          <a:p>
            <a:r>
              <a:rPr lang="en-US" altLang="en-US" dirty="0" smtClean="0"/>
              <a:t>General </a:t>
            </a:r>
            <a:r>
              <a:rPr lang="en-US" altLang="en-US" dirty="0"/>
              <a:t>Relationship of Time and Cost </a:t>
            </a:r>
            <a:r>
              <a:rPr lang="en-US" altLang="en-US" sz="2000" b="0" dirty="0"/>
              <a:t>(1 of 2)</a:t>
            </a:r>
          </a:p>
        </p:txBody>
      </p:sp>
      <p:sp>
        <p:nvSpPr>
          <p:cNvPr id="3" name="Text Placeholder 2"/>
          <p:cNvSpPr>
            <a:spLocks noGrp="1"/>
          </p:cNvSpPr>
          <p:nvPr>
            <p:ph type="body" idx="1"/>
          </p:nvPr>
        </p:nvSpPr>
        <p:spPr/>
        <p:txBody>
          <a:bodyPr/>
          <a:lstStyle/>
          <a:p>
            <a:pPr>
              <a:buClr>
                <a:schemeClr val="tx2"/>
              </a:buClr>
            </a:pPr>
            <a:r>
              <a:rPr lang="en-US" altLang="en-US" sz="2400" dirty="0">
                <a:latin typeface="+mn-lt"/>
              </a:rPr>
              <a:t>Project crashing costs and indirect costs have an </a:t>
            </a:r>
            <a:r>
              <a:rPr lang="en-US" altLang="en-US" sz="2400" b="1" dirty="0">
                <a:solidFill>
                  <a:schemeClr val="tx1"/>
                </a:solidFill>
                <a:latin typeface="+mn-lt"/>
              </a:rPr>
              <a:t>inverse relationship.</a:t>
            </a:r>
          </a:p>
          <a:p>
            <a:pPr>
              <a:buClr>
                <a:schemeClr val="tx2"/>
              </a:buClr>
            </a:pPr>
            <a:r>
              <a:rPr lang="en-US" altLang="en-US" sz="2400" dirty="0">
                <a:latin typeface="+mn-lt"/>
              </a:rPr>
              <a:t>Crashing costs are highest when the project is shortened. </a:t>
            </a:r>
          </a:p>
          <a:p>
            <a:pPr>
              <a:buClr>
                <a:schemeClr val="tx2"/>
              </a:buClr>
            </a:pPr>
            <a:r>
              <a:rPr lang="en-US" altLang="en-US" sz="2400" dirty="0">
                <a:latin typeface="+mn-lt"/>
              </a:rPr>
              <a:t>Indirect costs increase as the project duration increases.</a:t>
            </a:r>
          </a:p>
          <a:p>
            <a:pPr>
              <a:buClr>
                <a:schemeClr val="tx2"/>
              </a:buClr>
            </a:pPr>
            <a:r>
              <a:rPr lang="en-US" altLang="en-US" sz="2400" dirty="0">
                <a:latin typeface="+mn-lt"/>
              </a:rPr>
              <a:t>The optimal project time is at the minimum point on the </a:t>
            </a:r>
            <a:r>
              <a:rPr lang="en-US" altLang="en-US" sz="2400" b="1" dirty="0">
                <a:solidFill>
                  <a:schemeClr val="tx1"/>
                </a:solidFill>
                <a:latin typeface="+mn-lt"/>
              </a:rPr>
              <a:t>total cost curve.</a:t>
            </a:r>
          </a:p>
        </p:txBody>
      </p:sp>
    </p:spTree>
    <p:extLst>
      <p:ext uri="{BB962C8B-B14F-4D97-AF65-F5344CB8AC3E}">
        <p14:creationId xmlns="" xmlns:p14="http://schemas.microsoft.com/office/powerpoint/2010/main" val="29187845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210425" cy="1097279"/>
          </a:xfrm>
        </p:spPr>
        <p:txBody>
          <a:bodyPr/>
          <a:lstStyle/>
          <a:p>
            <a:r>
              <a:rPr lang="en-US" altLang="en-US" dirty="0" smtClean="0"/>
              <a:t>General </a:t>
            </a:r>
            <a:r>
              <a:rPr lang="en-US" altLang="en-US" dirty="0"/>
              <a:t>Relationship of Time and Cost </a:t>
            </a:r>
            <a:r>
              <a:rPr lang="en-US" altLang="en-US" sz="2000" b="0" dirty="0"/>
              <a:t>(2 of 2)</a:t>
            </a:r>
          </a:p>
        </p:txBody>
      </p:sp>
      <p:sp>
        <p:nvSpPr>
          <p:cNvPr id="3" name="Text Placeholder 2"/>
          <p:cNvSpPr>
            <a:spLocks noGrp="1"/>
          </p:cNvSpPr>
          <p:nvPr>
            <p:ph type="body" idx="1"/>
          </p:nvPr>
        </p:nvSpPr>
        <p:spPr>
          <a:xfrm>
            <a:off x="457200" y="1600201"/>
            <a:ext cx="8229600" cy="420328"/>
          </a:xfrm>
        </p:spPr>
        <p:txBody>
          <a:bodyPr/>
          <a:lstStyle/>
          <a:p>
            <a:pPr marL="0" indent="0" eaLnBrk="0" hangingPunct="0">
              <a:buNone/>
            </a:pPr>
            <a:r>
              <a:rPr lang="en-US" sz="2000" b="1" dirty="0">
                <a:latin typeface="+mn-lt"/>
                <a:cs typeface="Times New Roman" pitchFamily="18" charset="0"/>
              </a:rPr>
              <a:t>Figure 8.23</a:t>
            </a:r>
            <a:r>
              <a:rPr lang="en-US" sz="2000" dirty="0">
                <a:latin typeface="+mn-lt"/>
                <a:cs typeface="Times New Roman" pitchFamily="18" charset="0"/>
              </a:rPr>
              <a:t> </a:t>
            </a:r>
            <a:r>
              <a:rPr lang="en-US" sz="2000" dirty="0">
                <a:latin typeface="+mn-lt"/>
                <a:cs typeface="Times" pitchFamily="18" charset="0"/>
              </a:rPr>
              <a:t>The time-cost </a:t>
            </a:r>
            <a:r>
              <a:rPr lang="en-US" sz="2000" dirty="0" smtClean="0">
                <a:latin typeface="+mn-lt"/>
                <a:cs typeface="Times" pitchFamily="18" charset="0"/>
              </a:rPr>
              <a:t>trade-off</a:t>
            </a:r>
            <a:endParaRPr lang="en-US" sz="2000" dirty="0">
              <a:latin typeface="+mn-lt"/>
            </a:endParaRPr>
          </a:p>
        </p:txBody>
      </p:sp>
      <p:pic>
        <p:nvPicPr>
          <p:cNvPr id="4" name="Picture 3" descr="A graph of the time cost trade-off plots cost, in dollars, versus project duration, or time. Features of the graph are summarized as follows: Crashing is indicated as moving backward in time. A curve for direct cost falls at a decreasing rate from a high cost to a low cost. A curve for indirect cost rises at an increasing rate from a low cost to a high cost. A curve for total project costs falls from a high cost to a minimum cost at the optimal project time, and then rises. This curve is above the other 2 cost curves."/>
          <p:cNvPicPr>
            <a:picLocks noChangeAspect="1"/>
          </p:cNvPicPr>
          <p:nvPr/>
        </p:nvPicPr>
        <p:blipFill>
          <a:blip r:embed="rId2"/>
          <a:stretch>
            <a:fillRect/>
          </a:stretch>
        </p:blipFill>
        <p:spPr>
          <a:xfrm>
            <a:off x="1390124" y="2288698"/>
            <a:ext cx="6143665" cy="3823855"/>
          </a:xfrm>
          <a:prstGeom prst="rect">
            <a:avLst/>
          </a:prstGeom>
        </p:spPr>
      </p:pic>
    </p:spTree>
    <p:extLst>
      <p:ext uri="{BB962C8B-B14F-4D97-AF65-F5344CB8AC3E}">
        <p14:creationId xmlns="" xmlns:p14="http://schemas.microsoft.com/office/powerpoint/2010/main" val="2244985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 8.6</a:t>
            </a:r>
            <a:endParaRPr lang="en-US" dirty="0"/>
          </a:p>
        </p:txBody>
      </p:sp>
      <p:sp>
        <p:nvSpPr>
          <p:cNvPr id="4" name="Text Placeholder 3"/>
          <p:cNvSpPr>
            <a:spLocks noGrp="1"/>
          </p:cNvSpPr>
          <p:nvPr>
            <p:ph type="body" idx="1"/>
          </p:nvPr>
        </p:nvSpPr>
        <p:spPr/>
        <p:txBody>
          <a:bodyPr/>
          <a:lstStyle/>
          <a:p>
            <a:pPr>
              <a:buClr>
                <a:schemeClr val="tx2"/>
              </a:buClr>
            </a:pPr>
            <a:r>
              <a:rPr lang="en-US" altLang="en-US" sz="2400" dirty="0" smtClean="0">
                <a:latin typeface="+mn-lt"/>
              </a:rPr>
              <a:t>Formulating </a:t>
            </a:r>
            <a:r>
              <a:rPr lang="en-US" altLang="en-US" sz="2400" dirty="0">
                <a:latin typeface="+mn-lt"/>
              </a:rPr>
              <a:t>the </a:t>
            </a:r>
            <a:r>
              <a:rPr lang="en-US" altLang="en-US" sz="2400" dirty="0" smtClean="0">
                <a:latin typeface="+mn-lt"/>
              </a:rPr>
              <a:t>C</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M/P</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R</a:t>
            </a:r>
            <a:r>
              <a:rPr lang="en-US" altLang="en-US" sz="100" dirty="0" smtClean="0">
                <a:latin typeface="+mn-lt"/>
              </a:rPr>
              <a:t> </a:t>
            </a:r>
            <a:r>
              <a:rPr lang="en-US" altLang="en-US" sz="2400" dirty="0" smtClean="0">
                <a:latin typeface="+mn-lt"/>
              </a:rPr>
              <a:t>T </a:t>
            </a:r>
            <a:r>
              <a:rPr lang="en-US" altLang="en-US" sz="2400" dirty="0">
                <a:latin typeface="+mn-lt"/>
              </a:rPr>
              <a:t>Network as a Linear Programming Model</a:t>
            </a:r>
          </a:p>
        </p:txBody>
      </p:sp>
    </p:spTree>
    <p:extLst>
      <p:ext uri="{BB962C8B-B14F-4D97-AF65-F5344CB8AC3E}">
        <p14:creationId xmlns="" xmlns:p14="http://schemas.microsoft.com/office/powerpoint/2010/main" val="25215931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a:t>
            </a:r>
            <a:r>
              <a:rPr lang="en-US" dirty="0"/>
              <a:t>as a Linear Programming Model</a:t>
            </a:r>
          </a:p>
        </p:txBody>
      </p:sp>
      <p:sp>
        <p:nvSpPr>
          <p:cNvPr id="4" name="Text Placeholder 3"/>
          <p:cNvSpPr>
            <a:spLocks noGrp="1"/>
          </p:cNvSpPr>
          <p:nvPr>
            <p:ph type="body" idx="1"/>
          </p:nvPr>
        </p:nvSpPr>
        <p:spPr>
          <a:xfrm>
            <a:off x="457200" y="1600200"/>
            <a:ext cx="8229600" cy="877529"/>
          </a:xfrm>
        </p:spPr>
        <p:txBody>
          <a:bodyPr/>
          <a:lstStyle/>
          <a:p>
            <a:pPr marL="0" indent="0">
              <a:spcBef>
                <a:spcPct val="35000"/>
              </a:spcBef>
              <a:buNone/>
            </a:pPr>
            <a:r>
              <a:rPr lang="en-US" sz="2400" dirty="0">
                <a:latin typeface="+mn-lt"/>
              </a:rPr>
              <a:t>The objective is to minimize the project duration (critical path time).</a:t>
            </a:r>
          </a:p>
        </p:txBody>
      </p:sp>
      <p:sp>
        <p:nvSpPr>
          <p:cNvPr id="5" name="Text Placeholder 4"/>
          <p:cNvSpPr>
            <a:spLocks noGrp="1"/>
          </p:cNvSpPr>
          <p:nvPr>
            <p:ph type="body" idx="2"/>
          </p:nvPr>
        </p:nvSpPr>
        <p:spPr>
          <a:xfrm>
            <a:off x="457200" y="2546557"/>
            <a:ext cx="2595716" cy="1553496"/>
          </a:xfrm>
        </p:spPr>
        <p:txBody>
          <a:bodyPr/>
          <a:lstStyle/>
          <a:p>
            <a:pPr marL="0" indent="0" eaLnBrk="0" hangingPunct="0">
              <a:spcBef>
                <a:spcPct val="35000"/>
              </a:spcBef>
              <a:buNone/>
              <a:tabLst>
                <a:tab pos="457200" algn="l"/>
                <a:tab pos="1828800" algn="l"/>
              </a:tabLst>
            </a:pPr>
            <a:r>
              <a:rPr lang="en-US" sz="2400" b="1" dirty="0">
                <a:latin typeface="+mn-lt"/>
              </a:rPr>
              <a:t>General linear programming model with </a:t>
            </a:r>
            <a:r>
              <a:rPr lang="en-US" sz="2400" b="1" dirty="0" smtClean="0">
                <a:latin typeface="+mn-lt"/>
              </a:rPr>
              <a:t>A</a:t>
            </a:r>
            <a:r>
              <a:rPr lang="en-US" sz="100" b="1" dirty="0" smtClean="0">
                <a:latin typeface="+mn-lt"/>
              </a:rPr>
              <a:t> </a:t>
            </a:r>
            <a:r>
              <a:rPr lang="en-US" sz="2400" b="1" dirty="0" smtClean="0">
                <a:latin typeface="+mn-lt"/>
              </a:rPr>
              <a:t>O</a:t>
            </a:r>
            <a:r>
              <a:rPr lang="en-US" sz="100" b="1" dirty="0" smtClean="0">
                <a:latin typeface="+mn-lt"/>
              </a:rPr>
              <a:t> </a:t>
            </a:r>
            <a:r>
              <a:rPr lang="en-US" sz="2400" b="1" dirty="0" smtClean="0">
                <a:latin typeface="+mn-lt"/>
              </a:rPr>
              <a:t>A </a:t>
            </a:r>
            <a:r>
              <a:rPr lang="en-US" sz="2400" b="1" dirty="0">
                <a:latin typeface="+mn-lt"/>
              </a:rPr>
              <a:t>convention</a:t>
            </a:r>
          </a:p>
        </p:txBody>
      </p:sp>
      <p:graphicFrame>
        <p:nvGraphicFramePr>
          <p:cNvPr id="6" name="Object 5" descr="minimize Z = Sigma sub i x sub i. subject to x sub j minus x sub i is greater than or equal to t sub i j, for all activities i through j. x sub 1, x sub j is greater than or equal to 0. where x sub i = earliest event time of node i. x sub j = earliest event time of node j. t sub i j = time of activity i through j."/>
          <p:cNvGraphicFramePr>
            <a:graphicFrameLocks noChangeAspect="1"/>
          </p:cNvGraphicFramePr>
          <p:nvPr>
            <p:extLst>
              <p:ext uri="{D42A27DB-BD31-4B8C-83A1-F6EECF244321}">
                <p14:modId xmlns="" xmlns:p14="http://schemas.microsoft.com/office/powerpoint/2010/main" val="4024204716"/>
              </p:ext>
            </p:extLst>
          </p:nvPr>
        </p:nvGraphicFramePr>
        <p:xfrm>
          <a:off x="3673272" y="2532743"/>
          <a:ext cx="4245687" cy="3881769"/>
        </p:xfrm>
        <a:graphic>
          <a:graphicData uri="http://schemas.openxmlformats.org/presentationml/2006/ole">
            <p:oleObj spid="_x0000_s60586" name="Equation" r:id="rId3" imgW="2222280" imgH="2031840" progId="Equation.DSMT4">
              <p:embed/>
            </p:oleObj>
          </a:graphicData>
        </a:graphic>
      </p:graphicFrame>
    </p:spTree>
    <p:extLst>
      <p:ext uri="{BB962C8B-B14F-4D97-AF65-F5344CB8AC3E}">
        <p14:creationId xmlns="" xmlns:p14="http://schemas.microsoft.com/office/powerpoint/2010/main" val="39781613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36426" cy="1097279"/>
          </a:xfrm>
        </p:spPr>
        <p:txBody>
          <a:bodyPr/>
          <a:lstStyle/>
          <a:p>
            <a:r>
              <a:rPr lang="en-US" altLang="en-US" dirty="0" smtClean="0"/>
              <a:t>Example </a:t>
            </a:r>
            <a:r>
              <a:rPr lang="en-US" altLang="en-US" dirty="0"/>
              <a:t>Problem Formulation and Data </a:t>
            </a:r>
            <a:r>
              <a:rPr lang="en-US" altLang="en-US" sz="2000" b="0" dirty="0"/>
              <a:t>(1 of 2)</a:t>
            </a:r>
          </a:p>
        </p:txBody>
      </p:sp>
      <p:sp>
        <p:nvSpPr>
          <p:cNvPr id="5" name="Text Placeholder 4"/>
          <p:cNvSpPr>
            <a:spLocks noGrp="1"/>
          </p:cNvSpPr>
          <p:nvPr>
            <p:ph type="body" idx="1"/>
          </p:nvPr>
        </p:nvSpPr>
        <p:spPr>
          <a:xfrm>
            <a:off x="457200" y="1600201"/>
            <a:ext cx="8229600" cy="449826"/>
          </a:xfrm>
        </p:spPr>
        <p:txBody>
          <a:bodyPr/>
          <a:lstStyle/>
          <a:p>
            <a:pPr marL="0" indent="0" eaLnBrk="0" hangingPunct="0">
              <a:buNone/>
            </a:pPr>
            <a:r>
              <a:rPr lang="en-US" sz="2000" b="1" dirty="0">
                <a:latin typeface="+mn-lt"/>
                <a:cs typeface="Times New Roman" pitchFamily="18" charset="0"/>
              </a:rPr>
              <a:t>Figure 8.24</a:t>
            </a:r>
            <a:r>
              <a:rPr lang="en-US" sz="2000" dirty="0">
                <a:latin typeface="+mn-lt"/>
                <a:cs typeface="Times New Roman" pitchFamily="18" charset="0"/>
              </a:rPr>
              <a:t> </a:t>
            </a:r>
            <a:r>
              <a:rPr lang="en-US" sz="2000" dirty="0" smtClean="0">
                <a:latin typeface="+mn-lt"/>
                <a:cs typeface="Times New Roman" pitchFamily="18" charset="0"/>
              </a:rPr>
              <a:t>C</a:t>
            </a:r>
            <a:r>
              <a:rPr lang="en-US" sz="100" dirty="0" smtClean="0">
                <a:latin typeface="+mn-lt"/>
                <a:cs typeface="Times New Roman" pitchFamily="18" charset="0"/>
              </a:rPr>
              <a:t> </a:t>
            </a:r>
            <a:r>
              <a:rPr lang="en-US" sz="2000" dirty="0" smtClean="0">
                <a:latin typeface="+mn-lt"/>
                <a:cs typeface="Times New Roman" pitchFamily="18" charset="0"/>
              </a:rPr>
              <a:t>P</a:t>
            </a:r>
            <a:r>
              <a:rPr lang="en-US" sz="100" dirty="0" smtClean="0">
                <a:latin typeface="+mn-lt"/>
                <a:cs typeface="Times New Roman" pitchFamily="18" charset="0"/>
              </a:rPr>
              <a:t> </a:t>
            </a:r>
            <a:r>
              <a:rPr lang="en-US" sz="2000" dirty="0" smtClean="0">
                <a:latin typeface="+mn-lt"/>
                <a:cs typeface="Times New Roman" pitchFamily="18" charset="0"/>
              </a:rPr>
              <a:t>M/P</a:t>
            </a:r>
            <a:r>
              <a:rPr lang="en-US" sz="100" dirty="0" smtClean="0">
                <a:latin typeface="+mn-lt"/>
                <a:cs typeface="Times New Roman" pitchFamily="18" charset="0"/>
              </a:rPr>
              <a:t> </a:t>
            </a:r>
            <a:r>
              <a:rPr lang="en-US" sz="2000" dirty="0" smtClean="0">
                <a:latin typeface="+mn-lt"/>
                <a:cs typeface="Times New Roman" pitchFamily="18" charset="0"/>
              </a:rPr>
              <a:t>E</a:t>
            </a:r>
            <a:r>
              <a:rPr lang="en-US" sz="100" dirty="0" smtClean="0">
                <a:latin typeface="+mn-lt"/>
                <a:cs typeface="Times New Roman" pitchFamily="18" charset="0"/>
              </a:rPr>
              <a:t> </a:t>
            </a:r>
            <a:r>
              <a:rPr lang="en-US" sz="2000" dirty="0" smtClean="0">
                <a:latin typeface="+mn-lt"/>
                <a:cs typeface="Times New Roman" pitchFamily="18" charset="0"/>
              </a:rPr>
              <a:t>R</a:t>
            </a:r>
            <a:r>
              <a:rPr lang="en-US" sz="100" dirty="0" smtClean="0">
                <a:latin typeface="+mn-lt"/>
                <a:cs typeface="Times New Roman" pitchFamily="18" charset="0"/>
              </a:rPr>
              <a:t> </a:t>
            </a:r>
            <a:r>
              <a:rPr lang="en-US" sz="2000" dirty="0" smtClean="0">
                <a:latin typeface="+mn-lt"/>
                <a:cs typeface="Times New Roman" pitchFamily="18" charset="0"/>
              </a:rPr>
              <a:t>T </a:t>
            </a:r>
            <a:r>
              <a:rPr lang="en-US" sz="2000" dirty="0">
                <a:latin typeface="+mn-lt"/>
                <a:cs typeface="Times New Roman" pitchFamily="18" charset="0"/>
              </a:rPr>
              <a:t>network with earliest event times</a:t>
            </a:r>
          </a:p>
        </p:txBody>
      </p:sp>
      <p:pic>
        <p:nvPicPr>
          <p:cNvPr id="6" name="Picture 5" descr="A project network with earliest times data has nodes 1 through 7. Earliest times, or E T, are indicated at the nodes and durations are indicated on the branches. The flow of the network, from left to right, is summarized as follows: Node 1. E T = 0. Branch with duration 12 to node 2. Node 2. E T = 12. Branch with duration 4 to node 4, and branch with duration 8 to side node 3. Node 3. E T = 20. Dashed branch with duration 0 to node 4. Node 4. E T = 20. Branch with duration 12 to node 6. Branch with duration 4 to side node 5. Node 5. E T = 24. Branch with duration 4 to node 6. Node 6. E T = 32. Branch with duration 4 to node 7. Node 7. E T = 36."/>
          <p:cNvPicPr>
            <a:picLocks noChangeAspect="1"/>
          </p:cNvPicPr>
          <p:nvPr/>
        </p:nvPicPr>
        <p:blipFill>
          <a:blip r:embed="rId2"/>
          <a:stretch>
            <a:fillRect/>
          </a:stretch>
        </p:blipFill>
        <p:spPr>
          <a:xfrm>
            <a:off x="546939" y="2684766"/>
            <a:ext cx="8065030" cy="2633736"/>
          </a:xfrm>
          <a:prstGeom prst="rect">
            <a:avLst/>
          </a:prstGeom>
        </p:spPr>
      </p:pic>
    </p:spTree>
    <p:extLst>
      <p:ext uri="{BB962C8B-B14F-4D97-AF65-F5344CB8AC3E}">
        <p14:creationId xmlns="" xmlns:p14="http://schemas.microsoft.com/office/powerpoint/2010/main" val="6940138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35863" cy="1097279"/>
          </a:xfrm>
        </p:spPr>
        <p:txBody>
          <a:bodyPr/>
          <a:lstStyle/>
          <a:p>
            <a:r>
              <a:rPr lang="en-US" dirty="0" smtClean="0"/>
              <a:t>Example </a:t>
            </a:r>
            <a:r>
              <a:rPr lang="en-US" dirty="0"/>
              <a:t>Problem Formulation and Data </a:t>
            </a:r>
            <a:r>
              <a:rPr lang="en-US" sz="2000" b="0" dirty="0"/>
              <a:t>(2 of 2)</a:t>
            </a:r>
          </a:p>
        </p:txBody>
      </p:sp>
      <p:graphicFrame>
        <p:nvGraphicFramePr>
          <p:cNvPr id="4" name="Object 3" descr="Minimize Z = x sub 1 + x sub 2 + x sub 3 + x sub 4 + x sub 5 + x sub 6 + x sub 7."/>
          <p:cNvGraphicFramePr>
            <a:graphicFrameLocks noChangeAspect="1"/>
          </p:cNvGraphicFramePr>
          <p:nvPr>
            <p:extLst>
              <p:ext uri="{D42A27DB-BD31-4B8C-83A1-F6EECF244321}">
                <p14:modId xmlns="" xmlns:p14="http://schemas.microsoft.com/office/powerpoint/2010/main" val="3842991852"/>
              </p:ext>
            </p:extLst>
          </p:nvPr>
        </p:nvGraphicFramePr>
        <p:xfrm>
          <a:off x="537093" y="1679653"/>
          <a:ext cx="6152530" cy="490025"/>
        </p:xfrm>
        <a:graphic>
          <a:graphicData uri="http://schemas.openxmlformats.org/presentationml/2006/ole">
            <p:oleObj spid="_x0000_s61778" name="Equation" r:id="rId3" imgW="2869920" imgH="228600" progId="Equation.DSMT4">
              <p:embed/>
            </p:oleObj>
          </a:graphicData>
        </a:graphic>
      </p:graphicFrame>
      <p:sp>
        <p:nvSpPr>
          <p:cNvPr id="3" name="Text Placeholder 2"/>
          <p:cNvSpPr>
            <a:spLocks noGrp="1"/>
          </p:cNvSpPr>
          <p:nvPr>
            <p:ph type="body" idx="1"/>
          </p:nvPr>
        </p:nvSpPr>
        <p:spPr>
          <a:xfrm>
            <a:off x="457200" y="2234383"/>
            <a:ext cx="1607574" cy="523568"/>
          </a:xfrm>
        </p:spPr>
        <p:txBody>
          <a:bodyPr/>
          <a:lstStyle/>
          <a:p>
            <a:pPr marL="0" indent="0">
              <a:buNone/>
            </a:pPr>
            <a:r>
              <a:rPr lang="en-US" sz="2400" dirty="0">
                <a:latin typeface="+mn-lt"/>
              </a:rPr>
              <a:t>subject to:</a:t>
            </a:r>
          </a:p>
        </p:txBody>
      </p:sp>
      <p:graphicFrame>
        <p:nvGraphicFramePr>
          <p:cNvPr id="5" name="Object 4" descr="x sub 2 minus x sub 1 is greater than or equal to 12. x sub 3 minus x sub 2 is greater than or equal to 8. x sub 4 minus x sub 2 is greater than or equal to 4. x sub 4 minus x sub 3 is greater than or equal to 0. x sub 5 minus x sub 4 is greater than or equal to 4. x sub 6 minus x sub 4 is greater than or equal to 12. x sub 6 minus x sub 5 is greater than or equal to 4. x sub 7 minus x sub 6 is greater than or equal to 4. x sub i, comma, x sub j is greater than or equal to 0"/>
          <p:cNvGraphicFramePr>
            <a:graphicFrameLocks noChangeAspect="1"/>
          </p:cNvGraphicFramePr>
          <p:nvPr>
            <p:extLst>
              <p:ext uri="{D42A27DB-BD31-4B8C-83A1-F6EECF244321}">
                <p14:modId xmlns="" xmlns:p14="http://schemas.microsoft.com/office/powerpoint/2010/main" val="1116188859"/>
              </p:ext>
            </p:extLst>
          </p:nvPr>
        </p:nvGraphicFramePr>
        <p:xfrm>
          <a:off x="2246209" y="2441994"/>
          <a:ext cx="1583918" cy="4009290"/>
        </p:xfrm>
        <a:graphic>
          <a:graphicData uri="http://schemas.openxmlformats.org/presentationml/2006/ole">
            <p:oleObj spid="_x0000_s61779" name="Equation" r:id="rId4" imgW="812520" imgH="2057400" progId="Equation.DSMT4">
              <p:embed/>
            </p:oleObj>
          </a:graphicData>
        </a:graphic>
      </p:graphicFrame>
    </p:spTree>
    <p:extLst>
      <p:ext uri="{BB962C8B-B14F-4D97-AF65-F5344CB8AC3E}">
        <p14:creationId xmlns="" xmlns:p14="http://schemas.microsoft.com/office/powerpoint/2010/main" val="2548140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dirty="0"/>
              <a:t>Project Return</a:t>
            </a:r>
          </a:p>
        </p:txBody>
      </p:sp>
      <p:sp>
        <p:nvSpPr>
          <p:cNvPr id="4" name="Text Placeholder 3"/>
          <p:cNvSpPr>
            <a:spLocks noGrp="1"/>
          </p:cNvSpPr>
          <p:nvPr>
            <p:ph type="body" idx="1"/>
          </p:nvPr>
        </p:nvSpPr>
        <p:spPr>
          <a:xfrm>
            <a:off x="457200" y="1600201"/>
            <a:ext cx="8229600" cy="1290484"/>
          </a:xfrm>
        </p:spPr>
        <p:txBody>
          <a:bodyPr/>
          <a:lstStyle/>
          <a:p>
            <a:pPr marL="0" indent="0" eaLnBrk="0" hangingPunct="0">
              <a:buClr>
                <a:schemeClr val="tx2"/>
              </a:buClr>
              <a:buNone/>
            </a:pPr>
            <a:r>
              <a:rPr lang="en-US" sz="2400" dirty="0">
                <a:latin typeface="+mn-lt"/>
              </a:rPr>
              <a:t>Return on investment (</a:t>
            </a:r>
            <a:r>
              <a:rPr lang="en-US" sz="2400" dirty="0" smtClean="0">
                <a:latin typeface="+mn-lt"/>
              </a:rPr>
              <a:t>R</a:t>
            </a:r>
            <a:r>
              <a:rPr lang="en-US" sz="100" dirty="0" smtClean="0">
                <a:latin typeface="+mn-lt"/>
              </a:rPr>
              <a:t> </a:t>
            </a:r>
            <a:r>
              <a:rPr lang="en-US" sz="2400" dirty="0" smtClean="0">
                <a:latin typeface="+mn-lt"/>
              </a:rPr>
              <a:t>O</a:t>
            </a:r>
            <a:r>
              <a:rPr lang="en-US" sz="100" dirty="0" smtClean="0">
                <a:latin typeface="+mn-lt"/>
              </a:rPr>
              <a:t> </a:t>
            </a:r>
            <a:r>
              <a:rPr lang="en-US" sz="2400" dirty="0" smtClean="0">
                <a:latin typeface="+mn-lt"/>
              </a:rPr>
              <a:t>I</a:t>
            </a:r>
            <a:r>
              <a:rPr lang="en-US" sz="2400" dirty="0">
                <a:latin typeface="+mn-lt"/>
              </a:rPr>
              <a:t>) is a measure used to evaluate projects calculated by dividing the dollar gain minus the dollar cost by the dollar cost.</a:t>
            </a:r>
          </a:p>
        </p:txBody>
      </p:sp>
      <p:graphicFrame>
        <p:nvGraphicFramePr>
          <p:cNvPr id="6" name="Object 5" descr="R O I = start fraction, gain from project minus cost of project, over cost of project, end fraction."/>
          <p:cNvGraphicFramePr>
            <a:graphicFrameLocks noChangeAspect="1"/>
          </p:cNvGraphicFramePr>
          <p:nvPr>
            <p:extLst>
              <p:ext uri="{D42A27DB-BD31-4B8C-83A1-F6EECF244321}">
                <p14:modId xmlns="" xmlns:p14="http://schemas.microsoft.com/office/powerpoint/2010/main" val="1549626923"/>
              </p:ext>
            </p:extLst>
          </p:nvPr>
        </p:nvGraphicFramePr>
        <p:xfrm>
          <a:off x="1003707" y="3178236"/>
          <a:ext cx="5764267" cy="894157"/>
        </p:xfrm>
        <a:graphic>
          <a:graphicData uri="http://schemas.openxmlformats.org/presentationml/2006/ole">
            <p:oleObj spid="_x0000_s27549" name="Equation" r:id="rId3" imgW="2705040" imgH="419040" progId="Equation.DSMT4">
              <p:embed/>
            </p:oleObj>
          </a:graphicData>
        </a:graphic>
      </p:graphicFrame>
      <p:sp>
        <p:nvSpPr>
          <p:cNvPr id="5" name="Text Placeholder 4"/>
          <p:cNvSpPr>
            <a:spLocks noGrp="1"/>
          </p:cNvSpPr>
          <p:nvPr>
            <p:ph type="body" idx="2"/>
          </p:nvPr>
        </p:nvSpPr>
        <p:spPr>
          <a:xfrm>
            <a:off x="457200" y="4390104"/>
            <a:ext cx="8229600" cy="1052052"/>
          </a:xfrm>
        </p:spPr>
        <p:txBody>
          <a:bodyPr/>
          <a:lstStyle/>
          <a:p>
            <a:pPr marL="255600" indent="-255600" eaLnBrk="0" hangingPunct="0">
              <a:buClr>
                <a:schemeClr val="tx2"/>
              </a:buClr>
              <a:buFont typeface="Arial" charset="0"/>
              <a:buChar char="•"/>
            </a:pPr>
            <a:r>
              <a:rPr lang="en-US" sz="2400" dirty="0" smtClean="0">
                <a:latin typeface="+mn-lt"/>
              </a:rPr>
              <a:t>R</a:t>
            </a:r>
            <a:r>
              <a:rPr lang="en-US" sz="100" dirty="0" smtClean="0">
                <a:latin typeface="+mn-lt"/>
              </a:rPr>
              <a:t> </a:t>
            </a:r>
            <a:r>
              <a:rPr lang="en-US" sz="2400" dirty="0" smtClean="0">
                <a:latin typeface="+mn-lt"/>
              </a:rPr>
              <a:t>O</a:t>
            </a:r>
            <a:r>
              <a:rPr lang="en-US" sz="100" dirty="0" smtClean="0">
                <a:latin typeface="+mn-lt"/>
              </a:rPr>
              <a:t> </a:t>
            </a:r>
            <a:r>
              <a:rPr lang="en-US" sz="2400" dirty="0" smtClean="0">
                <a:latin typeface="+mn-lt"/>
              </a:rPr>
              <a:t>I </a:t>
            </a:r>
            <a:r>
              <a:rPr lang="en-US" sz="2400" dirty="0">
                <a:latin typeface="+mn-lt"/>
              </a:rPr>
              <a:t>can be used to rank </a:t>
            </a:r>
            <a:r>
              <a:rPr lang="en-US" sz="2400" dirty="0" smtClean="0">
                <a:latin typeface="+mn-lt"/>
              </a:rPr>
              <a:t>projects</a:t>
            </a:r>
            <a:endParaRPr lang="en-US" sz="2400" dirty="0">
              <a:latin typeface="+mn-lt"/>
            </a:endParaRPr>
          </a:p>
          <a:p>
            <a:pPr marL="255600" indent="-255600" eaLnBrk="0" hangingPunct="0">
              <a:buClr>
                <a:schemeClr val="tx2"/>
              </a:buClr>
              <a:buFont typeface="Arial" charset="0"/>
              <a:buChar char="•"/>
            </a:pPr>
            <a:r>
              <a:rPr lang="en-US" sz="2400" dirty="0">
                <a:latin typeface="+mn-lt"/>
              </a:rPr>
              <a:t>Not all project benefits can be measured in dollars</a:t>
            </a:r>
          </a:p>
        </p:txBody>
      </p:sp>
    </p:spTree>
    <p:extLst>
      <p:ext uri="{BB962C8B-B14F-4D97-AF65-F5344CB8AC3E}">
        <p14:creationId xmlns="" xmlns:p14="http://schemas.microsoft.com/office/powerpoint/2010/main" val="29877475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Problem Solution with Excel </a:t>
            </a:r>
            <a:r>
              <a:rPr lang="en-US" sz="2000" b="0" dirty="0"/>
              <a:t>(1 of 4)</a:t>
            </a:r>
          </a:p>
        </p:txBody>
      </p:sp>
      <p:sp>
        <p:nvSpPr>
          <p:cNvPr id="3" name="Text Placeholder 2"/>
          <p:cNvSpPr>
            <a:spLocks noGrp="1"/>
          </p:cNvSpPr>
          <p:nvPr>
            <p:ph type="body" idx="1"/>
          </p:nvPr>
        </p:nvSpPr>
        <p:spPr>
          <a:xfrm>
            <a:off x="457200" y="1600200"/>
            <a:ext cx="8229600" cy="420329"/>
          </a:xfrm>
        </p:spPr>
        <p:txBody>
          <a:bodyPr/>
          <a:lstStyle/>
          <a:p>
            <a:pPr marL="0" indent="0" eaLnBrk="0" hangingPunct="0">
              <a:buNone/>
            </a:pPr>
            <a:r>
              <a:rPr lang="en-US" sz="2000" b="1" dirty="0">
                <a:latin typeface="+mn-lt"/>
              </a:rPr>
              <a:t>Exhibit 8.10</a:t>
            </a:r>
          </a:p>
        </p:txBody>
      </p:sp>
      <p:pic>
        <p:nvPicPr>
          <p:cNvPr id="4" name="Picture 3" descr="An Excel sheet with house building project data displays a table of the house building project data. Features of the table are summarized as follows: Nodes 1 through 7 listed in column A, rows 6 through 12. Earliest event times for the nodes in column B. These are the decision variables. The earliest event times total is calculated in cell B 13, with the formula = SUM left parenthesis B 6 colon B 12 right parenthesis. Activity start and end nodes in columns D and E, respectively. Actual activity time for the activity nodes in column F. The formula for activity time for node 1 to 2 is = B 7 minus B 6. Or, earliest event time for node 2 minus earliest event time for node 1. Network activity times in column 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30083" y="2164352"/>
            <a:ext cx="6283834" cy="4151617"/>
          </a:xfrm>
          <a:prstGeom prst="rect">
            <a:avLst/>
          </a:prstGeom>
        </p:spPr>
      </p:pic>
    </p:spTree>
    <p:extLst>
      <p:ext uri="{BB962C8B-B14F-4D97-AF65-F5344CB8AC3E}">
        <p14:creationId xmlns="" xmlns:p14="http://schemas.microsoft.com/office/powerpoint/2010/main" val="18727820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dirty="0"/>
              <a:t>Problem Solution with Excel </a:t>
            </a:r>
            <a:r>
              <a:rPr lang="en-US" altLang="en-US" sz="2000" b="0" dirty="0"/>
              <a:t>(2 of 4)</a:t>
            </a:r>
          </a:p>
        </p:txBody>
      </p:sp>
      <p:sp>
        <p:nvSpPr>
          <p:cNvPr id="3" name="Text Placeholder 2"/>
          <p:cNvSpPr>
            <a:spLocks noGrp="1"/>
          </p:cNvSpPr>
          <p:nvPr>
            <p:ph type="body" idx="1"/>
          </p:nvPr>
        </p:nvSpPr>
        <p:spPr>
          <a:xfrm>
            <a:off x="457200" y="1600200"/>
            <a:ext cx="8229600" cy="405581"/>
          </a:xfrm>
        </p:spPr>
        <p:txBody>
          <a:bodyPr/>
          <a:lstStyle/>
          <a:p>
            <a:pPr marL="0" indent="0" eaLnBrk="0" hangingPunct="0">
              <a:buNone/>
            </a:pPr>
            <a:r>
              <a:rPr lang="en-US" sz="2000" b="1" dirty="0">
                <a:latin typeface="+mn-lt"/>
              </a:rPr>
              <a:t>Exhibit 8.11</a:t>
            </a:r>
          </a:p>
        </p:txBody>
      </p:sp>
      <p:pic>
        <p:nvPicPr>
          <p:cNvPr id="4" name="Picture 7" descr="A solver parameters screen is filled in with data as follows: Set objective, B 13. To, Min. By changing variable cells, B 6 through B 12. Subject to the constraints, with 3 listed, as follows. B 6 through B 12 is greater than or equal to 0. F 6 through F 13 is greater than or equal to G 6 through G 13. F 9 = 0. Make unconstrained variable non-negative not selected. Select a solving method, simplex L P."/>
          <p:cNvPicPr>
            <a:picLocks noChangeAspect="1" noChangeArrowheads="1"/>
          </p:cNvPicPr>
          <p:nvPr/>
        </p:nvPicPr>
        <p:blipFill>
          <a:blip r:embed="rId2"/>
          <a:srcRect/>
          <a:stretch>
            <a:fillRect/>
          </a:stretch>
        </p:blipFill>
        <p:spPr bwMode="auto">
          <a:xfrm>
            <a:off x="2566012" y="2123193"/>
            <a:ext cx="4115212" cy="4164573"/>
          </a:xfrm>
          <a:prstGeom prst="rect">
            <a:avLst/>
          </a:prstGeom>
          <a:noFill/>
        </p:spPr>
      </p:pic>
    </p:spTree>
    <p:extLst>
      <p:ext uri="{BB962C8B-B14F-4D97-AF65-F5344CB8AC3E}">
        <p14:creationId xmlns="" xmlns:p14="http://schemas.microsoft.com/office/powerpoint/2010/main" val="14243353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a:t>
            </a:r>
            <a:r>
              <a:rPr lang="en-US" altLang="en-US" dirty="0"/>
              <a:t>Problem Solution with Excel </a:t>
            </a:r>
            <a:r>
              <a:rPr lang="en-US" altLang="en-US" sz="2000" b="0" dirty="0"/>
              <a:t>(3 of 4)</a:t>
            </a:r>
          </a:p>
        </p:txBody>
      </p:sp>
      <p:sp>
        <p:nvSpPr>
          <p:cNvPr id="3" name="Text Placeholder 2"/>
          <p:cNvSpPr>
            <a:spLocks noGrp="1"/>
          </p:cNvSpPr>
          <p:nvPr>
            <p:ph type="body" idx="1"/>
          </p:nvPr>
        </p:nvSpPr>
        <p:spPr>
          <a:xfrm>
            <a:off x="457200" y="1600201"/>
            <a:ext cx="8229600" cy="449826"/>
          </a:xfrm>
        </p:spPr>
        <p:txBody>
          <a:bodyPr/>
          <a:lstStyle/>
          <a:p>
            <a:pPr marL="0" indent="0" eaLnBrk="0" hangingPunct="0">
              <a:buNone/>
            </a:pPr>
            <a:r>
              <a:rPr lang="en-US" sz="2000" b="1" dirty="0">
                <a:latin typeface="+mn-lt"/>
              </a:rPr>
              <a:t>Exhibit 8.12</a:t>
            </a:r>
          </a:p>
        </p:txBody>
      </p:sp>
      <p:pic>
        <p:nvPicPr>
          <p:cNvPr id="4" name="Picture 3" descr="An Excel sheet of solution data for the house building project displays a solution data table for the house building project. The data in columns A through B and D through G, and rows 5 through 13 are reproduced in the following table: A table titled, House Building Project, has 9 rows and 7 columns. The columns have the following headings from left to right. Row, A, B, D, E, F, G. The row entries are as follows: Row 1. 5, Node, Earliest event time, Activity node, Activity node, Actual activity time, Network activity time. Row 2. 6, 1, 0, 1, 2, 12, 12. Row 3. 7, 2, 12, 2, 3, 8, 8. Row 4. 8, 3, 20, 2, 4, 8, 4. Row 5. 9, 4, 20, 3, 4, 0, 0. Row 6. 10, 5, 24, 4, 5, 4, 4. Row 7. 11, 6, 32, 4, 6, 12, 12. Row 8. 12, 7, 36, 5, 6, 8, 4. Row 9. 13, Blank, 144, 6, 7, 4, 4.">
            <a:extLst>
              <a:ext uri="{FF2B5EF4-FFF2-40B4-BE49-F238E27FC236}">
                <a16:creationId xmlns="" xmlns:a16="http://schemas.microsoft.com/office/drawing/2014/main" id="{D2276F68-1091-4EAE-965F-B0858EBF88A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5767" y="2214949"/>
            <a:ext cx="7408118" cy="4117190"/>
          </a:xfrm>
          <a:prstGeom prst="rect">
            <a:avLst/>
          </a:prstGeom>
        </p:spPr>
      </p:pic>
    </p:spTree>
    <p:extLst>
      <p:ext uri="{BB962C8B-B14F-4D97-AF65-F5344CB8AC3E}">
        <p14:creationId xmlns="" xmlns:p14="http://schemas.microsoft.com/office/powerpoint/2010/main" val="39302911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Problem Solution with Excel </a:t>
            </a:r>
            <a:r>
              <a:rPr lang="en-US" sz="2000" b="0" dirty="0"/>
              <a:t>(4 of 4)</a:t>
            </a:r>
          </a:p>
        </p:txBody>
      </p:sp>
      <p:sp>
        <p:nvSpPr>
          <p:cNvPr id="3" name="Text Placeholder 2"/>
          <p:cNvSpPr>
            <a:spLocks noGrp="1"/>
          </p:cNvSpPr>
          <p:nvPr>
            <p:ph type="body" idx="1"/>
          </p:nvPr>
        </p:nvSpPr>
        <p:spPr>
          <a:xfrm>
            <a:off x="457200" y="1600200"/>
            <a:ext cx="8229600" cy="479323"/>
          </a:xfrm>
        </p:spPr>
        <p:txBody>
          <a:bodyPr/>
          <a:lstStyle/>
          <a:p>
            <a:pPr marL="0" indent="0" eaLnBrk="0" hangingPunct="0">
              <a:buNone/>
            </a:pPr>
            <a:r>
              <a:rPr lang="en-US" sz="2000" b="1" dirty="0">
                <a:latin typeface="+mn-lt"/>
              </a:rPr>
              <a:t>Exhibit 8.13</a:t>
            </a:r>
            <a:r>
              <a:rPr lang="en-US" sz="2000" dirty="0">
                <a:latin typeface="+mn-lt"/>
              </a:rPr>
              <a:t> Sensitivity report for house-building project</a:t>
            </a:r>
          </a:p>
        </p:txBody>
      </p:sp>
      <p:pic>
        <p:nvPicPr>
          <p:cNvPr id="4" name="Picture 3" descr="A sensitivity report includes 2 tables, for changing cells and constraints. In the constraints table, a shadow price of 1 indicates a critical path. The tables are reproduced as follows: A table titled, Changing cells table, has 7 rows and 7 columns. The columns have the following headings from left to right. Cell, Name, Final value, Reduced cost, Objective coefficient, Allowable increase, Allowable decrease. The row entries are as follows. Row 1. B 6, Start time, 0, 1, 0, 1 E + 30, 1. Row 2. B 7, Start time, 12, 0, 0, 1 E + 30, 1. Row 3. B 8, Start time, 20, 0, 0, 1 E + 30, 1. Row 4. B 9, Start time, 20, 0, 0, 1 E + 30, 1. Row 5. B 10, Start time, 28, 0, 0, 0, 1. Row 6. B 11, Start time, 32, 0, 0, 1 E + 30, 1. Row 7. B 12, Start time, 36, 0, 1, 1 E + 30, 1. A table titled, Constraints, has 8 rows and 7 columns. The columns have the following headings from left to right. Cell, Name, Final value, Shadow price, Constraint R H side, Allowable increase, Allowable decrease. The row entries are as follows: Row 1. F 6, Time, 12, 1, 12, 1 E + 30, 12. Row 2. F 7, Time, 8, 1, 8, 1 E + 30, 4. Row 3. F 8, Time, 8, 0, 4, 4, 1 E + 30. Row 4. F 9, Time, 0, 1, 0, 1 E + 30, 4. Row 5. F 10, Time, 8, 0, 4, 4, 1 E + 30. Row 6. F 11, Time, 12, 1, 12, 1 E + 30, 4. Row 7. F 12, Time, 4, 0, 4, 4, 1 E + 30. Row 8. F 13, Weeks Time, 4, 1, 4, 1 E + 30, 3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86526" y="2192706"/>
            <a:ext cx="3970948" cy="4197862"/>
          </a:xfrm>
          <a:prstGeom prst="rect">
            <a:avLst/>
          </a:prstGeom>
        </p:spPr>
      </p:pic>
    </p:spTree>
    <p:extLst>
      <p:ext uri="{BB962C8B-B14F-4D97-AF65-F5344CB8AC3E}">
        <p14:creationId xmlns="" xmlns:p14="http://schemas.microsoft.com/office/powerpoint/2010/main" val="37523831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Project Crashing with Linear </a:t>
            </a:r>
            <a:r>
              <a:rPr lang="en-US" altLang="en-US" sz="3200" dirty="0" smtClean="0"/>
              <a:t>Programming Example </a:t>
            </a:r>
            <a:r>
              <a:rPr lang="en-US" altLang="en-US" sz="3200" dirty="0"/>
              <a:t>Problem – Model </a:t>
            </a:r>
            <a:r>
              <a:rPr lang="en-US" altLang="en-US" sz="3200" dirty="0" smtClean="0"/>
              <a:t>Formulation </a:t>
            </a:r>
            <a:r>
              <a:rPr lang="en-US" altLang="en-US" sz="2000" b="0" dirty="0" smtClean="0"/>
              <a:t>(1 of 2)</a:t>
            </a:r>
            <a:endParaRPr lang="en-US" altLang="en-US" sz="2000" b="0" dirty="0"/>
          </a:p>
        </p:txBody>
      </p:sp>
      <p:graphicFrame>
        <p:nvGraphicFramePr>
          <p:cNvPr id="4" name="Object 3" descr="Minimize Z = $400 y sub 12 + 500 y sub 23 + 3,000 y sub 24 + 200 y sub 45 + 7,000 y sub 46 + 200 y sub 56 + 7,000 y sub 67."/>
          <p:cNvGraphicFramePr>
            <a:graphicFrameLocks noChangeAspect="1"/>
          </p:cNvGraphicFramePr>
          <p:nvPr>
            <p:extLst>
              <p:ext uri="{D42A27DB-BD31-4B8C-83A1-F6EECF244321}">
                <p14:modId xmlns="" xmlns:p14="http://schemas.microsoft.com/office/powerpoint/2010/main" val="3456398875"/>
              </p:ext>
            </p:extLst>
          </p:nvPr>
        </p:nvGraphicFramePr>
        <p:xfrm>
          <a:off x="501034" y="1678509"/>
          <a:ext cx="8141933" cy="344835"/>
        </p:xfrm>
        <a:graphic>
          <a:graphicData uri="http://schemas.openxmlformats.org/presentationml/2006/ole">
            <p:oleObj spid="_x0000_s62802" name="Equation" r:id="rId3" imgW="5397480" imgH="228600" progId="Equation.DSMT4">
              <p:embed/>
            </p:oleObj>
          </a:graphicData>
        </a:graphic>
      </p:graphicFrame>
      <p:sp>
        <p:nvSpPr>
          <p:cNvPr id="3" name="Text Placeholder 2"/>
          <p:cNvSpPr>
            <a:spLocks noGrp="1"/>
          </p:cNvSpPr>
          <p:nvPr>
            <p:ph type="body" idx="1"/>
          </p:nvPr>
        </p:nvSpPr>
        <p:spPr>
          <a:xfrm>
            <a:off x="501444" y="2101644"/>
            <a:ext cx="1578077" cy="494071"/>
          </a:xfrm>
        </p:spPr>
        <p:txBody>
          <a:bodyPr/>
          <a:lstStyle/>
          <a:p>
            <a:pPr marL="0" indent="0" eaLnBrk="0" hangingPunct="0">
              <a:spcBef>
                <a:spcPct val="35000"/>
              </a:spcBef>
              <a:buNone/>
              <a:tabLst>
                <a:tab pos="914400" algn="l"/>
                <a:tab pos="1371600" algn="l"/>
                <a:tab pos="2286000" algn="l"/>
                <a:tab pos="2628900" algn="l"/>
              </a:tabLst>
            </a:pPr>
            <a:r>
              <a:rPr lang="en-US" altLang="en-US" sz="2000" dirty="0">
                <a:latin typeface="+mn-lt"/>
              </a:rPr>
              <a:t>subject to:</a:t>
            </a:r>
          </a:p>
        </p:txBody>
      </p:sp>
      <p:graphicFrame>
        <p:nvGraphicFramePr>
          <p:cNvPr id="5" name="Object 4" descr="y sub 12 is less than or equal to 5. y sub 12 + x sub 2 minus x sub 1 is greater than or equal to 12. x sub 7 is less than or equal to 30. y sub 23 is less than or equal to 3. y sub 23 + x sub 3 minus x sub 2 is greater than or equal to 8. x sub i, comma, y i j is greater than or equal to 0. y sub 24 is less than or equal to 1. y sub 24 + x sub 4 minus x sub 2 is greater than or equal to 4. y sub 34 is less than or equal to 0. y sub 34 + x sub 4 minus x sub 3 is greater than or equal to 0. y sub 45 is less than or equal to 3. y sub 45 + x sub 5 minus x sub 4 is greater than or equal to 4. y sub 46 is less than or equal to 3. y sub 46 + x sub 6 minus x sub 4 is greater than or equal to 12. y sub 56 is less than or equal to 3. y sub 56 + x sub 6 minus x sub 5 is greater than or equal to 4. y sub 67 is less than or equal to 1. x sub 67 + x sub 7 minus x sub 6 is greater than or equal to 4."/>
          <p:cNvGraphicFramePr>
            <a:graphicFrameLocks noChangeAspect="1"/>
          </p:cNvGraphicFramePr>
          <p:nvPr>
            <p:extLst>
              <p:ext uri="{D42A27DB-BD31-4B8C-83A1-F6EECF244321}">
                <p14:modId xmlns="" xmlns:p14="http://schemas.microsoft.com/office/powerpoint/2010/main" val="1694613131"/>
              </p:ext>
            </p:extLst>
          </p:nvPr>
        </p:nvGraphicFramePr>
        <p:xfrm>
          <a:off x="1993893" y="2870968"/>
          <a:ext cx="4949742" cy="3239831"/>
        </p:xfrm>
        <a:graphic>
          <a:graphicData uri="http://schemas.openxmlformats.org/presentationml/2006/ole">
            <p:oleObj spid="_x0000_s62803" name="Equation" r:id="rId4" imgW="2793960" imgH="1828800" progId="Equation.DSMT4">
              <p:embed/>
            </p:oleObj>
          </a:graphicData>
        </a:graphic>
      </p:graphicFrame>
    </p:spTree>
    <p:extLst>
      <p:ext uri="{BB962C8B-B14F-4D97-AF65-F5344CB8AC3E}">
        <p14:creationId xmlns="" xmlns:p14="http://schemas.microsoft.com/office/powerpoint/2010/main" val="37406984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Project Crashing with Linear </a:t>
            </a:r>
            <a:r>
              <a:rPr lang="en-US" altLang="en-US" sz="3200" dirty="0" smtClean="0"/>
              <a:t>Programming Example </a:t>
            </a:r>
            <a:r>
              <a:rPr lang="en-US" altLang="en-US" sz="3200" dirty="0"/>
              <a:t>Problem – Model </a:t>
            </a:r>
            <a:r>
              <a:rPr lang="en-US" altLang="en-US" sz="3200" dirty="0" smtClean="0"/>
              <a:t>Formulation </a:t>
            </a:r>
            <a:r>
              <a:rPr lang="en-US" altLang="en-US" sz="2000" b="0" dirty="0" smtClean="0"/>
              <a:t>(2 </a:t>
            </a:r>
            <a:r>
              <a:rPr lang="en-US" altLang="en-US" sz="2000" b="0" dirty="0"/>
              <a:t>of 2)</a:t>
            </a:r>
            <a:endParaRPr lang="en-US" altLang="en-US" sz="2000" dirty="0"/>
          </a:p>
        </p:txBody>
      </p:sp>
      <p:sp>
        <p:nvSpPr>
          <p:cNvPr id="3" name="Text Placeholder 2"/>
          <p:cNvSpPr>
            <a:spLocks noGrp="1"/>
          </p:cNvSpPr>
          <p:nvPr>
            <p:ph type="body" idx="1"/>
          </p:nvPr>
        </p:nvSpPr>
        <p:spPr>
          <a:xfrm>
            <a:off x="457200" y="1600201"/>
            <a:ext cx="8229600" cy="1688690"/>
          </a:xfrm>
        </p:spPr>
        <p:txBody>
          <a:bodyPr/>
          <a:lstStyle/>
          <a:p>
            <a:pPr marL="0" indent="0" eaLnBrk="0" hangingPunct="0">
              <a:buClr>
                <a:srgbClr val="33CC33"/>
              </a:buClr>
              <a:buNone/>
              <a:tabLst>
                <a:tab pos="914400" algn="l"/>
                <a:tab pos="1371600" algn="l"/>
                <a:tab pos="2286000" algn="l"/>
                <a:tab pos="2628900" algn="l"/>
              </a:tabLst>
            </a:pPr>
            <a:r>
              <a:rPr lang="en-US" altLang="en-US" sz="2400" i="1" dirty="0" smtClean="0">
                <a:latin typeface="+mn-lt"/>
              </a:rPr>
              <a:t>x</a:t>
            </a:r>
            <a:r>
              <a:rPr lang="en-US" altLang="en-US" sz="2400" i="1" baseline="-25000" dirty="0" smtClean="0">
                <a:latin typeface="+mn-lt"/>
              </a:rPr>
              <a:t>i</a:t>
            </a:r>
            <a:r>
              <a:rPr lang="en-US" altLang="en-US" sz="2400" dirty="0" smtClean="0">
                <a:latin typeface="+mn-lt"/>
              </a:rPr>
              <a:t> </a:t>
            </a:r>
            <a:r>
              <a:rPr lang="en-US" altLang="en-US" sz="2400" dirty="0">
                <a:latin typeface="+mn-lt"/>
              </a:rPr>
              <a:t>= earliest event time of node </a:t>
            </a:r>
            <a:r>
              <a:rPr lang="en-US" altLang="en-US" sz="2400" i="1" dirty="0" smtClean="0">
                <a:latin typeface="+mn-lt"/>
              </a:rPr>
              <a:t>i</a:t>
            </a:r>
            <a:endParaRPr lang="en-US" altLang="en-US" sz="2400" i="1" dirty="0">
              <a:latin typeface="+mn-lt"/>
            </a:endParaRPr>
          </a:p>
          <a:p>
            <a:pPr marL="0" indent="0" eaLnBrk="0" hangingPunct="0">
              <a:buNone/>
              <a:tabLst>
                <a:tab pos="914400" algn="l"/>
                <a:tab pos="1371600" algn="l"/>
                <a:tab pos="2286000" algn="l"/>
                <a:tab pos="2628900" algn="l"/>
              </a:tabLst>
            </a:pPr>
            <a:r>
              <a:rPr lang="en-US" altLang="en-US" sz="2400" i="1" dirty="0">
                <a:latin typeface="+mn-lt"/>
              </a:rPr>
              <a:t>x</a:t>
            </a:r>
            <a:r>
              <a:rPr lang="en-US" altLang="en-US" sz="2400" i="1" baseline="-25000" dirty="0">
                <a:latin typeface="+mn-lt"/>
              </a:rPr>
              <a:t>j</a:t>
            </a:r>
            <a:r>
              <a:rPr lang="en-US" altLang="en-US" sz="2400" dirty="0">
                <a:latin typeface="+mn-lt"/>
              </a:rPr>
              <a:t> = earliest event time of node </a:t>
            </a:r>
            <a:r>
              <a:rPr lang="en-US" altLang="en-US" sz="2400" i="1" dirty="0">
                <a:latin typeface="+mn-lt"/>
              </a:rPr>
              <a:t>j</a:t>
            </a:r>
          </a:p>
          <a:p>
            <a:pPr marL="0" indent="0" eaLnBrk="0" hangingPunct="0">
              <a:buNone/>
              <a:tabLst>
                <a:tab pos="914400" algn="l"/>
                <a:tab pos="1371600" algn="l"/>
                <a:tab pos="2286000" algn="l"/>
                <a:tab pos="2628900" algn="l"/>
              </a:tabLst>
            </a:pPr>
            <a:r>
              <a:rPr lang="en-US" altLang="en-US" sz="2400" i="1" dirty="0">
                <a:latin typeface="+mn-lt"/>
              </a:rPr>
              <a:t>y</a:t>
            </a:r>
            <a:r>
              <a:rPr lang="en-US" altLang="en-US" sz="2400" i="1" baseline="-25000" dirty="0">
                <a:latin typeface="+mn-lt"/>
              </a:rPr>
              <a:t>ij</a:t>
            </a:r>
            <a:r>
              <a:rPr lang="en-US" altLang="en-US" sz="2400" dirty="0">
                <a:latin typeface="+mn-lt"/>
              </a:rPr>
              <a:t> = amount of time by which activity </a:t>
            </a:r>
            <a:r>
              <a:rPr lang="en-US" altLang="en-US" sz="2400" i="1" dirty="0">
                <a:latin typeface="+mn-lt"/>
              </a:rPr>
              <a:t>i</a:t>
            </a:r>
            <a:r>
              <a:rPr lang="en-US" altLang="en-US" sz="2400" dirty="0">
                <a:latin typeface="+mn-lt"/>
              </a:rPr>
              <a:t> </a:t>
            </a:r>
            <a:r>
              <a:rPr lang="en-US" altLang="en-US" sz="2400" dirty="0" smtClean="0">
                <a:latin typeface="+mn-lt"/>
                <a:cs typeface="Arial" panose="020B0604020202020204" pitchFamily="34" charset="0"/>
                <a:sym typeface="Symbol" pitchFamily="18" charset="2"/>
              </a:rPr>
              <a:t>→</a:t>
            </a:r>
            <a:r>
              <a:rPr lang="en-US" altLang="en-US" sz="2400" dirty="0" smtClean="0">
                <a:latin typeface="+mn-lt"/>
              </a:rPr>
              <a:t> </a:t>
            </a:r>
            <a:r>
              <a:rPr lang="en-US" altLang="en-US" sz="2400" i="1" dirty="0">
                <a:latin typeface="+mn-lt"/>
              </a:rPr>
              <a:t>j</a:t>
            </a:r>
            <a:r>
              <a:rPr lang="en-US" altLang="en-US" sz="2400" dirty="0">
                <a:latin typeface="+mn-lt"/>
              </a:rPr>
              <a:t> is </a:t>
            </a:r>
            <a:r>
              <a:rPr lang="en-US" altLang="en-US" sz="2400" dirty="0" smtClean="0">
                <a:latin typeface="+mn-lt"/>
              </a:rPr>
              <a:t>crashed</a:t>
            </a:r>
            <a:endParaRPr lang="en-US" altLang="en-US" sz="2400" dirty="0">
              <a:latin typeface="+mn-lt"/>
            </a:endParaRPr>
          </a:p>
        </p:txBody>
      </p:sp>
      <p:sp>
        <p:nvSpPr>
          <p:cNvPr id="6" name="Text Placeholder 5"/>
          <p:cNvSpPr>
            <a:spLocks noGrp="1"/>
          </p:cNvSpPr>
          <p:nvPr>
            <p:ph type="body" idx="2"/>
          </p:nvPr>
        </p:nvSpPr>
        <p:spPr>
          <a:xfrm>
            <a:off x="457200" y="3505201"/>
            <a:ext cx="8229600" cy="521110"/>
          </a:xfrm>
        </p:spPr>
        <p:txBody>
          <a:bodyPr/>
          <a:lstStyle/>
          <a:p>
            <a:pPr marL="0" indent="0" eaLnBrk="0" hangingPunct="0">
              <a:buNone/>
            </a:pPr>
            <a:r>
              <a:rPr lang="en-US" altLang="en-US" sz="2400" b="1" dirty="0">
                <a:solidFill>
                  <a:schemeClr val="tx1"/>
                </a:solidFill>
                <a:latin typeface="+mn-lt"/>
              </a:rPr>
              <a:t>The objective is to minimize the cost of crashing</a:t>
            </a:r>
            <a:endParaRPr lang="en-US" sz="2400" b="1" dirty="0">
              <a:solidFill>
                <a:schemeClr val="tx1"/>
              </a:solidFill>
              <a:latin typeface="+mn-lt"/>
            </a:endParaRPr>
          </a:p>
        </p:txBody>
      </p:sp>
    </p:spTree>
    <p:extLst>
      <p:ext uri="{BB962C8B-B14F-4D97-AF65-F5344CB8AC3E}">
        <p14:creationId xmlns="" xmlns:p14="http://schemas.microsoft.com/office/powerpoint/2010/main" val="37702973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1"/>
            <a:ext cx="8229600" cy="1097279"/>
          </a:xfrm>
        </p:spPr>
        <p:txBody>
          <a:bodyPr/>
          <a:lstStyle/>
          <a:p>
            <a:r>
              <a:rPr lang="en-US" altLang="en-US" dirty="0"/>
              <a:t>Project Crashing with Linear </a:t>
            </a:r>
            <a:r>
              <a:rPr lang="en-US" altLang="en-US" dirty="0" smtClean="0"/>
              <a:t>Programming Excel </a:t>
            </a:r>
            <a:r>
              <a:rPr lang="en-US" altLang="en-US" dirty="0"/>
              <a:t>Solution </a:t>
            </a:r>
            <a:r>
              <a:rPr lang="en-US" altLang="en-US" sz="2000" b="0" dirty="0" smtClean="0"/>
              <a:t>(1 </a:t>
            </a:r>
            <a:r>
              <a:rPr lang="en-US" altLang="en-US" sz="2000" b="0" dirty="0"/>
              <a:t>of 3)</a:t>
            </a:r>
          </a:p>
        </p:txBody>
      </p:sp>
      <p:sp>
        <p:nvSpPr>
          <p:cNvPr id="5" name="Text Placeholder 4"/>
          <p:cNvSpPr>
            <a:spLocks noGrp="1"/>
          </p:cNvSpPr>
          <p:nvPr>
            <p:ph type="body" idx="1"/>
          </p:nvPr>
        </p:nvSpPr>
        <p:spPr>
          <a:xfrm>
            <a:off x="457200" y="1600200"/>
            <a:ext cx="1637071" cy="405581"/>
          </a:xfrm>
        </p:spPr>
        <p:txBody>
          <a:bodyPr/>
          <a:lstStyle/>
          <a:p>
            <a:pPr marL="0" indent="0" eaLnBrk="0" hangingPunct="0">
              <a:buNone/>
            </a:pPr>
            <a:r>
              <a:rPr lang="en-US" sz="2000" b="1" dirty="0">
                <a:latin typeface="+mn-lt"/>
              </a:rPr>
              <a:t>Exhibit 8.14</a:t>
            </a:r>
          </a:p>
        </p:txBody>
      </p:sp>
      <p:pic>
        <p:nvPicPr>
          <p:cNvPr id="6" name="Picture 5" descr="An Excel sheet of the house building project data displays a table of the house building project data. Features of the table are summarized as follows: Nodes 1 through 7 listed in column A, rows 6 through 12. Earliest event times for the nodes in column B. The project time, in weeks, is calculated in cell B 13. Activity start and end nodes in columns D and E, respectively. Actual activity time for the activity nodes in column F. Network activity times in column G. Activity crash cost in column H. Activity crash time in column I. Actual crash time in column J. Project goal, in weeks, is calculated in cell B 15. Project cost, in dollars, is calculated in cell B 16, ">
            <a:extLst>
              <a:ext uri="{FF2B5EF4-FFF2-40B4-BE49-F238E27FC236}">
                <a16:creationId xmlns="" xmlns:a16="http://schemas.microsoft.com/office/drawing/2014/main" id="{D427554A-6C04-4A5D-A4F7-D4F9BEF6DBB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73991" y="2240832"/>
            <a:ext cx="6670623" cy="4161198"/>
          </a:xfrm>
          <a:prstGeom prst="rect">
            <a:avLst/>
          </a:prstGeom>
        </p:spPr>
      </p:pic>
    </p:spTree>
    <p:extLst>
      <p:ext uri="{BB962C8B-B14F-4D97-AF65-F5344CB8AC3E}">
        <p14:creationId xmlns="" xmlns:p14="http://schemas.microsoft.com/office/powerpoint/2010/main" val="10867583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Project Crashing with Linear </a:t>
            </a:r>
            <a:r>
              <a:rPr lang="en-US" altLang="en-US" dirty="0" smtClean="0"/>
              <a:t>Programming Excel </a:t>
            </a:r>
            <a:r>
              <a:rPr lang="en-US" altLang="en-US" dirty="0"/>
              <a:t>Solution </a:t>
            </a:r>
            <a:r>
              <a:rPr lang="en-US" altLang="en-US" sz="2000" b="0" dirty="0"/>
              <a:t>(2 of 3)</a:t>
            </a:r>
          </a:p>
        </p:txBody>
      </p:sp>
      <p:sp>
        <p:nvSpPr>
          <p:cNvPr id="3" name="Text Placeholder 2"/>
          <p:cNvSpPr>
            <a:spLocks noGrp="1"/>
          </p:cNvSpPr>
          <p:nvPr>
            <p:ph type="body" idx="1"/>
          </p:nvPr>
        </p:nvSpPr>
        <p:spPr>
          <a:xfrm>
            <a:off x="457200" y="1600200"/>
            <a:ext cx="1607574" cy="435077"/>
          </a:xfrm>
        </p:spPr>
        <p:txBody>
          <a:bodyPr/>
          <a:lstStyle/>
          <a:p>
            <a:pPr marL="0" indent="0" eaLnBrk="0" hangingPunct="0">
              <a:buNone/>
            </a:pPr>
            <a:r>
              <a:rPr lang="en-US" sz="2000" b="1" dirty="0">
                <a:latin typeface="+mn-lt"/>
              </a:rPr>
              <a:t>Exhibit 8.15</a:t>
            </a:r>
          </a:p>
        </p:txBody>
      </p:sp>
      <p:pic>
        <p:nvPicPr>
          <p:cNvPr id="4" name="Picture 7" descr="A solver parameters screen is filled in with data as follows: Set objective, B 16. To, Min. By changing variable cells, B 6 through B 12, J 6 through J 13. Subject to the constraints, with 5 listed, provided after this list. Make unconstrained variable non-negative not selected. Select a solving method, simplex L P. The 5 constraints are as follows: J 6 through J 13 is greater than or equal to 0. J 6 through J 13 is less than or equal to I 6 through I 13. B 12 is less than or equal to B 15. B 6 through B 12 is greater than or equal to 0. F 6 through F 13 is greater than or equal to G 6 through G 13."/>
          <p:cNvPicPr>
            <a:picLocks noChangeAspect="1" noChangeArrowheads="1"/>
          </p:cNvPicPr>
          <p:nvPr/>
        </p:nvPicPr>
        <p:blipFill>
          <a:blip r:embed="rId2"/>
          <a:srcRect/>
          <a:stretch>
            <a:fillRect/>
          </a:stretch>
        </p:blipFill>
        <p:spPr bwMode="auto">
          <a:xfrm>
            <a:off x="2788622" y="2222767"/>
            <a:ext cx="4127500" cy="4177355"/>
          </a:xfrm>
          <a:prstGeom prst="rect">
            <a:avLst/>
          </a:prstGeom>
          <a:noFill/>
        </p:spPr>
      </p:pic>
    </p:spTree>
    <p:extLst>
      <p:ext uri="{BB962C8B-B14F-4D97-AF65-F5344CB8AC3E}">
        <p14:creationId xmlns="" xmlns:p14="http://schemas.microsoft.com/office/powerpoint/2010/main" val="36541584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Project Crashing with Linear </a:t>
            </a:r>
            <a:r>
              <a:rPr lang="en-US" altLang="en-US" dirty="0" smtClean="0"/>
              <a:t>Programming Excel </a:t>
            </a:r>
            <a:r>
              <a:rPr lang="en-US" altLang="en-US" dirty="0"/>
              <a:t>Solution </a:t>
            </a:r>
            <a:r>
              <a:rPr lang="en-US" altLang="en-US" sz="2000" b="0" dirty="0"/>
              <a:t>(3 of 3)</a:t>
            </a:r>
          </a:p>
        </p:txBody>
      </p:sp>
      <p:sp>
        <p:nvSpPr>
          <p:cNvPr id="3" name="Text Placeholder 2"/>
          <p:cNvSpPr>
            <a:spLocks noGrp="1"/>
          </p:cNvSpPr>
          <p:nvPr>
            <p:ph type="body" idx="1"/>
          </p:nvPr>
        </p:nvSpPr>
        <p:spPr>
          <a:xfrm>
            <a:off x="457200" y="1600200"/>
            <a:ext cx="1592826" cy="420329"/>
          </a:xfrm>
        </p:spPr>
        <p:txBody>
          <a:bodyPr/>
          <a:lstStyle/>
          <a:p>
            <a:pPr marL="0" indent="0" eaLnBrk="0" hangingPunct="0">
              <a:buNone/>
            </a:pPr>
            <a:r>
              <a:rPr lang="en-US" sz="2000" b="1" dirty="0">
                <a:latin typeface="+mn-lt"/>
              </a:rPr>
              <a:t>Exhibit 8.16</a:t>
            </a:r>
          </a:p>
        </p:txBody>
      </p:sp>
      <p:pic>
        <p:nvPicPr>
          <p:cNvPr id="4" name="Picture 3" descr="An Excel sheet of the project crashing solution data displays the project crashing solution data, as reproduced in the following table: A table titled, House Building Project, has 11 rows and 10 columns. The columns have the following headings from left to right. Row, A, B, D, E, F, G, H, I, J. The row entries are as follows. Row 1. Row, 5. A, Node. B, Earliest event time. D, Activity node. E, Activity node. F, Actual activity time. G, Network activity time. H, Activity crash cost. I, Activity crash time. J, Actual crash time. Row 2. Row, 6. A, 1. B, 0. D, 1. E, 2. F, 12. G, 12. H, 400. I, 5. J, 5. Row 3. Row, 7. A, 2. B, 7. D, 2. E, 3. F, 8. G, 8. H, 500. I, 3. J, 1. Row 4. Row, 8. A, 3. B, 14. D, 2. E, 4. F, 7. G, 4. H, 3000. I, 1. J, 0. Row 5. Row, 9. A, 4. B, 14. D, 3. E, 4. F, 0. G, 0. H, 0. I, 0. J, 0. Row 6. Row, 10. A, 5. B, 22. D, 4. E, 5. F, 8. G, 4. H, 200. I, 3. J, 0. Row 7. Row, 11. A, 6. B, 26. D, 4. E, 6. F, 12. G, 12. H, 7000. I, 3. J, 0. Row 8. Row, 12. A, 7. B, 30. D, 5. E, 6. F, 4. G, 4. H, 200. I, 3. J, 0. Row 9. Row, 13. A, Project time =. B, 30 weeks. D, 6. E, 7. F, 4. G, 4. H, 7000. I, 1. J, 0. Row 10. Row, 15. A, Project goal =. B, 30 weeks. D, Blank. E, Blank. F, Blank. G, Blank. H, Blank. I, Blank. J, Blank. Row 11. Row, 16. A, Project cost =. B, 2500 dollars. D, Blank. E, Blank. F, Blank. G, Blank. H, Blank. I, Blank. J, Blank.">
            <a:extLst>
              <a:ext uri="{FF2B5EF4-FFF2-40B4-BE49-F238E27FC236}">
                <a16:creationId xmlns="" xmlns:a16="http://schemas.microsoft.com/office/drawing/2014/main" id="{19548A11-2789-43E7-A474-E9C73AD245E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06307" y="2317585"/>
            <a:ext cx="6702214" cy="4016236"/>
          </a:xfrm>
          <a:prstGeom prst="rect">
            <a:avLst/>
          </a:prstGeom>
        </p:spPr>
      </p:pic>
    </p:spTree>
    <p:extLst>
      <p:ext uri="{BB962C8B-B14F-4D97-AF65-F5344CB8AC3E}">
        <p14:creationId xmlns="" xmlns:p14="http://schemas.microsoft.com/office/powerpoint/2010/main" val="17973890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a:t>
            </a:r>
            <a:r>
              <a:rPr lang="en-US" altLang="en-US" dirty="0" smtClean="0"/>
              <a:t>2 </a:t>
            </a:r>
            <a:r>
              <a:rPr lang="en-US" altLang="en-US" sz="2000" b="0" dirty="0" smtClean="0"/>
              <a:t>(1 </a:t>
            </a:r>
            <a:r>
              <a:rPr lang="en-US" altLang="en-US" sz="2000" b="0" dirty="0"/>
              <a:t>of 6)</a:t>
            </a:r>
          </a:p>
        </p:txBody>
      </p:sp>
      <p:sp>
        <p:nvSpPr>
          <p:cNvPr id="3" name="Text Placeholder 2"/>
          <p:cNvSpPr>
            <a:spLocks noGrp="1"/>
          </p:cNvSpPr>
          <p:nvPr>
            <p:ph type="body" idx="1"/>
          </p:nvPr>
        </p:nvSpPr>
        <p:spPr>
          <a:xfrm>
            <a:off x="457200" y="1600201"/>
            <a:ext cx="8229600" cy="1585452"/>
          </a:xfrm>
        </p:spPr>
        <p:txBody>
          <a:bodyPr/>
          <a:lstStyle/>
          <a:p>
            <a:pPr marL="0" indent="0" eaLnBrk="0" hangingPunct="0">
              <a:spcBef>
                <a:spcPct val="35000"/>
              </a:spcBef>
              <a:buNone/>
            </a:pPr>
            <a:r>
              <a:rPr lang="en-US" altLang="en-US" sz="2400" dirty="0" smtClean="0">
                <a:latin typeface="+mn-lt"/>
              </a:rPr>
              <a:t>Given </a:t>
            </a:r>
            <a:r>
              <a:rPr lang="en-US" altLang="en-US" sz="2400" dirty="0">
                <a:latin typeface="+mn-lt"/>
              </a:rPr>
              <a:t>this </a:t>
            </a:r>
            <a:r>
              <a:rPr lang="en-US" altLang="en-US" sz="2400" dirty="0" smtClean="0">
                <a:latin typeface="+mn-lt"/>
              </a:rPr>
              <a:t>A</a:t>
            </a:r>
            <a:r>
              <a:rPr lang="en-US" altLang="en-US" sz="100" dirty="0" smtClean="0">
                <a:latin typeface="+mn-lt"/>
              </a:rPr>
              <a:t> </a:t>
            </a:r>
            <a:r>
              <a:rPr lang="en-US" altLang="en-US" sz="2400" dirty="0" smtClean="0">
                <a:latin typeface="+mn-lt"/>
              </a:rPr>
              <a:t>O</a:t>
            </a:r>
            <a:r>
              <a:rPr lang="en-US" altLang="en-US" sz="100" dirty="0" smtClean="0">
                <a:latin typeface="+mn-lt"/>
              </a:rPr>
              <a:t> </a:t>
            </a:r>
            <a:r>
              <a:rPr lang="en-US" altLang="en-US" sz="2400" dirty="0" smtClean="0">
                <a:latin typeface="+mn-lt"/>
              </a:rPr>
              <a:t>N </a:t>
            </a:r>
            <a:r>
              <a:rPr lang="en-US" altLang="en-US" sz="2400" dirty="0">
                <a:latin typeface="+mn-lt"/>
              </a:rPr>
              <a:t>network and the data on the following slide, determine the expected project completion time and variance, and the probability that the project will be completed in 28 days or less.</a:t>
            </a:r>
          </a:p>
        </p:txBody>
      </p:sp>
      <p:pic>
        <p:nvPicPr>
          <p:cNvPr id="4" name="Picture 3" descr="An A O N network has nodes 1 through 8, with branches flowing left to right, as summarized as follows: Start to nodes 1 and 2. From node 1 to nodes 3 and 4. From node 2 to nodes 5 and 6. From node 3 to nodes 5 and 6. From node 4 to node 7. From node 5 to node 7. From nodes 6 and 7 to finish."/>
          <p:cNvPicPr>
            <a:picLocks noChangeAspect="1"/>
          </p:cNvPicPr>
          <p:nvPr/>
        </p:nvPicPr>
        <p:blipFill>
          <a:blip r:embed="rId2"/>
          <a:stretch>
            <a:fillRect/>
          </a:stretch>
        </p:blipFill>
        <p:spPr>
          <a:xfrm>
            <a:off x="1229434" y="3456963"/>
            <a:ext cx="6266033" cy="2810268"/>
          </a:xfrm>
          <a:prstGeom prst="rect">
            <a:avLst/>
          </a:prstGeom>
        </p:spPr>
      </p:pic>
    </p:spTree>
    <p:extLst>
      <p:ext uri="{BB962C8B-B14F-4D97-AF65-F5344CB8AC3E}">
        <p14:creationId xmlns="" xmlns:p14="http://schemas.microsoft.com/office/powerpoint/2010/main" val="1166020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Project Team</a:t>
            </a:r>
          </a:p>
        </p:txBody>
      </p:sp>
      <p:sp>
        <p:nvSpPr>
          <p:cNvPr id="5" name="Text Placeholder 4"/>
          <p:cNvSpPr>
            <a:spLocks noGrp="1"/>
          </p:cNvSpPr>
          <p:nvPr>
            <p:ph type="body" idx="1"/>
          </p:nvPr>
        </p:nvSpPr>
        <p:spPr/>
        <p:txBody>
          <a:bodyPr/>
          <a:lstStyle/>
          <a:p>
            <a:pPr eaLnBrk="0" hangingPunct="0">
              <a:buClr>
                <a:schemeClr val="tx2"/>
              </a:buClr>
            </a:pPr>
            <a:r>
              <a:rPr lang="en-US" altLang="en-US" sz="2000" dirty="0">
                <a:latin typeface="+mn-lt"/>
              </a:rPr>
              <a:t>Project team typically consists of a group of individuals from various areas in an organization and often includes outside consultants.</a:t>
            </a:r>
          </a:p>
          <a:p>
            <a:pPr eaLnBrk="0" hangingPunct="0">
              <a:buClr>
                <a:schemeClr val="tx2"/>
              </a:buClr>
            </a:pPr>
            <a:r>
              <a:rPr lang="en-US" altLang="en-US" sz="2000" dirty="0">
                <a:latin typeface="+mn-lt"/>
              </a:rPr>
              <a:t>Members of engineering staff often assigned to project work.</a:t>
            </a:r>
          </a:p>
          <a:p>
            <a:pPr eaLnBrk="0" hangingPunct="0">
              <a:buClr>
                <a:schemeClr val="tx2"/>
              </a:buClr>
            </a:pPr>
            <a:r>
              <a:rPr lang="en-US" altLang="en-US" sz="2000" dirty="0">
                <a:latin typeface="+mn-lt"/>
              </a:rPr>
              <a:t>Project team may include workers.</a:t>
            </a:r>
          </a:p>
          <a:p>
            <a:pPr eaLnBrk="0" hangingPunct="0">
              <a:buClr>
                <a:schemeClr val="tx2"/>
              </a:buClr>
            </a:pPr>
            <a:r>
              <a:rPr lang="en-US" altLang="en-US" sz="2000" dirty="0">
                <a:latin typeface="+mn-lt"/>
              </a:rPr>
              <a:t>Most important member of project team is the </a:t>
            </a:r>
            <a:r>
              <a:rPr lang="en-US" altLang="en-US" sz="2000" b="1" dirty="0">
                <a:latin typeface="+mn-lt"/>
              </a:rPr>
              <a:t>project manager</a:t>
            </a:r>
            <a:r>
              <a:rPr lang="en-US" altLang="en-US" sz="2000" dirty="0">
                <a:latin typeface="+mn-lt"/>
              </a:rPr>
              <a:t>.</a:t>
            </a:r>
          </a:p>
          <a:p>
            <a:pPr eaLnBrk="0" hangingPunct="0">
              <a:buClr>
                <a:schemeClr val="tx2"/>
              </a:buClr>
            </a:pPr>
            <a:r>
              <a:rPr lang="en-US" altLang="en-US" sz="2000" dirty="0">
                <a:latin typeface="+mn-lt"/>
              </a:rPr>
              <a:t>Project manager is often under great pressure because of uncertainty inherent in project activities and possibility of failure. Potential rewards, however, can be substantial.</a:t>
            </a:r>
          </a:p>
          <a:p>
            <a:pPr eaLnBrk="0" hangingPunct="0">
              <a:buClr>
                <a:schemeClr val="tx2"/>
              </a:buClr>
            </a:pPr>
            <a:r>
              <a:rPr lang="en-US" altLang="en-US" sz="2000" dirty="0">
                <a:latin typeface="+mn-lt"/>
              </a:rPr>
              <a:t>Project manager must be able to coordinate various skills of team members into a single focused effort.</a:t>
            </a:r>
          </a:p>
        </p:txBody>
      </p:sp>
    </p:spTree>
    <p:extLst>
      <p:ext uri="{BB962C8B-B14F-4D97-AF65-F5344CB8AC3E}">
        <p14:creationId xmlns="" xmlns:p14="http://schemas.microsoft.com/office/powerpoint/2010/main" val="25101169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a:t>
            </a:r>
            <a:r>
              <a:rPr lang="en-US" altLang="en-US" dirty="0" smtClean="0"/>
              <a:t>2 </a:t>
            </a:r>
            <a:r>
              <a:rPr lang="en-US" altLang="en-US" sz="2000" b="0" dirty="0" smtClean="0"/>
              <a:t>(2 </a:t>
            </a:r>
            <a:r>
              <a:rPr lang="en-US" altLang="en-US" sz="2000" b="0" dirty="0"/>
              <a:t>of 6)</a:t>
            </a:r>
          </a:p>
        </p:txBody>
      </p:sp>
      <p:graphicFrame>
        <p:nvGraphicFramePr>
          <p:cNvPr id="7" name="Table 6"/>
          <p:cNvGraphicFramePr>
            <a:graphicFrameLocks noGrp="1"/>
          </p:cNvGraphicFramePr>
          <p:nvPr>
            <p:extLst/>
          </p:nvPr>
        </p:nvGraphicFramePr>
        <p:xfrm>
          <a:off x="457200" y="1839448"/>
          <a:ext cx="8229600" cy="3474720"/>
        </p:xfrm>
        <a:graphic>
          <a:graphicData uri="http://schemas.openxmlformats.org/drawingml/2006/table">
            <a:tbl>
              <a:tblPr firstRow="1" bandRow="1">
                <a:tableStyleId>{40F9630F-82C1-40B7-BC3A-925EFCFF5E92}</a:tableStyleId>
              </a:tblPr>
              <a:tblGrid>
                <a:gridCol w="1253613">
                  <a:extLst>
                    <a:ext uri="{9D8B030D-6E8A-4147-A177-3AD203B41FA5}">
                      <a16:colId xmlns="" xmlns:a16="http://schemas.microsoft.com/office/drawing/2014/main" val="405674529"/>
                    </a:ext>
                  </a:extLst>
                </a:gridCol>
                <a:gridCol w="2359742">
                  <a:extLst>
                    <a:ext uri="{9D8B030D-6E8A-4147-A177-3AD203B41FA5}">
                      <a16:colId xmlns="" xmlns:a16="http://schemas.microsoft.com/office/drawing/2014/main" val="911924481"/>
                    </a:ext>
                  </a:extLst>
                </a:gridCol>
                <a:gridCol w="2558845">
                  <a:extLst>
                    <a:ext uri="{9D8B030D-6E8A-4147-A177-3AD203B41FA5}">
                      <a16:colId xmlns="" xmlns:a16="http://schemas.microsoft.com/office/drawing/2014/main" val="2257008764"/>
                    </a:ext>
                  </a:extLst>
                </a:gridCol>
                <a:gridCol w="2057400">
                  <a:extLst>
                    <a:ext uri="{9D8B030D-6E8A-4147-A177-3AD203B41FA5}">
                      <a16:colId xmlns="" xmlns:a16="http://schemas.microsoft.com/office/drawing/2014/main" val="356771690"/>
                    </a:ext>
                  </a:extLst>
                </a:gridCol>
              </a:tblGrid>
              <a:tr h="370840">
                <a:tc>
                  <a:txBody>
                    <a:bodyPr/>
                    <a:lstStyle/>
                    <a:p>
                      <a:pPr algn="ctr"/>
                      <a:r>
                        <a:rPr lang="en-US" sz="2000" b="1" i="0" u="none" strike="noStrike" cap="none" baseline="0" dirty="0" smtClean="0">
                          <a:solidFill>
                            <a:schemeClr val="dk1"/>
                          </a:solidFill>
                          <a:latin typeface="+mn-lt"/>
                          <a:ea typeface="Arial"/>
                          <a:cs typeface="Arial"/>
                          <a:sym typeface="Arial"/>
                        </a:rPr>
                        <a:t>Activity</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0" u="none" strike="noStrike" cap="none" baseline="0" dirty="0" smtClean="0">
                          <a:solidFill>
                            <a:schemeClr val="dk1"/>
                          </a:solidFill>
                          <a:latin typeface="+mn-lt"/>
                          <a:ea typeface="Arial"/>
                          <a:cs typeface="Arial"/>
                          <a:sym typeface="Arial"/>
                        </a:rPr>
                        <a:t>Time Estimates (weeks) </a:t>
                      </a:r>
                      <a:r>
                        <a:rPr lang="en-US" sz="2000" b="1" i="1" u="none" strike="noStrike" cap="none" baseline="0" dirty="0" smtClean="0">
                          <a:solidFill>
                            <a:schemeClr val="dk1"/>
                          </a:solidFill>
                          <a:latin typeface="+mn-lt"/>
                          <a:ea typeface="Arial"/>
                          <a:cs typeface="Arial"/>
                          <a:sym typeface="Arial"/>
                        </a:rPr>
                        <a:t>a</a:t>
                      </a:r>
                      <a:endParaRPr lang="en-US" sz="20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0" u="none" strike="noStrike" cap="none" baseline="0" dirty="0" smtClean="0">
                          <a:solidFill>
                            <a:schemeClr val="dk1"/>
                          </a:solidFill>
                          <a:latin typeface="+mn-lt"/>
                          <a:ea typeface="Arial"/>
                          <a:cs typeface="Arial"/>
                          <a:sym typeface="Arial"/>
                        </a:rPr>
                        <a:t>Time Estimates (weeks) </a:t>
                      </a:r>
                      <a:r>
                        <a:rPr lang="en-US" sz="2000" b="1" i="1" u="none" strike="noStrike" cap="none" baseline="0" dirty="0" smtClean="0">
                          <a:solidFill>
                            <a:schemeClr val="dk1"/>
                          </a:solidFill>
                          <a:latin typeface="+mn-lt"/>
                          <a:ea typeface="Arial"/>
                          <a:cs typeface="Arial"/>
                          <a:sym typeface="Arial"/>
                        </a:rPr>
                        <a:t>m</a:t>
                      </a:r>
                      <a:endParaRPr lang="en-US" sz="20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0" u="none" strike="noStrike" cap="none" baseline="0" dirty="0" smtClean="0">
                          <a:solidFill>
                            <a:schemeClr val="dk1"/>
                          </a:solidFill>
                          <a:latin typeface="+mn-lt"/>
                          <a:ea typeface="Arial"/>
                          <a:cs typeface="Arial"/>
                          <a:sym typeface="Arial"/>
                        </a:rPr>
                        <a:t>Time Estimates (weeks) </a:t>
                      </a:r>
                      <a:r>
                        <a:rPr lang="en-US" sz="2000" b="1" i="1" u="none" strike="noStrike" cap="none" baseline="0" dirty="0" smtClean="0">
                          <a:solidFill>
                            <a:schemeClr val="dk1"/>
                          </a:solidFill>
                          <a:latin typeface="+mn-lt"/>
                          <a:ea typeface="Arial"/>
                          <a:cs typeface="Arial"/>
                          <a:sym typeface="Arial"/>
                        </a:rPr>
                        <a:t>b</a:t>
                      </a:r>
                      <a:endParaRPr lang="en-US" sz="20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59964761"/>
                  </a:ext>
                </a:extLst>
              </a:tr>
              <a:tr h="370840">
                <a:tc>
                  <a:txBody>
                    <a:bodyPr/>
                    <a:lstStyle/>
                    <a:p>
                      <a:pPr algn="ctr"/>
                      <a:r>
                        <a:rPr lang="en-US" sz="2000" dirty="0" smtClean="0">
                          <a:latin typeface="+mn-lt"/>
                        </a:rPr>
                        <a:t>1</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17</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727973248"/>
                  </a:ext>
                </a:extLst>
              </a:tr>
              <a:tr h="370840">
                <a:tc>
                  <a:txBody>
                    <a:bodyPr/>
                    <a:lstStyle/>
                    <a:p>
                      <a:pPr algn="ctr"/>
                      <a:r>
                        <a:rPr lang="en-US" sz="2000" dirty="0" smtClean="0">
                          <a:latin typeface="+mn-lt"/>
                        </a:rPr>
                        <a:t>2</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7</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10</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13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818034148"/>
                  </a:ext>
                </a:extLst>
              </a:tr>
              <a:tr h="370840">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7</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308544412"/>
                  </a:ext>
                </a:extLst>
              </a:tr>
              <a:tr h="370840">
                <a:tc>
                  <a:txBody>
                    <a:bodyPr/>
                    <a:lstStyle/>
                    <a:p>
                      <a:pPr algn="ctr"/>
                      <a:r>
                        <a:rPr lang="en-US" sz="2000" dirty="0" smtClean="0">
                          <a:latin typeface="+mn-lt"/>
                        </a:rPr>
                        <a:t>4</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1</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414678502"/>
                  </a:ext>
                </a:extLst>
              </a:tr>
              <a:tr h="370840">
                <a:tc>
                  <a:txBody>
                    <a:bodyPr/>
                    <a:lstStyle/>
                    <a:p>
                      <a:pPr algn="ctr"/>
                      <a:r>
                        <a:rPr lang="en-US" sz="2000" dirty="0" smtClean="0">
                          <a:latin typeface="+mn-lt"/>
                        </a:rPr>
                        <a:t>5</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4</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6</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8</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621925200"/>
                  </a:ext>
                </a:extLst>
              </a:tr>
              <a:tr h="370840">
                <a:tc>
                  <a:txBody>
                    <a:bodyPr/>
                    <a:lstStyle/>
                    <a:p>
                      <a:pPr algn="ctr"/>
                      <a:r>
                        <a:rPr lang="en-US" sz="2000" dirty="0" smtClean="0">
                          <a:latin typeface="+mn-lt"/>
                        </a:rPr>
                        <a:t>6</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339670141"/>
                  </a:ext>
                </a:extLst>
              </a:tr>
              <a:tr h="370840">
                <a:tc>
                  <a:txBody>
                    <a:bodyPr/>
                    <a:lstStyle/>
                    <a:p>
                      <a:pPr algn="ctr"/>
                      <a:r>
                        <a:rPr lang="en-US" sz="2000" dirty="0" smtClean="0">
                          <a:latin typeface="+mn-lt"/>
                        </a:rPr>
                        <a:t>7</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3</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4</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mn-lt"/>
                        </a:rPr>
                        <a:t>5</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0563327"/>
                  </a:ext>
                </a:extLst>
              </a:tr>
            </a:tbl>
          </a:graphicData>
        </a:graphic>
      </p:graphicFrame>
    </p:spTree>
    <p:extLst>
      <p:ext uri="{BB962C8B-B14F-4D97-AF65-F5344CB8AC3E}">
        <p14:creationId xmlns="" xmlns:p14="http://schemas.microsoft.com/office/powerpoint/2010/main" val="14850902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a:t>
            </a:r>
            <a:r>
              <a:rPr lang="en-US" altLang="en-US" dirty="0" smtClean="0"/>
              <a:t>2 </a:t>
            </a:r>
            <a:r>
              <a:rPr lang="en-US" altLang="en-US" sz="2000" b="0" dirty="0" smtClean="0"/>
              <a:t>(3 </a:t>
            </a:r>
            <a:r>
              <a:rPr lang="en-US" altLang="en-US" sz="2000" b="0" dirty="0"/>
              <a:t>of 6)</a:t>
            </a:r>
          </a:p>
        </p:txBody>
      </p:sp>
      <p:sp>
        <p:nvSpPr>
          <p:cNvPr id="3" name="Text Placeholder 2"/>
          <p:cNvSpPr>
            <a:spLocks noGrp="1"/>
          </p:cNvSpPr>
          <p:nvPr>
            <p:ph type="body" idx="1"/>
          </p:nvPr>
        </p:nvSpPr>
        <p:spPr>
          <a:xfrm>
            <a:off x="457200" y="1600201"/>
            <a:ext cx="8229600" cy="743728"/>
          </a:xfrm>
        </p:spPr>
        <p:txBody>
          <a:bodyPr/>
          <a:lstStyle/>
          <a:p>
            <a:pPr marL="0" indent="0" eaLnBrk="0" hangingPunct="0">
              <a:spcBef>
                <a:spcPct val="35000"/>
              </a:spcBef>
              <a:buNone/>
            </a:pPr>
            <a:r>
              <a:rPr lang="en-US" altLang="en-US" sz="2400" b="1" dirty="0">
                <a:latin typeface="+mn-lt"/>
              </a:rPr>
              <a:t>Step 1: Compute the expected activity times and variances.</a:t>
            </a:r>
          </a:p>
        </p:txBody>
      </p:sp>
      <p:graphicFrame>
        <p:nvGraphicFramePr>
          <p:cNvPr id="4" name="Table 3"/>
          <p:cNvGraphicFramePr>
            <a:graphicFrameLocks noGrp="1"/>
          </p:cNvGraphicFramePr>
          <p:nvPr>
            <p:extLst>
              <p:ext uri="{D42A27DB-BD31-4B8C-83A1-F6EECF244321}">
                <p14:modId xmlns="" xmlns:p14="http://schemas.microsoft.com/office/powerpoint/2010/main" val="1224646282"/>
              </p:ext>
            </p:extLst>
          </p:nvPr>
        </p:nvGraphicFramePr>
        <p:xfrm>
          <a:off x="604686" y="2503134"/>
          <a:ext cx="3746088" cy="3764931"/>
        </p:xfrm>
        <a:graphic>
          <a:graphicData uri="http://schemas.openxmlformats.org/drawingml/2006/table">
            <a:tbl>
              <a:tblPr firstRow="1" bandRow="1">
                <a:tableStyleId>{40F9630F-82C1-40B7-BC3A-925EFCFF5E92}</a:tableStyleId>
              </a:tblPr>
              <a:tblGrid>
                <a:gridCol w="1179869">
                  <a:extLst>
                    <a:ext uri="{9D8B030D-6E8A-4147-A177-3AD203B41FA5}">
                      <a16:colId xmlns="" xmlns:a16="http://schemas.microsoft.com/office/drawing/2014/main" val="4187233203"/>
                    </a:ext>
                  </a:extLst>
                </a:gridCol>
                <a:gridCol w="1194619">
                  <a:extLst>
                    <a:ext uri="{9D8B030D-6E8A-4147-A177-3AD203B41FA5}">
                      <a16:colId xmlns="" xmlns:a16="http://schemas.microsoft.com/office/drawing/2014/main" val="1148408034"/>
                    </a:ext>
                  </a:extLst>
                </a:gridCol>
                <a:gridCol w="1371600">
                  <a:extLst>
                    <a:ext uri="{9D8B030D-6E8A-4147-A177-3AD203B41FA5}">
                      <a16:colId xmlns="" xmlns:a16="http://schemas.microsoft.com/office/drawing/2014/main" val="3404395076"/>
                    </a:ext>
                  </a:extLst>
                </a:gridCol>
              </a:tblGrid>
              <a:tr h="370840">
                <a:tc>
                  <a:txBody>
                    <a:bodyPr/>
                    <a:lstStyle/>
                    <a:p>
                      <a:pPr algn="ctr"/>
                      <a:r>
                        <a:rPr lang="en-US" sz="1800" b="1" i="0" u="none" strike="noStrike" cap="none" baseline="0" dirty="0" smtClean="0">
                          <a:solidFill>
                            <a:schemeClr val="dk1"/>
                          </a:solidFill>
                          <a:latin typeface="+mn-lt"/>
                          <a:ea typeface="Arial"/>
                          <a:cs typeface="Arial"/>
                          <a:sym typeface="Arial"/>
                        </a:rPr>
                        <a:t>Activity</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i="1" dirty="0" smtClean="0">
                          <a:latin typeface="+mn-lt"/>
                        </a:rPr>
                        <a:t>           t</a:t>
                      </a:r>
                      <a:endParaRPr lang="en-US" sz="18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i="1" dirty="0" smtClean="0">
                          <a:latin typeface="+mn-lt"/>
                        </a:rPr>
                        <a:t>             v</a:t>
                      </a:r>
                      <a:endParaRPr lang="en-US" sz="1800" i="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60117788"/>
                  </a:ext>
                </a:extLst>
              </a:tr>
              <a:tr h="355923">
                <a:tc>
                  <a:txBody>
                    <a:bodyPr/>
                    <a:lstStyle/>
                    <a:p>
                      <a:pPr algn="ctr"/>
                      <a:r>
                        <a:rPr lang="en-US" sz="1800" dirty="0" smtClean="0">
                          <a:latin typeface="+mn-lt"/>
                        </a:rPr>
                        <a:t>1</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9</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4</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36452255"/>
                  </a:ext>
                </a:extLst>
              </a:tr>
              <a:tr h="344124">
                <a:tc>
                  <a:txBody>
                    <a:bodyPr/>
                    <a:lstStyle/>
                    <a:p>
                      <a:pPr algn="ctr"/>
                      <a:r>
                        <a:rPr lang="en-US" sz="1800" dirty="0" smtClean="0">
                          <a:latin typeface="+mn-lt"/>
                        </a:rPr>
                        <a:t>2</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10</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1</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97511830"/>
                  </a:ext>
                </a:extLst>
              </a:tr>
              <a:tr h="589936">
                <a:tc>
                  <a:txBody>
                    <a:bodyPr/>
                    <a:lstStyle/>
                    <a:p>
                      <a:pPr algn="ctr"/>
                      <a:r>
                        <a:rPr lang="en-US" sz="1800" dirty="0" smtClean="0">
                          <a:latin typeface="+mn-lt"/>
                        </a:rPr>
                        <a:t>3</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5</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strike="noStrike" cap="none" dirty="0" smtClean="0">
                          <a:solidFill>
                            <a:schemeClr val="bg1"/>
                          </a:solidFill>
                          <a:effectLst/>
                          <a:latin typeface="+mn-lt"/>
                          <a:ea typeface="Arial"/>
                          <a:cs typeface="Arial"/>
                          <a:sym typeface="Arial"/>
                        </a:rPr>
                        <a:t>4 ninth</a:t>
                      </a:r>
                      <a:endParaRPr lang="en-US" sz="18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0152253"/>
                  </a:ext>
                </a:extLst>
              </a:tr>
              <a:tr h="568299">
                <a:tc>
                  <a:txBody>
                    <a:bodyPr/>
                    <a:lstStyle/>
                    <a:p>
                      <a:pPr algn="ctr"/>
                      <a:r>
                        <a:rPr lang="en-US" sz="1800" dirty="0" smtClean="0">
                          <a:latin typeface="+mn-lt"/>
                        </a:rPr>
                        <a:t>4</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3</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4 ninth</a:t>
                      </a:r>
                      <a:endParaRPr lang="en-US" sz="2400" b="0" i="0" u="none" strike="noStrike" cap="none" dirty="0" smtClean="0">
                        <a:solidFill>
                          <a:schemeClr val="bg1"/>
                        </a:solidFill>
                        <a:latin typeface="+mn-lt"/>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28920651"/>
                  </a:ext>
                </a:extLst>
              </a:tr>
              <a:tr h="560439">
                <a:tc>
                  <a:txBody>
                    <a:bodyPr/>
                    <a:lstStyle/>
                    <a:p>
                      <a:pPr algn="ctr"/>
                      <a:r>
                        <a:rPr lang="en-US" sz="1800" dirty="0" smtClean="0">
                          <a:latin typeface="+mn-lt"/>
                        </a:rPr>
                        <a:t>5</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6</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4 ninth</a:t>
                      </a:r>
                      <a:endParaRPr lang="en-US" sz="2400" b="0" i="0" u="none" strike="noStrike" cap="none" dirty="0" smtClean="0">
                        <a:solidFill>
                          <a:schemeClr val="bg1"/>
                        </a:solidFill>
                        <a:latin typeface="+mn-lt"/>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30487340"/>
                  </a:ext>
                </a:extLst>
              </a:tr>
              <a:tr h="370840">
                <a:tc>
                  <a:txBody>
                    <a:bodyPr/>
                    <a:lstStyle/>
                    <a:p>
                      <a:pPr algn="ctr"/>
                      <a:r>
                        <a:rPr lang="en-US" sz="1800" dirty="0" smtClean="0">
                          <a:latin typeface="+mn-lt"/>
                        </a:rPr>
                        <a:t>6</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3</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0</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3456713"/>
                  </a:ext>
                </a:extLst>
              </a:tr>
              <a:tr h="573057">
                <a:tc>
                  <a:txBody>
                    <a:bodyPr/>
                    <a:lstStyle/>
                    <a:p>
                      <a:pPr algn="ctr"/>
                      <a:r>
                        <a:rPr lang="en-US" sz="1800" dirty="0" smtClean="0">
                          <a:latin typeface="+mn-lt"/>
                        </a:rPr>
                        <a:t>7</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smtClean="0">
                          <a:latin typeface="+mn-lt"/>
                        </a:rPr>
                        <a:t>           4</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chemeClr val="bg1"/>
                          </a:solidFill>
                          <a:effectLst/>
                          <a:latin typeface="+mn-lt"/>
                          <a:ea typeface="Arial"/>
                          <a:cs typeface="Arial"/>
                          <a:sym typeface="Arial"/>
                        </a:rPr>
                        <a:t>1 ninth</a:t>
                      </a:r>
                      <a:endParaRPr lang="en-US" sz="2400" b="0" i="0" u="none" strike="noStrike" cap="none" dirty="0" smtClean="0">
                        <a:solidFill>
                          <a:schemeClr val="bg1"/>
                        </a:solidFill>
                        <a:latin typeface="+mn-lt"/>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78441324"/>
                  </a:ext>
                </a:extLst>
              </a:tr>
            </a:tbl>
          </a:graphicData>
        </a:graphic>
      </p:graphicFrame>
      <p:graphicFrame>
        <p:nvGraphicFramePr>
          <p:cNvPr id="5" name="Object 4"/>
          <p:cNvGraphicFramePr>
            <a:graphicFrameLocks noChangeAspect="1"/>
          </p:cNvGraphicFramePr>
          <p:nvPr>
            <p:extLst/>
          </p:nvPr>
        </p:nvGraphicFramePr>
        <p:xfrm>
          <a:off x="3870496" y="3612736"/>
          <a:ext cx="223128" cy="576417"/>
        </p:xfrm>
        <a:graphic>
          <a:graphicData uri="http://schemas.openxmlformats.org/presentationml/2006/ole">
            <p:oleObj spid="_x0000_s64498" name="Equation" r:id="rId3" imgW="152280" imgH="393480" progId="Equation.DSMT4">
              <p:embed/>
            </p:oleObj>
          </a:graphicData>
        </a:graphic>
      </p:graphicFrame>
      <p:graphicFrame>
        <p:nvGraphicFramePr>
          <p:cNvPr id="6" name="Object 5"/>
          <p:cNvGraphicFramePr>
            <a:graphicFrameLocks noChangeAspect="1"/>
          </p:cNvGraphicFramePr>
          <p:nvPr>
            <p:extLst/>
          </p:nvPr>
        </p:nvGraphicFramePr>
        <p:xfrm>
          <a:off x="3860665" y="4192838"/>
          <a:ext cx="223128" cy="576417"/>
        </p:xfrm>
        <a:graphic>
          <a:graphicData uri="http://schemas.openxmlformats.org/presentationml/2006/ole">
            <p:oleObj spid="_x0000_s64499" name="Equation" r:id="rId4" imgW="152280" imgH="393480" progId="Equation.DSMT4">
              <p:embed/>
            </p:oleObj>
          </a:graphicData>
        </a:graphic>
      </p:graphicFrame>
      <p:graphicFrame>
        <p:nvGraphicFramePr>
          <p:cNvPr id="7" name="Object 6"/>
          <p:cNvGraphicFramePr>
            <a:graphicFrameLocks noChangeAspect="1"/>
          </p:cNvGraphicFramePr>
          <p:nvPr>
            <p:extLst/>
          </p:nvPr>
        </p:nvGraphicFramePr>
        <p:xfrm>
          <a:off x="3865583" y="4758191"/>
          <a:ext cx="223128" cy="576417"/>
        </p:xfrm>
        <a:graphic>
          <a:graphicData uri="http://schemas.openxmlformats.org/presentationml/2006/ole">
            <p:oleObj spid="_x0000_s64500" name="Equation" r:id="rId5" imgW="152280" imgH="393480" progId="Equation.DSMT4">
              <p:embed/>
            </p:oleObj>
          </a:graphicData>
        </a:graphic>
      </p:graphicFrame>
      <p:graphicFrame>
        <p:nvGraphicFramePr>
          <p:cNvPr id="8" name="Object 7"/>
          <p:cNvGraphicFramePr>
            <a:graphicFrameLocks noChangeAspect="1"/>
          </p:cNvGraphicFramePr>
          <p:nvPr>
            <p:extLst/>
          </p:nvPr>
        </p:nvGraphicFramePr>
        <p:xfrm>
          <a:off x="3870499" y="5707004"/>
          <a:ext cx="223128" cy="576417"/>
        </p:xfrm>
        <a:graphic>
          <a:graphicData uri="http://schemas.openxmlformats.org/presentationml/2006/ole">
            <p:oleObj spid="_x0000_s64501" name="Equation" r:id="rId6" imgW="152280" imgH="393480" progId="Equation.DSMT4">
              <p:embed/>
            </p:oleObj>
          </a:graphicData>
        </a:graphic>
      </p:graphicFrame>
      <p:graphicFrame>
        <p:nvGraphicFramePr>
          <p:cNvPr id="9" name="Object 8" descr="t = start fraction, a + 4 m + b over 6, end fraction."/>
          <p:cNvGraphicFramePr>
            <a:graphicFrameLocks noChangeAspect="1"/>
          </p:cNvGraphicFramePr>
          <p:nvPr>
            <p:extLst>
              <p:ext uri="{D42A27DB-BD31-4B8C-83A1-F6EECF244321}">
                <p14:modId xmlns="" xmlns:p14="http://schemas.microsoft.com/office/powerpoint/2010/main" val="1077112537"/>
              </p:ext>
            </p:extLst>
          </p:nvPr>
        </p:nvGraphicFramePr>
        <p:xfrm>
          <a:off x="5087220" y="2741567"/>
          <a:ext cx="2096216" cy="843933"/>
        </p:xfrm>
        <a:graphic>
          <a:graphicData uri="http://schemas.openxmlformats.org/presentationml/2006/ole">
            <p:oleObj spid="_x0000_s64502" name="Equation" r:id="rId7" imgW="977760" imgH="393480" progId="Equation.DSMT4">
              <p:embed/>
            </p:oleObj>
          </a:graphicData>
        </a:graphic>
      </p:graphicFrame>
      <p:graphicFrame>
        <p:nvGraphicFramePr>
          <p:cNvPr id="10" name="Object 9" descr="v = left parenthesis, start fraction b minus a over 6, end fraction, right parenthesis, squared."/>
          <p:cNvGraphicFramePr>
            <a:graphicFrameLocks noChangeAspect="1"/>
          </p:cNvGraphicFramePr>
          <p:nvPr>
            <p:extLst>
              <p:ext uri="{D42A27DB-BD31-4B8C-83A1-F6EECF244321}">
                <p14:modId xmlns="" xmlns:p14="http://schemas.microsoft.com/office/powerpoint/2010/main" val="3127683295"/>
              </p:ext>
            </p:extLst>
          </p:nvPr>
        </p:nvGraphicFramePr>
        <p:xfrm>
          <a:off x="5117166" y="3744705"/>
          <a:ext cx="2036324" cy="1167891"/>
        </p:xfrm>
        <a:graphic>
          <a:graphicData uri="http://schemas.openxmlformats.org/presentationml/2006/ole">
            <p:oleObj spid="_x0000_s64503" name="Equation" r:id="rId8" imgW="863280" imgH="495000" progId="Equation.DSMT4">
              <p:embed/>
            </p:oleObj>
          </a:graphicData>
        </a:graphic>
      </p:graphicFrame>
    </p:spTree>
    <p:extLst>
      <p:ext uri="{BB962C8B-B14F-4D97-AF65-F5344CB8AC3E}">
        <p14:creationId xmlns="" xmlns:p14="http://schemas.microsoft.com/office/powerpoint/2010/main" val="21031572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a:t>
            </a:r>
            <a:r>
              <a:rPr lang="en-US" altLang="en-US" dirty="0" smtClean="0"/>
              <a:t>2 </a:t>
            </a:r>
            <a:r>
              <a:rPr lang="en-US" altLang="en-US" sz="2000" b="0" dirty="0" smtClean="0"/>
              <a:t>(4 </a:t>
            </a:r>
            <a:r>
              <a:rPr lang="en-US" altLang="en-US" sz="2000" b="0" dirty="0"/>
              <a:t>of 6)</a:t>
            </a:r>
          </a:p>
        </p:txBody>
      </p:sp>
      <p:sp>
        <p:nvSpPr>
          <p:cNvPr id="12" name="Text Placeholder 11"/>
          <p:cNvSpPr>
            <a:spLocks noGrp="1"/>
          </p:cNvSpPr>
          <p:nvPr>
            <p:ph type="body" idx="1"/>
          </p:nvPr>
        </p:nvSpPr>
        <p:spPr>
          <a:xfrm>
            <a:off x="457200" y="1600201"/>
            <a:ext cx="8229600" cy="833284"/>
          </a:xfrm>
        </p:spPr>
        <p:txBody>
          <a:bodyPr/>
          <a:lstStyle/>
          <a:p>
            <a:pPr marL="0" indent="0" eaLnBrk="0" hangingPunct="0">
              <a:spcBef>
                <a:spcPct val="35000"/>
              </a:spcBef>
              <a:buNone/>
            </a:pPr>
            <a:r>
              <a:rPr lang="en-US" altLang="en-US" sz="2400" b="1" dirty="0">
                <a:latin typeface="+mn-lt"/>
              </a:rPr>
              <a:t>Step 2: Determine the earliest and latest activity times &amp; slacks</a:t>
            </a:r>
          </a:p>
        </p:txBody>
      </p:sp>
      <p:pic>
        <p:nvPicPr>
          <p:cNvPr id="13" name="Picture 12" descr="An A O N network with slack data has nodes with duration, earliest and latest start and finish times, and slack values provided. The flow of the network is summarized as follows: Start to nodes 1 and 2. Node 1. Duration, 9. Earliest and latest start, 0. Earliest and latest finish, 9. S = 0. Branches to nodes 3 and 4. Node 2. Duration, 10. Earliest start, 0. Earliest finish, 10. Latest start, 4. Latest finish, 14. S = 4. Branches to nodes 5 and 6. Node 3. Duration, 5. Earliest and latest start, 9. Earliest and latest finish, 14. S = 0. Branches to nodes 5 and 6. Node 4. Duration, 3. Earliest start, 9. Earliest finish, 12. Latest start, 17. Latest finish, 20. S = 8. Branch to node 7. Node 5. Duration, 6. Earliest and latest start, 14. Earliest and latest finish, 20. S = 0. Branch to node 7. Node 6. Duration, 3. Earliest start, 14. Earliest finish, 17. Latest start, 21. Latest finish, 24. S = 7. Branch to finish. Node 7. Duration, 4. Earliest and latest start, 20. Earliest and latest finish, 24. S = 0. Branch to finish."/>
          <p:cNvPicPr>
            <a:picLocks noChangeAspect="1"/>
          </p:cNvPicPr>
          <p:nvPr/>
        </p:nvPicPr>
        <p:blipFill>
          <a:blip r:embed="rId2"/>
          <a:stretch>
            <a:fillRect/>
          </a:stretch>
        </p:blipFill>
        <p:spPr>
          <a:xfrm>
            <a:off x="1223770" y="2753166"/>
            <a:ext cx="6939271" cy="3098380"/>
          </a:xfrm>
          <a:prstGeom prst="rect">
            <a:avLst/>
          </a:prstGeom>
        </p:spPr>
      </p:pic>
    </p:spTree>
    <p:extLst>
      <p:ext uri="{BB962C8B-B14F-4D97-AF65-F5344CB8AC3E}">
        <p14:creationId xmlns="" xmlns:p14="http://schemas.microsoft.com/office/powerpoint/2010/main" val="12736064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a:t>
            </a:r>
            <a:r>
              <a:rPr lang="en-US" altLang="en-US" dirty="0" smtClean="0"/>
              <a:t>2 </a:t>
            </a:r>
            <a:r>
              <a:rPr lang="en-US" altLang="en-US" sz="2000" b="0" dirty="0" smtClean="0"/>
              <a:t>(5 </a:t>
            </a:r>
            <a:r>
              <a:rPr lang="en-US" altLang="en-US" sz="2000" b="0" dirty="0"/>
              <a:t>of 6)</a:t>
            </a:r>
          </a:p>
        </p:txBody>
      </p:sp>
      <p:sp>
        <p:nvSpPr>
          <p:cNvPr id="3" name="Text Placeholder 2"/>
          <p:cNvSpPr>
            <a:spLocks noGrp="1"/>
          </p:cNvSpPr>
          <p:nvPr>
            <p:ph type="body" idx="1"/>
          </p:nvPr>
        </p:nvSpPr>
        <p:spPr>
          <a:xfrm>
            <a:off x="457200" y="1600200"/>
            <a:ext cx="8229600" cy="3370006"/>
          </a:xfrm>
        </p:spPr>
        <p:txBody>
          <a:bodyPr/>
          <a:lstStyle/>
          <a:p>
            <a:pPr marL="0" indent="0" eaLnBrk="0" hangingPunct="0">
              <a:spcBef>
                <a:spcPct val="35000"/>
              </a:spcBef>
              <a:buNone/>
            </a:pPr>
            <a:r>
              <a:rPr lang="en-US" altLang="en-US" sz="2400" b="1" dirty="0">
                <a:latin typeface="+mn-lt"/>
              </a:rPr>
              <a:t>Step 3: Identify the critical path and compute </a:t>
            </a:r>
            <a:r>
              <a:rPr lang="en-US" altLang="en-US" sz="2400" b="1" dirty="0" smtClean="0">
                <a:latin typeface="+mn-lt"/>
              </a:rPr>
              <a:t>expected completion </a:t>
            </a:r>
            <a:r>
              <a:rPr lang="en-US" altLang="en-US" sz="2400" b="1" dirty="0">
                <a:latin typeface="+mn-lt"/>
              </a:rPr>
              <a:t>time and variance</a:t>
            </a:r>
            <a:r>
              <a:rPr lang="en-US" altLang="en-US" sz="2400" b="1" dirty="0" smtClean="0">
                <a:latin typeface="+mn-lt"/>
              </a:rPr>
              <a:t>.</a:t>
            </a:r>
            <a:endParaRPr lang="en-US" altLang="en-US" sz="2400" b="1" dirty="0">
              <a:latin typeface="+mn-lt"/>
            </a:endParaRPr>
          </a:p>
          <a:p>
            <a:pPr eaLnBrk="0" hangingPunct="0">
              <a:buClr>
                <a:schemeClr val="tx2"/>
              </a:buClr>
            </a:pPr>
            <a:r>
              <a:rPr lang="en-US" altLang="en-US" sz="2400" dirty="0">
                <a:latin typeface="+mn-lt"/>
              </a:rPr>
              <a:t>Critical path (activities with no slack):  1 </a:t>
            </a:r>
            <a:r>
              <a:rPr lang="en-US" altLang="en-US" sz="2400" dirty="0" smtClean="0">
                <a:latin typeface="Arial" panose="020B0604020202020204" pitchFamily="34" charset="0"/>
                <a:cs typeface="Arial" panose="020B0604020202020204" pitchFamily="34" charset="0"/>
                <a:sym typeface="Symbol" pitchFamily="18" charset="2"/>
              </a:rPr>
              <a:t>→</a:t>
            </a:r>
            <a:r>
              <a:rPr lang="en-US" altLang="en-US" sz="2400" dirty="0" smtClean="0">
                <a:latin typeface="+mn-lt"/>
              </a:rPr>
              <a:t> </a:t>
            </a:r>
            <a:r>
              <a:rPr lang="en-US" altLang="en-US" sz="2400" dirty="0">
                <a:latin typeface="+mn-lt"/>
              </a:rPr>
              <a:t>3 </a:t>
            </a:r>
            <a:r>
              <a:rPr lang="en-US" altLang="en-US" sz="2400" dirty="0">
                <a:latin typeface="Arial" panose="020B0604020202020204" pitchFamily="34" charset="0"/>
                <a:cs typeface="Arial" panose="020B0604020202020204" pitchFamily="34" charset="0"/>
                <a:sym typeface="Symbol" pitchFamily="18" charset="2"/>
              </a:rPr>
              <a:t>→</a:t>
            </a:r>
            <a:r>
              <a:rPr lang="en-US" altLang="en-US" sz="2400" dirty="0" smtClean="0">
                <a:latin typeface="+mn-lt"/>
              </a:rPr>
              <a:t> </a:t>
            </a:r>
            <a:r>
              <a:rPr lang="en-US" altLang="en-US" sz="2400" dirty="0">
                <a:latin typeface="+mn-lt"/>
              </a:rPr>
              <a:t>5 </a:t>
            </a:r>
            <a:r>
              <a:rPr lang="en-US" altLang="en-US" sz="2400" dirty="0">
                <a:latin typeface="Arial" panose="020B0604020202020204" pitchFamily="34" charset="0"/>
                <a:cs typeface="Arial" panose="020B0604020202020204" pitchFamily="34" charset="0"/>
                <a:sym typeface="Symbol" pitchFamily="18" charset="2"/>
              </a:rPr>
              <a:t>→</a:t>
            </a:r>
            <a:r>
              <a:rPr lang="en-US" altLang="en-US" sz="2400" dirty="0" smtClean="0">
                <a:latin typeface="+mn-lt"/>
              </a:rPr>
              <a:t> </a:t>
            </a:r>
            <a:r>
              <a:rPr lang="en-US" altLang="en-US" sz="2400" dirty="0">
                <a:latin typeface="+mn-lt"/>
              </a:rPr>
              <a:t>7</a:t>
            </a:r>
          </a:p>
          <a:p>
            <a:pPr eaLnBrk="0" hangingPunct="0">
              <a:buClr>
                <a:schemeClr val="tx2"/>
              </a:buClr>
            </a:pPr>
            <a:r>
              <a:rPr lang="en-US" altLang="en-US" sz="2400" dirty="0">
                <a:latin typeface="+mn-lt"/>
              </a:rPr>
              <a:t>Expected project completion time: </a:t>
            </a:r>
            <a:r>
              <a:rPr lang="en-US" altLang="en-US" sz="2400" i="1" dirty="0">
                <a:latin typeface="+mn-lt"/>
              </a:rPr>
              <a:t>t</a:t>
            </a:r>
            <a:r>
              <a:rPr lang="en-US" altLang="en-US" sz="2400" baseline="-25000" dirty="0">
                <a:latin typeface="+mn-lt"/>
              </a:rPr>
              <a:t>p</a:t>
            </a:r>
            <a:r>
              <a:rPr lang="en-US" altLang="en-US" sz="2400" dirty="0">
                <a:latin typeface="+mn-lt"/>
              </a:rPr>
              <a:t> = 9+5+6+4 = 24 days</a:t>
            </a:r>
          </a:p>
          <a:p>
            <a:pPr eaLnBrk="0" hangingPunct="0">
              <a:buClr>
                <a:schemeClr val="tx2"/>
              </a:buClr>
            </a:pPr>
            <a:r>
              <a:rPr lang="en-US" altLang="en-US" sz="2400" dirty="0">
                <a:latin typeface="+mn-lt"/>
              </a:rPr>
              <a:t>Variance</a:t>
            </a:r>
            <a:r>
              <a:rPr lang="en-US" altLang="en-US" sz="2400" dirty="0" smtClean="0">
                <a:latin typeface="+mn-lt"/>
              </a:rPr>
              <a:t>:</a:t>
            </a:r>
            <a:endParaRPr lang="en-US" altLang="en-US" sz="2400" baseline="30000" dirty="0">
              <a:latin typeface="+mn-lt"/>
            </a:endParaRPr>
          </a:p>
        </p:txBody>
      </p:sp>
      <p:graphicFrame>
        <p:nvGraphicFramePr>
          <p:cNvPr id="4" name="Object 3" descr="v sub p = 4 + four ninths + four ninths + 1 ninth = 5 left parenthesis, days, right parenthesis, squared."/>
          <p:cNvGraphicFramePr>
            <a:graphicFrameLocks noChangeAspect="1"/>
          </p:cNvGraphicFramePr>
          <p:nvPr>
            <p:extLst>
              <p:ext uri="{D42A27DB-BD31-4B8C-83A1-F6EECF244321}">
                <p14:modId xmlns="" xmlns:p14="http://schemas.microsoft.com/office/powerpoint/2010/main" val="3166737114"/>
              </p:ext>
            </p:extLst>
          </p:nvPr>
        </p:nvGraphicFramePr>
        <p:xfrm>
          <a:off x="2206416" y="3930650"/>
          <a:ext cx="4032250" cy="766763"/>
        </p:xfrm>
        <a:graphic>
          <a:graphicData uri="http://schemas.openxmlformats.org/presentationml/2006/ole">
            <p:oleObj spid="_x0000_s64682" name="Equation" r:id="rId3" imgW="2070000" imgH="393480" progId="Equation.DSMT4">
              <p:embed/>
            </p:oleObj>
          </a:graphicData>
        </a:graphic>
      </p:graphicFrame>
    </p:spTree>
    <p:extLst>
      <p:ext uri="{BB962C8B-B14F-4D97-AF65-F5344CB8AC3E}">
        <p14:creationId xmlns="" xmlns:p14="http://schemas.microsoft.com/office/powerpoint/2010/main" val="39982807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a:t>
            </a:r>
            <a:r>
              <a:rPr lang="en-US" altLang="en-US" dirty="0" smtClean="0"/>
              <a:t>2 </a:t>
            </a:r>
            <a:r>
              <a:rPr lang="en-US" altLang="en-US" sz="2000" b="0" dirty="0" smtClean="0"/>
              <a:t>(6 </a:t>
            </a:r>
            <a:r>
              <a:rPr lang="en-US" altLang="en-US" sz="2000" b="0" dirty="0"/>
              <a:t>of 6)</a:t>
            </a:r>
          </a:p>
        </p:txBody>
      </p:sp>
      <p:sp>
        <p:nvSpPr>
          <p:cNvPr id="4" name="Text Placeholder 3"/>
          <p:cNvSpPr>
            <a:spLocks noGrp="1"/>
          </p:cNvSpPr>
          <p:nvPr>
            <p:ph type="body" idx="1"/>
          </p:nvPr>
        </p:nvSpPr>
        <p:spPr>
          <a:xfrm>
            <a:off x="457200" y="1600200"/>
            <a:ext cx="8229600" cy="803787"/>
          </a:xfrm>
        </p:spPr>
        <p:txBody>
          <a:bodyPr/>
          <a:lstStyle/>
          <a:p>
            <a:pPr marL="0" indent="0">
              <a:buNone/>
            </a:pPr>
            <a:r>
              <a:rPr lang="en-US" altLang="en-US" sz="2400" b="1" dirty="0">
                <a:latin typeface="+mn-lt"/>
              </a:rPr>
              <a:t>Step 4: Determine the Probability That the Project Will </a:t>
            </a:r>
            <a:r>
              <a:rPr lang="en-US" altLang="en-US" sz="2400" b="1" dirty="0" smtClean="0">
                <a:latin typeface="+mn-lt"/>
              </a:rPr>
              <a:t>be Completed </a:t>
            </a:r>
            <a:r>
              <a:rPr lang="en-US" altLang="en-US" sz="2400" b="1" dirty="0">
                <a:latin typeface="+mn-lt"/>
              </a:rPr>
              <a:t>in 28 days or less</a:t>
            </a:r>
            <a:endParaRPr lang="en-US" sz="2400" b="1" dirty="0">
              <a:latin typeface="+mn-lt"/>
            </a:endParaRPr>
          </a:p>
        </p:txBody>
      </p:sp>
      <p:graphicFrame>
        <p:nvGraphicFramePr>
          <p:cNvPr id="6" name="Object 5" descr="left parenthesis, mu = 24, sigma = the square root of 5. right parenthesis."/>
          <p:cNvGraphicFramePr>
            <a:graphicFrameLocks noChangeAspect="1"/>
          </p:cNvGraphicFramePr>
          <p:nvPr>
            <p:extLst>
              <p:ext uri="{D42A27DB-BD31-4B8C-83A1-F6EECF244321}">
                <p14:modId xmlns="" xmlns:p14="http://schemas.microsoft.com/office/powerpoint/2010/main" val="3133071887"/>
              </p:ext>
            </p:extLst>
          </p:nvPr>
        </p:nvGraphicFramePr>
        <p:xfrm>
          <a:off x="5292350" y="2014016"/>
          <a:ext cx="2128389" cy="470226"/>
        </p:xfrm>
        <a:graphic>
          <a:graphicData uri="http://schemas.openxmlformats.org/presentationml/2006/ole">
            <p:oleObj spid="_x0000_s66042" name="Equation" r:id="rId3" imgW="1091880" imgH="241200" progId="Equation.DSMT4">
              <p:embed/>
            </p:oleObj>
          </a:graphicData>
        </a:graphic>
      </p:graphicFrame>
      <p:graphicFrame>
        <p:nvGraphicFramePr>
          <p:cNvPr id="7" name="Object 6" descr="Z = start fraction, left parenthesis, x minus mu, right parenthesis, over sigma, end fraction = start fraction, left parenthesis, 28 minus 24 right parenthesis over the square root of 5, end fraction = 1.79."/>
          <p:cNvGraphicFramePr>
            <a:graphicFrameLocks noChangeAspect="1"/>
          </p:cNvGraphicFramePr>
          <p:nvPr>
            <p:extLst>
              <p:ext uri="{D42A27DB-BD31-4B8C-83A1-F6EECF244321}">
                <p14:modId xmlns="" xmlns:p14="http://schemas.microsoft.com/office/powerpoint/2010/main" val="2588649934"/>
              </p:ext>
            </p:extLst>
          </p:nvPr>
        </p:nvGraphicFramePr>
        <p:xfrm>
          <a:off x="2816225" y="2508093"/>
          <a:ext cx="3511550" cy="811212"/>
        </p:xfrm>
        <a:graphic>
          <a:graphicData uri="http://schemas.openxmlformats.org/presentationml/2006/ole">
            <p:oleObj spid="_x0000_s66043" name="Equation" r:id="rId4" imgW="1981080" imgH="457200" progId="Equation.DSMT4">
              <p:embed/>
            </p:oleObj>
          </a:graphicData>
        </a:graphic>
      </p:graphicFrame>
      <p:sp>
        <p:nvSpPr>
          <p:cNvPr id="5" name="Text Placeholder 4"/>
          <p:cNvSpPr>
            <a:spLocks noGrp="1"/>
          </p:cNvSpPr>
          <p:nvPr>
            <p:ph type="body" idx="2"/>
          </p:nvPr>
        </p:nvSpPr>
        <p:spPr>
          <a:xfrm>
            <a:off x="457200" y="3357719"/>
            <a:ext cx="8229600" cy="786581"/>
          </a:xfrm>
        </p:spPr>
        <p:txBody>
          <a:bodyPr/>
          <a:lstStyle/>
          <a:p>
            <a:pPr marL="0" indent="0">
              <a:buNone/>
            </a:pPr>
            <a:r>
              <a:rPr lang="en-US" altLang="en-US" sz="2400" dirty="0">
                <a:latin typeface="+mn-lt"/>
                <a:sym typeface="Symbol" pitchFamily="18" charset="2"/>
              </a:rPr>
              <a:t>Corresponding probability from Table A.1, Appendix A, is .4633 and</a:t>
            </a:r>
            <a:endParaRPr lang="en-US" sz="2400" dirty="0">
              <a:latin typeface="+mn-lt"/>
            </a:endParaRPr>
          </a:p>
        </p:txBody>
      </p:sp>
      <p:graphicFrame>
        <p:nvGraphicFramePr>
          <p:cNvPr id="8" name="Object 7" descr="P, left parenthesis x sub is less than or equal to 28, right parenthesis = 0.4633 + 0.5 = 0.9633."/>
          <p:cNvGraphicFramePr>
            <a:graphicFrameLocks noChangeAspect="1"/>
          </p:cNvGraphicFramePr>
          <p:nvPr>
            <p:extLst>
              <p:ext uri="{D42A27DB-BD31-4B8C-83A1-F6EECF244321}">
                <p14:modId xmlns="" xmlns:p14="http://schemas.microsoft.com/office/powerpoint/2010/main" val="509746657"/>
              </p:ext>
            </p:extLst>
          </p:nvPr>
        </p:nvGraphicFramePr>
        <p:xfrm>
          <a:off x="1986936" y="3883195"/>
          <a:ext cx="3577313" cy="359982"/>
        </p:xfrm>
        <a:graphic>
          <a:graphicData uri="http://schemas.openxmlformats.org/presentationml/2006/ole">
            <p:oleObj spid="_x0000_s66044" name="Equation" r:id="rId5" imgW="2019240" imgH="203040" progId="Equation.DSMT4">
              <p:embed/>
            </p:oleObj>
          </a:graphicData>
        </a:graphic>
      </p:graphicFrame>
      <p:pic>
        <p:nvPicPr>
          <p:cNvPr id="9" name="Picture 8" descr="A normal distribution has mu = 24 days and x = 28 days. The area under the curve left of x represents probability p, of x less than or equal to 28.">
            <a:extLst>
              <a:ext uri="{FF2B5EF4-FFF2-40B4-BE49-F238E27FC236}">
                <a16:creationId xmlns="" xmlns:a16="http://schemas.microsoft.com/office/drawing/2014/main" id="{6C59CC02-1AC6-4A17-97AF-21501C03B02C}"/>
              </a:ext>
            </a:extLst>
          </p:cNvPr>
          <p:cNvPicPr>
            <a:picLocks noChangeAspect="1"/>
          </p:cNvPicPr>
          <p:nvPr/>
        </p:nvPicPr>
        <p:blipFill>
          <a:blip r:embed="rId6"/>
          <a:stretch>
            <a:fillRect/>
          </a:stretch>
        </p:blipFill>
        <p:spPr>
          <a:xfrm>
            <a:off x="2153016" y="4303998"/>
            <a:ext cx="4898075" cy="2135737"/>
          </a:xfrm>
          <a:prstGeom prst="rect">
            <a:avLst/>
          </a:prstGeom>
        </p:spPr>
      </p:pic>
    </p:spTree>
    <p:extLst>
      <p:ext uri="{BB962C8B-B14F-4D97-AF65-F5344CB8AC3E}">
        <p14:creationId xmlns="" xmlns:p14="http://schemas.microsoft.com/office/powerpoint/2010/main" val="4179726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9794</TotalTime>
  <Words>3394</Words>
  <Application>Microsoft Office PowerPoint</Application>
  <PresentationFormat>On-screen Show (4:3)</PresentationFormat>
  <Paragraphs>612</Paragraphs>
  <Slides>94</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94</vt:i4>
      </vt:variant>
    </vt:vector>
  </HeadingPairs>
  <TitlesOfParts>
    <vt:vector size="99" baseType="lpstr">
      <vt:lpstr>508 Lecture</vt:lpstr>
      <vt:lpstr>3_508 Lecture</vt:lpstr>
      <vt:lpstr>2_508 Lecture</vt:lpstr>
      <vt:lpstr>1_508 Lecture</vt:lpstr>
      <vt:lpstr>Equation</vt:lpstr>
      <vt:lpstr>Introduction to Management Science</vt:lpstr>
      <vt:lpstr>Learning Objectives</vt:lpstr>
      <vt:lpstr>Overview</vt:lpstr>
      <vt:lpstr>Learning Objective 8.1</vt:lpstr>
      <vt:lpstr>Elements of Project Management</vt:lpstr>
      <vt:lpstr>Project Planning</vt:lpstr>
      <vt:lpstr>Figure 8.1 The Project Management Process</vt:lpstr>
      <vt:lpstr>Project Return</vt:lpstr>
      <vt:lpstr>The Project Team</vt:lpstr>
      <vt:lpstr>Scope Statement</vt:lpstr>
      <vt:lpstr>Work Breakdown Structure (W B S) (1 of 2)</vt:lpstr>
      <vt:lpstr>Work Breakdown Structure (W B S) (2 of 2)</vt:lpstr>
      <vt:lpstr>Work Breakdown Structure</vt:lpstr>
      <vt:lpstr>Responsibility Assignment Matrix</vt:lpstr>
      <vt:lpstr>Figure 8.3 A Responsibility Assignment Matrix</vt:lpstr>
      <vt:lpstr>Project Scheduling (1 of 2)</vt:lpstr>
      <vt:lpstr>Project Scheduling (2 of 2)</vt:lpstr>
      <vt:lpstr>Gantt Chart</vt:lpstr>
      <vt:lpstr>Figure 8.4 Gantt Chart</vt:lpstr>
      <vt:lpstr>Project Control</vt:lpstr>
      <vt:lpstr>Learning Objective 8.2</vt:lpstr>
      <vt:lpstr>The Project Network (1 of 2)</vt:lpstr>
      <vt:lpstr>The Project Network (2 of 2)</vt:lpstr>
      <vt:lpstr>The Project Network: House Building Project Data</vt:lpstr>
      <vt:lpstr>The Project Network: Concurrent Activities (1 of 2)</vt:lpstr>
      <vt:lpstr>The Project Network: Concurrent Activities (2 of 2)</vt:lpstr>
      <vt:lpstr>The Project Network: Dummy Activities</vt:lpstr>
      <vt:lpstr>The Project Network: A O N Network for House Building Project (1 of 2)</vt:lpstr>
      <vt:lpstr>The Project Network: A O N Network for House Building Project (2 of 2)</vt:lpstr>
      <vt:lpstr>The Project Network: Paths Through a Network</vt:lpstr>
      <vt:lpstr>The Project Network: The Critical Path</vt:lpstr>
      <vt:lpstr>The Project Network: Activity Start Times</vt:lpstr>
      <vt:lpstr>The Project Network: Activity Scheduling in Activity-on-Node Configuration</vt:lpstr>
      <vt:lpstr>The Project Network: Activity Scheduling: Earliest Times (1 of 2)</vt:lpstr>
      <vt:lpstr>The Project Network: Activity Scheduling: Earliest Times (2 of 2)</vt:lpstr>
      <vt:lpstr>The Project Network: Activity Scheduling: Latest Times (1 of 2)</vt:lpstr>
      <vt:lpstr>The Project Network: Activity Scheduling: Latest Times (2 of 2)</vt:lpstr>
      <vt:lpstr>The Project Network: Activity Slack Time (1 of 3)</vt:lpstr>
      <vt:lpstr>The Project Network: Activity Slack Time (2 of 3)</vt:lpstr>
      <vt:lpstr>The Project Network: Activity Slack Time (3 of 3)</vt:lpstr>
      <vt:lpstr>Learning Objective 8.3</vt:lpstr>
      <vt:lpstr>Probabilistic Activity Times (1 of 2)</vt:lpstr>
      <vt:lpstr>Probabilistic Activity Times (2 of 2)</vt:lpstr>
      <vt:lpstr>Example (1 of 4)</vt:lpstr>
      <vt:lpstr>Example (2 of 4)</vt:lpstr>
      <vt:lpstr>Example (3 of 4)</vt:lpstr>
      <vt:lpstr>Example (4 of 4)</vt:lpstr>
      <vt:lpstr>Expected Project Time and Variance (1 of 2)</vt:lpstr>
      <vt:lpstr>Expected Project Time and Variance (2 of 2)</vt:lpstr>
      <vt:lpstr>Probability Analysis of a Project Network (1 of 2)</vt:lpstr>
      <vt:lpstr>Probability Analysis of a Project Network (2 of 2)</vt:lpstr>
      <vt:lpstr>Probability Analysis of a Project Network Example 1 (1 of 2)</vt:lpstr>
      <vt:lpstr>Probability Analysis of a Project Network Example 1 (2 of 2)</vt:lpstr>
      <vt:lpstr>Probability Analysis of a Project Network Example 2 (1 of 2)</vt:lpstr>
      <vt:lpstr>Probability Analysis of a Project Network Example 2 (2 of 2)</vt:lpstr>
      <vt:lpstr>C P M/P E R T Analysis with Q M for Windows &amp; Excel Q M (1 of 2)</vt:lpstr>
      <vt:lpstr>C P M/P E R T Analysis with Q M for Windows &amp; Excel Q M (2 of 2)</vt:lpstr>
      <vt:lpstr>Learning Objective 8.4</vt:lpstr>
      <vt:lpstr>Analysis with Microsoft Project (1 of 6)</vt:lpstr>
      <vt:lpstr>Analysis with Microsoft Project (2 of 6)</vt:lpstr>
      <vt:lpstr>Analysis with Microsoft Project (3 of 6)</vt:lpstr>
      <vt:lpstr>Analysis with Microsoft Project (4 of 6)</vt:lpstr>
      <vt:lpstr>Analysis with Microsoft Project (5 of 6)</vt:lpstr>
      <vt:lpstr>Analysis with Microsoft Project (6 of 6)</vt:lpstr>
      <vt:lpstr>Learning Objective 8.5</vt:lpstr>
      <vt:lpstr>Project Crashing and Time-Cost Trade-Off Overview</vt:lpstr>
      <vt:lpstr>Example Problem 1 (1 of 6)</vt:lpstr>
      <vt:lpstr>Example Problem 1 (2 of 6)</vt:lpstr>
      <vt:lpstr>Example Problem 1 (3 of 6)</vt:lpstr>
      <vt:lpstr>Example Problem 1 (4 of 6)</vt:lpstr>
      <vt:lpstr>Example Problem 1 (5 of 6)</vt:lpstr>
      <vt:lpstr>Example Problem 1 (6 of 6)</vt:lpstr>
      <vt:lpstr>Q M for Windows</vt:lpstr>
      <vt:lpstr>General Relationship of Time and Cost (1 of 2)</vt:lpstr>
      <vt:lpstr>General Relationship of Time and Cost (2 of 2)</vt:lpstr>
      <vt:lpstr>Learning Objective 8.6</vt:lpstr>
      <vt:lpstr>Formulating as a Linear Programming Model</vt:lpstr>
      <vt:lpstr>Example Problem Formulation and Data (1 of 2)</vt:lpstr>
      <vt:lpstr>Example Problem Formulation and Data (2 of 2)</vt:lpstr>
      <vt:lpstr>Example Problem Solution with Excel (1 of 4)</vt:lpstr>
      <vt:lpstr>Example Problem Solution with Excel (2 of 4)</vt:lpstr>
      <vt:lpstr>Example Problem Solution with Excel (3 of 4)</vt:lpstr>
      <vt:lpstr>Example Problem Solution with Excel (4 of 4)</vt:lpstr>
      <vt:lpstr>Project Crashing with Linear Programming Example Problem – Model Formulation (1 of 2)</vt:lpstr>
      <vt:lpstr>Project Crashing with Linear Programming Example Problem – Model Formulation (2 of 2)</vt:lpstr>
      <vt:lpstr>Project Crashing with Linear Programming Excel Solution (1 of 3)</vt:lpstr>
      <vt:lpstr>Project Crashing with Linear Programming Excel Solution (2 of 3)</vt:lpstr>
      <vt:lpstr>Project Crashing with Linear Programming Excel Solution (3 of 3)</vt:lpstr>
      <vt:lpstr>Example Problem 2 (1 of 6)</vt:lpstr>
      <vt:lpstr>Example Problem 2 (2 of 6)</vt:lpstr>
      <vt:lpstr>Example Problem 2 (3 of 6)</vt:lpstr>
      <vt:lpstr>Example Problem 2 (4 of 6)</vt:lpstr>
      <vt:lpstr>Example Problem 2 (5 of 6)</vt:lpstr>
      <vt:lpstr>Example Problem 2 (6 of 6)</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Science, 13e</dc:title>
  <dc:subject>Operations Management</dc:subject>
  <dc:creator>Taylor</dc:creator>
  <cp:keywords>Introduction to Management Science</cp:keywords>
  <cp:lastModifiedBy>admin</cp:lastModifiedBy>
  <cp:revision>2013</cp:revision>
  <dcterms:modified xsi:type="dcterms:W3CDTF">2018-12-06T06:43:09Z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