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8" d="100"/>
          <a:sy n="48" d="100"/>
        </p:scale>
        <p:origin x="-114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1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EE5AD79-0154-4A6A-8E82-BF3F76FE11AA}" type="datetimeFigureOut">
              <a:rPr lang="ar-SA" smtClean="0"/>
              <a:pPr/>
              <a:t>22/05/1439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1D8045F-276A-42E8-9AC5-D8B1CD4AA43E}"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SA" dirty="0" smtClean="0"/>
              <a:t>ثم امر </a:t>
            </a:r>
            <a:endParaRPr lang="ar-SA" dirty="0"/>
          </a:p>
        </p:txBody>
      </p:sp>
      <p:sp>
        <p:nvSpPr>
          <p:cNvPr id="4" name="عنصر نائب لرقم الشريحة 3"/>
          <p:cNvSpPr>
            <a:spLocks noGrp="1"/>
          </p:cNvSpPr>
          <p:nvPr>
            <p:ph type="sldNum" sz="quarter" idx="10"/>
          </p:nvPr>
        </p:nvSpPr>
        <p:spPr/>
        <p:txBody>
          <a:bodyPr/>
          <a:lstStyle/>
          <a:p>
            <a:fld id="{71D8045F-276A-42E8-9AC5-D8B1CD4AA43E}" type="slidenum">
              <a:rPr lang="ar-SA" smtClean="0"/>
              <a:pPr/>
              <a:t>5</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FDCF261-4E6D-4472-B92E-752ED826438D}" type="datetimeFigureOut">
              <a:rPr lang="ar-SA" smtClean="0"/>
              <a:pPr/>
              <a:t>22/05/1439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457DE4A-479E-4196-ACF0-92DE1D28A027}"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FDCF261-4E6D-4472-B92E-752ED826438D}" type="datetimeFigureOut">
              <a:rPr lang="ar-SA" smtClean="0"/>
              <a:pPr/>
              <a:t>22/05/1439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457DE4A-479E-4196-ACF0-92DE1D28A02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FDCF261-4E6D-4472-B92E-752ED826438D}" type="datetimeFigureOut">
              <a:rPr lang="ar-SA" smtClean="0"/>
              <a:pPr/>
              <a:t>22/05/1439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457DE4A-479E-4196-ACF0-92DE1D28A02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FDCF261-4E6D-4472-B92E-752ED826438D}" type="datetimeFigureOut">
              <a:rPr lang="ar-SA" smtClean="0"/>
              <a:pPr/>
              <a:t>22/05/1439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457DE4A-479E-4196-ACF0-92DE1D28A02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FDCF261-4E6D-4472-B92E-752ED826438D}" type="datetimeFigureOut">
              <a:rPr lang="ar-SA" smtClean="0"/>
              <a:pPr/>
              <a:t>22/05/1439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457DE4A-479E-4196-ACF0-92DE1D28A027}"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FDCF261-4E6D-4472-B92E-752ED826438D}" type="datetimeFigureOut">
              <a:rPr lang="ar-SA" smtClean="0"/>
              <a:pPr/>
              <a:t>22/05/1439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457DE4A-479E-4196-ACF0-92DE1D28A027}"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FDCF261-4E6D-4472-B92E-752ED826438D}" type="datetimeFigureOut">
              <a:rPr lang="ar-SA" smtClean="0"/>
              <a:pPr/>
              <a:t>22/05/1439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457DE4A-479E-4196-ACF0-92DE1D28A027}"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FDCF261-4E6D-4472-B92E-752ED826438D}" type="datetimeFigureOut">
              <a:rPr lang="ar-SA" smtClean="0"/>
              <a:pPr/>
              <a:t>22/05/1439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457DE4A-479E-4196-ACF0-92DE1D28A02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FDCF261-4E6D-4472-B92E-752ED826438D}" type="datetimeFigureOut">
              <a:rPr lang="ar-SA" smtClean="0"/>
              <a:pPr/>
              <a:t>22/05/1439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457DE4A-479E-4196-ACF0-92DE1D28A02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FDCF261-4E6D-4472-B92E-752ED826438D}" type="datetimeFigureOut">
              <a:rPr lang="ar-SA" smtClean="0"/>
              <a:pPr/>
              <a:t>22/05/1439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457DE4A-479E-4196-ACF0-92DE1D28A027}"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FDCF261-4E6D-4472-B92E-752ED826438D}" type="datetimeFigureOut">
              <a:rPr lang="ar-SA" smtClean="0"/>
              <a:pPr/>
              <a:t>22/05/1439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457DE4A-479E-4196-ACF0-92DE1D28A027}"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FDCF261-4E6D-4472-B92E-752ED826438D}" type="datetimeFigureOut">
              <a:rPr lang="ar-SA" smtClean="0"/>
              <a:pPr/>
              <a:t>22/05/1439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57DE4A-479E-4196-ACF0-92DE1D28A02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836712"/>
            <a:ext cx="7772400" cy="1470025"/>
          </a:xfrm>
        </p:spPr>
        <p:txBody>
          <a:bodyPr/>
          <a:lstStyle/>
          <a:p>
            <a:r>
              <a:rPr lang="ar-SA" b="1" dirty="0" smtClean="0"/>
              <a:t>تابع الفصل الثاني:المدخل لبرنامج صفحات </a:t>
            </a:r>
            <a:r>
              <a:rPr lang="ar-SA" b="1" dirty="0" err="1" smtClean="0"/>
              <a:t>الإنتشار</a:t>
            </a:r>
            <a:endParaRPr lang="ar-SA" b="1" dirty="0"/>
          </a:p>
        </p:txBody>
      </p:sp>
      <p:sp>
        <p:nvSpPr>
          <p:cNvPr id="3" name="عنوان فرعي 2"/>
          <p:cNvSpPr>
            <a:spLocks noGrp="1"/>
          </p:cNvSpPr>
          <p:nvPr>
            <p:ph type="subTitle" idx="1"/>
          </p:nvPr>
        </p:nvSpPr>
        <p:spPr>
          <a:xfrm>
            <a:off x="1115616" y="2204864"/>
            <a:ext cx="6984776" cy="3816424"/>
          </a:xfrm>
        </p:spPr>
        <p:txBody>
          <a:bodyPr>
            <a:normAutofit lnSpcReduction="10000"/>
          </a:bodyPr>
          <a:lstStyle/>
          <a:p>
            <a:pPr algn="r"/>
            <a:r>
              <a:rPr lang="ar-SA" dirty="0" smtClean="0">
                <a:solidFill>
                  <a:srgbClr val="FF0000"/>
                </a:solidFill>
              </a:rPr>
              <a:t>سوف يتم التركيز </a:t>
            </a:r>
            <a:r>
              <a:rPr lang="ar-SA" dirty="0" err="1" smtClean="0">
                <a:solidFill>
                  <a:srgbClr val="FF0000"/>
                </a:solidFill>
              </a:rPr>
              <a:t>على :</a:t>
            </a:r>
            <a:endParaRPr lang="ar-SA" dirty="0" smtClean="0">
              <a:solidFill>
                <a:srgbClr val="FF0000"/>
              </a:solidFill>
            </a:endParaRPr>
          </a:p>
          <a:p>
            <a:pPr algn="r">
              <a:buFont typeface="Arial" pitchFamily="34" charset="0"/>
              <a:buChar char="•"/>
            </a:pPr>
            <a:r>
              <a:rPr lang="ar-SA" dirty="0" smtClean="0">
                <a:solidFill>
                  <a:schemeClr val="tx1"/>
                </a:solidFill>
              </a:rPr>
              <a:t>كيفية التحرك داخل ورقة العمل </a:t>
            </a:r>
          </a:p>
          <a:p>
            <a:pPr algn="r"/>
            <a:r>
              <a:rPr lang="ar-SA" dirty="0" smtClean="0">
                <a:solidFill>
                  <a:schemeClr val="tx2">
                    <a:lumMod val="75000"/>
                  </a:schemeClr>
                </a:solidFill>
              </a:rPr>
              <a:t>(إدخال وتنقيح البيانات/إصدار الاوامر/مسح محتويات </a:t>
            </a:r>
            <a:r>
              <a:rPr lang="ar-SA" dirty="0" err="1" smtClean="0">
                <a:solidFill>
                  <a:schemeClr val="tx2">
                    <a:lumMod val="75000"/>
                  </a:schemeClr>
                </a:solidFill>
              </a:rPr>
              <a:t>الخلية </a:t>
            </a:r>
            <a:r>
              <a:rPr lang="ar-SA" dirty="0" smtClean="0">
                <a:solidFill>
                  <a:schemeClr val="tx2">
                    <a:lumMod val="75000"/>
                  </a:schemeClr>
                </a:solidFill>
              </a:rPr>
              <a:t>/حذف الخلايا/نسخ الخلايا/نقل الخلايا/إدراج صف أو عمود/حذف صف أو عمود</a:t>
            </a:r>
            <a:r>
              <a:rPr lang="ar-SA" dirty="0" err="1" smtClean="0">
                <a:solidFill>
                  <a:schemeClr val="tx2">
                    <a:lumMod val="75000"/>
                  </a:schemeClr>
                </a:solidFill>
              </a:rPr>
              <a:t>).</a:t>
            </a:r>
            <a:endParaRPr lang="ar-SA" dirty="0" smtClean="0">
              <a:solidFill>
                <a:schemeClr val="tx2">
                  <a:lumMod val="75000"/>
                </a:schemeClr>
              </a:solidFill>
            </a:endParaRPr>
          </a:p>
          <a:p>
            <a:pPr algn="r">
              <a:buFont typeface="Arial" pitchFamily="34" charset="0"/>
              <a:buChar char="•"/>
            </a:pPr>
            <a:r>
              <a:rPr lang="ar-SA" dirty="0" smtClean="0">
                <a:solidFill>
                  <a:schemeClr val="tx1"/>
                </a:solidFill>
              </a:rPr>
              <a:t>العمليات </a:t>
            </a:r>
            <a:r>
              <a:rPr lang="ar-SA" dirty="0" err="1" smtClean="0">
                <a:solidFill>
                  <a:schemeClr val="tx1"/>
                </a:solidFill>
              </a:rPr>
              <a:t>الحسابية .</a:t>
            </a:r>
            <a:endParaRPr lang="ar-SA" dirty="0" smtClean="0">
              <a:solidFill>
                <a:schemeClr val="tx1"/>
              </a:solidFill>
            </a:endParaRPr>
          </a:p>
          <a:p>
            <a:pPr algn="r">
              <a:buFont typeface="Arial" pitchFamily="34" charset="0"/>
              <a:buChar char="•"/>
            </a:pPr>
            <a:r>
              <a:rPr lang="ar-SA" dirty="0" smtClean="0">
                <a:solidFill>
                  <a:schemeClr val="tx1"/>
                </a:solidFill>
              </a:rPr>
              <a:t>تنسيق ورقة العمل.</a:t>
            </a:r>
            <a:endParaRPr lang="ar-SA"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حذف صف أو عمود</a:t>
            </a:r>
            <a:endParaRPr lang="ar-SA" b="1" dirty="0"/>
          </a:p>
        </p:txBody>
      </p:sp>
      <p:sp>
        <p:nvSpPr>
          <p:cNvPr id="3" name="عنصر نائب للمحتوى 2"/>
          <p:cNvSpPr>
            <a:spLocks noGrp="1"/>
          </p:cNvSpPr>
          <p:nvPr>
            <p:ph idx="1"/>
          </p:nvPr>
        </p:nvSpPr>
        <p:spPr/>
        <p:txBody>
          <a:bodyPr/>
          <a:lstStyle/>
          <a:p>
            <a:r>
              <a:rPr lang="ar-SA" dirty="0" smtClean="0"/>
              <a:t>يتم النقر على العمود أو الصف المراد حذفه ثم أمر حذف من قائمة تحرير ثم يتم تحديد نوع الحذف حسب الخيارات المعطاة ثم موافق.</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العمليات الحسابية </a:t>
            </a:r>
            <a:endParaRPr lang="ar-SA" b="1" dirty="0"/>
          </a:p>
        </p:txBody>
      </p:sp>
      <p:sp>
        <p:nvSpPr>
          <p:cNvPr id="3" name="عنصر نائب للمحتوى 2"/>
          <p:cNvSpPr>
            <a:spLocks noGrp="1"/>
          </p:cNvSpPr>
          <p:nvPr>
            <p:ph idx="1"/>
          </p:nvPr>
        </p:nvSpPr>
        <p:spPr/>
        <p:txBody>
          <a:bodyPr/>
          <a:lstStyle/>
          <a:p>
            <a:r>
              <a:rPr lang="ar-SA" dirty="0" smtClean="0"/>
              <a:t>لكتابة أي معادلة يتم </a:t>
            </a:r>
            <a:r>
              <a:rPr lang="ar-SA" dirty="0" err="1" smtClean="0"/>
              <a:t>مراعات</a:t>
            </a:r>
            <a:r>
              <a:rPr lang="ar-SA" dirty="0" smtClean="0"/>
              <a:t> </a:t>
            </a:r>
            <a:r>
              <a:rPr lang="ar-SA" dirty="0" err="1" smtClean="0"/>
              <a:t>الآتي:</a:t>
            </a:r>
            <a:endParaRPr lang="ar-SA" dirty="0" smtClean="0"/>
          </a:p>
          <a:p>
            <a:r>
              <a:rPr lang="ar-SA" dirty="0" smtClean="0"/>
              <a:t>يتم النقر على الخلية المراد أن تظهر نتيجة المعادلة </a:t>
            </a:r>
            <a:r>
              <a:rPr lang="ar-SA" dirty="0" err="1" smtClean="0"/>
              <a:t>بها</a:t>
            </a:r>
            <a:endParaRPr lang="ar-SA" dirty="0" smtClean="0"/>
          </a:p>
          <a:p>
            <a:r>
              <a:rPr lang="ar-SA" dirty="0" smtClean="0"/>
              <a:t>نبدأ الأولوية قي تنفيذ العمليات الحسابيه </a:t>
            </a:r>
            <a:r>
              <a:rPr lang="ar-SA" dirty="0" err="1" smtClean="0"/>
              <a:t>والمنطقية .</a:t>
            </a:r>
            <a:endParaRPr lang="ar-SA" dirty="0" smtClean="0"/>
          </a:p>
          <a:p>
            <a:r>
              <a:rPr lang="ar-SA" dirty="0" smtClean="0"/>
              <a:t>عند كتابة المعادلة تظهر في شريط المعادلة أعلى </a:t>
            </a:r>
            <a:r>
              <a:rPr lang="ar-SA" dirty="0" err="1" smtClean="0"/>
              <a:t>الورقة </a:t>
            </a:r>
            <a:r>
              <a:rPr lang="ar-SA" dirty="0" smtClean="0"/>
              <a:t>.والنتيجة تظهر في الخلية النشطة.</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الوظائف</a:t>
            </a:r>
            <a:endParaRPr lang="ar-SA" b="1" dirty="0"/>
          </a:p>
        </p:txBody>
      </p:sp>
      <p:sp>
        <p:nvSpPr>
          <p:cNvPr id="3" name="عنصر نائب للمحتوى 2"/>
          <p:cNvSpPr>
            <a:spLocks noGrp="1"/>
          </p:cNvSpPr>
          <p:nvPr>
            <p:ph idx="1"/>
          </p:nvPr>
        </p:nvSpPr>
        <p:spPr/>
        <p:txBody>
          <a:bodyPr/>
          <a:lstStyle/>
          <a:p>
            <a:r>
              <a:rPr lang="ar-SA" dirty="0" smtClean="0"/>
              <a:t>تستخدم الوظائف لسرعة اجراء العمليات الحسابية التي يصعب تكوين معادلات </a:t>
            </a:r>
            <a:r>
              <a:rPr lang="ar-SA" dirty="0" err="1" smtClean="0"/>
              <a:t>لها .</a:t>
            </a:r>
            <a:endParaRPr lang="ar-SA" dirty="0" smtClean="0"/>
          </a:p>
          <a:p>
            <a:r>
              <a:rPr lang="ar-SA" dirty="0" smtClean="0"/>
              <a:t>وهي معادلات سابقة الإعداد لإجراء عمليات حسابية </a:t>
            </a:r>
            <a:r>
              <a:rPr lang="ar-SA" dirty="0" err="1" smtClean="0"/>
              <a:t>ومعيارية .</a:t>
            </a:r>
            <a:endParaRPr lang="ar-SA" dirty="0" smtClean="0"/>
          </a:p>
          <a:p>
            <a:r>
              <a:rPr lang="ar-SA" dirty="0" smtClean="0"/>
              <a:t>وأهم </a:t>
            </a:r>
            <a:r>
              <a:rPr lang="ar-SA" dirty="0" err="1" smtClean="0"/>
              <a:t>الوظائف:</a:t>
            </a:r>
            <a:endParaRPr lang="ar-SA" dirty="0" smtClean="0"/>
          </a:p>
          <a:p>
            <a:pPr>
              <a:buNone/>
            </a:pPr>
            <a:r>
              <a:rPr lang="ar-SA" dirty="0" smtClean="0"/>
              <a:t>1- </a:t>
            </a:r>
            <a:r>
              <a:rPr lang="ar-SA" dirty="0" err="1" smtClean="0"/>
              <a:t>الجمع (       )</a:t>
            </a:r>
            <a:r>
              <a:rPr lang="en-US" dirty="0" smtClean="0"/>
              <a:t>Sum </a:t>
            </a:r>
            <a:r>
              <a:rPr lang="ar-SA" dirty="0" err="1" smtClean="0"/>
              <a:t>=</a:t>
            </a:r>
            <a:endParaRPr lang="ar-SA" dirty="0" smtClean="0"/>
          </a:p>
          <a:p>
            <a:pPr>
              <a:buNone/>
            </a:pPr>
            <a:r>
              <a:rPr lang="ar-SA" dirty="0" smtClean="0"/>
              <a:t>تستخدم إذا كان عدد الخلايا المراد جمعها </a:t>
            </a:r>
            <a:r>
              <a:rPr lang="ar-SA" dirty="0" err="1" smtClean="0"/>
              <a:t>كبير .</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2- الوظيفة </a:t>
            </a:r>
            <a:r>
              <a:rPr lang="ar-SA" dirty="0" err="1" smtClean="0"/>
              <a:t>الشرطية (       )</a:t>
            </a:r>
            <a:r>
              <a:rPr lang="en-US" dirty="0" smtClean="0"/>
              <a:t>if </a:t>
            </a:r>
            <a:r>
              <a:rPr lang="ar-SA" dirty="0" smtClean="0"/>
              <a:t> </a:t>
            </a:r>
            <a:r>
              <a:rPr lang="ar-SA" dirty="0" err="1" smtClean="0"/>
              <a:t>=</a:t>
            </a:r>
            <a:endParaRPr lang="ar-SA" dirty="0" smtClean="0"/>
          </a:p>
          <a:p>
            <a:pPr>
              <a:buNone/>
            </a:pPr>
            <a:r>
              <a:rPr lang="ar-SA" dirty="0" smtClean="0"/>
              <a:t>تستخدم </a:t>
            </a:r>
            <a:r>
              <a:rPr lang="ar-SA" dirty="0" err="1" smtClean="0"/>
              <a:t>أذا</a:t>
            </a:r>
            <a:r>
              <a:rPr lang="ar-SA" dirty="0" smtClean="0"/>
              <a:t> كنا نرغب بأداء عملية معينة بشروط </a:t>
            </a:r>
            <a:r>
              <a:rPr lang="ar-SA" dirty="0" err="1" smtClean="0"/>
              <a:t>خاصة .</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تنسيق ورقة العمل </a:t>
            </a:r>
            <a:endParaRPr lang="ar-SA" b="1" dirty="0"/>
          </a:p>
        </p:txBody>
      </p:sp>
      <p:sp>
        <p:nvSpPr>
          <p:cNvPr id="3" name="عنصر نائب للمحتوى 2"/>
          <p:cNvSpPr>
            <a:spLocks noGrp="1"/>
          </p:cNvSpPr>
          <p:nvPr>
            <p:ph idx="1"/>
          </p:nvPr>
        </p:nvSpPr>
        <p:spPr/>
        <p:txBody>
          <a:bodyPr/>
          <a:lstStyle/>
          <a:p>
            <a:r>
              <a:rPr lang="ar-SA" dirty="0" smtClean="0"/>
              <a:t>يتم تنسيق ورقة العمل عن طريق تحديد الخلايا المراد تنسيقها ثم أمر خلايا ثم امر تنسيق أو أمر تنسيق الخلايا من القائمة المختصرة قي شريط </a:t>
            </a:r>
            <a:r>
              <a:rPr lang="ar-SA" dirty="0" err="1" smtClean="0"/>
              <a:t>التنسيق .</a:t>
            </a:r>
            <a:endParaRPr lang="ar-SA" dirty="0" smtClean="0"/>
          </a:p>
          <a:p>
            <a:r>
              <a:rPr lang="ar-SA" dirty="0" smtClean="0"/>
              <a:t>عند وضع مؤشر الفأرة على أي رمز بشريط الادوات يعرض الحاسب كلمة توضح المهمة التي يمكن تنفيذها باستخدام هذا الرمز.</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تنسيق ورقة العمل</a:t>
            </a:r>
            <a:endParaRPr lang="ar-SA" b="1" dirty="0"/>
          </a:p>
        </p:txBody>
      </p:sp>
      <p:sp>
        <p:nvSpPr>
          <p:cNvPr id="3" name="عنصر نائب للمحتوى 2"/>
          <p:cNvSpPr>
            <a:spLocks noGrp="1"/>
          </p:cNvSpPr>
          <p:nvPr>
            <p:ph idx="1"/>
          </p:nvPr>
        </p:nvSpPr>
        <p:spPr/>
        <p:txBody>
          <a:bodyPr/>
          <a:lstStyle/>
          <a:p>
            <a:r>
              <a:rPr lang="ar-SA" dirty="0" smtClean="0"/>
              <a:t>تعديل عرض </a:t>
            </a:r>
            <a:r>
              <a:rPr lang="ar-SA" dirty="0" err="1" smtClean="0"/>
              <a:t>العمود .</a:t>
            </a:r>
            <a:endParaRPr lang="ar-SA" dirty="0" smtClean="0"/>
          </a:p>
          <a:p>
            <a:r>
              <a:rPr lang="ar-SA" dirty="0" smtClean="0"/>
              <a:t>تعديل ارتفاع </a:t>
            </a:r>
            <a:r>
              <a:rPr lang="ar-SA" dirty="0" err="1" smtClean="0"/>
              <a:t>الصف .</a:t>
            </a:r>
            <a:endParaRPr lang="ar-SA" dirty="0" smtClean="0"/>
          </a:p>
          <a:p>
            <a:r>
              <a:rPr lang="ar-SA" dirty="0" smtClean="0"/>
              <a:t>دوران النص بالخلايا.</a:t>
            </a: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تنسيق مجموعة الحروف</a:t>
            </a:r>
            <a:endParaRPr lang="ar-SA" b="1" dirty="0"/>
          </a:p>
        </p:txBody>
      </p:sp>
      <p:sp>
        <p:nvSpPr>
          <p:cNvPr id="3" name="عنصر نائب للمحتوى 2"/>
          <p:cNvSpPr>
            <a:spLocks noGrp="1"/>
          </p:cNvSpPr>
          <p:nvPr>
            <p:ph idx="1"/>
          </p:nvPr>
        </p:nvSpPr>
        <p:spPr/>
        <p:txBody>
          <a:bodyPr>
            <a:normAutofit lnSpcReduction="10000"/>
          </a:bodyPr>
          <a:lstStyle/>
          <a:p>
            <a:r>
              <a:rPr lang="ar-SA" dirty="0" smtClean="0"/>
              <a:t>يمكن تنسيق الحروف بالخلية لتغيير مظهرها عن </a:t>
            </a:r>
            <a:r>
              <a:rPr lang="ar-SA" dirty="0" err="1" smtClean="0"/>
              <a:t>طريق :</a:t>
            </a:r>
            <a:endParaRPr lang="ar-SA" dirty="0" smtClean="0"/>
          </a:p>
          <a:p>
            <a:r>
              <a:rPr lang="ar-SA" dirty="0" smtClean="0"/>
              <a:t>حجم الخط.</a:t>
            </a:r>
          </a:p>
          <a:p>
            <a:r>
              <a:rPr lang="ar-SA" dirty="0" smtClean="0"/>
              <a:t>نوع الخط.</a:t>
            </a:r>
          </a:p>
          <a:p>
            <a:r>
              <a:rPr lang="ar-SA" dirty="0" err="1" smtClean="0"/>
              <a:t>تغميق</a:t>
            </a:r>
            <a:r>
              <a:rPr lang="ar-SA" dirty="0" smtClean="0"/>
              <a:t> الخط.</a:t>
            </a:r>
          </a:p>
          <a:p>
            <a:r>
              <a:rPr lang="ar-SA" dirty="0" smtClean="0"/>
              <a:t>إمالة الخط.</a:t>
            </a:r>
          </a:p>
          <a:p>
            <a:r>
              <a:rPr lang="ar-SA" dirty="0" smtClean="0"/>
              <a:t>وضع خط أسفل الحروف.</a:t>
            </a:r>
          </a:p>
          <a:p>
            <a:r>
              <a:rPr lang="ar-SA" dirty="0" smtClean="0"/>
              <a:t>ولتنفيذ أحد هذه الاوامر نحدد الخلايا ثم بالنقر على الرمز المناسب على شريط أدوات </a:t>
            </a:r>
            <a:r>
              <a:rPr lang="ar-SA" dirty="0" err="1" smtClean="0"/>
              <a:t>التنسيق .</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تنسيق الأرقام </a:t>
            </a:r>
            <a:endParaRPr lang="ar-SA" b="1" dirty="0"/>
          </a:p>
        </p:txBody>
      </p:sp>
      <p:sp>
        <p:nvSpPr>
          <p:cNvPr id="3" name="عنصر نائب للمحتوى 2"/>
          <p:cNvSpPr>
            <a:spLocks noGrp="1"/>
          </p:cNvSpPr>
          <p:nvPr>
            <p:ph idx="1"/>
          </p:nvPr>
        </p:nvSpPr>
        <p:spPr/>
        <p:txBody>
          <a:bodyPr/>
          <a:lstStyle/>
          <a:p>
            <a:r>
              <a:rPr lang="ar-SA" dirty="0" smtClean="0"/>
              <a:t>يوفر البرنامج العديد من خيارات تنسيق الارقام مثل إلحاق علامة العملة أو النسبة المئوية أو إضافة فاصلة وعدد من الخيارات ويتم ذلك عن طريق تحديد الخلية اولا ثم النقر على أمر خلايا من القائمة أو تنسيق خلايا من القائمة المختصرة ثم نختار شريط الأرقام ونختار الخيار المناسب.</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إضافة الحدود و الألوان للخلايا</a:t>
            </a:r>
            <a:endParaRPr lang="ar-SA" b="1" dirty="0"/>
          </a:p>
        </p:txBody>
      </p:sp>
      <p:sp>
        <p:nvSpPr>
          <p:cNvPr id="3" name="عنصر نائب للمحتوى 2"/>
          <p:cNvSpPr>
            <a:spLocks noGrp="1"/>
          </p:cNvSpPr>
          <p:nvPr>
            <p:ph idx="1"/>
          </p:nvPr>
        </p:nvSpPr>
        <p:spPr/>
        <p:txBody>
          <a:bodyPr/>
          <a:lstStyle/>
          <a:p>
            <a:r>
              <a:rPr lang="ar-SA" dirty="0" smtClean="0"/>
              <a:t>لوضع حدود لخلايا يتم تحديدها أولا ثم ثم بالنقر على السهم الصغير الموجود بجانب رمز حدود في شريط الادوات ثم يتم اختيار الحدود المناسبة </a:t>
            </a:r>
          </a:p>
          <a:p>
            <a:r>
              <a:rPr lang="ar-SA" dirty="0" smtClean="0"/>
              <a:t>لتلوين الخلايا يتم تحديدها ثم النقر على رمز تعبئة واختيار اللون </a:t>
            </a:r>
            <a:r>
              <a:rPr lang="ar-SA" dirty="0" err="1" smtClean="0"/>
              <a:t>المناسب .</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نسخ التنسيق </a:t>
            </a:r>
            <a:endParaRPr lang="ar-SA" b="1" dirty="0"/>
          </a:p>
        </p:txBody>
      </p:sp>
      <p:sp>
        <p:nvSpPr>
          <p:cNvPr id="3" name="عنصر نائب للمحتوى 2"/>
          <p:cNvSpPr>
            <a:spLocks noGrp="1"/>
          </p:cNvSpPr>
          <p:nvPr>
            <p:ph idx="1"/>
          </p:nvPr>
        </p:nvSpPr>
        <p:spPr/>
        <p:txBody>
          <a:bodyPr/>
          <a:lstStyle/>
          <a:p>
            <a:r>
              <a:rPr lang="ar-SA" dirty="0" smtClean="0"/>
              <a:t>يمكن نسخ التنسيق من خلية </a:t>
            </a:r>
            <a:r>
              <a:rPr lang="ar-SA" dirty="0" err="1" smtClean="0"/>
              <a:t>لاخرى</a:t>
            </a:r>
            <a:r>
              <a:rPr lang="ar-SA" dirty="0" smtClean="0"/>
              <a:t> دون التأثير على محتوياتها عن طريق تحديد الخلية المراد نسخ تنسيقها ثم نقر رمز نسخ تنسيق ثم نقر الخلية المراد نسخ التنسيق لها ثم </a:t>
            </a:r>
          </a:p>
          <a:p>
            <a:pPr>
              <a:buNone/>
            </a:pPr>
            <a:r>
              <a:rPr lang="ar-SA" dirty="0" smtClean="0"/>
              <a:t>الضغط على </a:t>
            </a:r>
            <a:r>
              <a:rPr lang="en-US" dirty="0" smtClean="0"/>
              <a:t>Inter</a:t>
            </a:r>
            <a:endParaRPr lang="ar-SA" dirty="0" smtClean="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التحرك داخل ورقة العمل</a:t>
            </a:r>
            <a:endParaRPr lang="ar-SA" b="1" dirty="0"/>
          </a:p>
        </p:txBody>
      </p:sp>
      <p:sp>
        <p:nvSpPr>
          <p:cNvPr id="3" name="عنصر نائب للمحتوى 2"/>
          <p:cNvSpPr>
            <a:spLocks noGrp="1"/>
          </p:cNvSpPr>
          <p:nvPr>
            <p:ph idx="1"/>
          </p:nvPr>
        </p:nvSpPr>
        <p:spPr/>
        <p:txBody>
          <a:bodyPr/>
          <a:lstStyle/>
          <a:p>
            <a:r>
              <a:rPr lang="ar-SA" dirty="0" smtClean="0"/>
              <a:t>يتم ذلك عن </a:t>
            </a:r>
            <a:r>
              <a:rPr lang="ar-SA" dirty="0" err="1" smtClean="0"/>
              <a:t>طريق :</a:t>
            </a:r>
            <a:endParaRPr lang="ar-SA" dirty="0" smtClean="0"/>
          </a:p>
          <a:p>
            <a:pPr>
              <a:buNone/>
            </a:pPr>
            <a:r>
              <a:rPr lang="ar-SA" dirty="0" smtClean="0"/>
              <a:t>  1- الاسهم الموجودة في لوحة المفاتيح.</a:t>
            </a:r>
          </a:p>
          <a:p>
            <a:pPr>
              <a:buNone/>
            </a:pPr>
            <a:r>
              <a:rPr lang="ar-SA" dirty="0"/>
              <a:t> </a:t>
            </a:r>
            <a:r>
              <a:rPr lang="ar-SA" dirty="0" smtClean="0"/>
              <a:t> 2-استخدام الفأرة بالنقر على الخلية المراد الانتقال إليها.</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إخفاء خطوط الشبكة </a:t>
            </a:r>
            <a:endParaRPr lang="ar-SA" b="1" dirty="0"/>
          </a:p>
        </p:txBody>
      </p:sp>
      <p:sp>
        <p:nvSpPr>
          <p:cNvPr id="3" name="عنصر نائب للمحتوى 2"/>
          <p:cNvSpPr>
            <a:spLocks noGrp="1"/>
          </p:cNvSpPr>
          <p:nvPr>
            <p:ph idx="1"/>
          </p:nvPr>
        </p:nvSpPr>
        <p:spPr/>
        <p:txBody>
          <a:bodyPr/>
          <a:lstStyle/>
          <a:p>
            <a:r>
              <a:rPr lang="ar-SA" dirty="0" smtClean="0"/>
              <a:t>لإخفاء خطوط الشبة نختار خيارات من قائمة أدوات ثم شريط العرض ثم النقر على خطوط الشبكة لإبطال ظهورها.</a:t>
            </a:r>
          </a:p>
          <a:p>
            <a:r>
              <a:rPr lang="ar-SA" dirty="0" smtClean="0">
                <a:solidFill>
                  <a:schemeClr val="tx2">
                    <a:lumMod val="50000"/>
                  </a:schemeClr>
                </a:solidFill>
              </a:rPr>
              <a:t>إضافة التعليقات</a:t>
            </a:r>
          </a:p>
          <a:p>
            <a:pPr>
              <a:buNone/>
            </a:pPr>
            <a:r>
              <a:rPr lang="ar-SA" dirty="0" smtClean="0"/>
              <a:t>يمكن ذلك عن طريق فتح مربع نص خاص بالخلية التي تم تحديدها بالضغط على أمر تعليق من قائمة إدراج ثم كتابة </a:t>
            </a:r>
            <a:r>
              <a:rPr lang="ar-SA" dirty="0" err="1" smtClean="0"/>
              <a:t>التعليق .</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الخرائط البيانية </a:t>
            </a:r>
            <a:endParaRPr lang="ar-SA" b="1" dirty="0"/>
          </a:p>
        </p:txBody>
      </p:sp>
      <p:sp>
        <p:nvSpPr>
          <p:cNvPr id="3" name="عنصر نائب للمحتوى 2"/>
          <p:cNvSpPr>
            <a:spLocks noGrp="1"/>
          </p:cNvSpPr>
          <p:nvPr>
            <p:ph idx="1"/>
          </p:nvPr>
        </p:nvSpPr>
        <p:spPr/>
        <p:txBody>
          <a:bodyPr/>
          <a:lstStyle/>
          <a:p>
            <a:r>
              <a:rPr lang="ar-SA" dirty="0" smtClean="0"/>
              <a:t>الخريطة تمثيل بياني لسلاسل البيانات بخلايا ورقة العمل في شكل أعمدة أو خطوط أو </a:t>
            </a:r>
            <a:r>
              <a:rPr lang="ar-SA" dirty="0" err="1" smtClean="0"/>
              <a:t>دوائر -----</a:t>
            </a:r>
            <a:endParaRPr lang="ar-SA" dirty="0" smtClean="0"/>
          </a:p>
          <a:p>
            <a:r>
              <a:rPr lang="ar-SA" dirty="0" smtClean="0"/>
              <a:t>تساعد في فهم البيانات </a:t>
            </a:r>
            <a:r>
              <a:rPr lang="ar-SA" dirty="0" err="1" smtClean="0"/>
              <a:t>وتقييمها .</a:t>
            </a:r>
            <a:endParaRPr lang="ar-SA" dirty="0" smtClean="0"/>
          </a:p>
          <a:p>
            <a:r>
              <a:rPr lang="ar-SA" dirty="0" smtClean="0"/>
              <a:t>خطوات رسم الخريطة </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الطباعة وحفظ دفتر العمل </a:t>
            </a:r>
            <a:endParaRPr lang="ar-SA" b="1" dirty="0"/>
          </a:p>
        </p:txBody>
      </p:sp>
      <p:sp>
        <p:nvSpPr>
          <p:cNvPr id="3" name="عنصر نائب للمحتوى 2"/>
          <p:cNvSpPr>
            <a:spLocks noGrp="1"/>
          </p:cNvSpPr>
          <p:nvPr>
            <p:ph idx="1"/>
          </p:nvPr>
        </p:nvSpPr>
        <p:spPr/>
        <p:txBody>
          <a:bodyPr/>
          <a:lstStyle/>
          <a:p>
            <a:r>
              <a:rPr lang="ar-SA" dirty="0" smtClean="0"/>
              <a:t>طباعة ورقة </a:t>
            </a:r>
            <a:r>
              <a:rPr lang="ar-SA" dirty="0" err="1" smtClean="0"/>
              <a:t>العمل.</a:t>
            </a:r>
            <a:r>
              <a:rPr lang="ar-SA" dirty="0" smtClean="0"/>
              <a:t> </a:t>
            </a:r>
          </a:p>
          <a:p>
            <a:r>
              <a:rPr lang="ar-SA" dirty="0" smtClean="0"/>
              <a:t>حفظ ورقة </a:t>
            </a:r>
            <a:r>
              <a:rPr lang="ar-SA" dirty="0" err="1" smtClean="0"/>
              <a:t>العمل .</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تمرين تطبيقي </a:t>
            </a:r>
            <a:endParaRPr lang="ar-SA" b="1" dirty="0"/>
          </a:p>
        </p:txBody>
      </p:sp>
      <p:sp>
        <p:nvSpPr>
          <p:cNvPr id="3" name="عنصر نائب للمحتوى 2"/>
          <p:cNvSpPr>
            <a:spLocks noGrp="1"/>
          </p:cNvSpPr>
          <p:nvPr>
            <p:ph idx="1"/>
          </p:nvPr>
        </p:nvSpPr>
        <p:spPr/>
        <p:txBody>
          <a:bodyPr/>
          <a:lstStyle/>
          <a:p>
            <a:r>
              <a:rPr lang="ar-SA" dirty="0" smtClean="0"/>
              <a:t>أولا كتابة البيانات التالية ثم تنفيذ بقية الاوامر.</a:t>
            </a:r>
          </a:p>
          <a:p>
            <a:endParaRPr lang="ar-SA" dirty="0" smtClean="0"/>
          </a:p>
          <a:p>
            <a:endParaRPr lang="ar-SA" dirty="0"/>
          </a:p>
        </p:txBody>
      </p:sp>
      <p:graphicFrame>
        <p:nvGraphicFramePr>
          <p:cNvPr id="4" name="جدول 3"/>
          <p:cNvGraphicFramePr>
            <a:graphicFrameLocks noGrp="1"/>
          </p:cNvGraphicFramePr>
          <p:nvPr/>
        </p:nvGraphicFramePr>
        <p:xfrm>
          <a:off x="755575" y="2492894"/>
          <a:ext cx="8136905" cy="3744420"/>
        </p:xfrm>
        <a:graphic>
          <a:graphicData uri="http://schemas.openxmlformats.org/drawingml/2006/table">
            <a:tbl>
              <a:tblPr rtl="1" firstRow="1" bandRow="1">
                <a:tableStyleId>{5C22544A-7EE6-4342-B048-85BDC9FD1C3A}</a:tableStyleId>
              </a:tblPr>
              <a:tblGrid>
                <a:gridCol w="1627381"/>
                <a:gridCol w="1627381"/>
                <a:gridCol w="1627381"/>
                <a:gridCol w="1627381"/>
                <a:gridCol w="1627381"/>
              </a:tblGrid>
              <a:tr h="624070">
                <a:tc>
                  <a:txBody>
                    <a:bodyPr/>
                    <a:lstStyle/>
                    <a:p>
                      <a:pPr rtl="1"/>
                      <a:r>
                        <a:rPr lang="ar-SA" dirty="0" smtClean="0"/>
                        <a:t>رقم الطالب </a:t>
                      </a:r>
                      <a:endParaRPr lang="ar-SA" dirty="0"/>
                    </a:p>
                  </a:txBody>
                  <a:tcPr/>
                </a:tc>
                <a:tc>
                  <a:txBody>
                    <a:bodyPr/>
                    <a:lstStyle/>
                    <a:p>
                      <a:pPr rtl="1"/>
                      <a:r>
                        <a:rPr lang="ar-SA" dirty="0" smtClean="0"/>
                        <a:t>اسم الطالب </a:t>
                      </a:r>
                      <a:endParaRPr lang="ar-SA" dirty="0"/>
                    </a:p>
                  </a:txBody>
                  <a:tcPr/>
                </a:tc>
                <a:tc>
                  <a:txBody>
                    <a:bodyPr/>
                    <a:lstStyle/>
                    <a:p>
                      <a:pPr rtl="1"/>
                      <a:r>
                        <a:rPr lang="en-US" dirty="0" smtClean="0"/>
                        <a:t>windows</a:t>
                      </a:r>
                      <a:endParaRPr lang="ar-SA" dirty="0"/>
                    </a:p>
                  </a:txBody>
                  <a:tcPr/>
                </a:tc>
                <a:tc>
                  <a:txBody>
                    <a:bodyPr/>
                    <a:lstStyle/>
                    <a:p>
                      <a:pPr rtl="1"/>
                      <a:r>
                        <a:rPr lang="en-US" dirty="0" smtClean="0"/>
                        <a:t>word</a:t>
                      </a:r>
                      <a:endParaRPr lang="ar-SA" dirty="0"/>
                    </a:p>
                  </a:txBody>
                  <a:tcPr/>
                </a:tc>
                <a:tc>
                  <a:txBody>
                    <a:bodyPr/>
                    <a:lstStyle/>
                    <a:p>
                      <a:pPr rtl="1"/>
                      <a:r>
                        <a:rPr lang="en-US" dirty="0" smtClean="0"/>
                        <a:t>Excel</a:t>
                      </a:r>
                      <a:endParaRPr lang="ar-SA" dirty="0"/>
                    </a:p>
                  </a:txBody>
                  <a:tcPr/>
                </a:tc>
              </a:tr>
              <a:tr h="624070">
                <a:tc>
                  <a:txBody>
                    <a:bodyPr/>
                    <a:lstStyle/>
                    <a:p>
                      <a:pPr rtl="1"/>
                      <a:r>
                        <a:rPr lang="ar-SA" dirty="0" smtClean="0"/>
                        <a:t>1</a:t>
                      </a:r>
                      <a:endParaRPr lang="ar-SA" dirty="0"/>
                    </a:p>
                  </a:txBody>
                  <a:tcPr/>
                </a:tc>
                <a:tc>
                  <a:txBody>
                    <a:bodyPr/>
                    <a:lstStyle/>
                    <a:p>
                      <a:pPr rtl="1"/>
                      <a:r>
                        <a:rPr lang="ar-SA" dirty="0" smtClean="0"/>
                        <a:t>محمد</a:t>
                      </a:r>
                      <a:r>
                        <a:rPr lang="ar-SA" baseline="0" dirty="0" smtClean="0"/>
                        <a:t> علي</a:t>
                      </a:r>
                      <a:endParaRPr lang="ar-SA" dirty="0"/>
                    </a:p>
                  </a:txBody>
                  <a:tcPr/>
                </a:tc>
                <a:tc>
                  <a:txBody>
                    <a:bodyPr/>
                    <a:lstStyle/>
                    <a:p>
                      <a:pPr rtl="1"/>
                      <a:r>
                        <a:rPr lang="ar-SA" dirty="0" smtClean="0"/>
                        <a:t>87</a:t>
                      </a:r>
                      <a:endParaRPr lang="ar-SA" dirty="0"/>
                    </a:p>
                  </a:txBody>
                  <a:tcPr/>
                </a:tc>
                <a:tc>
                  <a:txBody>
                    <a:bodyPr/>
                    <a:lstStyle/>
                    <a:p>
                      <a:pPr rtl="1"/>
                      <a:r>
                        <a:rPr lang="ar-SA" dirty="0" smtClean="0"/>
                        <a:t>69</a:t>
                      </a:r>
                      <a:endParaRPr lang="ar-SA" dirty="0"/>
                    </a:p>
                  </a:txBody>
                  <a:tcPr/>
                </a:tc>
                <a:tc>
                  <a:txBody>
                    <a:bodyPr/>
                    <a:lstStyle/>
                    <a:p>
                      <a:pPr rtl="1"/>
                      <a:r>
                        <a:rPr lang="ar-SA" dirty="0" smtClean="0"/>
                        <a:t>78</a:t>
                      </a:r>
                      <a:endParaRPr lang="ar-SA" dirty="0"/>
                    </a:p>
                  </a:txBody>
                  <a:tcPr/>
                </a:tc>
              </a:tr>
              <a:tr h="624070">
                <a:tc>
                  <a:txBody>
                    <a:bodyPr/>
                    <a:lstStyle/>
                    <a:p>
                      <a:pPr rtl="1"/>
                      <a:r>
                        <a:rPr lang="ar-SA" dirty="0" smtClean="0"/>
                        <a:t>2</a:t>
                      </a:r>
                      <a:endParaRPr lang="ar-SA" dirty="0"/>
                    </a:p>
                  </a:txBody>
                  <a:tcPr/>
                </a:tc>
                <a:tc>
                  <a:txBody>
                    <a:bodyPr/>
                    <a:lstStyle/>
                    <a:p>
                      <a:pPr rtl="1"/>
                      <a:r>
                        <a:rPr lang="ar-SA" dirty="0" smtClean="0"/>
                        <a:t>خالد يوسف </a:t>
                      </a:r>
                      <a:endParaRPr lang="ar-SA" dirty="0"/>
                    </a:p>
                  </a:txBody>
                  <a:tcPr/>
                </a:tc>
                <a:tc>
                  <a:txBody>
                    <a:bodyPr/>
                    <a:lstStyle/>
                    <a:p>
                      <a:pPr rtl="1"/>
                      <a:r>
                        <a:rPr lang="ar-SA" dirty="0" smtClean="0"/>
                        <a:t>68</a:t>
                      </a:r>
                      <a:endParaRPr lang="ar-SA" dirty="0"/>
                    </a:p>
                  </a:txBody>
                  <a:tcPr/>
                </a:tc>
                <a:tc>
                  <a:txBody>
                    <a:bodyPr/>
                    <a:lstStyle/>
                    <a:p>
                      <a:pPr rtl="1"/>
                      <a:r>
                        <a:rPr lang="ar-SA" dirty="0" smtClean="0"/>
                        <a:t>78</a:t>
                      </a:r>
                      <a:endParaRPr lang="ar-SA" dirty="0"/>
                    </a:p>
                  </a:txBody>
                  <a:tcPr/>
                </a:tc>
                <a:tc>
                  <a:txBody>
                    <a:bodyPr/>
                    <a:lstStyle/>
                    <a:p>
                      <a:pPr rtl="1"/>
                      <a:r>
                        <a:rPr lang="ar-SA" dirty="0" smtClean="0"/>
                        <a:t>98</a:t>
                      </a:r>
                      <a:endParaRPr lang="ar-SA" dirty="0"/>
                    </a:p>
                  </a:txBody>
                  <a:tcPr/>
                </a:tc>
              </a:tr>
              <a:tr h="624070">
                <a:tc>
                  <a:txBody>
                    <a:bodyPr/>
                    <a:lstStyle/>
                    <a:p>
                      <a:pPr rtl="1"/>
                      <a:r>
                        <a:rPr lang="ar-SA" dirty="0" smtClean="0"/>
                        <a:t>3</a:t>
                      </a:r>
                      <a:endParaRPr lang="ar-SA" dirty="0"/>
                    </a:p>
                  </a:txBody>
                  <a:tcPr/>
                </a:tc>
                <a:tc>
                  <a:txBody>
                    <a:bodyPr/>
                    <a:lstStyle/>
                    <a:p>
                      <a:pPr rtl="1"/>
                      <a:r>
                        <a:rPr lang="ar-SA" dirty="0" smtClean="0"/>
                        <a:t>جمال ناصر </a:t>
                      </a:r>
                      <a:endParaRPr lang="ar-SA" dirty="0"/>
                    </a:p>
                  </a:txBody>
                  <a:tcPr/>
                </a:tc>
                <a:tc>
                  <a:txBody>
                    <a:bodyPr/>
                    <a:lstStyle/>
                    <a:p>
                      <a:pPr rtl="1"/>
                      <a:r>
                        <a:rPr lang="ar-SA" dirty="0" smtClean="0"/>
                        <a:t>91</a:t>
                      </a:r>
                      <a:endParaRPr lang="ar-SA" dirty="0"/>
                    </a:p>
                  </a:txBody>
                  <a:tcPr/>
                </a:tc>
                <a:tc>
                  <a:txBody>
                    <a:bodyPr/>
                    <a:lstStyle/>
                    <a:p>
                      <a:pPr rtl="1"/>
                      <a:r>
                        <a:rPr lang="ar-SA" dirty="0" smtClean="0"/>
                        <a:t>90</a:t>
                      </a:r>
                      <a:endParaRPr lang="ar-SA" dirty="0"/>
                    </a:p>
                  </a:txBody>
                  <a:tcPr/>
                </a:tc>
                <a:tc>
                  <a:txBody>
                    <a:bodyPr/>
                    <a:lstStyle/>
                    <a:p>
                      <a:pPr rtl="1"/>
                      <a:r>
                        <a:rPr lang="ar-SA" dirty="0" smtClean="0"/>
                        <a:t>68</a:t>
                      </a:r>
                      <a:endParaRPr lang="ar-SA" dirty="0"/>
                    </a:p>
                  </a:txBody>
                  <a:tcPr/>
                </a:tc>
              </a:tr>
              <a:tr h="624070">
                <a:tc>
                  <a:txBody>
                    <a:bodyPr/>
                    <a:lstStyle/>
                    <a:p>
                      <a:pPr rtl="1"/>
                      <a:r>
                        <a:rPr lang="ar-SA" dirty="0" smtClean="0"/>
                        <a:t>4</a:t>
                      </a:r>
                      <a:endParaRPr lang="ar-SA" dirty="0"/>
                    </a:p>
                  </a:txBody>
                  <a:tcPr/>
                </a:tc>
                <a:tc>
                  <a:txBody>
                    <a:bodyPr/>
                    <a:lstStyle/>
                    <a:p>
                      <a:pPr rtl="1"/>
                      <a:r>
                        <a:rPr lang="ar-SA" dirty="0" smtClean="0"/>
                        <a:t>حسين محمد </a:t>
                      </a:r>
                      <a:endParaRPr lang="ar-SA" dirty="0"/>
                    </a:p>
                  </a:txBody>
                  <a:tcPr/>
                </a:tc>
                <a:tc>
                  <a:txBody>
                    <a:bodyPr/>
                    <a:lstStyle/>
                    <a:p>
                      <a:pPr rtl="1"/>
                      <a:r>
                        <a:rPr lang="ar-SA" dirty="0" smtClean="0"/>
                        <a:t>90</a:t>
                      </a:r>
                      <a:endParaRPr lang="ar-SA" dirty="0"/>
                    </a:p>
                  </a:txBody>
                  <a:tcPr/>
                </a:tc>
                <a:tc>
                  <a:txBody>
                    <a:bodyPr/>
                    <a:lstStyle/>
                    <a:p>
                      <a:pPr rtl="1"/>
                      <a:r>
                        <a:rPr lang="ar-SA" dirty="0" smtClean="0"/>
                        <a:t>90</a:t>
                      </a:r>
                      <a:endParaRPr lang="ar-SA" dirty="0"/>
                    </a:p>
                  </a:txBody>
                  <a:tcPr/>
                </a:tc>
                <a:tc>
                  <a:txBody>
                    <a:bodyPr/>
                    <a:lstStyle/>
                    <a:p>
                      <a:pPr rtl="1"/>
                      <a:r>
                        <a:rPr lang="ar-SA" dirty="0" smtClean="0"/>
                        <a:t>61</a:t>
                      </a:r>
                      <a:endParaRPr lang="ar-SA" dirty="0"/>
                    </a:p>
                  </a:txBody>
                  <a:tcPr/>
                </a:tc>
              </a:tr>
              <a:tr h="624070">
                <a:tc>
                  <a:txBody>
                    <a:bodyPr/>
                    <a:lstStyle/>
                    <a:p>
                      <a:pPr rtl="1"/>
                      <a:r>
                        <a:rPr lang="ar-SA" dirty="0" smtClean="0"/>
                        <a:t>5</a:t>
                      </a:r>
                      <a:endParaRPr lang="ar-SA" dirty="0"/>
                    </a:p>
                  </a:txBody>
                  <a:tcPr/>
                </a:tc>
                <a:tc>
                  <a:txBody>
                    <a:bodyPr/>
                    <a:lstStyle/>
                    <a:p>
                      <a:pPr rtl="1"/>
                      <a:r>
                        <a:rPr lang="ar-SA" dirty="0" smtClean="0"/>
                        <a:t>خالد حسين</a:t>
                      </a:r>
                      <a:endParaRPr lang="ar-SA" dirty="0"/>
                    </a:p>
                  </a:txBody>
                  <a:tcPr/>
                </a:tc>
                <a:tc>
                  <a:txBody>
                    <a:bodyPr/>
                    <a:lstStyle/>
                    <a:p>
                      <a:pPr rtl="1"/>
                      <a:r>
                        <a:rPr lang="ar-SA" dirty="0" smtClean="0"/>
                        <a:t>70</a:t>
                      </a:r>
                      <a:endParaRPr lang="ar-SA" dirty="0"/>
                    </a:p>
                  </a:txBody>
                  <a:tcPr/>
                </a:tc>
                <a:tc>
                  <a:txBody>
                    <a:bodyPr/>
                    <a:lstStyle/>
                    <a:p>
                      <a:pPr rtl="1"/>
                      <a:r>
                        <a:rPr lang="ar-SA" dirty="0" smtClean="0"/>
                        <a:t>60</a:t>
                      </a:r>
                      <a:endParaRPr lang="ar-SA" dirty="0"/>
                    </a:p>
                  </a:txBody>
                  <a:tcPr/>
                </a:tc>
                <a:tc>
                  <a:txBody>
                    <a:bodyPr/>
                    <a:lstStyle/>
                    <a:p>
                      <a:pPr rtl="1"/>
                      <a:r>
                        <a:rPr lang="ar-SA" dirty="0" smtClean="0"/>
                        <a:t>90</a:t>
                      </a:r>
                      <a:endParaRPr lang="ar-SA"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قومي </a:t>
            </a:r>
            <a:r>
              <a:rPr lang="ar-SA" dirty="0" err="1" smtClean="0"/>
              <a:t>بالتنسيقات</a:t>
            </a:r>
            <a:r>
              <a:rPr lang="ar-SA" dirty="0" smtClean="0"/>
              <a:t> التاليه على صف رأس </a:t>
            </a:r>
            <a:r>
              <a:rPr lang="ar-SA" dirty="0" err="1" smtClean="0"/>
              <a:t>الجدول:</a:t>
            </a:r>
            <a:endParaRPr lang="ar-SA" dirty="0" smtClean="0"/>
          </a:p>
          <a:p>
            <a:r>
              <a:rPr lang="ar-SA" dirty="0" smtClean="0"/>
              <a:t>1- نوع الخط </a:t>
            </a:r>
            <a:r>
              <a:rPr lang="en-US" dirty="0" smtClean="0"/>
              <a:t>TIMES NEW ROMANS</a:t>
            </a:r>
            <a:endParaRPr lang="ar-SA" dirty="0" smtClean="0"/>
          </a:p>
          <a:p>
            <a:r>
              <a:rPr lang="ar-SA" dirty="0" smtClean="0"/>
              <a:t>2-حجم الخط 16 </a:t>
            </a:r>
          </a:p>
          <a:p>
            <a:r>
              <a:rPr lang="ar-SA" dirty="0" smtClean="0"/>
              <a:t>3-لون الخط اسود عريض</a:t>
            </a:r>
          </a:p>
          <a:p>
            <a:r>
              <a:rPr lang="ar-SA" dirty="0" smtClean="0"/>
              <a:t>4-لون تعبئة الخلايا أخضر فاتح.</a:t>
            </a:r>
          </a:p>
          <a:p>
            <a:r>
              <a:rPr lang="ar-SA" dirty="0" smtClean="0"/>
              <a:t>5-تعبئة الخلايا في عمود رقم الطالب بنفس لون تعبئة صف رأس الجدول.</a:t>
            </a:r>
          </a:p>
          <a:p>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6-تغيير حجم أسماء الطلاب إلى 14 </a:t>
            </a:r>
          </a:p>
          <a:p>
            <a:r>
              <a:rPr lang="ar-SA" dirty="0" smtClean="0"/>
              <a:t>7-إضافة مادة </a:t>
            </a:r>
            <a:r>
              <a:rPr lang="en-US" dirty="0" smtClean="0"/>
              <a:t>Internet </a:t>
            </a:r>
            <a:r>
              <a:rPr lang="ar-SA" dirty="0" smtClean="0"/>
              <a:t> بحيث يكون ترتيبها المادة الرابعة بين المواد ثم إدخال بياناتها كالتالي على التوالي </a:t>
            </a:r>
          </a:p>
          <a:p>
            <a:pPr>
              <a:buNone/>
            </a:pPr>
            <a:r>
              <a:rPr lang="ar-SA" dirty="0" smtClean="0"/>
              <a:t>57-89-78-98-79</a:t>
            </a:r>
          </a:p>
          <a:p>
            <a:r>
              <a:rPr lang="ar-SA" dirty="0" smtClean="0"/>
              <a:t>8-إضافة مادة </a:t>
            </a:r>
            <a:r>
              <a:rPr lang="en-US" dirty="0" smtClean="0"/>
              <a:t>DOS </a:t>
            </a:r>
            <a:r>
              <a:rPr lang="ar-SA" dirty="0" smtClean="0"/>
              <a:t> بحيث يكون ترتيبها المادة الثانية بين المواد ثم إدخال بياناتها كالتالي على التوالي </a:t>
            </a:r>
          </a:p>
          <a:p>
            <a:pPr>
              <a:buNone/>
            </a:pPr>
            <a:r>
              <a:rPr lang="ar-SA" dirty="0" smtClean="0"/>
              <a:t>78-98-96-78-63</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9- إضافة طالب جديد سعود </a:t>
            </a:r>
            <a:r>
              <a:rPr lang="ar-SA" dirty="0" err="1" smtClean="0"/>
              <a:t>عبدالله</a:t>
            </a:r>
            <a:r>
              <a:rPr lang="ar-SA" dirty="0" smtClean="0"/>
              <a:t> ودرجاته حسب  ترتيب المواد كالتالي 70-54-96-78-56</a:t>
            </a:r>
          </a:p>
          <a:p>
            <a:r>
              <a:rPr lang="ar-SA" dirty="0" smtClean="0"/>
              <a:t>10- حفظ الملف باسم درجات الطلاب داخل </a:t>
            </a:r>
            <a:r>
              <a:rPr lang="ar-SA" dirty="0" err="1" smtClean="0"/>
              <a:t>مجلد </a:t>
            </a:r>
            <a:r>
              <a:rPr lang="ar-SA" dirty="0" smtClean="0"/>
              <a:t>(معهد السالم</a:t>
            </a:r>
            <a:r>
              <a:rPr lang="ar-SA" dirty="0" err="1" smtClean="0"/>
              <a:t>)</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أمثلة على وظائف الاكسيل</a:t>
            </a:r>
            <a:endParaRPr lang="ar-SA" dirty="0"/>
          </a:p>
        </p:txBody>
      </p:sp>
      <p:sp>
        <p:nvSpPr>
          <p:cNvPr id="3" name="عنصر نائب للمحتوى 2"/>
          <p:cNvSpPr>
            <a:spLocks noGrp="1"/>
          </p:cNvSpPr>
          <p:nvPr>
            <p:ph idx="1"/>
          </p:nvPr>
        </p:nvSpPr>
        <p:spPr/>
        <p:txBody>
          <a:bodyPr/>
          <a:lstStyle/>
          <a:p>
            <a:r>
              <a:rPr lang="ar-SA" dirty="0" smtClean="0"/>
              <a:t>الشركة السعودية قامت </a:t>
            </a:r>
            <a:r>
              <a:rPr lang="ar-SA" dirty="0" smtClean="0"/>
              <a:t>بتجميع البيانات الخاصة بعدد الوحدات المباعة من كل سلعة وسعر </a:t>
            </a:r>
            <a:r>
              <a:rPr lang="ar-SA" dirty="0" err="1" smtClean="0"/>
              <a:t>البيع </a:t>
            </a:r>
            <a:r>
              <a:rPr lang="ar-SA" dirty="0" smtClean="0"/>
              <a:t>، وترغب فى </a:t>
            </a:r>
            <a:r>
              <a:rPr lang="ar-SA" dirty="0" smtClean="0"/>
              <a:t>معرفة: 1-ايراد </a:t>
            </a:r>
            <a:r>
              <a:rPr lang="ar-SA" dirty="0" smtClean="0"/>
              <a:t>المبيعات من كل </a:t>
            </a:r>
            <a:r>
              <a:rPr lang="ar-SA" dirty="0" smtClean="0"/>
              <a:t>سلعة.</a:t>
            </a:r>
          </a:p>
          <a:p>
            <a:r>
              <a:rPr lang="ar-SA" dirty="0" smtClean="0"/>
              <a:t>2</a:t>
            </a:r>
            <a:r>
              <a:rPr lang="ar-SA" dirty="0" smtClean="0"/>
              <a:t>-ايراد </a:t>
            </a:r>
            <a:r>
              <a:rPr lang="ar-SA" dirty="0" smtClean="0"/>
              <a:t>المبيعات الاجمالى </a:t>
            </a:r>
            <a:endParaRPr lang="ar-SA" dirty="0" smtClean="0"/>
          </a:p>
          <a:p>
            <a:r>
              <a:rPr lang="ar-SA" dirty="0" smtClean="0"/>
              <a:t>3-النسبة </a:t>
            </a:r>
            <a:r>
              <a:rPr lang="ar-SA" dirty="0" smtClean="0"/>
              <a:t>المئوية </a:t>
            </a:r>
            <a:r>
              <a:rPr lang="ar-SA" dirty="0" err="1" smtClean="0"/>
              <a:t>لايراد</a:t>
            </a:r>
            <a:r>
              <a:rPr lang="ar-SA" dirty="0" smtClean="0"/>
              <a:t> مبيعات كل سلعة الى </a:t>
            </a:r>
            <a:r>
              <a:rPr lang="ar-SA" dirty="0" smtClean="0"/>
              <a:t>الايرادات </a:t>
            </a:r>
            <a:r>
              <a:rPr lang="ar-SA" dirty="0" smtClean="0"/>
              <a:t>المباعة </a:t>
            </a:r>
            <a:r>
              <a:rPr lang="ar-SA" dirty="0" smtClean="0"/>
              <a:t>الاجمالية.</a:t>
            </a:r>
          </a:p>
          <a:p>
            <a:r>
              <a:rPr lang="ar-SA" dirty="0" smtClean="0"/>
              <a:t> </a:t>
            </a:r>
            <a:r>
              <a:rPr lang="ar-SA" dirty="0" smtClean="0"/>
              <a:t>وكانت بيانات الشركة على النحو </a:t>
            </a:r>
            <a:r>
              <a:rPr lang="ar-SA" dirty="0" err="1" smtClean="0"/>
              <a:t>التالى:</a:t>
            </a:r>
            <a:r>
              <a:rPr lang="ar-SA" dirty="0" smtClean="0"/>
              <a:t> </a:t>
            </a: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nvPr>
        </p:nvGraphicFramePr>
        <p:xfrm>
          <a:off x="457200" y="1600200"/>
          <a:ext cx="8229600" cy="2595880"/>
        </p:xfrm>
        <a:graphic>
          <a:graphicData uri="http://schemas.openxmlformats.org/drawingml/2006/table">
            <a:tbl>
              <a:tblPr rtl="1" firstRow="1" bandRow="1">
                <a:tableStyleId>{5C22544A-7EE6-4342-B048-85BDC9FD1C3A}</a:tableStyleId>
              </a:tblPr>
              <a:tblGrid>
                <a:gridCol w="2743200"/>
                <a:gridCol w="2743200"/>
                <a:gridCol w="2743200"/>
              </a:tblGrid>
              <a:tr h="370840">
                <a:tc>
                  <a:txBody>
                    <a:bodyPr/>
                    <a:lstStyle/>
                    <a:p>
                      <a:pPr rtl="1"/>
                      <a:r>
                        <a:rPr lang="ar-SA" dirty="0" smtClean="0"/>
                        <a:t>نوع السلعة </a:t>
                      </a:r>
                      <a:endParaRPr lang="ar-SA" dirty="0"/>
                    </a:p>
                  </a:txBody>
                  <a:tcPr/>
                </a:tc>
                <a:tc>
                  <a:txBody>
                    <a:bodyPr/>
                    <a:lstStyle/>
                    <a:p>
                      <a:pPr rtl="1"/>
                      <a:r>
                        <a:rPr lang="ar-SA" dirty="0" smtClean="0"/>
                        <a:t>عدد الوحدات</a:t>
                      </a:r>
                      <a:r>
                        <a:rPr lang="ar-SA" baseline="0" dirty="0" smtClean="0"/>
                        <a:t> المباعة</a:t>
                      </a:r>
                      <a:endParaRPr lang="ar-SA" dirty="0"/>
                    </a:p>
                  </a:txBody>
                  <a:tcPr/>
                </a:tc>
                <a:tc>
                  <a:txBody>
                    <a:bodyPr/>
                    <a:lstStyle/>
                    <a:p>
                      <a:pPr rtl="1"/>
                      <a:r>
                        <a:rPr lang="ar-SA" dirty="0" smtClean="0"/>
                        <a:t>سعر بيع الوحدة </a:t>
                      </a:r>
                      <a:endParaRPr lang="ar-SA" dirty="0"/>
                    </a:p>
                  </a:txBody>
                  <a:tcPr/>
                </a:tc>
              </a:tr>
              <a:tr h="370840">
                <a:tc>
                  <a:txBody>
                    <a:bodyPr/>
                    <a:lstStyle/>
                    <a:p>
                      <a:pPr rtl="1"/>
                      <a:r>
                        <a:rPr lang="ar-SA" dirty="0" smtClean="0"/>
                        <a:t>تلفزيون</a:t>
                      </a:r>
                      <a:endParaRPr lang="ar-SA" dirty="0"/>
                    </a:p>
                  </a:txBody>
                  <a:tcPr/>
                </a:tc>
                <a:tc>
                  <a:txBody>
                    <a:bodyPr/>
                    <a:lstStyle/>
                    <a:p>
                      <a:pPr rtl="1"/>
                      <a:r>
                        <a:rPr lang="ar-SA" dirty="0" smtClean="0"/>
                        <a:t>1200</a:t>
                      </a:r>
                      <a:endParaRPr lang="ar-SA" dirty="0"/>
                    </a:p>
                  </a:txBody>
                  <a:tcPr/>
                </a:tc>
                <a:tc>
                  <a:txBody>
                    <a:bodyPr/>
                    <a:lstStyle/>
                    <a:p>
                      <a:pPr rtl="1"/>
                      <a:r>
                        <a:rPr lang="ar-SA" dirty="0" smtClean="0"/>
                        <a:t>500</a:t>
                      </a:r>
                      <a:endParaRPr lang="ar-SA" dirty="0"/>
                    </a:p>
                  </a:txBody>
                  <a:tcPr/>
                </a:tc>
              </a:tr>
              <a:tr h="370840">
                <a:tc>
                  <a:txBody>
                    <a:bodyPr/>
                    <a:lstStyle/>
                    <a:p>
                      <a:pPr rtl="1"/>
                      <a:r>
                        <a:rPr lang="ar-SA" dirty="0" err="1" smtClean="0"/>
                        <a:t>بوتجاز</a:t>
                      </a:r>
                      <a:endParaRPr lang="ar-SA" dirty="0"/>
                    </a:p>
                  </a:txBody>
                  <a:tcPr/>
                </a:tc>
                <a:tc>
                  <a:txBody>
                    <a:bodyPr/>
                    <a:lstStyle/>
                    <a:p>
                      <a:pPr rtl="1"/>
                      <a:r>
                        <a:rPr lang="ar-SA" dirty="0" smtClean="0"/>
                        <a:t>2000</a:t>
                      </a:r>
                      <a:endParaRPr lang="ar-SA" dirty="0"/>
                    </a:p>
                  </a:txBody>
                  <a:tcPr/>
                </a:tc>
                <a:tc>
                  <a:txBody>
                    <a:bodyPr/>
                    <a:lstStyle/>
                    <a:p>
                      <a:pPr rtl="1"/>
                      <a:r>
                        <a:rPr lang="ar-SA" dirty="0" smtClean="0"/>
                        <a:t>400</a:t>
                      </a:r>
                      <a:endParaRPr lang="ar-SA" dirty="0"/>
                    </a:p>
                  </a:txBody>
                  <a:tcPr/>
                </a:tc>
              </a:tr>
              <a:tr h="370840">
                <a:tc>
                  <a:txBody>
                    <a:bodyPr/>
                    <a:lstStyle/>
                    <a:p>
                      <a:pPr rtl="1"/>
                      <a:r>
                        <a:rPr lang="ar-SA" dirty="0" smtClean="0"/>
                        <a:t>غسالات</a:t>
                      </a:r>
                      <a:endParaRPr lang="ar-SA" dirty="0"/>
                    </a:p>
                  </a:txBody>
                  <a:tcPr/>
                </a:tc>
                <a:tc>
                  <a:txBody>
                    <a:bodyPr/>
                    <a:lstStyle/>
                    <a:p>
                      <a:pPr rtl="1"/>
                      <a:r>
                        <a:rPr lang="ar-SA" dirty="0" smtClean="0"/>
                        <a:t>500</a:t>
                      </a:r>
                      <a:endParaRPr lang="ar-SA" dirty="0"/>
                    </a:p>
                  </a:txBody>
                  <a:tcPr/>
                </a:tc>
                <a:tc>
                  <a:txBody>
                    <a:bodyPr/>
                    <a:lstStyle/>
                    <a:p>
                      <a:pPr rtl="1"/>
                      <a:r>
                        <a:rPr lang="ar-SA" dirty="0" smtClean="0"/>
                        <a:t>600</a:t>
                      </a:r>
                      <a:endParaRPr lang="ar-SA" dirty="0"/>
                    </a:p>
                  </a:txBody>
                  <a:tcPr/>
                </a:tc>
              </a:tr>
              <a:tr h="370840">
                <a:tc>
                  <a:txBody>
                    <a:bodyPr/>
                    <a:lstStyle/>
                    <a:p>
                      <a:pPr rtl="1"/>
                      <a:r>
                        <a:rPr lang="ar-SA" dirty="0" smtClean="0"/>
                        <a:t>غسالات أطباق</a:t>
                      </a:r>
                      <a:endParaRPr lang="ar-SA" dirty="0"/>
                    </a:p>
                  </a:txBody>
                  <a:tcPr/>
                </a:tc>
                <a:tc>
                  <a:txBody>
                    <a:bodyPr/>
                    <a:lstStyle/>
                    <a:p>
                      <a:pPr rtl="1"/>
                      <a:r>
                        <a:rPr lang="ar-SA" dirty="0" smtClean="0"/>
                        <a:t>1200</a:t>
                      </a:r>
                      <a:endParaRPr lang="ar-SA" dirty="0"/>
                    </a:p>
                  </a:txBody>
                  <a:tcPr/>
                </a:tc>
                <a:tc>
                  <a:txBody>
                    <a:bodyPr/>
                    <a:lstStyle/>
                    <a:p>
                      <a:pPr rtl="1"/>
                      <a:r>
                        <a:rPr lang="ar-SA" dirty="0" smtClean="0"/>
                        <a:t>800</a:t>
                      </a:r>
                      <a:endParaRPr lang="ar-SA" dirty="0"/>
                    </a:p>
                  </a:txBody>
                  <a:tcPr/>
                </a:tc>
              </a:tr>
              <a:tr h="370840">
                <a:tc>
                  <a:txBody>
                    <a:bodyPr/>
                    <a:lstStyle/>
                    <a:p>
                      <a:pPr rtl="1"/>
                      <a:r>
                        <a:rPr lang="ar-SA" dirty="0" smtClean="0"/>
                        <a:t>مكيفات </a:t>
                      </a:r>
                      <a:endParaRPr lang="ar-SA" dirty="0"/>
                    </a:p>
                  </a:txBody>
                  <a:tcPr/>
                </a:tc>
                <a:tc>
                  <a:txBody>
                    <a:bodyPr/>
                    <a:lstStyle/>
                    <a:p>
                      <a:pPr rtl="1"/>
                      <a:r>
                        <a:rPr lang="ar-SA" dirty="0" smtClean="0"/>
                        <a:t>2200</a:t>
                      </a:r>
                      <a:endParaRPr lang="ar-SA" dirty="0"/>
                    </a:p>
                  </a:txBody>
                  <a:tcPr/>
                </a:tc>
                <a:tc>
                  <a:txBody>
                    <a:bodyPr/>
                    <a:lstStyle/>
                    <a:p>
                      <a:pPr rtl="1"/>
                      <a:r>
                        <a:rPr lang="ar-SA" dirty="0" smtClean="0"/>
                        <a:t>800</a:t>
                      </a:r>
                      <a:endParaRPr lang="ar-SA" dirty="0"/>
                    </a:p>
                  </a:txBody>
                  <a:tcPr/>
                </a:tc>
              </a:tr>
              <a:tr h="370840">
                <a:tc>
                  <a:txBody>
                    <a:bodyPr/>
                    <a:lstStyle/>
                    <a:p>
                      <a:pPr rtl="1"/>
                      <a:r>
                        <a:rPr lang="ar-SA" dirty="0" smtClean="0"/>
                        <a:t>ثلاجات</a:t>
                      </a:r>
                      <a:endParaRPr lang="ar-SA" dirty="0"/>
                    </a:p>
                  </a:txBody>
                  <a:tcPr/>
                </a:tc>
                <a:tc>
                  <a:txBody>
                    <a:bodyPr/>
                    <a:lstStyle/>
                    <a:p>
                      <a:pPr rtl="1"/>
                      <a:r>
                        <a:rPr lang="ar-SA" dirty="0" smtClean="0"/>
                        <a:t>1000</a:t>
                      </a:r>
                      <a:endParaRPr lang="ar-SA" dirty="0"/>
                    </a:p>
                  </a:txBody>
                  <a:tcPr/>
                </a:tc>
                <a:tc>
                  <a:txBody>
                    <a:bodyPr/>
                    <a:lstStyle/>
                    <a:p>
                      <a:pPr rtl="1"/>
                      <a:r>
                        <a:rPr lang="ar-SA" dirty="0" smtClean="0"/>
                        <a:t>600</a:t>
                      </a:r>
                      <a:endParaRPr lang="ar-SA"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مثال على استخدام الدوال لحساب الإجمالي والمتوسط والحد الادنى والحد الأعلى للمصروفات</a:t>
            </a:r>
            <a:endParaRPr lang="ar-SA" b="1" dirty="0"/>
          </a:p>
        </p:txBody>
      </p:sp>
      <p:sp>
        <p:nvSpPr>
          <p:cNvPr id="3" name="عنصر نائب للمحتوى 2"/>
          <p:cNvSpPr>
            <a:spLocks noGrp="1"/>
          </p:cNvSpPr>
          <p:nvPr>
            <p:ph idx="1"/>
          </p:nvPr>
        </p:nvSpPr>
        <p:spPr/>
        <p:txBody>
          <a:bodyPr/>
          <a:lstStyle/>
          <a:p>
            <a:r>
              <a:rPr lang="ar-SA" dirty="0" smtClean="0"/>
              <a:t>كانت بيانات المصروفات لشركة العلى للأسبوع الثاني عشر كما </a:t>
            </a:r>
            <a:r>
              <a:rPr lang="ar-SA" dirty="0" err="1" smtClean="0"/>
              <a:t>يلي :</a:t>
            </a:r>
            <a:endParaRPr lang="ar-SA" dirty="0" smtClean="0"/>
          </a:p>
          <a:p>
            <a:r>
              <a:rPr lang="ar-SA" dirty="0" smtClean="0"/>
              <a:t> </a:t>
            </a:r>
            <a:endParaRPr lang="ar-SA" dirty="0"/>
          </a:p>
        </p:txBody>
      </p:sp>
      <p:graphicFrame>
        <p:nvGraphicFramePr>
          <p:cNvPr id="4" name="جدول 3"/>
          <p:cNvGraphicFramePr>
            <a:graphicFrameLocks noGrp="1"/>
          </p:cNvGraphicFramePr>
          <p:nvPr/>
        </p:nvGraphicFramePr>
        <p:xfrm>
          <a:off x="1763689" y="3068960"/>
          <a:ext cx="6055770" cy="3291840"/>
        </p:xfrm>
        <a:graphic>
          <a:graphicData uri="http://schemas.openxmlformats.org/drawingml/2006/table">
            <a:tbl>
              <a:tblPr rtl="1" firstRow="1" bandRow="1">
                <a:tableStyleId>{5C22544A-7EE6-4342-B048-85BDC9FD1C3A}</a:tableStyleId>
              </a:tblPr>
              <a:tblGrid>
                <a:gridCol w="3007770"/>
                <a:gridCol w="3048000"/>
              </a:tblGrid>
              <a:tr h="370840">
                <a:tc>
                  <a:txBody>
                    <a:bodyPr/>
                    <a:lstStyle/>
                    <a:p>
                      <a:pPr algn="ctr" rtl="1"/>
                      <a:r>
                        <a:rPr lang="ar-SA" sz="2400" b="1" dirty="0" smtClean="0"/>
                        <a:t>أيام الاسبوع</a:t>
                      </a:r>
                      <a:r>
                        <a:rPr lang="ar-SA" sz="2400" dirty="0" smtClean="0"/>
                        <a:t> </a:t>
                      </a:r>
                      <a:endParaRPr lang="ar-SA" sz="2400" dirty="0"/>
                    </a:p>
                  </a:txBody>
                  <a:tcPr/>
                </a:tc>
                <a:tc>
                  <a:txBody>
                    <a:bodyPr/>
                    <a:lstStyle/>
                    <a:p>
                      <a:pPr rtl="1"/>
                      <a:r>
                        <a:rPr lang="ar-SA" sz="2800" dirty="0" smtClean="0"/>
                        <a:t>المصروفات </a:t>
                      </a:r>
                      <a:endParaRPr lang="ar-SA" sz="2800" dirty="0"/>
                    </a:p>
                  </a:txBody>
                  <a:tcPr/>
                </a:tc>
              </a:tr>
              <a:tr h="370840">
                <a:tc>
                  <a:txBody>
                    <a:bodyPr/>
                    <a:lstStyle/>
                    <a:p>
                      <a:pPr rtl="1"/>
                      <a:r>
                        <a:rPr lang="ar-SA" sz="2000" dirty="0" smtClean="0"/>
                        <a:t>الأحد </a:t>
                      </a:r>
                      <a:endParaRPr lang="ar-SA" sz="2000" dirty="0"/>
                    </a:p>
                  </a:txBody>
                  <a:tcPr/>
                </a:tc>
                <a:tc>
                  <a:txBody>
                    <a:bodyPr/>
                    <a:lstStyle/>
                    <a:p>
                      <a:pPr rtl="1"/>
                      <a:r>
                        <a:rPr lang="ar-SA" dirty="0" smtClean="0"/>
                        <a:t>18</a:t>
                      </a:r>
                      <a:endParaRPr lang="ar-SA" dirty="0"/>
                    </a:p>
                  </a:txBody>
                  <a:tcPr/>
                </a:tc>
              </a:tr>
              <a:tr h="370840">
                <a:tc>
                  <a:txBody>
                    <a:bodyPr/>
                    <a:lstStyle/>
                    <a:p>
                      <a:pPr rtl="1"/>
                      <a:r>
                        <a:rPr lang="ar-SA" sz="2000" dirty="0" err="1" smtClean="0"/>
                        <a:t>الإثنين</a:t>
                      </a:r>
                      <a:endParaRPr lang="ar-SA" sz="2000" dirty="0"/>
                    </a:p>
                  </a:txBody>
                  <a:tcPr/>
                </a:tc>
                <a:tc>
                  <a:txBody>
                    <a:bodyPr/>
                    <a:lstStyle/>
                    <a:p>
                      <a:pPr rtl="1"/>
                      <a:r>
                        <a:rPr lang="ar-SA" dirty="0" smtClean="0"/>
                        <a:t>35</a:t>
                      </a:r>
                      <a:endParaRPr lang="ar-SA" dirty="0"/>
                    </a:p>
                  </a:txBody>
                  <a:tcPr/>
                </a:tc>
              </a:tr>
              <a:tr h="370840">
                <a:tc>
                  <a:txBody>
                    <a:bodyPr/>
                    <a:lstStyle/>
                    <a:p>
                      <a:pPr rtl="1"/>
                      <a:r>
                        <a:rPr lang="ar-SA" sz="2000" dirty="0" smtClean="0"/>
                        <a:t>الثلاثاء </a:t>
                      </a:r>
                      <a:endParaRPr lang="ar-SA" sz="2000" dirty="0"/>
                    </a:p>
                  </a:txBody>
                  <a:tcPr/>
                </a:tc>
                <a:tc>
                  <a:txBody>
                    <a:bodyPr/>
                    <a:lstStyle/>
                    <a:p>
                      <a:pPr rtl="1"/>
                      <a:r>
                        <a:rPr lang="ar-SA" dirty="0" smtClean="0"/>
                        <a:t>36</a:t>
                      </a:r>
                      <a:endParaRPr lang="ar-SA" dirty="0"/>
                    </a:p>
                  </a:txBody>
                  <a:tcPr/>
                </a:tc>
              </a:tr>
              <a:tr h="370840">
                <a:tc>
                  <a:txBody>
                    <a:bodyPr/>
                    <a:lstStyle/>
                    <a:p>
                      <a:pPr rtl="1"/>
                      <a:r>
                        <a:rPr lang="ar-SA" sz="2000" dirty="0" smtClean="0"/>
                        <a:t>الأربعاء </a:t>
                      </a:r>
                      <a:endParaRPr lang="ar-SA" sz="2000" dirty="0"/>
                    </a:p>
                  </a:txBody>
                  <a:tcPr/>
                </a:tc>
                <a:tc>
                  <a:txBody>
                    <a:bodyPr/>
                    <a:lstStyle/>
                    <a:p>
                      <a:pPr rtl="1"/>
                      <a:r>
                        <a:rPr lang="ar-SA" dirty="0" smtClean="0"/>
                        <a:t>23</a:t>
                      </a:r>
                      <a:endParaRPr lang="ar-SA" dirty="0"/>
                    </a:p>
                  </a:txBody>
                  <a:tcPr/>
                </a:tc>
              </a:tr>
              <a:tr h="370840">
                <a:tc>
                  <a:txBody>
                    <a:bodyPr/>
                    <a:lstStyle/>
                    <a:p>
                      <a:pPr rtl="1"/>
                      <a:r>
                        <a:rPr lang="ar-SA" sz="2000" dirty="0" smtClean="0"/>
                        <a:t>الخميس</a:t>
                      </a:r>
                      <a:endParaRPr lang="ar-SA" sz="2000" dirty="0"/>
                    </a:p>
                  </a:txBody>
                  <a:tcPr/>
                </a:tc>
                <a:tc>
                  <a:txBody>
                    <a:bodyPr/>
                    <a:lstStyle/>
                    <a:p>
                      <a:pPr rtl="1"/>
                      <a:r>
                        <a:rPr lang="ar-SA" dirty="0" smtClean="0"/>
                        <a:t>49</a:t>
                      </a:r>
                      <a:endParaRPr lang="ar-SA" dirty="0"/>
                    </a:p>
                  </a:txBody>
                  <a:tcPr/>
                </a:tc>
              </a:tr>
              <a:tr h="370840">
                <a:tc>
                  <a:txBody>
                    <a:bodyPr/>
                    <a:lstStyle/>
                    <a:p>
                      <a:pPr rtl="1"/>
                      <a:r>
                        <a:rPr lang="ar-SA" sz="2000" dirty="0" smtClean="0"/>
                        <a:t>الجمعة</a:t>
                      </a:r>
                      <a:endParaRPr lang="ar-SA" sz="2000" dirty="0"/>
                    </a:p>
                  </a:txBody>
                  <a:tcPr/>
                </a:tc>
                <a:tc>
                  <a:txBody>
                    <a:bodyPr/>
                    <a:lstStyle/>
                    <a:p>
                      <a:pPr rtl="1"/>
                      <a:r>
                        <a:rPr lang="ar-SA" dirty="0" smtClean="0"/>
                        <a:t>13</a:t>
                      </a:r>
                      <a:endParaRPr lang="ar-SA" dirty="0"/>
                    </a:p>
                  </a:txBody>
                  <a:tcPr/>
                </a:tc>
              </a:tr>
              <a:tr h="370840">
                <a:tc>
                  <a:txBody>
                    <a:bodyPr/>
                    <a:lstStyle/>
                    <a:p>
                      <a:pPr rtl="1"/>
                      <a:r>
                        <a:rPr lang="ar-SA" sz="2000" dirty="0" smtClean="0"/>
                        <a:t>السبت</a:t>
                      </a:r>
                      <a:endParaRPr lang="ar-SA" sz="2000" dirty="0"/>
                    </a:p>
                  </a:txBody>
                  <a:tcPr/>
                </a:tc>
                <a:tc>
                  <a:txBody>
                    <a:bodyPr/>
                    <a:lstStyle/>
                    <a:p>
                      <a:pPr rtl="1"/>
                      <a:r>
                        <a:rPr lang="ar-SA" dirty="0" smtClean="0"/>
                        <a:t>48</a:t>
                      </a:r>
                      <a:endParaRPr lang="ar-SA"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إدخال و تنقيح البيانات</a:t>
            </a:r>
            <a:endParaRPr lang="ar-SA" b="1" dirty="0"/>
          </a:p>
        </p:txBody>
      </p:sp>
      <p:sp>
        <p:nvSpPr>
          <p:cNvPr id="3" name="عنصر نائب للمحتوى 2"/>
          <p:cNvSpPr>
            <a:spLocks noGrp="1"/>
          </p:cNvSpPr>
          <p:nvPr>
            <p:ph idx="1"/>
          </p:nvPr>
        </p:nvSpPr>
        <p:spPr/>
        <p:txBody>
          <a:bodyPr>
            <a:normAutofit lnSpcReduction="10000"/>
          </a:bodyPr>
          <a:lstStyle/>
          <a:p>
            <a:r>
              <a:rPr lang="ar-SA" dirty="0" smtClean="0"/>
              <a:t>يمكن أن تكون البيانات المدخله في الخلية </a:t>
            </a:r>
          </a:p>
          <a:p>
            <a:r>
              <a:rPr lang="ar-SA" dirty="0" smtClean="0">
                <a:solidFill>
                  <a:schemeClr val="tx2">
                    <a:lumMod val="75000"/>
                  </a:schemeClr>
                </a:solidFill>
              </a:rPr>
              <a:t>بيانات حرفية: </a:t>
            </a:r>
            <a:r>
              <a:rPr lang="ar-SA" dirty="0" smtClean="0"/>
              <a:t>وهي التي تبدأ بحروف مع </a:t>
            </a:r>
            <a:r>
              <a:rPr lang="ar-SA" dirty="0" err="1" smtClean="0"/>
              <a:t>مراعات</a:t>
            </a:r>
            <a:r>
              <a:rPr lang="ar-SA" dirty="0" smtClean="0"/>
              <a:t> أن المسافة البيضاء تعتبر حرف ويدخل من ضمنها البيانات المختلطة التي تتكون من الحروف </a:t>
            </a:r>
            <a:r>
              <a:rPr lang="ar-SA" dirty="0" err="1" smtClean="0"/>
              <a:t>والارقام</a:t>
            </a:r>
            <a:r>
              <a:rPr lang="ar-SA" dirty="0" smtClean="0"/>
              <a:t> معا.ولا تقبل البيانات الحرفية إجراء أي عملية حسابية عليها.</a:t>
            </a:r>
          </a:p>
          <a:p>
            <a:r>
              <a:rPr lang="ar-SA" dirty="0" smtClean="0">
                <a:solidFill>
                  <a:schemeClr val="tx2">
                    <a:lumMod val="75000"/>
                  </a:schemeClr>
                </a:solidFill>
              </a:rPr>
              <a:t>بيانات </a:t>
            </a:r>
            <a:r>
              <a:rPr lang="ar-SA" dirty="0" err="1" smtClean="0">
                <a:solidFill>
                  <a:schemeClr val="tx2">
                    <a:lumMod val="75000"/>
                  </a:schemeClr>
                </a:solidFill>
              </a:rPr>
              <a:t>رقمية </a:t>
            </a:r>
            <a:r>
              <a:rPr lang="ar-SA" dirty="0" smtClean="0">
                <a:solidFill>
                  <a:schemeClr val="tx2">
                    <a:lumMod val="75000"/>
                  </a:schemeClr>
                </a:solidFill>
              </a:rPr>
              <a:t>:</a:t>
            </a:r>
            <a:r>
              <a:rPr lang="ar-SA" dirty="0" smtClean="0"/>
              <a:t>التي تتكون من أرقام فقط ويدخل من ضمنها التواريخ والوظائف والمعادلات مع </a:t>
            </a:r>
            <a:r>
              <a:rPr lang="ar-SA" dirty="0" err="1" smtClean="0"/>
              <a:t>مراعات</a:t>
            </a:r>
            <a:r>
              <a:rPr lang="ar-SA" dirty="0" smtClean="0"/>
              <a:t> عدم إدخال مسافة قبل البيانات الرقمية فيما عدا الكسور الاعتيادية تدخل مسافة قبل الكسر.</a:t>
            </a:r>
            <a:endParaRPr lang="ar-SA" dirty="0">
              <a:solidFill>
                <a:schemeClr val="tx2">
                  <a:lumMod val="7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مثال على استخدام دالة </a:t>
            </a:r>
            <a:r>
              <a:rPr lang="en-US" b="1" dirty="0" smtClean="0"/>
              <a:t>IF</a:t>
            </a:r>
            <a:endParaRPr lang="ar-SA" b="1" dirty="0"/>
          </a:p>
        </p:txBody>
      </p:sp>
      <p:sp>
        <p:nvSpPr>
          <p:cNvPr id="3" name="عنصر نائب للمحتوى 2"/>
          <p:cNvSpPr>
            <a:spLocks noGrp="1"/>
          </p:cNvSpPr>
          <p:nvPr>
            <p:ph idx="1"/>
          </p:nvPr>
        </p:nvSpPr>
        <p:spPr/>
        <p:txBody>
          <a:bodyPr/>
          <a:lstStyle/>
          <a:p>
            <a:r>
              <a:rPr lang="ar-SA" dirty="0" smtClean="0"/>
              <a:t>فيما يلي بيانات الطلاب </a:t>
            </a:r>
          </a:p>
          <a:p>
            <a:r>
              <a:rPr lang="ar-SA" dirty="0" smtClean="0"/>
              <a:t>المطلوب تصنيف نتيجة </a:t>
            </a:r>
            <a:r>
              <a:rPr lang="ar-SA" dirty="0" err="1" smtClean="0"/>
              <a:t>الطلاب (ناجح </a:t>
            </a:r>
            <a:r>
              <a:rPr lang="ar-SA" dirty="0" smtClean="0"/>
              <a:t>/راسب</a:t>
            </a:r>
            <a:r>
              <a:rPr lang="ar-SA" dirty="0" err="1" smtClean="0"/>
              <a:t>)</a:t>
            </a:r>
            <a:endParaRPr lang="ar-SA" dirty="0" smtClean="0"/>
          </a:p>
          <a:p>
            <a:endParaRPr lang="ar-SA" dirty="0"/>
          </a:p>
        </p:txBody>
      </p:sp>
      <p:graphicFrame>
        <p:nvGraphicFramePr>
          <p:cNvPr id="4" name="جدول 3"/>
          <p:cNvGraphicFramePr>
            <a:graphicFrameLocks noGrp="1"/>
          </p:cNvGraphicFramePr>
          <p:nvPr/>
        </p:nvGraphicFramePr>
        <p:xfrm>
          <a:off x="1979712" y="2778760"/>
          <a:ext cx="6096000" cy="407924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rtl="1"/>
                      <a:r>
                        <a:rPr lang="ar-SA" dirty="0" smtClean="0"/>
                        <a:t>اسم الطالب</a:t>
                      </a:r>
                      <a:endParaRPr lang="ar-SA" dirty="0"/>
                    </a:p>
                  </a:txBody>
                  <a:tcPr/>
                </a:tc>
                <a:tc>
                  <a:txBody>
                    <a:bodyPr/>
                    <a:lstStyle/>
                    <a:p>
                      <a:pPr rtl="1"/>
                      <a:r>
                        <a:rPr lang="ar-SA" dirty="0" smtClean="0"/>
                        <a:t>المجموع</a:t>
                      </a:r>
                      <a:endParaRPr lang="ar-SA" dirty="0"/>
                    </a:p>
                  </a:txBody>
                  <a:tcPr/>
                </a:tc>
              </a:tr>
              <a:tr h="370840">
                <a:tc>
                  <a:txBody>
                    <a:bodyPr/>
                    <a:lstStyle/>
                    <a:p>
                      <a:pPr rtl="1"/>
                      <a:r>
                        <a:rPr lang="ar-SA" dirty="0" smtClean="0"/>
                        <a:t>فيصل</a:t>
                      </a:r>
                      <a:endParaRPr lang="ar-SA" dirty="0"/>
                    </a:p>
                  </a:txBody>
                  <a:tcPr/>
                </a:tc>
                <a:tc>
                  <a:txBody>
                    <a:bodyPr/>
                    <a:lstStyle/>
                    <a:p>
                      <a:pPr rtl="1"/>
                      <a:r>
                        <a:rPr lang="ar-SA" dirty="0" smtClean="0"/>
                        <a:t>90</a:t>
                      </a:r>
                      <a:endParaRPr lang="ar-SA" dirty="0"/>
                    </a:p>
                  </a:txBody>
                  <a:tcPr/>
                </a:tc>
              </a:tr>
              <a:tr h="370840">
                <a:tc>
                  <a:txBody>
                    <a:bodyPr/>
                    <a:lstStyle/>
                    <a:p>
                      <a:pPr rtl="1"/>
                      <a:r>
                        <a:rPr lang="ar-SA" dirty="0" smtClean="0"/>
                        <a:t>محمد</a:t>
                      </a:r>
                      <a:endParaRPr lang="ar-SA" dirty="0"/>
                    </a:p>
                  </a:txBody>
                  <a:tcPr/>
                </a:tc>
                <a:tc>
                  <a:txBody>
                    <a:bodyPr/>
                    <a:lstStyle/>
                    <a:p>
                      <a:pPr rtl="1"/>
                      <a:r>
                        <a:rPr lang="ar-SA" dirty="0" smtClean="0"/>
                        <a:t>73</a:t>
                      </a:r>
                      <a:endParaRPr lang="ar-SA" dirty="0"/>
                    </a:p>
                  </a:txBody>
                  <a:tcPr/>
                </a:tc>
              </a:tr>
              <a:tr h="370840">
                <a:tc>
                  <a:txBody>
                    <a:bodyPr/>
                    <a:lstStyle/>
                    <a:p>
                      <a:pPr rtl="1"/>
                      <a:r>
                        <a:rPr lang="ar-SA" dirty="0" smtClean="0"/>
                        <a:t>خالد</a:t>
                      </a:r>
                      <a:endParaRPr lang="ar-SA" dirty="0"/>
                    </a:p>
                  </a:txBody>
                  <a:tcPr/>
                </a:tc>
                <a:tc>
                  <a:txBody>
                    <a:bodyPr/>
                    <a:lstStyle/>
                    <a:p>
                      <a:pPr rtl="1"/>
                      <a:r>
                        <a:rPr lang="ar-SA" dirty="0" smtClean="0"/>
                        <a:t>71</a:t>
                      </a:r>
                      <a:endParaRPr lang="ar-SA" dirty="0"/>
                    </a:p>
                  </a:txBody>
                  <a:tcPr/>
                </a:tc>
              </a:tr>
              <a:tr h="370840">
                <a:tc>
                  <a:txBody>
                    <a:bodyPr/>
                    <a:lstStyle/>
                    <a:p>
                      <a:pPr rtl="1"/>
                      <a:r>
                        <a:rPr lang="ar-SA" dirty="0" err="1" smtClean="0"/>
                        <a:t>عبدالله</a:t>
                      </a:r>
                      <a:endParaRPr lang="ar-SA" dirty="0"/>
                    </a:p>
                  </a:txBody>
                  <a:tcPr/>
                </a:tc>
                <a:tc>
                  <a:txBody>
                    <a:bodyPr/>
                    <a:lstStyle/>
                    <a:p>
                      <a:pPr rtl="1"/>
                      <a:r>
                        <a:rPr lang="ar-SA" dirty="0" smtClean="0"/>
                        <a:t>56</a:t>
                      </a:r>
                      <a:endParaRPr lang="ar-SA" dirty="0"/>
                    </a:p>
                  </a:txBody>
                  <a:tcPr/>
                </a:tc>
              </a:tr>
              <a:tr h="370840">
                <a:tc>
                  <a:txBody>
                    <a:bodyPr/>
                    <a:lstStyle/>
                    <a:p>
                      <a:pPr rtl="1"/>
                      <a:r>
                        <a:rPr lang="ar-SA" dirty="0" smtClean="0"/>
                        <a:t>ناصر</a:t>
                      </a:r>
                      <a:endParaRPr lang="ar-SA" dirty="0"/>
                    </a:p>
                  </a:txBody>
                  <a:tcPr/>
                </a:tc>
                <a:tc>
                  <a:txBody>
                    <a:bodyPr/>
                    <a:lstStyle/>
                    <a:p>
                      <a:pPr rtl="1"/>
                      <a:r>
                        <a:rPr lang="ar-SA" dirty="0" smtClean="0"/>
                        <a:t>74</a:t>
                      </a:r>
                      <a:endParaRPr lang="ar-SA" dirty="0"/>
                    </a:p>
                  </a:txBody>
                  <a:tcPr/>
                </a:tc>
              </a:tr>
              <a:tr h="370840">
                <a:tc>
                  <a:txBody>
                    <a:bodyPr/>
                    <a:lstStyle/>
                    <a:p>
                      <a:pPr rtl="1"/>
                      <a:r>
                        <a:rPr lang="ar-SA" dirty="0" smtClean="0"/>
                        <a:t>فهد</a:t>
                      </a:r>
                      <a:endParaRPr lang="ar-SA" dirty="0"/>
                    </a:p>
                  </a:txBody>
                  <a:tcPr/>
                </a:tc>
                <a:tc>
                  <a:txBody>
                    <a:bodyPr/>
                    <a:lstStyle/>
                    <a:p>
                      <a:pPr rtl="1"/>
                      <a:r>
                        <a:rPr lang="ar-SA" dirty="0" smtClean="0"/>
                        <a:t>80</a:t>
                      </a:r>
                      <a:endParaRPr lang="ar-SA" dirty="0"/>
                    </a:p>
                  </a:txBody>
                  <a:tcPr/>
                </a:tc>
              </a:tr>
              <a:tr h="370840">
                <a:tc>
                  <a:txBody>
                    <a:bodyPr/>
                    <a:lstStyle/>
                    <a:p>
                      <a:pPr rtl="1"/>
                      <a:r>
                        <a:rPr lang="ar-SA" dirty="0" smtClean="0"/>
                        <a:t>سلطان</a:t>
                      </a:r>
                      <a:endParaRPr lang="ar-SA" dirty="0"/>
                    </a:p>
                  </a:txBody>
                  <a:tcPr/>
                </a:tc>
                <a:tc>
                  <a:txBody>
                    <a:bodyPr/>
                    <a:lstStyle/>
                    <a:p>
                      <a:pPr rtl="1"/>
                      <a:r>
                        <a:rPr lang="ar-SA" dirty="0" smtClean="0"/>
                        <a:t>64</a:t>
                      </a:r>
                      <a:endParaRPr lang="ar-SA" dirty="0"/>
                    </a:p>
                  </a:txBody>
                  <a:tcPr/>
                </a:tc>
              </a:tr>
              <a:tr h="370840">
                <a:tc>
                  <a:txBody>
                    <a:bodyPr/>
                    <a:lstStyle/>
                    <a:p>
                      <a:pPr rtl="1"/>
                      <a:r>
                        <a:rPr lang="ar-SA" dirty="0" smtClean="0"/>
                        <a:t>صالح</a:t>
                      </a:r>
                      <a:endParaRPr lang="ar-SA" dirty="0"/>
                    </a:p>
                  </a:txBody>
                  <a:tcPr/>
                </a:tc>
                <a:tc>
                  <a:txBody>
                    <a:bodyPr/>
                    <a:lstStyle/>
                    <a:p>
                      <a:pPr rtl="1"/>
                      <a:r>
                        <a:rPr lang="ar-SA" dirty="0" smtClean="0"/>
                        <a:t>57</a:t>
                      </a:r>
                      <a:endParaRPr lang="ar-SA" dirty="0"/>
                    </a:p>
                  </a:txBody>
                  <a:tcPr/>
                </a:tc>
              </a:tr>
              <a:tr h="370840">
                <a:tc>
                  <a:txBody>
                    <a:bodyPr/>
                    <a:lstStyle/>
                    <a:p>
                      <a:pPr rtl="1"/>
                      <a:r>
                        <a:rPr lang="ar-SA" dirty="0" smtClean="0"/>
                        <a:t>عمر</a:t>
                      </a:r>
                      <a:endParaRPr lang="ar-SA" dirty="0"/>
                    </a:p>
                  </a:txBody>
                  <a:tcPr/>
                </a:tc>
                <a:tc>
                  <a:txBody>
                    <a:bodyPr/>
                    <a:lstStyle/>
                    <a:p>
                      <a:pPr rtl="1"/>
                      <a:r>
                        <a:rPr lang="ar-SA" dirty="0" smtClean="0"/>
                        <a:t>76</a:t>
                      </a:r>
                      <a:endParaRPr lang="ar-SA" dirty="0"/>
                    </a:p>
                  </a:txBody>
                  <a:tcPr/>
                </a:tc>
              </a:tr>
              <a:tr h="370840">
                <a:tc>
                  <a:txBody>
                    <a:bodyPr/>
                    <a:lstStyle/>
                    <a:p>
                      <a:pPr rtl="1"/>
                      <a:r>
                        <a:rPr lang="ar-SA" dirty="0" smtClean="0"/>
                        <a:t>مشعل</a:t>
                      </a:r>
                      <a:endParaRPr lang="ar-SA" dirty="0"/>
                    </a:p>
                  </a:txBody>
                  <a:tcPr/>
                </a:tc>
                <a:tc>
                  <a:txBody>
                    <a:bodyPr/>
                    <a:lstStyle/>
                    <a:p>
                      <a:pPr rtl="1"/>
                      <a:r>
                        <a:rPr lang="ar-SA" dirty="0" smtClean="0"/>
                        <a:t>53</a:t>
                      </a:r>
                      <a:endParaRPr lang="ar-SA"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مثال على وظائف حساب أقساط الاستهلاك</a:t>
            </a:r>
            <a:endParaRPr lang="ar-SA" b="1" dirty="0"/>
          </a:p>
        </p:txBody>
      </p:sp>
      <p:graphicFrame>
        <p:nvGraphicFramePr>
          <p:cNvPr id="4" name="عنصر نائب للمحتوى 3"/>
          <p:cNvGraphicFramePr>
            <a:graphicFrameLocks noGrp="1"/>
          </p:cNvGraphicFramePr>
          <p:nvPr>
            <p:ph idx="1"/>
          </p:nvPr>
        </p:nvGraphicFramePr>
        <p:xfrm>
          <a:off x="467545" y="1988840"/>
          <a:ext cx="8229599" cy="2392680"/>
        </p:xfrm>
        <a:graphic>
          <a:graphicData uri="http://schemas.openxmlformats.org/drawingml/2006/table">
            <a:tbl>
              <a:tblPr rtl="1" firstRow="1" bandRow="1">
                <a:tableStyleId>{5C22544A-7EE6-4342-B048-85BDC9FD1C3A}</a:tableStyleId>
              </a:tblPr>
              <a:tblGrid>
                <a:gridCol w="1359935"/>
                <a:gridCol w="1359935"/>
                <a:gridCol w="832311"/>
                <a:gridCol w="1429923"/>
                <a:gridCol w="1429923"/>
                <a:gridCol w="1817572"/>
              </a:tblGrid>
              <a:tr h="370840">
                <a:tc>
                  <a:txBody>
                    <a:bodyPr/>
                    <a:lstStyle/>
                    <a:p>
                      <a:pPr rtl="1"/>
                      <a:r>
                        <a:rPr lang="ar-SA" dirty="0" smtClean="0"/>
                        <a:t>نوع الاصل</a:t>
                      </a:r>
                      <a:endParaRPr lang="ar-SA" dirty="0"/>
                    </a:p>
                  </a:txBody>
                  <a:tcPr/>
                </a:tc>
                <a:tc>
                  <a:txBody>
                    <a:bodyPr/>
                    <a:lstStyle/>
                    <a:p>
                      <a:pPr rtl="1"/>
                      <a:r>
                        <a:rPr lang="ar-SA" dirty="0" smtClean="0"/>
                        <a:t>التكلفة التاريخية</a:t>
                      </a:r>
                      <a:endParaRPr lang="ar-SA" dirty="0"/>
                    </a:p>
                  </a:txBody>
                  <a:tcPr/>
                </a:tc>
                <a:tc>
                  <a:txBody>
                    <a:bodyPr/>
                    <a:lstStyle/>
                    <a:p>
                      <a:pPr rtl="1"/>
                      <a:r>
                        <a:rPr lang="ar-SA" dirty="0" smtClean="0"/>
                        <a:t>العمر</a:t>
                      </a:r>
                      <a:r>
                        <a:rPr lang="ar-SA" baseline="0" dirty="0" smtClean="0"/>
                        <a:t> الإنتاجي</a:t>
                      </a:r>
                      <a:endParaRPr lang="ar-SA" dirty="0"/>
                    </a:p>
                  </a:txBody>
                  <a:tcPr/>
                </a:tc>
                <a:tc>
                  <a:txBody>
                    <a:bodyPr/>
                    <a:lstStyle/>
                    <a:p>
                      <a:pPr rtl="1"/>
                      <a:r>
                        <a:rPr lang="ar-SA" dirty="0" smtClean="0"/>
                        <a:t>قيمة الخردة</a:t>
                      </a:r>
                      <a:endParaRPr lang="ar-SA" dirty="0"/>
                    </a:p>
                  </a:txBody>
                  <a:tcPr/>
                </a:tc>
                <a:tc>
                  <a:txBody>
                    <a:bodyPr/>
                    <a:lstStyle/>
                    <a:p>
                      <a:pPr rtl="1"/>
                      <a:r>
                        <a:rPr lang="ar-SA" dirty="0" smtClean="0"/>
                        <a:t>الفترة</a:t>
                      </a:r>
                      <a:endParaRPr lang="ar-SA" dirty="0"/>
                    </a:p>
                  </a:txBody>
                  <a:tcPr/>
                </a:tc>
                <a:tc>
                  <a:txBody>
                    <a:bodyPr/>
                    <a:lstStyle/>
                    <a:p>
                      <a:pPr rtl="1"/>
                      <a:r>
                        <a:rPr lang="ar-SA" dirty="0" smtClean="0"/>
                        <a:t>طريقة </a:t>
                      </a:r>
                      <a:r>
                        <a:rPr lang="ar-SA" dirty="0" err="1" smtClean="0"/>
                        <a:t>الإستهلاك</a:t>
                      </a:r>
                      <a:endParaRPr lang="ar-SA" dirty="0"/>
                    </a:p>
                  </a:txBody>
                  <a:tcPr/>
                </a:tc>
              </a:tr>
              <a:tr h="370840">
                <a:tc>
                  <a:txBody>
                    <a:bodyPr/>
                    <a:lstStyle/>
                    <a:p>
                      <a:pPr rtl="1"/>
                      <a:r>
                        <a:rPr lang="ar-SA" dirty="0" err="1" smtClean="0"/>
                        <a:t>الات</a:t>
                      </a:r>
                      <a:r>
                        <a:rPr lang="ar-SA" dirty="0" smtClean="0"/>
                        <a:t> عجن</a:t>
                      </a:r>
                      <a:endParaRPr lang="ar-SA" dirty="0"/>
                    </a:p>
                  </a:txBody>
                  <a:tcPr/>
                </a:tc>
                <a:tc>
                  <a:txBody>
                    <a:bodyPr/>
                    <a:lstStyle/>
                    <a:p>
                      <a:pPr rtl="1"/>
                      <a:r>
                        <a:rPr lang="ar-SA" dirty="0" smtClean="0"/>
                        <a:t>900000</a:t>
                      </a:r>
                      <a:endParaRPr lang="ar-SA" dirty="0"/>
                    </a:p>
                  </a:txBody>
                  <a:tcPr/>
                </a:tc>
                <a:tc>
                  <a:txBody>
                    <a:bodyPr/>
                    <a:lstStyle/>
                    <a:p>
                      <a:pPr rtl="1"/>
                      <a:r>
                        <a:rPr lang="ar-SA" dirty="0" smtClean="0"/>
                        <a:t>7</a:t>
                      </a:r>
                      <a:endParaRPr lang="ar-SA" dirty="0"/>
                    </a:p>
                  </a:txBody>
                  <a:tcPr/>
                </a:tc>
                <a:tc>
                  <a:txBody>
                    <a:bodyPr/>
                    <a:lstStyle/>
                    <a:p>
                      <a:pPr rtl="1"/>
                      <a:r>
                        <a:rPr lang="ar-SA" dirty="0" smtClean="0"/>
                        <a:t>40000</a:t>
                      </a:r>
                      <a:endParaRPr lang="ar-SA" dirty="0"/>
                    </a:p>
                  </a:txBody>
                  <a:tcPr/>
                </a:tc>
                <a:tc>
                  <a:txBody>
                    <a:bodyPr/>
                    <a:lstStyle/>
                    <a:p>
                      <a:pPr rtl="1"/>
                      <a:r>
                        <a:rPr lang="ar-SA" dirty="0" smtClean="0"/>
                        <a:t>4</a:t>
                      </a:r>
                      <a:endParaRPr lang="ar-SA" dirty="0"/>
                    </a:p>
                  </a:txBody>
                  <a:tcPr/>
                </a:tc>
                <a:tc>
                  <a:txBody>
                    <a:bodyPr/>
                    <a:lstStyle/>
                    <a:p>
                      <a:pPr rtl="1"/>
                      <a:r>
                        <a:rPr lang="ar-SA" dirty="0" smtClean="0"/>
                        <a:t>مضاعف القسط المتناقص</a:t>
                      </a:r>
                      <a:endParaRPr lang="ar-SA" dirty="0"/>
                    </a:p>
                  </a:txBody>
                  <a:tcPr/>
                </a:tc>
              </a:tr>
              <a:tr h="370840">
                <a:tc>
                  <a:txBody>
                    <a:bodyPr/>
                    <a:lstStyle/>
                    <a:p>
                      <a:pPr rtl="1"/>
                      <a:r>
                        <a:rPr lang="ar-SA" dirty="0" smtClean="0"/>
                        <a:t>سيارات توزيع</a:t>
                      </a:r>
                      <a:endParaRPr lang="ar-SA" dirty="0"/>
                    </a:p>
                  </a:txBody>
                  <a:tcPr/>
                </a:tc>
                <a:tc>
                  <a:txBody>
                    <a:bodyPr/>
                    <a:lstStyle/>
                    <a:p>
                      <a:pPr rtl="1"/>
                      <a:r>
                        <a:rPr lang="ar-SA" dirty="0" smtClean="0"/>
                        <a:t>180000</a:t>
                      </a:r>
                      <a:endParaRPr lang="ar-SA" dirty="0"/>
                    </a:p>
                  </a:txBody>
                  <a:tcPr/>
                </a:tc>
                <a:tc>
                  <a:txBody>
                    <a:bodyPr/>
                    <a:lstStyle/>
                    <a:p>
                      <a:pPr rtl="1"/>
                      <a:r>
                        <a:rPr lang="ar-SA" dirty="0" smtClean="0"/>
                        <a:t>10</a:t>
                      </a:r>
                      <a:endParaRPr lang="ar-SA" dirty="0"/>
                    </a:p>
                  </a:txBody>
                  <a:tcPr/>
                </a:tc>
                <a:tc>
                  <a:txBody>
                    <a:bodyPr/>
                    <a:lstStyle/>
                    <a:p>
                      <a:pPr rtl="1"/>
                      <a:r>
                        <a:rPr lang="ar-SA" dirty="0" smtClean="0"/>
                        <a:t>50000</a:t>
                      </a:r>
                      <a:endParaRPr lang="ar-SA" dirty="0"/>
                    </a:p>
                  </a:txBody>
                  <a:tcPr/>
                </a:tc>
                <a:tc>
                  <a:txBody>
                    <a:bodyPr/>
                    <a:lstStyle/>
                    <a:p>
                      <a:pPr rtl="1"/>
                      <a:r>
                        <a:rPr lang="ar-SA" dirty="0" smtClean="0"/>
                        <a:t>4</a:t>
                      </a:r>
                      <a:endParaRPr lang="ar-SA" dirty="0"/>
                    </a:p>
                  </a:txBody>
                  <a:tcPr/>
                </a:tc>
                <a:tc>
                  <a:txBody>
                    <a:bodyPr/>
                    <a:lstStyle/>
                    <a:p>
                      <a:pPr rtl="1"/>
                      <a:r>
                        <a:rPr lang="ar-SA" dirty="0" smtClean="0"/>
                        <a:t>القسط المتناقص</a:t>
                      </a:r>
                      <a:endParaRPr lang="ar-SA" dirty="0"/>
                    </a:p>
                  </a:txBody>
                  <a:tcPr/>
                </a:tc>
              </a:tr>
              <a:tr h="370840">
                <a:tc>
                  <a:txBody>
                    <a:bodyPr/>
                    <a:lstStyle/>
                    <a:p>
                      <a:pPr rtl="1"/>
                      <a:r>
                        <a:rPr lang="ar-SA" dirty="0" smtClean="0"/>
                        <a:t>مباني </a:t>
                      </a:r>
                      <a:endParaRPr lang="ar-SA" dirty="0"/>
                    </a:p>
                  </a:txBody>
                  <a:tcPr/>
                </a:tc>
                <a:tc>
                  <a:txBody>
                    <a:bodyPr/>
                    <a:lstStyle/>
                    <a:p>
                      <a:pPr rtl="1"/>
                      <a:r>
                        <a:rPr lang="ar-SA" dirty="0" smtClean="0"/>
                        <a:t>500000</a:t>
                      </a:r>
                      <a:endParaRPr lang="ar-SA" dirty="0"/>
                    </a:p>
                  </a:txBody>
                  <a:tcPr/>
                </a:tc>
                <a:tc>
                  <a:txBody>
                    <a:bodyPr/>
                    <a:lstStyle/>
                    <a:p>
                      <a:pPr rtl="1"/>
                      <a:r>
                        <a:rPr lang="ar-SA" dirty="0" smtClean="0"/>
                        <a:t>20</a:t>
                      </a:r>
                      <a:endParaRPr lang="ar-SA" dirty="0"/>
                    </a:p>
                  </a:txBody>
                  <a:tcPr/>
                </a:tc>
                <a:tc>
                  <a:txBody>
                    <a:bodyPr/>
                    <a:lstStyle/>
                    <a:p>
                      <a:pPr rtl="1"/>
                      <a:r>
                        <a:rPr lang="ar-SA" dirty="0" smtClean="0"/>
                        <a:t>5000</a:t>
                      </a:r>
                      <a:endParaRPr lang="ar-SA" dirty="0"/>
                    </a:p>
                  </a:txBody>
                  <a:tcPr/>
                </a:tc>
                <a:tc>
                  <a:txBody>
                    <a:bodyPr/>
                    <a:lstStyle/>
                    <a:p>
                      <a:pPr rtl="1"/>
                      <a:r>
                        <a:rPr lang="ar-SA" dirty="0" smtClean="0"/>
                        <a:t>4</a:t>
                      </a:r>
                      <a:endParaRPr lang="ar-SA" dirty="0"/>
                    </a:p>
                  </a:txBody>
                  <a:tcPr/>
                </a:tc>
                <a:tc>
                  <a:txBody>
                    <a:bodyPr/>
                    <a:lstStyle/>
                    <a:p>
                      <a:pPr rtl="1"/>
                      <a:r>
                        <a:rPr lang="ar-SA" dirty="0" smtClean="0"/>
                        <a:t>القسط الثابت</a:t>
                      </a:r>
                      <a:endParaRPr lang="ar-SA" dirty="0"/>
                    </a:p>
                  </a:txBody>
                  <a:tcPr/>
                </a:tc>
              </a:tr>
              <a:tr h="370840">
                <a:tc>
                  <a:txBody>
                    <a:bodyPr/>
                    <a:lstStyle/>
                    <a:p>
                      <a:pPr rtl="1"/>
                      <a:r>
                        <a:rPr lang="ar-SA" dirty="0" smtClean="0"/>
                        <a:t>سيور حركة</a:t>
                      </a:r>
                      <a:endParaRPr lang="ar-SA" dirty="0"/>
                    </a:p>
                  </a:txBody>
                  <a:tcPr/>
                </a:tc>
                <a:tc>
                  <a:txBody>
                    <a:bodyPr/>
                    <a:lstStyle/>
                    <a:p>
                      <a:pPr rtl="1"/>
                      <a:r>
                        <a:rPr lang="ar-SA" dirty="0" smtClean="0"/>
                        <a:t>100000</a:t>
                      </a:r>
                      <a:endParaRPr lang="ar-SA" dirty="0"/>
                    </a:p>
                  </a:txBody>
                  <a:tcPr/>
                </a:tc>
                <a:tc>
                  <a:txBody>
                    <a:bodyPr/>
                    <a:lstStyle/>
                    <a:p>
                      <a:pPr rtl="1"/>
                      <a:r>
                        <a:rPr lang="ar-SA" dirty="0" smtClean="0"/>
                        <a:t>4</a:t>
                      </a:r>
                      <a:endParaRPr lang="ar-SA" dirty="0"/>
                    </a:p>
                  </a:txBody>
                  <a:tcPr/>
                </a:tc>
                <a:tc>
                  <a:txBody>
                    <a:bodyPr/>
                    <a:lstStyle/>
                    <a:p>
                      <a:pPr rtl="1"/>
                      <a:r>
                        <a:rPr lang="ar-SA" dirty="0" smtClean="0"/>
                        <a:t>صفر</a:t>
                      </a:r>
                      <a:endParaRPr lang="ar-SA" dirty="0"/>
                    </a:p>
                  </a:txBody>
                  <a:tcPr/>
                </a:tc>
                <a:tc>
                  <a:txBody>
                    <a:bodyPr/>
                    <a:lstStyle/>
                    <a:p>
                      <a:pPr rtl="1"/>
                      <a:r>
                        <a:rPr lang="ar-SA" dirty="0" smtClean="0"/>
                        <a:t>4</a:t>
                      </a:r>
                      <a:endParaRPr lang="ar-SA" dirty="0"/>
                    </a:p>
                  </a:txBody>
                  <a:tcPr/>
                </a:tc>
                <a:tc>
                  <a:txBody>
                    <a:bodyPr/>
                    <a:lstStyle/>
                    <a:p>
                      <a:pPr rtl="1"/>
                      <a:r>
                        <a:rPr lang="ar-SA" dirty="0" smtClean="0"/>
                        <a:t>مجموع ارقام السنوات</a:t>
                      </a:r>
                      <a:endParaRPr lang="ar-SA" dirty="0"/>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مثال تطبيقي</a:t>
            </a:r>
            <a:endParaRPr lang="ar-SA" dirty="0"/>
          </a:p>
        </p:txBody>
      </p:sp>
      <p:sp>
        <p:nvSpPr>
          <p:cNvPr id="3" name="عنصر نائب للمحتوى 2"/>
          <p:cNvSpPr>
            <a:spLocks noGrp="1"/>
          </p:cNvSpPr>
          <p:nvPr>
            <p:ph idx="1"/>
          </p:nvPr>
        </p:nvSpPr>
        <p:spPr>
          <a:xfrm>
            <a:off x="457200" y="1600200"/>
            <a:ext cx="8229600" cy="5257800"/>
          </a:xfrm>
        </p:spPr>
        <p:txBody>
          <a:bodyPr/>
          <a:lstStyle/>
          <a:p>
            <a:r>
              <a:rPr lang="ar-SA" dirty="0" smtClean="0"/>
              <a:t>فيما يلي البيانات الخاصة بالمبيعات الآجلة لشهر محرم 1435 هـ</a:t>
            </a:r>
          </a:p>
          <a:p>
            <a:r>
              <a:rPr lang="ar-SA" dirty="0" smtClean="0"/>
              <a:t>المطلوب 1- حساب إجمالي المبيعات لكل </a:t>
            </a:r>
            <a:r>
              <a:rPr lang="ar-SA" dirty="0" err="1" smtClean="0"/>
              <a:t>عميل .</a:t>
            </a:r>
            <a:endParaRPr lang="ar-SA" dirty="0" smtClean="0"/>
          </a:p>
          <a:p>
            <a:r>
              <a:rPr lang="ar-SA" dirty="0" smtClean="0"/>
              <a:t>2- اجمالي المبيعات لجميع العملاء.</a:t>
            </a:r>
          </a:p>
          <a:p>
            <a:r>
              <a:rPr lang="ar-SA" dirty="0" smtClean="0"/>
              <a:t>3-لنفرض أن الشركة تضع حدود للائتمان 15000000 ريال لكل عميل المطلوب معرفة هل تجاوز أحد العملاء حدود </a:t>
            </a:r>
            <a:r>
              <a:rPr lang="ar-SA" dirty="0" err="1" smtClean="0"/>
              <a:t>الائتمان .</a:t>
            </a:r>
            <a:endParaRPr lang="ar-SA" dirty="0" smtClean="0"/>
          </a:p>
          <a:p>
            <a:r>
              <a:rPr lang="ar-SA" dirty="0" smtClean="0"/>
              <a:t>4- كتابة تعليق حدود </a:t>
            </a:r>
            <a:r>
              <a:rPr lang="ar-SA" dirty="0" err="1" smtClean="0"/>
              <a:t>الائتمان15000000ريال</a:t>
            </a:r>
            <a:endParaRPr lang="ar-SA" dirty="0" smtClean="0"/>
          </a:p>
          <a:p>
            <a:r>
              <a:rPr lang="ar-SA" dirty="0" smtClean="0"/>
              <a:t>5-عرض البيانات ضمن خريطة للبيانات.</a:t>
            </a:r>
          </a:p>
          <a:p>
            <a:endParaRPr lang="ar-SA" dirty="0" smtClean="0"/>
          </a:p>
          <a:p>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كانت البيانات </a:t>
            </a:r>
            <a:r>
              <a:rPr lang="ar-SA" dirty="0" err="1" smtClean="0"/>
              <a:t>كمايلي:</a:t>
            </a:r>
            <a:endParaRPr lang="ar-SA" dirty="0" smtClean="0"/>
          </a:p>
          <a:p>
            <a:endParaRPr lang="ar-SA" dirty="0"/>
          </a:p>
        </p:txBody>
      </p:sp>
      <p:graphicFrame>
        <p:nvGraphicFramePr>
          <p:cNvPr id="4" name="جدول 3"/>
          <p:cNvGraphicFramePr>
            <a:graphicFrameLocks noGrp="1"/>
          </p:cNvGraphicFramePr>
          <p:nvPr/>
        </p:nvGraphicFramePr>
        <p:xfrm>
          <a:off x="794928" y="2924944"/>
          <a:ext cx="7496808" cy="2448272"/>
        </p:xfrm>
        <a:graphic>
          <a:graphicData uri="http://schemas.openxmlformats.org/drawingml/2006/table">
            <a:tbl>
              <a:tblPr rtl="1" firstRow="1" bandRow="1">
                <a:tableStyleId>{5C22544A-7EE6-4342-B048-85BDC9FD1C3A}</a:tableStyleId>
              </a:tblPr>
              <a:tblGrid>
                <a:gridCol w="1524000"/>
                <a:gridCol w="1524000"/>
                <a:gridCol w="1524000"/>
                <a:gridCol w="2924808"/>
              </a:tblGrid>
              <a:tr h="894152">
                <a:tc>
                  <a:txBody>
                    <a:bodyPr/>
                    <a:lstStyle/>
                    <a:p>
                      <a:pPr rtl="1"/>
                      <a:r>
                        <a:rPr lang="ar-SA" dirty="0" smtClean="0"/>
                        <a:t>اسم العميل</a:t>
                      </a:r>
                      <a:endParaRPr lang="ar-SA" dirty="0"/>
                    </a:p>
                  </a:txBody>
                  <a:tcPr/>
                </a:tc>
                <a:tc>
                  <a:txBody>
                    <a:bodyPr/>
                    <a:lstStyle/>
                    <a:p>
                      <a:pPr rtl="1"/>
                      <a:r>
                        <a:rPr lang="ar-SA" dirty="0" smtClean="0"/>
                        <a:t>التاريخ</a:t>
                      </a:r>
                      <a:endParaRPr lang="ar-SA" dirty="0"/>
                    </a:p>
                  </a:txBody>
                  <a:tcPr/>
                </a:tc>
                <a:tc>
                  <a:txBody>
                    <a:bodyPr/>
                    <a:lstStyle/>
                    <a:p>
                      <a:pPr rtl="1"/>
                      <a:r>
                        <a:rPr lang="ar-SA" dirty="0" smtClean="0"/>
                        <a:t>عدد الوحدات المباعة</a:t>
                      </a:r>
                      <a:endParaRPr lang="ar-SA" dirty="0"/>
                    </a:p>
                  </a:txBody>
                  <a:tcPr/>
                </a:tc>
                <a:tc>
                  <a:txBody>
                    <a:bodyPr/>
                    <a:lstStyle/>
                    <a:p>
                      <a:pPr rtl="1"/>
                      <a:r>
                        <a:rPr lang="ar-SA" dirty="0" smtClean="0"/>
                        <a:t>سعر الوحدة الواحدة بالريالات</a:t>
                      </a:r>
                      <a:endParaRPr lang="ar-SA" dirty="0"/>
                    </a:p>
                  </a:txBody>
                  <a:tcPr/>
                </a:tc>
              </a:tr>
              <a:tr h="518040">
                <a:tc>
                  <a:txBody>
                    <a:bodyPr/>
                    <a:lstStyle/>
                    <a:p>
                      <a:pPr rtl="1"/>
                      <a:r>
                        <a:rPr lang="ar-SA" dirty="0" smtClean="0"/>
                        <a:t>شركة الماجد</a:t>
                      </a:r>
                      <a:endParaRPr lang="ar-SA" dirty="0"/>
                    </a:p>
                  </a:txBody>
                  <a:tcPr/>
                </a:tc>
                <a:tc>
                  <a:txBody>
                    <a:bodyPr/>
                    <a:lstStyle/>
                    <a:p>
                      <a:pPr rtl="1"/>
                      <a:r>
                        <a:rPr lang="ar-SA" dirty="0" smtClean="0"/>
                        <a:t>1/3</a:t>
                      </a:r>
                      <a:endParaRPr lang="ar-SA" dirty="0"/>
                    </a:p>
                  </a:txBody>
                  <a:tcPr/>
                </a:tc>
                <a:tc>
                  <a:txBody>
                    <a:bodyPr/>
                    <a:lstStyle/>
                    <a:p>
                      <a:pPr rtl="1"/>
                      <a:r>
                        <a:rPr lang="ar-SA" dirty="0" smtClean="0"/>
                        <a:t>100000</a:t>
                      </a:r>
                      <a:endParaRPr lang="ar-SA" dirty="0"/>
                    </a:p>
                  </a:txBody>
                  <a:tcPr/>
                </a:tc>
                <a:tc>
                  <a:txBody>
                    <a:bodyPr/>
                    <a:lstStyle/>
                    <a:p>
                      <a:pPr rtl="1"/>
                      <a:r>
                        <a:rPr lang="ar-SA" dirty="0" smtClean="0"/>
                        <a:t>120</a:t>
                      </a:r>
                      <a:endParaRPr lang="ar-SA" dirty="0"/>
                    </a:p>
                  </a:txBody>
                  <a:tcPr/>
                </a:tc>
              </a:tr>
              <a:tr h="518040">
                <a:tc>
                  <a:txBody>
                    <a:bodyPr/>
                    <a:lstStyle/>
                    <a:p>
                      <a:pPr rtl="1"/>
                      <a:r>
                        <a:rPr lang="ar-SA" dirty="0" smtClean="0"/>
                        <a:t>مؤسسة ايه</a:t>
                      </a:r>
                      <a:endParaRPr lang="ar-SA" dirty="0"/>
                    </a:p>
                  </a:txBody>
                  <a:tcPr/>
                </a:tc>
                <a:tc>
                  <a:txBody>
                    <a:bodyPr/>
                    <a:lstStyle/>
                    <a:p>
                      <a:pPr rtl="1"/>
                      <a:r>
                        <a:rPr lang="ar-SA" dirty="0" smtClean="0"/>
                        <a:t>1/5</a:t>
                      </a:r>
                      <a:endParaRPr lang="ar-SA" dirty="0"/>
                    </a:p>
                  </a:txBody>
                  <a:tcPr/>
                </a:tc>
                <a:tc>
                  <a:txBody>
                    <a:bodyPr/>
                    <a:lstStyle/>
                    <a:p>
                      <a:pPr rtl="1"/>
                      <a:r>
                        <a:rPr lang="ar-SA" dirty="0" smtClean="0"/>
                        <a:t>150000</a:t>
                      </a:r>
                      <a:endParaRPr lang="ar-SA" dirty="0"/>
                    </a:p>
                  </a:txBody>
                  <a:tcPr/>
                </a:tc>
                <a:tc>
                  <a:txBody>
                    <a:bodyPr/>
                    <a:lstStyle/>
                    <a:p>
                      <a:pPr rtl="1"/>
                      <a:r>
                        <a:rPr lang="ar-SA" dirty="0" smtClean="0"/>
                        <a:t>122</a:t>
                      </a:r>
                      <a:endParaRPr lang="ar-SA" dirty="0"/>
                    </a:p>
                  </a:txBody>
                  <a:tcPr/>
                </a:tc>
              </a:tr>
              <a:tr h="518040">
                <a:tc>
                  <a:txBody>
                    <a:bodyPr/>
                    <a:lstStyle/>
                    <a:p>
                      <a:pPr rtl="1"/>
                      <a:r>
                        <a:rPr lang="ar-SA" dirty="0" smtClean="0"/>
                        <a:t>مصنع أمل</a:t>
                      </a:r>
                      <a:endParaRPr lang="ar-SA" dirty="0"/>
                    </a:p>
                  </a:txBody>
                  <a:tcPr/>
                </a:tc>
                <a:tc>
                  <a:txBody>
                    <a:bodyPr/>
                    <a:lstStyle/>
                    <a:p>
                      <a:pPr rtl="1"/>
                      <a:r>
                        <a:rPr lang="ar-SA" dirty="0" smtClean="0"/>
                        <a:t>1/6</a:t>
                      </a:r>
                      <a:endParaRPr lang="ar-SA" dirty="0"/>
                    </a:p>
                  </a:txBody>
                  <a:tcPr/>
                </a:tc>
                <a:tc>
                  <a:txBody>
                    <a:bodyPr/>
                    <a:lstStyle/>
                    <a:p>
                      <a:pPr rtl="1"/>
                      <a:r>
                        <a:rPr lang="ar-SA" dirty="0" smtClean="0"/>
                        <a:t>30000</a:t>
                      </a:r>
                      <a:endParaRPr lang="ar-SA" dirty="0"/>
                    </a:p>
                  </a:txBody>
                  <a:tcPr/>
                </a:tc>
                <a:tc>
                  <a:txBody>
                    <a:bodyPr/>
                    <a:lstStyle/>
                    <a:p>
                      <a:pPr rtl="1"/>
                      <a:r>
                        <a:rPr lang="ar-SA" dirty="0" smtClean="0"/>
                        <a:t>119</a:t>
                      </a:r>
                      <a:endParaRPr lang="ar-SA"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إصدار الأوامر</a:t>
            </a:r>
            <a:endParaRPr lang="ar-SA" b="1" dirty="0"/>
          </a:p>
        </p:txBody>
      </p:sp>
      <p:sp>
        <p:nvSpPr>
          <p:cNvPr id="3" name="عنصر نائب للمحتوى 2"/>
          <p:cNvSpPr>
            <a:spLocks noGrp="1"/>
          </p:cNvSpPr>
          <p:nvPr>
            <p:ph idx="1"/>
          </p:nvPr>
        </p:nvSpPr>
        <p:spPr/>
        <p:txBody>
          <a:bodyPr/>
          <a:lstStyle/>
          <a:p>
            <a:r>
              <a:rPr lang="ar-SA" dirty="0" smtClean="0"/>
              <a:t>يتم إصدار الاوامر بأحد الطرق </a:t>
            </a:r>
            <a:r>
              <a:rPr lang="ar-SA" dirty="0" err="1" smtClean="0"/>
              <a:t>التالية :</a:t>
            </a:r>
            <a:endParaRPr lang="ar-SA" dirty="0" smtClean="0"/>
          </a:p>
          <a:p>
            <a:r>
              <a:rPr lang="ar-SA" dirty="0" smtClean="0"/>
              <a:t>1- عن طريق قائمة </a:t>
            </a:r>
            <a:r>
              <a:rPr lang="ar-SA" dirty="0" err="1" smtClean="0"/>
              <a:t>الاوامرالموجودة</a:t>
            </a:r>
            <a:r>
              <a:rPr lang="ar-SA" dirty="0" smtClean="0"/>
              <a:t> أعلى </a:t>
            </a:r>
            <a:r>
              <a:rPr lang="ar-SA" dirty="0" err="1" smtClean="0"/>
              <a:t>الشاشة (ملف ,تحرير,عرض----</a:t>
            </a:r>
            <a:endParaRPr lang="ar-SA" dirty="0" smtClean="0"/>
          </a:p>
          <a:p>
            <a:r>
              <a:rPr lang="ar-SA" dirty="0" smtClean="0"/>
              <a:t>2- عن النقر على احد الرموز في شريط الادوات</a:t>
            </a:r>
          </a:p>
          <a:p>
            <a:r>
              <a:rPr lang="ar-SA" dirty="0" smtClean="0"/>
              <a:t>3- الحصول على قائمة سريعة ومختصرة </a:t>
            </a:r>
            <a:r>
              <a:rPr lang="ar-SA" dirty="0" err="1" smtClean="0"/>
              <a:t>للاوامر</a:t>
            </a:r>
            <a:r>
              <a:rPr lang="ar-SA" dirty="0" smtClean="0"/>
              <a:t> بالضغط على الزر الايمن </a:t>
            </a:r>
            <a:r>
              <a:rPr lang="ar-SA" dirty="0" err="1" smtClean="0"/>
              <a:t>للفأرة .</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مسح محتويات الخلايا</a:t>
            </a:r>
            <a:endParaRPr lang="ar-SA" b="1" dirty="0"/>
          </a:p>
        </p:txBody>
      </p:sp>
      <p:sp>
        <p:nvSpPr>
          <p:cNvPr id="3" name="عنصر نائب للمحتوى 2"/>
          <p:cNvSpPr>
            <a:spLocks noGrp="1"/>
          </p:cNvSpPr>
          <p:nvPr>
            <p:ph idx="1"/>
          </p:nvPr>
        </p:nvSpPr>
        <p:spPr/>
        <p:txBody>
          <a:bodyPr/>
          <a:lstStyle/>
          <a:p>
            <a:r>
              <a:rPr lang="ar-SA" dirty="0" smtClean="0"/>
              <a:t>يتم مسح محتويات الخلية عن طريق تحديد الخلية وذلك ب نقرها بالفأرة ثم الضغط على مفتاح </a:t>
            </a:r>
            <a:r>
              <a:rPr lang="en-US" dirty="0" smtClean="0"/>
              <a:t>Del</a:t>
            </a:r>
            <a:r>
              <a:rPr lang="ar-SA" dirty="0" smtClean="0"/>
              <a:t>أو الأمر </a:t>
            </a:r>
            <a:r>
              <a:rPr lang="en-US" dirty="0" smtClean="0"/>
              <a:t>clear </a:t>
            </a:r>
            <a:endParaRPr lang="ar-SA" dirty="0" smtClean="0"/>
          </a:p>
          <a:p>
            <a:pPr>
              <a:buNone/>
            </a:pPr>
            <a:r>
              <a:rPr lang="ar-SA" dirty="0" smtClean="0"/>
              <a:t>   من قائمة </a:t>
            </a:r>
            <a:r>
              <a:rPr lang="ar-SA" dirty="0" err="1" smtClean="0"/>
              <a:t>تحرير .</a:t>
            </a:r>
            <a:endParaRPr lang="ar-SA" dirty="0" smtClean="0"/>
          </a:p>
          <a:p>
            <a:r>
              <a:rPr lang="ar-SA" dirty="0" smtClean="0"/>
              <a:t>اما إذا اردنا مسح نطاق من </a:t>
            </a:r>
            <a:r>
              <a:rPr lang="ar-SA" dirty="0" err="1" smtClean="0"/>
              <a:t>الخلايا </a:t>
            </a:r>
            <a:r>
              <a:rPr lang="ar-SA" dirty="0" smtClean="0"/>
              <a:t>(أكثر من خلية) نحدد النطاق ثم أمر </a:t>
            </a:r>
            <a:r>
              <a:rPr lang="en-US" dirty="0" smtClean="0"/>
              <a:t>Del</a:t>
            </a:r>
            <a:r>
              <a:rPr lang="ar-SA" dirty="0" err="1" smtClean="0"/>
              <a:t>.</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حذف الخلايا</a:t>
            </a:r>
            <a:endParaRPr lang="ar-SA" b="1" dirty="0"/>
          </a:p>
        </p:txBody>
      </p:sp>
      <p:sp>
        <p:nvSpPr>
          <p:cNvPr id="3" name="عنصر نائب للمحتوى 2"/>
          <p:cNvSpPr>
            <a:spLocks noGrp="1"/>
          </p:cNvSpPr>
          <p:nvPr>
            <p:ph idx="1"/>
          </p:nvPr>
        </p:nvSpPr>
        <p:spPr/>
        <p:txBody>
          <a:bodyPr/>
          <a:lstStyle/>
          <a:p>
            <a:r>
              <a:rPr lang="ar-SA" dirty="0" smtClean="0"/>
              <a:t>لحذف الخلية أو نطاق من الخلايا نحددها أولا ثم أمر حذف من القائمة تحرير أو من القائمة المختصرة عندما تظهر نافذة الحذف نحدد الخيار ثم موافق.</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نسخ الخلايا</a:t>
            </a:r>
            <a:endParaRPr lang="ar-SA" b="1" dirty="0"/>
          </a:p>
        </p:txBody>
      </p:sp>
      <p:sp>
        <p:nvSpPr>
          <p:cNvPr id="3" name="عنصر نائب للمحتوى 2"/>
          <p:cNvSpPr>
            <a:spLocks noGrp="1"/>
          </p:cNvSpPr>
          <p:nvPr>
            <p:ph idx="1"/>
          </p:nvPr>
        </p:nvSpPr>
        <p:spPr/>
        <p:txBody>
          <a:bodyPr/>
          <a:lstStyle/>
          <a:p>
            <a:r>
              <a:rPr lang="ar-SA" dirty="0" smtClean="0"/>
              <a:t>نسخ محتويات الخلية إلى خلية أخرى مجاوره </a:t>
            </a:r>
          </a:p>
          <a:p>
            <a:r>
              <a:rPr lang="ar-SA" dirty="0" smtClean="0"/>
              <a:t>نسخ نطاق من الخلايا إلى مكان آخر </a:t>
            </a:r>
            <a:r>
              <a:rPr lang="ar-SA" dirty="0" err="1" smtClean="0"/>
              <a:t>مجاور .</a:t>
            </a:r>
            <a:endParaRPr lang="ar-SA" dirty="0" smtClean="0"/>
          </a:p>
          <a:p>
            <a:r>
              <a:rPr lang="ar-SA" dirty="0" smtClean="0"/>
              <a:t>نسخ خلية أو نطاق من الخلايا بمواصفات </a:t>
            </a:r>
            <a:r>
              <a:rPr lang="ar-SA" dirty="0" err="1" smtClean="0"/>
              <a:t>خاصة .</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نقل الخلايا</a:t>
            </a:r>
            <a:endParaRPr lang="ar-SA" b="1" dirty="0"/>
          </a:p>
        </p:txBody>
      </p:sp>
      <p:sp>
        <p:nvSpPr>
          <p:cNvPr id="3" name="عنصر نائب للمحتوى 2"/>
          <p:cNvSpPr>
            <a:spLocks noGrp="1"/>
          </p:cNvSpPr>
          <p:nvPr>
            <p:ph idx="1"/>
          </p:nvPr>
        </p:nvSpPr>
        <p:spPr/>
        <p:txBody>
          <a:bodyPr/>
          <a:lstStyle/>
          <a:p>
            <a:r>
              <a:rPr lang="ar-SA" dirty="0" smtClean="0"/>
              <a:t>يؤدي النقل إلى انتقال محتويات خلية أو خلايا المصدر المراد نقله إلى خلية أو خلايا الهدف المراد النقل إليها.</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إدراج صف أو عمود</a:t>
            </a:r>
            <a:endParaRPr lang="ar-SA" b="1" dirty="0"/>
          </a:p>
        </p:txBody>
      </p:sp>
      <p:sp>
        <p:nvSpPr>
          <p:cNvPr id="3" name="عنصر نائب للمحتوى 2"/>
          <p:cNvSpPr>
            <a:spLocks noGrp="1"/>
          </p:cNvSpPr>
          <p:nvPr>
            <p:ph idx="1"/>
          </p:nvPr>
        </p:nvSpPr>
        <p:spPr/>
        <p:txBody>
          <a:bodyPr/>
          <a:lstStyle/>
          <a:p>
            <a:r>
              <a:rPr lang="ar-SA" dirty="0" smtClean="0"/>
              <a:t>لإدراج صف أو أكثر بين الصفوف أو عمود أو أكثر بين الاعمدة الموجودة في ورقة </a:t>
            </a:r>
            <a:r>
              <a:rPr lang="ar-SA" dirty="0" err="1" smtClean="0"/>
              <a:t>العمل .</a:t>
            </a:r>
            <a:endParaRPr lang="ar-SA" dirty="0" smtClean="0"/>
          </a:p>
          <a:p>
            <a:r>
              <a:rPr lang="ar-SA" dirty="0" smtClean="0"/>
              <a:t>يتم ذلك بالنقر على رقم الصف المراد إدخال صف قبله ثم فتح قائمة إدراج ثم أمر </a:t>
            </a:r>
            <a:r>
              <a:rPr lang="ar-SA" dirty="0" err="1" smtClean="0"/>
              <a:t>صف </a:t>
            </a:r>
            <a:r>
              <a:rPr lang="ar-SA" dirty="0" smtClean="0"/>
              <a:t>.وهكذا يتم التكرار حسب الحاجة </a:t>
            </a:r>
          </a:p>
          <a:p>
            <a:r>
              <a:rPr lang="ar-SA" dirty="0" smtClean="0"/>
              <a:t>وبنفس الطريقة لإدراج عمود بالنقر على رقم العمود المراد إدخال عمود قبله ثم قائمة إدراج ثم أمر عمود.</a:t>
            </a: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1278</Words>
  <Application>Microsoft Office PowerPoint</Application>
  <PresentationFormat>عرض على الشاشة (3:4)‏</PresentationFormat>
  <Paragraphs>256</Paragraphs>
  <Slides>33</Slides>
  <Notes>1</Notes>
  <HiddenSlides>0</HiddenSlides>
  <MMClips>0</MMClips>
  <ScaleCrop>false</ScaleCrop>
  <HeadingPairs>
    <vt:vector size="4" baseType="variant">
      <vt:variant>
        <vt:lpstr>سمة</vt:lpstr>
      </vt:variant>
      <vt:variant>
        <vt:i4>1</vt:i4>
      </vt:variant>
      <vt:variant>
        <vt:lpstr>عناوين الشرائح</vt:lpstr>
      </vt:variant>
      <vt:variant>
        <vt:i4>33</vt:i4>
      </vt:variant>
    </vt:vector>
  </HeadingPairs>
  <TitlesOfParts>
    <vt:vector size="34" baseType="lpstr">
      <vt:lpstr>سمة Office</vt:lpstr>
      <vt:lpstr>تابع الفصل الثاني:المدخل لبرنامج صفحات الإنتشار</vt:lpstr>
      <vt:lpstr>التحرك داخل ورقة العمل</vt:lpstr>
      <vt:lpstr>إدخال و تنقيح البيانات</vt:lpstr>
      <vt:lpstr>إصدار الأوامر</vt:lpstr>
      <vt:lpstr>مسح محتويات الخلايا</vt:lpstr>
      <vt:lpstr>حذف الخلايا</vt:lpstr>
      <vt:lpstr>نسخ الخلايا</vt:lpstr>
      <vt:lpstr>نقل الخلايا</vt:lpstr>
      <vt:lpstr>إدراج صف أو عمود</vt:lpstr>
      <vt:lpstr>حذف صف أو عمود</vt:lpstr>
      <vt:lpstr>العمليات الحسابية </vt:lpstr>
      <vt:lpstr>الوظائف</vt:lpstr>
      <vt:lpstr>الشريحة 13</vt:lpstr>
      <vt:lpstr>تنسيق ورقة العمل </vt:lpstr>
      <vt:lpstr>تنسيق ورقة العمل</vt:lpstr>
      <vt:lpstr>تنسيق مجموعة الحروف</vt:lpstr>
      <vt:lpstr>تنسيق الأرقام </vt:lpstr>
      <vt:lpstr>إضافة الحدود و الألوان للخلايا</vt:lpstr>
      <vt:lpstr>نسخ التنسيق </vt:lpstr>
      <vt:lpstr>إخفاء خطوط الشبكة </vt:lpstr>
      <vt:lpstr>الخرائط البيانية </vt:lpstr>
      <vt:lpstr>الطباعة وحفظ دفتر العمل </vt:lpstr>
      <vt:lpstr>تمرين تطبيقي </vt:lpstr>
      <vt:lpstr>الشريحة 24</vt:lpstr>
      <vt:lpstr>الشريحة 25</vt:lpstr>
      <vt:lpstr>الشريحة 26</vt:lpstr>
      <vt:lpstr>أمثلة على وظائف الاكسيل</vt:lpstr>
      <vt:lpstr>الشريحة 28</vt:lpstr>
      <vt:lpstr>مثال على استخدام الدوال لحساب الإجمالي والمتوسط والحد الادنى والحد الأعلى للمصروفات</vt:lpstr>
      <vt:lpstr>مثال على استخدام دالة IF</vt:lpstr>
      <vt:lpstr>مثال على وظائف حساب أقساط الاستهلاك</vt:lpstr>
      <vt:lpstr>مثال تطبيقي</vt:lpstr>
      <vt:lpstr>الشريحة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الفصل الثاني:المدخل لبرنامج صفحات الإنتشار</dc:title>
  <dc:creator>Amal alfawaz</dc:creator>
  <cp:lastModifiedBy>Amal alfawaz</cp:lastModifiedBy>
  <cp:revision>3</cp:revision>
  <dcterms:created xsi:type="dcterms:W3CDTF">2018-02-05T17:58:44Z</dcterms:created>
  <dcterms:modified xsi:type="dcterms:W3CDTF">2018-02-07T18:50:19Z</dcterms:modified>
</cp:coreProperties>
</file>