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20744960"/>
        <c:axId val="120750848"/>
        <c:axId val="0"/>
      </c:bar3DChart>
      <c:catAx>
        <c:axId val="12074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750848"/>
        <c:crosses val="autoZero"/>
        <c:auto val="1"/>
        <c:lblAlgn val="ctr"/>
        <c:lblOffset val="100"/>
        <c:noMultiLvlLbl val="0"/>
      </c:catAx>
      <c:valAx>
        <c:axId val="12075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744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B0F720-8192-4637-A3EA-1DB270D9A535}" type="datetimeFigureOut">
              <a:rPr lang="ar-SA" smtClean="0"/>
              <a:pPr/>
              <a:t>13/04/1437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BB3722-6942-459B-84B2-F2C85F6C9A7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3505200"/>
          </a:xfrm>
        </p:spPr>
        <p:txBody>
          <a:bodyPr/>
          <a:lstStyle/>
          <a:p>
            <a:pPr eaLnBrk="1" hangingPunct="1">
              <a:defRPr/>
            </a:pPr>
            <a:r>
              <a:rPr lang="ar-SA" sz="9600" dirty="0" smtClean="0"/>
              <a:t>طبيعة العلم</a:t>
            </a:r>
            <a:endParaRPr lang="en-US" sz="9600" dirty="0" smtClean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0" y="3733800"/>
          <a:ext cx="8229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3BE0ABC-4663-4680-8059-E7FD8B0D97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mtClean="0"/>
              <a:t>تعريف العلم</a:t>
            </a:r>
            <a:endParaRPr lang="en-US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smtClean="0"/>
              <a:t>عملية ديناميكية للبحث عن أفضل جواب لأي سؤال يتعلق بالعالم من حولنا . فهو ليس حقائق ثابتة ، فما هو حقيقة اليوم قد يشك به غداَ وقد يعتبر بلا معنى بعد سنة . يضاف إلى ذلك الاتجاهات ، وهي قيم ومعتقدات يتصف بها العلماء.</a:t>
            </a:r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601BDE6-6301-45D3-9AF6-0E9CEDED072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mtClean="0"/>
              <a:t>العلم بصفته محتوى</a:t>
            </a:r>
            <a:endParaRPr lang="en-US" smtClean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SA" b="1" dirty="0" smtClean="0"/>
              <a:t>الحقيقة العلمية</a:t>
            </a:r>
            <a:r>
              <a:rPr lang="ar-SA" dirty="0" smtClean="0"/>
              <a:t> : الحدث أو الظاهرة الأولى التي يستطيع الإنسان ملاحظتها بحواسه العادية أو باستخدام أدوات وأجهزة مساعدة كالميكروسكوب والتلسكوب والترمومتر وغيرها .</a:t>
            </a:r>
          </a:p>
          <a:p>
            <a:pPr algn="r" rtl="1" eaLnBrk="1" hangingPunct="1">
              <a:lnSpc>
                <a:spcPct val="90000"/>
              </a:lnSpc>
              <a:buNone/>
            </a:pPr>
            <a:endParaRPr lang="ar-SA" dirty="0" smtClean="0"/>
          </a:p>
          <a:p>
            <a:pPr algn="r" rtl="1" eaLnBrk="1" hangingPunct="1">
              <a:lnSpc>
                <a:spcPct val="90000"/>
              </a:lnSpc>
            </a:pPr>
            <a:r>
              <a:rPr lang="ar-SA" b="1" dirty="0" smtClean="0"/>
              <a:t>المفهوم</a:t>
            </a:r>
            <a:r>
              <a:rPr lang="ar-SA" dirty="0" smtClean="0"/>
              <a:t> : بناء عقلي ينتج عنه معرفة المتعلم للعلاقات الموجودة بين مجموعة من الحقائق .له أقسام: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dirty="0" smtClean="0"/>
              <a:t>   *مفاهيم التصنيف : الثدييات ، الفقاريات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dirty="0" smtClean="0"/>
              <a:t>   * مفاهيم الارتباط : القوة ، الكثافة 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dirty="0" smtClean="0"/>
              <a:t>   * مفاهيم نظرية :  الذرة ، الكرم ، الشجاعة </a:t>
            </a:r>
            <a:endParaRPr lang="en-US" dirty="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1ABA9D5-B667-456A-97C5-E0E221D749A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en-US" smtClean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b="1" dirty="0" smtClean="0"/>
              <a:t>القواعد والقوانين</a:t>
            </a:r>
            <a:r>
              <a:rPr lang="ar-SA" dirty="0" smtClean="0"/>
              <a:t> :رابطة عقلية تربط بين وقائع أو حوادث أو مفاهيم </a:t>
            </a:r>
          </a:p>
          <a:p>
            <a:pPr algn="r" rtl="1" eaLnBrk="1" hangingPunct="1">
              <a:buFontTx/>
              <a:buNone/>
            </a:pPr>
            <a:r>
              <a:rPr lang="ar-SA" dirty="0" smtClean="0"/>
              <a:t>   القاعدة تصاغ بشكل كيفي ، والقانون بشكل كمي  ، </a:t>
            </a:r>
            <a:r>
              <a:rPr lang="ar-SA" smtClean="0"/>
              <a:t>وتنقسم ‘إلي:</a:t>
            </a:r>
            <a:endParaRPr lang="ar-SA" dirty="0" smtClean="0"/>
          </a:p>
          <a:p>
            <a:pPr algn="r" rtl="1" eaLnBrk="1" hangingPunct="1">
              <a:buFontTx/>
              <a:buNone/>
            </a:pPr>
            <a:r>
              <a:rPr lang="ar-SA" dirty="0" smtClean="0"/>
              <a:t>   * القانون العام: مثل الحامض يحمر ورقة تباع الشمس</a:t>
            </a:r>
          </a:p>
          <a:p>
            <a:pPr algn="r" rtl="1" eaLnBrk="1" hangingPunct="1">
              <a:buFontTx/>
              <a:buNone/>
            </a:pPr>
            <a:r>
              <a:rPr lang="ar-SA" dirty="0" smtClean="0"/>
              <a:t>   * القانون الإحصائي : حوالي نصف سكان العالم نساء.</a:t>
            </a:r>
          </a:p>
          <a:p>
            <a:pPr algn="r" rtl="1" eaLnBrk="1" hangingPunct="1">
              <a:buFontTx/>
              <a:buNone/>
            </a:pPr>
            <a:r>
              <a:rPr lang="ar-SA" dirty="0" smtClean="0"/>
              <a:t> </a:t>
            </a:r>
            <a:endParaRPr lang="en-US" dirty="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E5B5DE1-2EC4-41B2-9F30-BA82BFF99D8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en-US" smtClean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b="1" smtClean="0"/>
              <a:t>النظريات</a:t>
            </a:r>
            <a:r>
              <a:rPr lang="ar-SA" smtClean="0"/>
              <a:t> :بناء من الأفكار اعتمد في بنائه على العديد من الوقائع ، وهي تفسر ملاحظات كثيرة وبعض جوانب الطبيعة . </a:t>
            </a:r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FE32703-359A-45FA-ACC6-EBF1E16977A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mtClean="0"/>
              <a:t>العلم بصفته طريقة</a:t>
            </a:r>
            <a:endParaRPr lang="en-US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ar-SA" b="1" smtClean="0"/>
              <a:t>الملاحظة</a:t>
            </a:r>
            <a:r>
              <a:rPr lang="ar-SA" smtClean="0"/>
              <a:t> : رؤية الأشياء والظواهر بعقل متفتح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b="1" smtClean="0"/>
              <a:t>التصنيف:</a:t>
            </a:r>
            <a:r>
              <a:rPr lang="ar-SA" smtClean="0"/>
              <a:t> جمع الأشياء مع بعضها اعتماداَ على خصائص مشتركة . وله مستويات :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mtClean="0"/>
              <a:t>    *  التصنيف باستخدام خاصية واحدة.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mtClean="0"/>
              <a:t>    *  التصنيف المتعدد 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mtClean="0"/>
              <a:t>    *  تصنيف المجموعات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mtClean="0"/>
              <a:t>    *  التدرج التصاعدي</a:t>
            </a:r>
          </a:p>
          <a:p>
            <a:pPr algn="r" rtl="1" eaLnBrk="1" hangingPunct="1">
              <a:lnSpc>
                <a:spcPct val="90000"/>
              </a:lnSpc>
              <a:buFontTx/>
              <a:buNone/>
            </a:pPr>
            <a:r>
              <a:rPr lang="ar-SA" smtClean="0"/>
              <a:t>    * التدرج التنازلي </a:t>
            </a:r>
            <a:endParaRPr lang="en-US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8A95BC7C-024D-4458-903C-6B7313D50795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762000" y="685800"/>
            <a:ext cx="7924800" cy="76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693025" cy="3876675"/>
          </a:xfrm>
        </p:spPr>
        <p:txBody>
          <a:bodyPr>
            <a:normAutofit fontScale="92500" lnSpcReduction="20000"/>
          </a:bodyPr>
          <a:lstStyle/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القياس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التفسير</a:t>
            </a:r>
            <a:r>
              <a:rPr lang="ar-SA" sz="2400" dirty="0" smtClean="0"/>
              <a:t> : اقتراح أو تخمين حول الشيء الملاحظ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التنبؤ</a:t>
            </a:r>
            <a:r>
              <a:rPr lang="ar-SA" sz="2400" dirty="0" smtClean="0"/>
              <a:t>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تمييز العلاقات </a:t>
            </a:r>
            <a:r>
              <a:rPr lang="ar-SA" sz="2400" b="1" dirty="0" err="1" smtClean="0"/>
              <a:t>الزمانية</a:t>
            </a:r>
            <a:r>
              <a:rPr lang="ar-SA" sz="2400" b="1" dirty="0" smtClean="0"/>
              <a:t> والمكانية</a:t>
            </a:r>
            <a:r>
              <a:rPr lang="ar-SA" sz="2400" dirty="0" smtClean="0"/>
              <a:t> : تمييز وتسمية الأشكال الهندسية ، وصف مكان جسم ، وصف تماثل الأجسام ...الخ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العلاقات العددية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فرض الفرضيات</a:t>
            </a:r>
            <a:r>
              <a:rPr lang="ar-SA" sz="2400" dirty="0" smtClean="0"/>
              <a:t> : حل مبدئي غير مؤكد لمشكلة معينة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التجريب </a:t>
            </a:r>
            <a:r>
              <a:rPr lang="ar-SA" sz="2400" dirty="0" smtClean="0"/>
              <a:t>: تغيير متعمد للأشياء أو الظواهر بحيث تصبح في وضع يختلف عما هي عليه في الطبيعة وذلك لتسهيل دراستها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الاستقراء</a:t>
            </a:r>
            <a:r>
              <a:rPr lang="ar-SA" sz="2400" dirty="0" smtClean="0"/>
              <a:t> : عملية عقلية يصل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العقل من الجزئيات إلى التعميم .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b="1" dirty="0" smtClean="0"/>
              <a:t>الاستنباط </a:t>
            </a:r>
            <a:r>
              <a:rPr lang="ar-SA" sz="2400" dirty="0" smtClean="0"/>
              <a:t>: عكس الاستقراء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ar-SA" sz="2400" smtClean="0"/>
              <a:t>التحكم بالعوامل</a:t>
            </a:r>
            <a:endParaRPr lang="en-US" sz="2400" smtClean="0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36A8F25-7AC6-4A3C-B37D-75D526714A1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A9706E6B9ADA4D970453369419C47E" ma:contentTypeVersion="0" ma:contentTypeDescription="Create a new document." ma:contentTypeScope="" ma:versionID="c98bcbd3c70c8dfe1e51240ad1a276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48D2F4-BC91-4E6B-BB50-91B631639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EAD154F-F7F4-4F8A-8725-9B19B3A662B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43F0E-AE81-4C79-9721-BCAB45627A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321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تدفق</vt:lpstr>
      <vt:lpstr>طبيعة العلم</vt:lpstr>
      <vt:lpstr>تعريف العلم</vt:lpstr>
      <vt:lpstr>العلم بصفته محتوى</vt:lpstr>
      <vt:lpstr>PowerPoint Presentation</vt:lpstr>
      <vt:lpstr>PowerPoint Presentation</vt:lpstr>
      <vt:lpstr>العلم بصفته طريقة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طبيعة العلم</dc:title>
  <dc:creator>Dr.Ali</dc:creator>
  <cp:lastModifiedBy>asus</cp:lastModifiedBy>
  <cp:revision>10</cp:revision>
  <dcterms:created xsi:type="dcterms:W3CDTF">2008-07-05T10:26:02Z</dcterms:created>
  <dcterms:modified xsi:type="dcterms:W3CDTF">2016-01-23T19:17:42Z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0x010100E1A9706E6B9ADA4D970453369419C47E</vt:lpwstr>
  </property>
</Properties>
</file>