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72" r:id="rId4"/>
  </p:sldMasterIdLst>
  <p:sldIdLst>
    <p:sldId id="266" r:id="rId5"/>
    <p:sldId id="267" r:id="rId6"/>
    <p:sldId id="268" r:id="rId7"/>
    <p:sldId id="269" r:id="rId8"/>
    <p:sldId id="270" r:id="rId9"/>
    <p:sldId id="271" r:id="rId10"/>
    <p:sldId id="272" r:id="rId11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>
        <p:scale>
          <a:sx n="72" d="100"/>
          <a:sy n="72" d="100"/>
        </p:scale>
        <p:origin x="-1230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ableStyles" Target="tableStyle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ar-SA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  <c:spPr>
        <a:noFill/>
        <a:ln w="25400">
          <a:noFill/>
        </a:ln>
      </c:spPr>
    </c:sideWall>
    <c:backWall>
      <c:thickness val="0"/>
      <c:spPr>
        <a:noFill/>
        <a:ln w="25400">
          <a:noFill/>
        </a:ln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ورقة1!$B$1</c:f>
              <c:strCache>
                <c:ptCount val="1"/>
                <c:pt idx="0">
                  <c:v>سلسلة 1</c:v>
                </c:pt>
              </c:strCache>
            </c:strRef>
          </c:tx>
          <c:invertIfNegative val="0"/>
          <c:cat>
            <c:strRef>
              <c:f>ورقة1!$A$2:$A$5</c:f>
              <c:strCache>
                <c:ptCount val="4"/>
                <c:pt idx="0">
                  <c:v>فئة 1</c:v>
                </c:pt>
                <c:pt idx="1">
                  <c:v>فئة 2</c:v>
                </c:pt>
                <c:pt idx="2">
                  <c:v>فئة 3</c:v>
                </c:pt>
                <c:pt idx="3">
                  <c:v>فئة 4</c:v>
                </c:pt>
              </c:strCache>
            </c:strRef>
          </c:cat>
          <c:val>
            <c:numRef>
              <c:f>ورقة1!$B$2:$B$5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ورقة1!$C$1</c:f>
              <c:strCache>
                <c:ptCount val="1"/>
                <c:pt idx="0">
                  <c:v>سلسلة 2</c:v>
                </c:pt>
              </c:strCache>
            </c:strRef>
          </c:tx>
          <c:invertIfNegative val="0"/>
          <c:cat>
            <c:strRef>
              <c:f>ورقة1!$A$2:$A$5</c:f>
              <c:strCache>
                <c:ptCount val="4"/>
                <c:pt idx="0">
                  <c:v>فئة 1</c:v>
                </c:pt>
                <c:pt idx="1">
                  <c:v>فئة 2</c:v>
                </c:pt>
                <c:pt idx="2">
                  <c:v>فئة 3</c:v>
                </c:pt>
                <c:pt idx="3">
                  <c:v>فئة 4</c:v>
                </c:pt>
              </c:strCache>
            </c:strRef>
          </c:cat>
          <c:val>
            <c:numRef>
              <c:f>ورقة1!$C$2:$C$5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ورقة1!$D$1</c:f>
              <c:strCache>
                <c:ptCount val="1"/>
                <c:pt idx="0">
                  <c:v>سلسلة 3</c:v>
                </c:pt>
              </c:strCache>
            </c:strRef>
          </c:tx>
          <c:invertIfNegative val="0"/>
          <c:cat>
            <c:strRef>
              <c:f>ورقة1!$A$2:$A$5</c:f>
              <c:strCache>
                <c:ptCount val="4"/>
                <c:pt idx="0">
                  <c:v>فئة 1</c:v>
                </c:pt>
                <c:pt idx="1">
                  <c:v>فئة 2</c:v>
                </c:pt>
                <c:pt idx="2">
                  <c:v>فئة 3</c:v>
                </c:pt>
                <c:pt idx="3">
                  <c:v>فئة 4</c:v>
                </c:pt>
              </c:strCache>
            </c:strRef>
          </c:cat>
          <c:val>
            <c:numRef>
              <c:f>ورقة1!$D$2:$D$5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one"/>
        <c:axId val="120744960"/>
        <c:axId val="120750848"/>
        <c:axId val="0"/>
      </c:bar3DChart>
      <c:catAx>
        <c:axId val="120744960"/>
        <c:scaling>
          <c:orientation val="minMax"/>
        </c:scaling>
        <c:delete val="0"/>
        <c:axPos val="b"/>
        <c:majorTickMark val="out"/>
        <c:minorTickMark val="none"/>
        <c:tickLblPos val="nextTo"/>
        <c:crossAx val="120750848"/>
        <c:crosses val="autoZero"/>
        <c:auto val="1"/>
        <c:lblAlgn val="ctr"/>
        <c:lblOffset val="100"/>
        <c:noMultiLvlLbl val="0"/>
      </c:catAx>
      <c:valAx>
        <c:axId val="12075084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2074496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ar-SA"/>
    </a:p>
  </c:txPr>
  <c:externalData r:id="rId1">
    <c:autoUpdate val="0"/>
  </c:externalData>
</c:chartSpac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عنوان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17" name="عنوان فرعي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30" name="عنصر نائب للتاريخ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19" name="عنصر نائب للتذييل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27" name="عنصر نائب لرقم الشريحة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مستطيل ذو زاوية واحدة مخدوشة ودائرية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مثلث قائم الزاوية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10" name="شكل حر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شكل حر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شكل حر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شكل حر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عنصر نائب للعنوان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0" name="عنصر نائب للنص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10" name="عنصر نائب للتاريخ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1DB0F720-8192-4637-A3EA-1DB270D9A535}" type="datetimeFigureOut">
              <a:rPr lang="ar-SA" smtClean="0"/>
              <a:pPr/>
              <a:t>13/04/1437</a:t>
            </a:fld>
            <a:endParaRPr lang="ar-SA"/>
          </a:p>
        </p:txBody>
      </p:sp>
      <p:sp>
        <p:nvSpPr>
          <p:cNvPr id="22" name="عنصر نائب للتذييل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18" name="عنصر نائب لرقم الشريحة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3BB3722-6942-459B-84B2-F2C85F6C9A74}" type="slidenum">
              <a:rPr lang="ar-SA" smtClean="0"/>
              <a:pPr/>
              <a:t>‹#›</a:t>
            </a:fld>
            <a:endParaRPr lang="ar-SA"/>
          </a:p>
        </p:txBody>
      </p:sp>
      <p:grpSp>
        <p:nvGrpSpPr>
          <p:cNvPr id="2" name="مجموعة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شكل حر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شكل حر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1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r" rtl="1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r" rtl="1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r" rtl="1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r" rtl="1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r" rtl="1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rtl="1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r" rtl="1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r" rtl="1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61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3505200"/>
          </a:xfrm>
        </p:spPr>
        <p:txBody>
          <a:bodyPr/>
          <a:lstStyle/>
          <a:p>
            <a:pPr eaLnBrk="1" hangingPunct="1">
              <a:defRPr/>
            </a:pPr>
            <a:r>
              <a:rPr lang="ar-SA" sz="9600" dirty="0" smtClean="0"/>
              <a:t>طبيعة العلم</a:t>
            </a:r>
            <a:endParaRPr lang="en-US" sz="9600" dirty="0" smtClean="0"/>
          </a:p>
        </p:txBody>
      </p:sp>
      <p:graphicFrame>
        <p:nvGraphicFramePr>
          <p:cNvPr id="6" name="عنصر نائب للمحتوى 5"/>
          <p:cNvGraphicFramePr>
            <a:graphicFrameLocks noGrp="1"/>
          </p:cNvGraphicFramePr>
          <p:nvPr>
            <p:ph idx="1"/>
          </p:nvPr>
        </p:nvGraphicFramePr>
        <p:xfrm>
          <a:off x="457200" y="3733800"/>
          <a:ext cx="8229600" cy="2362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pPr>
              <a:defRPr/>
            </a:pPr>
            <a:fld id="{53BE0ABC-4663-4680-8059-E7FD8B0D975C}" type="slidenum">
              <a:rPr lang="en-US"/>
              <a:pPr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  <p:transition>
    <p:wheel spokes="3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6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r" eaLnBrk="1" hangingPunct="1">
              <a:defRPr/>
            </a:pPr>
            <a:r>
              <a:rPr lang="ar-SA" smtClean="0"/>
              <a:t>تعريف العلم</a:t>
            </a:r>
            <a:endParaRPr lang="en-US" smtClean="0"/>
          </a:p>
        </p:txBody>
      </p:sp>
      <p:sp>
        <p:nvSpPr>
          <p:cNvPr id="61444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algn="r" rtl="1" eaLnBrk="1" hangingPunct="1"/>
            <a:r>
              <a:rPr lang="ar-SA" smtClean="0"/>
              <a:t>عملية ديناميكية للبحث عن أفضل جواب لأي سؤال يتعلق بالعالم من حولنا . فهو ليس حقائق ثابتة ، فما هو حقيقة اليوم قد يشك به غداَ وقد يعتبر بلا معنى بعد سنة . يضاف إلى ذلك الاتجاهات ، وهي قيم ومعتقدات يتصف بها العلماء.</a:t>
            </a:r>
            <a:endParaRPr lang="en-US" smtClean="0"/>
          </a:p>
        </p:txBody>
      </p:sp>
      <p:sp>
        <p:nvSpPr>
          <p:cNvPr id="5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pPr>
              <a:defRPr/>
            </a:pPr>
            <a:fld id="{2601BDE6-6301-45D3-9AF6-0E9CEDED0729}" type="slidenum">
              <a:rPr lang="en-US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6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r" eaLnBrk="1" hangingPunct="1">
              <a:defRPr/>
            </a:pPr>
            <a:r>
              <a:rPr lang="ar-SA" smtClean="0"/>
              <a:t>العلم بصفته محتوى</a:t>
            </a:r>
            <a:endParaRPr lang="en-US" smtClean="0"/>
          </a:p>
        </p:txBody>
      </p:sp>
      <p:sp>
        <p:nvSpPr>
          <p:cNvPr id="62468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algn="r" rtl="1" eaLnBrk="1" hangingPunct="1">
              <a:lnSpc>
                <a:spcPct val="90000"/>
              </a:lnSpc>
            </a:pPr>
            <a:r>
              <a:rPr lang="ar-SA" b="1" dirty="0" smtClean="0"/>
              <a:t>الحقيقة العلمية</a:t>
            </a:r>
            <a:r>
              <a:rPr lang="ar-SA" dirty="0" smtClean="0"/>
              <a:t> : الحدث أو الظاهرة الأولى التي يستطيع الإنسان ملاحظتها بحواسه العادية أو باستخدام أدوات وأجهزة مساعدة كالميكروسكوب والتلسكوب والترمومتر وغيرها .</a:t>
            </a:r>
          </a:p>
          <a:p>
            <a:pPr algn="r" rtl="1" eaLnBrk="1" hangingPunct="1">
              <a:lnSpc>
                <a:spcPct val="90000"/>
              </a:lnSpc>
              <a:buNone/>
            </a:pPr>
            <a:endParaRPr lang="ar-SA" dirty="0" smtClean="0"/>
          </a:p>
          <a:p>
            <a:pPr algn="r" rtl="1" eaLnBrk="1" hangingPunct="1">
              <a:lnSpc>
                <a:spcPct val="90000"/>
              </a:lnSpc>
            </a:pPr>
            <a:r>
              <a:rPr lang="ar-SA" b="1" dirty="0" smtClean="0"/>
              <a:t>المفهوم</a:t>
            </a:r>
            <a:r>
              <a:rPr lang="ar-SA" dirty="0" smtClean="0"/>
              <a:t> : بناء عقلي ينتج عنه معرفة المتعلم للعلاقات الموجودة بين مجموعة من الحقائق .له أقسام:</a:t>
            </a:r>
          </a:p>
          <a:p>
            <a:pPr algn="r" rtl="1" eaLnBrk="1" hangingPunct="1">
              <a:lnSpc>
                <a:spcPct val="90000"/>
              </a:lnSpc>
              <a:buFontTx/>
              <a:buNone/>
            </a:pPr>
            <a:r>
              <a:rPr lang="ar-SA" dirty="0" smtClean="0"/>
              <a:t>   *مفاهيم التصنيف : الثدييات ، الفقاريات</a:t>
            </a:r>
          </a:p>
          <a:p>
            <a:pPr algn="r" rtl="1" eaLnBrk="1" hangingPunct="1">
              <a:lnSpc>
                <a:spcPct val="90000"/>
              </a:lnSpc>
              <a:buFontTx/>
              <a:buNone/>
            </a:pPr>
            <a:r>
              <a:rPr lang="ar-SA" dirty="0" smtClean="0"/>
              <a:t>   * مفاهيم الارتباط : القوة ، الكثافة </a:t>
            </a:r>
          </a:p>
          <a:p>
            <a:pPr algn="r" rtl="1" eaLnBrk="1" hangingPunct="1">
              <a:lnSpc>
                <a:spcPct val="90000"/>
              </a:lnSpc>
              <a:buFontTx/>
              <a:buNone/>
            </a:pPr>
            <a:r>
              <a:rPr lang="ar-SA" dirty="0" smtClean="0"/>
              <a:t>   * مفاهيم نظرية :  الذرة ، الكرم ، الشجاعة </a:t>
            </a:r>
            <a:endParaRPr lang="en-US" dirty="0" smtClean="0"/>
          </a:p>
        </p:txBody>
      </p:sp>
      <p:sp>
        <p:nvSpPr>
          <p:cNvPr id="5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pPr>
              <a:defRPr/>
            </a:pPr>
            <a:fld id="{C1ABA9D5-B667-456A-97C5-E0E221D749A1}" type="slidenum">
              <a:rPr lang="en-US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6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r" eaLnBrk="1" hangingPunct="1">
              <a:defRPr/>
            </a:pPr>
            <a:endParaRPr lang="en-US" smtClean="0"/>
          </a:p>
        </p:txBody>
      </p:sp>
      <p:sp>
        <p:nvSpPr>
          <p:cNvPr id="63492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algn="r" rtl="1" eaLnBrk="1" hangingPunct="1"/>
            <a:r>
              <a:rPr lang="ar-SA" b="1" dirty="0" smtClean="0"/>
              <a:t>القواعد والقوانين</a:t>
            </a:r>
            <a:r>
              <a:rPr lang="ar-SA" dirty="0" smtClean="0"/>
              <a:t> :رابطة عقلية تربط بين وقائع أو حوادث أو مفاهيم </a:t>
            </a:r>
          </a:p>
          <a:p>
            <a:pPr algn="r" rtl="1" eaLnBrk="1" hangingPunct="1">
              <a:buFontTx/>
              <a:buNone/>
            </a:pPr>
            <a:r>
              <a:rPr lang="ar-SA" dirty="0" smtClean="0"/>
              <a:t>   القاعدة تصاغ بشكل كيفي ، والقانون بشكل كمي  ، </a:t>
            </a:r>
            <a:r>
              <a:rPr lang="ar-SA" smtClean="0"/>
              <a:t>وتنقسم ‘إلي:</a:t>
            </a:r>
            <a:endParaRPr lang="ar-SA" dirty="0" smtClean="0"/>
          </a:p>
          <a:p>
            <a:pPr algn="r" rtl="1" eaLnBrk="1" hangingPunct="1">
              <a:buFontTx/>
              <a:buNone/>
            </a:pPr>
            <a:r>
              <a:rPr lang="ar-SA" dirty="0" smtClean="0"/>
              <a:t>   * القانون العام: مثل الحامض يحمر ورقة تباع الشمس</a:t>
            </a:r>
          </a:p>
          <a:p>
            <a:pPr algn="r" rtl="1" eaLnBrk="1" hangingPunct="1">
              <a:buFontTx/>
              <a:buNone/>
            </a:pPr>
            <a:r>
              <a:rPr lang="ar-SA" dirty="0" smtClean="0"/>
              <a:t>   * القانون الإحصائي : حوالي نصف سكان العالم نساء.</a:t>
            </a:r>
          </a:p>
          <a:p>
            <a:pPr algn="r" rtl="1" eaLnBrk="1" hangingPunct="1">
              <a:buFontTx/>
              <a:buNone/>
            </a:pPr>
            <a:r>
              <a:rPr lang="ar-SA" dirty="0" smtClean="0"/>
              <a:t> </a:t>
            </a:r>
            <a:endParaRPr lang="en-US" dirty="0" smtClean="0"/>
          </a:p>
        </p:txBody>
      </p:sp>
      <p:sp>
        <p:nvSpPr>
          <p:cNvPr id="5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pPr>
              <a:defRPr/>
            </a:pPr>
            <a:fld id="{1E5B5DE1-2EC4-41B2-9F30-BA82BFF99D8C}" type="slidenum">
              <a:rPr lang="en-US"/>
              <a:pPr>
                <a:defRPr/>
              </a:pPr>
              <a:t>4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7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r" eaLnBrk="1" hangingPunct="1">
              <a:defRPr/>
            </a:pPr>
            <a:endParaRPr lang="en-US" smtClean="0"/>
          </a:p>
        </p:txBody>
      </p:sp>
      <p:sp>
        <p:nvSpPr>
          <p:cNvPr id="6451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algn="r" rtl="1" eaLnBrk="1" hangingPunct="1"/>
            <a:r>
              <a:rPr lang="ar-SA" b="1" smtClean="0"/>
              <a:t>النظريات</a:t>
            </a:r>
            <a:r>
              <a:rPr lang="ar-SA" smtClean="0"/>
              <a:t> :بناء من الأفكار اعتمد في بنائه على العديد من الوقائع ، وهي تفسر ملاحظات كثيرة وبعض جوانب الطبيعة . </a:t>
            </a:r>
            <a:endParaRPr lang="en-US" smtClean="0"/>
          </a:p>
        </p:txBody>
      </p:sp>
      <p:sp>
        <p:nvSpPr>
          <p:cNvPr id="5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pPr>
              <a:defRPr/>
            </a:pPr>
            <a:fld id="{3FE32703-359A-45FA-ACC6-EBF1E16977A8}" type="slidenum">
              <a:rPr lang="en-US"/>
              <a:pPr>
                <a:defRPr/>
              </a:pPr>
              <a:t>5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7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r" eaLnBrk="1" hangingPunct="1">
              <a:defRPr/>
            </a:pPr>
            <a:r>
              <a:rPr lang="ar-SA" smtClean="0"/>
              <a:t>العلم بصفته طريقة</a:t>
            </a:r>
            <a:endParaRPr lang="en-US" smtClean="0"/>
          </a:p>
        </p:txBody>
      </p:sp>
      <p:sp>
        <p:nvSpPr>
          <p:cNvPr id="65540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algn="r" rtl="1" eaLnBrk="1" hangingPunct="1">
              <a:lnSpc>
                <a:spcPct val="90000"/>
              </a:lnSpc>
            </a:pPr>
            <a:r>
              <a:rPr lang="ar-SA" b="1" smtClean="0"/>
              <a:t>الملاحظة</a:t>
            </a:r>
            <a:r>
              <a:rPr lang="ar-SA" smtClean="0"/>
              <a:t> : رؤية الأشياء والظواهر بعقل متفتح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ar-SA" b="1" smtClean="0"/>
              <a:t>التصنيف:</a:t>
            </a:r>
            <a:r>
              <a:rPr lang="ar-SA" smtClean="0"/>
              <a:t> جمع الأشياء مع بعضها اعتماداَ على خصائص مشتركة . وله مستويات :</a:t>
            </a:r>
          </a:p>
          <a:p>
            <a:pPr algn="r" rtl="1" eaLnBrk="1" hangingPunct="1">
              <a:lnSpc>
                <a:spcPct val="90000"/>
              </a:lnSpc>
              <a:buFontTx/>
              <a:buNone/>
            </a:pPr>
            <a:r>
              <a:rPr lang="ar-SA" smtClean="0"/>
              <a:t>    *  التصنيف باستخدام خاصية واحدة.</a:t>
            </a:r>
          </a:p>
          <a:p>
            <a:pPr algn="r" rtl="1" eaLnBrk="1" hangingPunct="1">
              <a:lnSpc>
                <a:spcPct val="90000"/>
              </a:lnSpc>
              <a:buFontTx/>
              <a:buNone/>
            </a:pPr>
            <a:r>
              <a:rPr lang="ar-SA" smtClean="0"/>
              <a:t>    *  التصنيف المتعدد </a:t>
            </a:r>
          </a:p>
          <a:p>
            <a:pPr algn="r" rtl="1" eaLnBrk="1" hangingPunct="1">
              <a:lnSpc>
                <a:spcPct val="90000"/>
              </a:lnSpc>
              <a:buFontTx/>
              <a:buNone/>
            </a:pPr>
            <a:r>
              <a:rPr lang="ar-SA" smtClean="0"/>
              <a:t>    *  تصنيف المجموعات</a:t>
            </a:r>
          </a:p>
          <a:p>
            <a:pPr algn="r" rtl="1" eaLnBrk="1" hangingPunct="1">
              <a:lnSpc>
                <a:spcPct val="90000"/>
              </a:lnSpc>
              <a:buFontTx/>
              <a:buNone/>
            </a:pPr>
            <a:r>
              <a:rPr lang="ar-SA" smtClean="0"/>
              <a:t>    *  التدرج التصاعدي</a:t>
            </a:r>
          </a:p>
          <a:p>
            <a:pPr algn="r" rtl="1" eaLnBrk="1" hangingPunct="1">
              <a:lnSpc>
                <a:spcPct val="90000"/>
              </a:lnSpc>
              <a:buFontTx/>
              <a:buNone/>
            </a:pPr>
            <a:r>
              <a:rPr lang="ar-SA" smtClean="0"/>
              <a:t>    * التدرج التنازلي </a:t>
            </a:r>
            <a:endParaRPr lang="en-US" smtClean="0"/>
          </a:p>
        </p:txBody>
      </p:sp>
      <p:sp>
        <p:nvSpPr>
          <p:cNvPr id="5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pPr>
              <a:defRPr/>
            </a:pPr>
            <a:fld id="{8A95BC7C-024D-4458-903C-6B7313D50795}" type="slidenum">
              <a:rPr lang="en-US"/>
              <a:pPr>
                <a:defRPr/>
              </a:pPr>
              <a:t>6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754" name="Rectangle 2"/>
          <p:cNvSpPr>
            <a:spLocks noGrp="1" noChangeArrowheads="1"/>
          </p:cNvSpPr>
          <p:nvPr>
            <p:ph type="title"/>
          </p:nvPr>
        </p:nvSpPr>
        <p:spPr>
          <a:xfrm flipV="1">
            <a:off x="762000" y="685800"/>
            <a:ext cx="7924800" cy="7620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endParaRPr lang="en-US" dirty="0" smtClean="0"/>
          </a:p>
        </p:txBody>
      </p:sp>
      <p:sp>
        <p:nvSpPr>
          <p:cNvPr id="66564" name="Rectangle 3"/>
          <p:cNvSpPr>
            <a:spLocks noGrp="1" noChangeArrowheads="1"/>
          </p:cNvSpPr>
          <p:nvPr>
            <p:ph idx="1"/>
          </p:nvPr>
        </p:nvSpPr>
        <p:spPr>
          <a:xfrm>
            <a:off x="838200" y="2209800"/>
            <a:ext cx="7693025" cy="3876675"/>
          </a:xfrm>
        </p:spPr>
        <p:txBody>
          <a:bodyPr>
            <a:normAutofit fontScale="92500" lnSpcReduction="20000"/>
          </a:bodyPr>
          <a:lstStyle/>
          <a:p>
            <a:pPr algn="r" rtl="1" eaLnBrk="1" hangingPunct="1">
              <a:lnSpc>
                <a:spcPct val="90000"/>
              </a:lnSpc>
            </a:pPr>
            <a:r>
              <a:rPr lang="ar-SA" sz="2400" b="1" dirty="0" smtClean="0"/>
              <a:t>القياس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ar-SA" sz="2400" b="1" dirty="0" smtClean="0"/>
              <a:t>التفسير</a:t>
            </a:r>
            <a:r>
              <a:rPr lang="ar-SA" sz="2400" dirty="0" smtClean="0"/>
              <a:t> : اقتراح أو تخمين حول الشيء الملاحظ 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ar-SA" sz="2400" b="1" dirty="0" smtClean="0"/>
              <a:t>التنبؤ</a:t>
            </a:r>
            <a:r>
              <a:rPr lang="ar-SA" sz="2400" dirty="0" smtClean="0"/>
              <a:t> 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ar-SA" sz="2400" b="1" dirty="0" smtClean="0"/>
              <a:t>تمييز العلاقات </a:t>
            </a:r>
            <a:r>
              <a:rPr lang="ar-SA" sz="2400" b="1" dirty="0" err="1" smtClean="0"/>
              <a:t>الزمانية</a:t>
            </a:r>
            <a:r>
              <a:rPr lang="ar-SA" sz="2400" b="1" dirty="0" smtClean="0"/>
              <a:t> والمكانية</a:t>
            </a:r>
            <a:r>
              <a:rPr lang="ar-SA" sz="2400" dirty="0" smtClean="0"/>
              <a:t> : تمييز وتسمية الأشكال الهندسية ، وصف مكان جسم ، وصف تماثل الأجسام ...الخ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ar-SA" sz="2400" b="1" dirty="0" smtClean="0"/>
              <a:t>العلاقات العددية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ar-SA" sz="2400" b="1" dirty="0" smtClean="0"/>
              <a:t>فرض الفرضيات</a:t>
            </a:r>
            <a:r>
              <a:rPr lang="ar-SA" sz="2400" dirty="0" smtClean="0"/>
              <a:t> : حل مبدئي غير مؤكد لمشكلة معينة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ar-SA" sz="2400" b="1" dirty="0" smtClean="0"/>
              <a:t>التجريب </a:t>
            </a:r>
            <a:r>
              <a:rPr lang="ar-SA" sz="2400" dirty="0" smtClean="0"/>
              <a:t>: تغيير متعمد للأشياء أو الظواهر بحيث تصبح في وضع يختلف عما هي عليه في الطبيعة وذلك لتسهيل دراستها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ar-SA" sz="2400" b="1" dirty="0" smtClean="0"/>
              <a:t>الاستقراء</a:t>
            </a:r>
            <a:r>
              <a:rPr lang="ar-SA" sz="2400" dirty="0" smtClean="0"/>
              <a:t> : عملية عقلية يصل </a:t>
            </a:r>
            <a:r>
              <a:rPr lang="ar-SA" sz="2400" dirty="0" err="1" smtClean="0"/>
              <a:t>بها</a:t>
            </a:r>
            <a:r>
              <a:rPr lang="ar-SA" sz="2400" dirty="0" smtClean="0"/>
              <a:t> العقل من الجزئيات إلى التعميم .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ar-SA" sz="2400" b="1" dirty="0" smtClean="0"/>
              <a:t>الاستنباط </a:t>
            </a:r>
            <a:r>
              <a:rPr lang="ar-SA" sz="2400" dirty="0" smtClean="0"/>
              <a:t>: عكس الاستقراء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ar-SA" sz="2400" smtClean="0"/>
              <a:t>التحكم بالعوامل</a:t>
            </a:r>
            <a:endParaRPr lang="en-US" sz="2400" smtClean="0"/>
          </a:p>
        </p:txBody>
      </p:sp>
      <p:sp>
        <p:nvSpPr>
          <p:cNvPr id="5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/>
          </a:bodyPr>
          <a:lstStyle/>
          <a:p>
            <a:pPr>
              <a:defRPr/>
            </a:pPr>
            <a:fld id="{736A8F25-7AC6-4A3C-B37D-75D526714A1D}" type="slidenum">
              <a:rPr lang="en-US"/>
              <a:pPr>
                <a:defRPr/>
              </a:pPr>
              <a:t>7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تدفق">
  <a:themeElements>
    <a:clrScheme name="تدفق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تدفق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تدفق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1A9706E6B9ADA4D970453369419C47E" ma:contentTypeVersion="0" ma:contentTypeDescription="Create a new document." ma:contentTypeScope="" ma:versionID="c98bcbd3c70c8dfe1e51240ad1a2763c">
  <xsd:schema xmlns:xsd="http://www.w3.org/2001/XMLSchema" xmlns:p="http://schemas.microsoft.com/office/2006/metadata/properties" targetNamespace="http://schemas.microsoft.com/office/2006/metadata/properties" ma:root="true" ma:fieldsID="4aeb20c0e3442673af7ee10786458764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p:properties xmlns:p="http://schemas.microsoft.com/office/2006/metadata/properties" xmlns:xsi="http://www.w3.org/2001/XMLSchema-instance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DF48D2F4-BC91-4E6B-BB50-91B631639E4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2.xml><?xml version="1.0" encoding="utf-8"?>
<ds:datastoreItem xmlns:ds="http://schemas.openxmlformats.org/officeDocument/2006/customXml" ds:itemID="{0EAD154F-F7F4-4F8A-8725-9B19B3A662B8}">
  <ds:schemaRefs>
    <ds:schemaRef ds:uri="http://purl.org/dc/terms/"/>
    <ds:schemaRef ds:uri="http://schemas.openxmlformats.org/package/2006/metadata/core-properties"/>
    <ds:schemaRef ds:uri="http://purl.org/dc/dcmitype/"/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B1D43F0E-AE81-4C79-9721-BCAB45627A3F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273</TotalTime>
  <Words>321</Words>
  <Application>Microsoft Office PowerPoint</Application>
  <PresentationFormat>On-screen Show (4:3)</PresentationFormat>
  <Paragraphs>41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تدفق</vt:lpstr>
      <vt:lpstr>طبيعة العلم</vt:lpstr>
      <vt:lpstr>تعريف العلم</vt:lpstr>
      <vt:lpstr>العلم بصفته محتوى</vt:lpstr>
      <vt:lpstr>PowerPoint Presentation</vt:lpstr>
      <vt:lpstr>PowerPoint Presentation</vt:lpstr>
      <vt:lpstr>العلم بصفته طريقة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طبيعة العلم</dc:title>
  <dc:creator>Dr.Ali</dc:creator>
  <cp:lastModifiedBy>asus</cp:lastModifiedBy>
  <cp:revision>10</cp:revision>
  <dcterms:created xsi:type="dcterms:W3CDTF">2008-07-05T10:26:02Z</dcterms:created>
  <dcterms:modified xsi:type="dcterms:W3CDTF">2016-01-23T19:17:42Z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0x010100E1A9706E6B9ADA4D970453369419C47E</vt:lpwstr>
  </property>
</Properties>
</file>

<file path=docProps/thumbnail.jpeg>
</file>