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4" r:id="rId3"/>
    <p:sldId id="257" r:id="rId4"/>
    <p:sldId id="258" r:id="rId5"/>
    <p:sldId id="265" r:id="rId6"/>
    <p:sldId id="266" r:id="rId7"/>
    <p:sldId id="267" r:id="rId8"/>
    <p:sldId id="268" r:id="rId9"/>
    <p:sldId id="269" r:id="rId10"/>
    <p:sldId id="270" r:id="rId11"/>
    <p:sldId id="260" r:id="rId12"/>
    <p:sldId id="261" r:id="rId13"/>
    <p:sldId id="262" r:id="rId14"/>
    <p:sldId id="271" r:id="rId15"/>
    <p:sldId id="263" r:id="rId16"/>
    <p:sldId id="27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022"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9DBE49-77D4-4746-92DB-B8D199F33AF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9DBE49-77D4-4746-92DB-B8D199F33AF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9DBE49-77D4-4746-92DB-B8D199F33AF5}" type="slidenum">
              <a:rPr lang="ar-SA" smtClean="0"/>
              <a:pPr/>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9DBE49-77D4-4746-92DB-B8D199F33AF5}" type="slidenum">
              <a:rPr lang="ar-SA" smtClean="0"/>
              <a:pPr/>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9DBE49-77D4-4746-92DB-B8D199F33AF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49DBE49-77D4-4746-92DB-B8D199F33AF5}" type="slidenum">
              <a:rPr lang="ar-SA" smtClean="0"/>
              <a:pPr/>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49DBE49-77D4-4746-92DB-B8D199F33AF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49DBE49-77D4-4746-92DB-B8D199F33AF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49DBE49-77D4-4746-92DB-B8D199F33AF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49DBE49-77D4-4746-92DB-B8D199F33AF5}" type="slidenum">
              <a:rPr lang="ar-SA" smtClean="0"/>
              <a:pPr/>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FF83A29-A9F3-4478-9D6E-48F793AA6BDB}" type="datetimeFigureOut">
              <a:rPr lang="ar-SA" smtClean="0"/>
              <a:pPr/>
              <a:t>12/05/1436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49DBE49-77D4-4746-92DB-B8D199F33AF5}" type="slidenum">
              <a:rPr lang="ar-SA" smtClean="0"/>
              <a:pPr/>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FF83A29-A9F3-4478-9D6E-48F793AA6BDB}" type="datetimeFigureOut">
              <a:rPr lang="ar-SA" smtClean="0"/>
              <a:pPr/>
              <a:t>12/05/1436</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49DBE49-77D4-4746-92DB-B8D199F33AF5}" type="slidenum">
              <a:rPr lang="ar-SA" smtClean="0"/>
              <a:pPr/>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944216"/>
          </a:xfrm>
        </p:spPr>
        <p:txBody>
          <a:bodyPr>
            <a:normAutofit/>
          </a:bodyPr>
          <a:lstStyle/>
          <a:p>
            <a:r>
              <a:rPr lang="ar-SA" dirty="0" smtClean="0"/>
              <a:t>الباب الثاني/ الفصل الثاني</a:t>
            </a:r>
            <a:endParaRPr lang="ar-SA" dirty="0"/>
          </a:p>
        </p:txBody>
      </p:sp>
      <p:sp>
        <p:nvSpPr>
          <p:cNvPr id="3" name="عنوان فرعي 2"/>
          <p:cNvSpPr>
            <a:spLocks noGrp="1"/>
          </p:cNvSpPr>
          <p:nvPr>
            <p:ph type="subTitle" idx="1"/>
          </p:nvPr>
        </p:nvSpPr>
        <p:spPr>
          <a:xfrm>
            <a:off x="611560" y="1916832"/>
            <a:ext cx="7920880" cy="4320480"/>
          </a:xfrm>
        </p:spPr>
        <p:txBody>
          <a:bodyPr>
            <a:normAutofit/>
          </a:bodyPr>
          <a:lstStyle/>
          <a:p>
            <a:endParaRPr lang="ar-SA" sz="4400" dirty="0" smtClean="0"/>
          </a:p>
          <a:p>
            <a:endParaRPr lang="ar-SA" sz="4400" dirty="0" smtClean="0"/>
          </a:p>
          <a:p>
            <a:r>
              <a:rPr lang="ar-SA" sz="4400" dirty="0" smtClean="0"/>
              <a:t>طبيعة </a:t>
            </a:r>
            <a:r>
              <a:rPr lang="ar-SA" sz="4400" dirty="0" smtClean="0"/>
              <a:t>صعوبات القراءة</a:t>
            </a:r>
            <a:endParaRPr lang="ar-SA" sz="4400" dirty="0"/>
          </a:p>
        </p:txBody>
      </p:sp>
    </p:spTree>
    <p:extLst>
      <p:ext uri="{BB962C8B-B14F-4D97-AF65-F5344CB8AC3E}">
        <p14:creationId xmlns="" xmlns:p14="http://schemas.microsoft.com/office/powerpoint/2010/main" val="3480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ctr">
              <a:buNone/>
            </a:pPr>
            <a:r>
              <a:rPr lang="ar-SA" dirty="0" smtClean="0"/>
              <a:t>عسر القراءة توجد على الأرجح مع الفرد منذ الولادة وتتواصل معه طيلة حياته.</a:t>
            </a:r>
          </a:p>
          <a:p>
            <a:pPr algn="ctr">
              <a:buNone/>
            </a:pPr>
            <a:endParaRPr lang="ar-SA" dirty="0" smtClean="0"/>
          </a:p>
          <a:p>
            <a:pPr algn="ctr">
              <a:buNone/>
            </a:pPr>
            <a:r>
              <a:rPr lang="ar-SA" dirty="0" smtClean="0"/>
              <a:t>عسر القراءة لا يعد إعاقة عقلية حيث يصيب أشخاصاً من جميع مستويات الذكاء المتوسط و فوق المتوسط والعالي.</a:t>
            </a:r>
          </a:p>
          <a:p>
            <a:pPr algn="ctr">
              <a:buNone/>
            </a:pPr>
            <a:endParaRPr lang="ar-SA" dirty="0" smtClean="0"/>
          </a:p>
          <a:p>
            <a:pPr algn="ctr">
              <a:buNone/>
            </a:pPr>
            <a:r>
              <a:rPr lang="ar-SA" dirty="0" smtClean="0"/>
              <a:t>يؤثر على الفرد طول حياته.</a:t>
            </a:r>
          </a:p>
          <a:p>
            <a:pPr algn="ctr">
              <a:buNone/>
            </a:pPr>
            <a:endParaRPr lang="ar-SA" dirty="0" smtClean="0"/>
          </a:p>
          <a:p>
            <a:pPr algn="ctr">
              <a:buNone/>
            </a:pPr>
            <a:r>
              <a:rPr lang="ar-SA" dirty="0" smtClean="0"/>
              <a:t>يعد عسر القراءة نمطاً من أنماط صعوبات التعلم.</a:t>
            </a:r>
            <a:endParaRPr lang="ar-SA" dirty="0"/>
          </a:p>
        </p:txBody>
      </p:sp>
      <p:sp>
        <p:nvSpPr>
          <p:cNvPr id="3" name="عنوان 2"/>
          <p:cNvSpPr>
            <a:spLocks noGrp="1"/>
          </p:cNvSpPr>
          <p:nvPr>
            <p:ph type="title"/>
          </p:nvPr>
        </p:nvSpPr>
        <p:spPr/>
        <p:txBody>
          <a:bodyPr/>
          <a:lstStyle/>
          <a:p>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smtClean="0"/>
              <a:t>من أكثر أنماط صعوبات التعلم شيوعاً بين التلاميذ في المرحلة الابتدائية:</a:t>
            </a:r>
          </a:p>
          <a:p>
            <a:pPr marL="514350" indent="-514350">
              <a:buAutoNum type="arabic1Minus"/>
            </a:pPr>
            <a:r>
              <a:rPr lang="ar-SA" dirty="0" smtClean="0"/>
              <a:t>الرياضيات.</a:t>
            </a:r>
          </a:p>
          <a:p>
            <a:pPr marL="514350" indent="-514350">
              <a:buAutoNum type="arabic1Minus"/>
            </a:pPr>
            <a:r>
              <a:rPr lang="ar-SA" dirty="0"/>
              <a:t> </a:t>
            </a:r>
            <a:r>
              <a:rPr lang="ar-SA" u="sng" dirty="0" smtClean="0"/>
              <a:t>القراءة.</a:t>
            </a:r>
          </a:p>
          <a:p>
            <a:pPr marL="514350" indent="-514350">
              <a:buAutoNum type="arabic1Minus"/>
            </a:pPr>
            <a:r>
              <a:rPr lang="ar-SA" dirty="0"/>
              <a:t> </a:t>
            </a:r>
            <a:r>
              <a:rPr lang="ar-SA" dirty="0" smtClean="0"/>
              <a:t>الإملاء</a:t>
            </a:r>
            <a:r>
              <a:rPr lang="ar-SA" dirty="0" smtClean="0"/>
              <a:t>.</a:t>
            </a:r>
          </a:p>
          <a:p>
            <a:pPr marL="514350" indent="-514350">
              <a:buNone/>
            </a:pPr>
            <a:endParaRPr lang="ar-SA" dirty="0"/>
          </a:p>
        </p:txBody>
      </p:sp>
      <p:sp>
        <p:nvSpPr>
          <p:cNvPr id="2" name="عنوان 1"/>
          <p:cNvSpPr>
            <a:spLocks noGrp="1"/>
          </p:cNvSpPr>
          <p:nvPr>
            <p:ph type="title"/>
          </p:nvPr>
        </p:nvSpPr>
        <p:spPr/>
        <p:txBody>
          <a:bodyPr/>
          <a:lstStyle/>
          <a:p>
            <a:r>
              <a:rPr lang="ar-SA" dirty="0" smtClean="0"/>
              <a:t>انتشار صعوبات القراءة</a:t>
            </a:r>
            <a:endParaRPr lang="ar-SA" dirty="0"/>
          </a:p>
        </p:txBody>
      </p:sp>
    </p:spTree>
    <p:extLst>
      <p:ext uri="{BB962C8B-B14F-4D97-AF65-F5344CB8AC3E}">
        <p14:creationId xmlns="" xmlns:p14="http://schemas.microsoft.com/office/powerpoint/2010/main" val="334359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marL="0" indent="0">
              <a:buNone/>
            </a:pPr>
            <a:r>
              <a:rPr lang="ar-SA" dirty="0" smtClean="0"/>
              <a:t> </a:t>
            </a:r>
            <a:r>
              <a:rPr lang="ar-SA" dirty="0" smtClean="0"/>
              <a:t>6-7% </a:t>
            </a:r>
            <a:r>
              <a:rPr lang="ar-SA" dirty="0" smtClean="0"/>
              <a:t>أو </a:t>
            </a:r>
            <a:r>
              <a:rPr lang="ar-SA" dirty="0" err="1" smtClean="0"/>
              <a:t>أكثرمن</a:t>
            </a:r>
            <a:r>
              <a:rPr lang="ar-SA" dirty="0" smtClean="0"/>
              <a:t> </a:t>
            </a:r>
            <a:r>
              <a:rPr lang="ar-SA" dirty="0" smtClean="0"/>
              <a:t>التلاميذ يتلقون خدمات التربية الخاصة على أنهم يعانون من صعوبات </a:t>
            </a:r>
            <a:r>
              <a:rPr lang="ar-SA" dirty="0" smtClean="0"/>
              <a:t>تعلم.58%من </a:t>
            </a:r>
            <a:r>
              <a:rPr lang="ar-SA" dirty="0" smtClean="0"/>
              <a:t>هؤلاء التلاميذ يعانون من صعوبات تعلم في القراءة ومعالجة اللغة</a:t>
            </a:r>
            <a:r>
              <a:rPr lang="ar-SA" dirty="0" smtClean="0"/>
              <a:t>.</a:t>
            </a:r>
          </a:p>
          <a:p>
            <a:pPr marL="0" indent="0">
              <a:buNone/>
            </a:pPr>
            <a:endParaRPr lang="ar-SA" dirty="0" smtClean="0"/>
          </a:p>
          <a:p>
            <a:pPr marL="0" indent="0">
              <a:buNone/>
            </a:pPr>
            <a:r>
              <a:rPr lang="ar-SA" dirty="0" smtClean="0"/>
              <a:t>15-20% يعانون من بعض أعراض عسر القراءة</a:t>
            </a:r>
            <a:r>
              <a:rPr lang="ar-SA" dirty="0" smtClean="0"/>
              <a:t>.</a:t>
            </a:r>
          </a:p>
          <a:p>
            <a:pPr marL="0" indent="0">
              <a:buNone/>
            </a:pPr>
            <a:endParaRPr lang="ar-SA" dirty="0" smtClean="0"/>
          </a:p>
          <a:p>
            <a:pPr marL="0" indent="0">
              <a:buNone/>
            </a:pPr>
            <a:r>
              <a:rPr lang="ar-SA" dirty="0" smtClean="0"/>
              <a:t>50-80% من طلاب المدارس لديهم ضعف في مهارات القراءة أي أقل من مستوى الصف الخامس والسابع</a:t>
            </a:r>
            <a:r>
              <a:rPr lang="ar-SA" dirty="0" smtClean="0"/>
              <a:t>.</a:t>
            </a:r>
          </a:p>
          <a:p>
            <a:pPr marL="0" indent="0">
              <a:buNone/>
            </a:pPr>
            <a:endParaRPr lang="ar-SA" dirty="0" smtClean="0"/>
          </a:p>
          <a:p>
            <a:pPr marL="0" indent="0">
              <a:buNone/>
            </a:pPr>
            <a:r>
              <a:rPr lang="ar-SA" dirty="0" smtClean="0"/>
              <a:t>85% من الذين يعانون من صعوبات تعلم يعانون من صعوبات تعلم في القراءة</a:t>
            </a:r>
            <a:r>
              <a:rPr lang="ar-SA" dirty="0" smtClean="0"/>
              <a:t>.</a:t>
            </a:r>
          </a:p>
          <a:p>
            <a:pPr marL="0" indent="0">
              <a:buNone/>
            </a:pPr>
            <a:endParaRPr lang="ar-SA" dirty="0" smtClean="0"/>
          </a:p>
          <a:p>
            <a:pPr marL="0" indent="0">
              <a:buNone/>
            </a:pPr>
            <a:r>
              <a:rPr lang="ar-SA" dirty="0" smtClean="0"/>
              <a:t>وتضيف </a:t>
            </a:r>
            <a:r>
              <a:rPr lang="ar-SA" dirty="0" err="1" smtClean="0"/>
              <a:t>ليرنر</a:t>
            </a:r>
            <a:r>
              <a:rPr lang="ar-SA" dirty="0" smtClean="0"/>
              <a:t> إلى أن صعوبات القراءة قد توجد لدى 80% من بين طلبة صعوبات التعلم.</a:t>
            </a:r>
            <a:endParaRPr lang="ar-SA" dirty="0"/>
          </a:p>
        </p:txBody>
      </p:sp>
      <p:sp>
        <p:nvSpPr>
          <p:cNvPr id="2" name="عنوان 1"/>
          <p:cNvSpPr>
            <a:spLocks noGrp="1"/>
          </p:cNvSpPr>
          <p:nvPr>
            <p:ph type="title"/>
          </p:nvPr>
        </p:nvSpPr>
        <p:spPr/>
        <p:txBody>
          <a:bodyPr/>
          <a:lstStyle/>
          <a:p>
            <a:r>
              <a:rPr lang="ar-SA" dirty="0">
                <a:solidFill>
                  <a:prstClr val="black"/>
                </a:solidFill>
              </a:rPr>
              <a:t>انتشار صعوبات القراءة</a:t>
            </a:r>
            <a:endParaRPr lang="ar-SA" dirty="0"/>
          </a:p>
        </p:txBody>
      </p:sp>
    </p:spTree>
    <p:extLst>
      <p:ext uri="{BB962C8B-B14F-4D97-AF65-F5344CB8AC3E}">
        <p14:creationId xmlns="" xmlns:p14="http://schemas.microsoft.com/office/powerpoint/2010/main" val="729219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smtClean="0"/>
              <a:t>تبين النسب التالية دراسة قام </a:t>
            </a:r>
            <a:r>
              <a:rPr lang="ar-SA" dirty="0" err="1" smtClean="0"/>
              <a:t>بها</a:t>
            </a:r>
            <a:r>
              <a:rPr lang="ar-SA" dirty="0" smtClean="0"/>
              <a:t> </a:t>
            </a:r>
            <a:r>
              <a:rPr lang="ar-SA" dirty="0" err="1" smtClean="0"/>
              <a:t>سولتر</a:t>
            </a:r>
            <a:r>
              <a:rPr lang="ar-SA" dirty="0" smtClean="0"/>
              <a:t> وسميث حول نسبة شيوع صعوبات القراءة في بلدان مختلفة</a:t>
            </a:r>
            <a:r>
              <a:rPr lang="ar-SA" dirty="0" smtClean="0"/>
              <a:t> </a:t>
            </a:r>
          </a:p>
          <a:p>
            <a:pPr marL="0" indent="0">
              <a:buNone/>
            </a:pPr>
            <a:r>
              <a:rPr lang="ar-SA" dirty="0" smtClean="0"/>
              <a:t>فعلى سبيل المثال بلجيكا وايطاليا واليونان </a:t>
            </a:r>
            <a:r>
              <a:rPr lang="ar-SA" dirty="0" err="1" smtClean="0"/>
              <a:t>5%</a:t>
            </a:r>
            <a:endParaRPr lang="ar-SA" dirty="0" smtClean="0"/>
          </a:p>
          <a:p>
            <a:pPr marL="0" indent="0">
              <a:buNone/>
            </a:pPr>
            <a:r>
              <a:rPr lang="ar-SA" dirty="0" smtClean="0"/>
              <a:t>يوغسلافيا </a:t>
            </a:r>
            <a:r>
              <a:rPr lang="ar-SA" dirty="0" err="1" smtClean="0"/>
              <a:t>والنروج</a:t>
            </a:r>
            <a:r>
              <a:rPr lang="ar-SA" dirty="0" smtClean="0"/>
              <a:t> </a:t>
            </a:r>
            <a:r>
              <a:rPr lang="ar-SA" dirty="0" err="1" smtClean="0"/>
              <a:t>3%</a:t>
            </a:r>
            <a:endParaRPr lang="ar-SA" dirty="0" smtClean="0"/>
          </a:p>
          <a:p>
            <a:pPr marL="0" indent="0">
              <a:buNone/>
            </a:pPr>
            <a:r>
              <a:rPr lang="ar-SA" dirty="0" smtClean="0"/>
              <a:t>نيجيريا روسيا الولايات المتحدة وفنلندا </a:t>
            </a:r>
            <a:r>
              <a:rPr lang="ar-SA" dirty="0" err="1" smtClean="0"/>
              <a:t>9-10%</a:t>
            </a:r>
            <a:endParaRPr lang="ar-SA" dirty="0" smtClean="0"/>
          </a:p>
          <a:p>
            <a:pPr marL="0" indent="0">
              <a:buNone/>
            </a:pPr>
            <a:r>
              <a:rPr lang="ar-SA" dirty="0" smtClean="0"/>
              <a:t>بريطانيا وبولندا </a:t>
            </a:r>
            <a:r>
              <a:rPr lang="ar-SA" dirty="0" err="1" smtClean="0"/>
              <a:t>4%</a:t>
            </a:r>
            <a:endParaRPr lang="ar-SA" dirty="0" smtClean="0"/>
          </a:p>
          <a:p>
            <a:pPr marL="0" indent="0">
              <a:buNone/>
            </a:pPr>
            <a:endParaRPr lang="ar-SA" dirty="0"/>
          </a:p>
        </p:txBody>
      </p:sp>
      <p:sp>
        <p:nvSpPr>
          <p:cNvPr id="2" name="عنوان 1"/>
          <p:cNvSpPr>
            <a:spLocks noGrp="1"/>
          </p:cNvSpPr>
          <p:nvPr>
            <p:ph type="title"/>
          </p:nvPr>
        </p:nvSpPr>
        <p:spPr/>
        <p:txBody>
          <a:bodyPr>
            <a:normAutofit fontScale="90000"/>
          </a:bodyPr>
          <a:lstStyle/>
          <a:p>
            <a:r>
              <a:rPr lang="ar-SA" dirty="0" smtClean="0"/>
              <a:t>نسبة صعوبات التعلم في بعض البلدان</a:t>
            </a:r>
            <a:br>
              <a:rPr lang="ar-SA" dirty="0" smtClean="0"/>
            </a:br>
            <a:endParaRPr lang="ar-SA" dirty="0"/>
          </a:p>
        </p:txBody>
      </p:sp>
    </p:spTree>
    <p:extLst>
      <p:ext uri="{BB962C8B-B14F-4D97-AF65-F5344CB8AC3E}">
        <p14:creationId xmlns="" xmlns:p14="http://schemas.microsoft.com/office/powerpoint/2010/main" val="2547983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ما تعليقك على الجدول الذي يبين نسب صعوبات القراءة في بعض الدول </a:t>
            </a:r>
            <a:r>
              <a:rPr lang="ar-SA" dirty="0" err="1" smtClean="0"/>
              <a:t>الأجنبية؟</a:t>
            </a:r>
            <a:endParaRPr lang="ar-SA" dirty="0"/>
          </a:p>
        </p:txBody>
      </p:sp>
      <p:sp>
        <p:nvSpPr>
          <p:cNvPr id="3" name="عنوان 2"/>
          <p:cNvSpPr>
            <a:spLocks noGrp="1"/>
          </p:cNvSpPr>
          <p:nvPr>
            <p:ph type="title"/>
          </p:nvPr>
        </p:nvSpPr>
        <p:spPr/>
        <p:txBody>
          <a:bodyPr/>
          <a:lstStyle/>
          <a:p>
            <a:r>
              <a:rPr lang="ar-SA" dirty="0" smtClean="0"/>
              <a:t>سؤال للمجموعة</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2492896"/>
            <a:ext cx="7408333" cy="3888432"/>
          </a:xfrm>
        </p:spPr>
        <p:txBody>
          <a:bodyPr>
            <a:normAutofit fontScale="92500" lnSpcReduction="10000"/>
          </a:bodyPr>
          <a:lstStyle/>
          <a:p>
            <a:pPr marL="0" indent="0">
              <a:buNone/>
            </a:pPr>
            <a:endParaRPr lang="ar-SA" dirty="0" smtClean="0"/>
          </a:p>
          <a:p>
            <a:pPr marL="0" indent="0" algn="ctr">
              <a:buNone/>
            </a:pPr>
            <a:r>
              <a:rPr lang="ar-SA" dirty="0" smtClean="0"/>
              <a:t>نسب حالات صعوبات التعلم في الدول العربية ليست قليلة حيث وضحت نتائج بعض الدراسات المسحية والتجريبية التي أجريت في مصر السعودية الإمارات البحرين وبعيداً عن إجراءات التشخيص في تلك الدراسات فإنها تشير جميعها إلى </a:t>
            </a:r>
            <a:r>
              <a:rPr lang="ar-SA" dirty="0" err="1" smtClean="0"/>
              <a:t>إرتفاع</a:t>
            </a:r>
            <a:r>
              <a:rPr lang="ar-SA" dirty="0" smtClean="0"/>
              <a:t> نسبة من يعانون من صعوبات تعلم في البيئات العربية وهي تفوق النسب العالمية.</a:t>
            </a:r>
          </a:p>
          <a:p>
            <a:pPr marL="0" indent="0" algn="ctr">
              <a:buNone/>
            </a:pPr>
            <a:endParaRPr lang="ar-SA" dirty="0" smtClean="0"/>
          </a:p>
          <a:p>
            <a:pPr marL="0" indent="0" algn="ctr">
              <a:buNone/>
            </a:pPr>
            <a:r>
              <a:rPr lang="ar-SA" dirty="0" smtClean="0"/>
              <a:t>تراوحت نسبتهم مابين </a:t>
            </a:r>
            <a:r>
              <a:rPr lang="ar-SA" dirty="0" err="1" smtClean="0"/>
              <a:t>13%-46%.</a:t>
            </a:r>
            <a:endParaRPr lang="ar-SA" dirty="0" smtClean="0"/>
          </a:p>
          <a:p>
            <a:pPr marL="0" indent="0" algn="ctr">
              <a:buNone/>
            </a:pPr>
            <a:endParaRPr lang="ar-SA" dirty="0" smtClean="0"/>
          </a:p>
          <a:p>
            <a:pPr marL="0" indent="0" algn="ctr">
              <a:buNone/>
            </a:pPr>
            <a:r>
              <a:rPr lang="ar-SA" dirty="0" smtClean="0"/>
              <a:t>في الدول العربية لا تزال أدوات الكشف والتشخيص والتقييم لصعوبات التعلم غير </a:t>
            </a:r>
            <a:r>
              <a:rPr lang="ar-SA" dirty="0" err="1" smtClean="0"/>
              <a:t>كافية.</a:t>
            </a:r>
            <a:r>
              <a:rPr lang="ar-SA" dirty="0" smtClean="0"/>
              <a:t> </a:t>
            </a:r>
            <a:r>
              <a:rPr lang="ar-SA" dirty="0" smtClean="0"/>
              <a:t>وأغلبها يعتمد على الاختبارات التشخيصية في القراءة والرياضيات.</a:t>
            </a:r>
            <a:endParaRPr lang="ar-SA" dirty="0"/>
          </a:p>
        </p:txBody>
      </p:sp>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نسبة </a:t>
            </a:r>
            <a:r>
              <a:rPr lang="ar-SA" dirty="0" smtClean="0"/>
              <a:t>صعوبات التعلم في الدول العربية</a:t>
            </a:r>
            <a:br>
              <a:rPr lang="ar-SA" dirty="0" smtClean="0"/>
            </a:br>
            <a:endParaRPr lang="ar-SA" dirty="0"/>
          </a:p>
        </p:txBody>
      </p:sp>
    </p:spTree>
    <p:extLst>
      <p:ext uri="{BB962C8B-B14F-4D97-AF65-F5344CB8AC3E}">
        <p14:creationId xmlns="" xmlns:p14="http://schemas.microsoft.com/office/powerpoint/2010/main" val="1527083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انتهت المحاضرة</a:t>
            </a:r>
            <a:endParaRPr lang="ar-SA" dirty="0"/>
          </a:p>
        </p:txBody>
      </p:sp>
      <p:sp>
        <p:nvSpPr>
          <p:cNvPr id="3" name="عنوان 2"/>
          <p:cNvSpPr>
            <a:spLocks noGrp="1"/>
          </p:cNvSpPr>
          <p:nvPr>
            <p:ph type="title"/>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تعد القراءة من أهم وسائل الاتصال بين الإنسان والعالم الذي يعيش فيه.</a:t>
            </a:r>
          </a:p>
          <a:p>
            <a:r>
              <a:rPr lang="ar-SA" dirty="0" smtClean="0"/>
              <a:t>القراءة هي المهارة الأساسية التي تتمحور حولها العملية التعليمية في السنوات الأولى في المدرسة.</a:t>
            </a:r>
          </a:p>
          <a:p>
            <a:r>
              <a:rPr lang="ar-SA" dirty="0" smtClean="0"/>
              <a:t>غالباً </a:t>
            </a:r>
            <a:r>
              <a:rPr lang="ar-SA" dirty="0" smtClean="0"/>
              <a:t>ما يتزامن </a:t>
            </a:r>
            <a:r>
              <a:rPr lang="ar-SA" dirty="0" smtClean="0"/>
              <a:t>مع صعوبة القراءة صعوبات تعليمية أخرى كصعوبات الكتابة والتعبير الكتابي ونقص الثروة اللغوية ومن ثم ضعف في القدرة على التعبير اللغوي الشفهي والكتابي وصعوبة في اكتساب مهارات الحساب.</a:t>
            </a:r>
          </a:p>
          <a:p>
            <a:pPr>
              <a:buNone/>
            </a:pPr>
            <a:endParaRPr lang="ar-SA" dirty="0"/>
          </a:p>
        </p:txBody>
      </p:sp>
      <p:sp>
        <p:nvSpPr>
          <p:cNvPr id="3" name="عنوان 2"/>
          <p:cNvSpPr>
            <a:spLocks noGrp="1"/>
          </p:cNvSpPr>
          <p:nvPr>
            <p:ph type="title"/>
          </p:nvPr>
        </p:nvSpPr>
        <p:spPr/>
        <p:txBody>
          <a:bodyPr/>
          <a:lstStyle/>
          <a:p>
            <a:r>
              <a:rPr lang="ar-SA" dirty="0" smtClean="0"/>
              <a:t>مقدمة</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marL="0" indent="0">
              <a:buNone/>
            </a:pPr>
            <a:r>
              <a:rPr lang="ar-SA" dirty="0" smtClean="0"/>
              <a:t>تعتمد القدرة على القراءة على عمليتين أساسيتين لكي يكون التلميذ قارئ جيد هما:</a:t>
            </a:r>
          </a:p>
          <a:p>
            <a:pPr marL="0" indent="0">
              <a:buNone/>
            </a:pPr>
            <a:r>
              <a:rPr lang="ar-SA" dirty="0"/>
              <a:t>1</a:t>
            </a:r>
            <a:r>
              <a:rPr lang="ar-SA" dirty="0" smtClean="0"/>
              <a:t>- القدرة على التمييز الصوتي.</a:t>
            </a:r>
          </a:p>
          <a:p>
            <a:pPr marL="0" indent="0">
              <a:buNone/>
            </a:pPr>
            <a:r>
              <a:rPr lang="ar-SA" dirty="0"/>
              <a:t>2</a:t>
            </a:r>
            <a:r>
              <a:rPr lang="ar-SA" dirty="0" smtClean="0"/>
              <a:t>- القدرة على التمييز الشكلي.</a:t>
            </a:r>
          </a:p>
          <a:p>
            <a:pPr marL="0" indent="0">
              <a:buNone/>
            </a:pPr>
            <a:r>
              <a:rPr lang="ar-SA" dirty="0" smtClean="0"/>
              <a:t>مثال :</a:t>
            </a:r>
          </a:p>
          <a:p>
            <a:pPr marL="0" indent="0">
              <a:buNone/>
            </a:pPr>
            <a:r>
              <a:rPr lang="ar-SA" dirty="0" smtClean="0"/>
              <a:t>التمييز بين كلمتي (سيف / صيف).</a:t>
            </a:r>
          </a:p>
          <a:p>
            <a:pPr marL="0" indent="0">
              <a:buNone/>
            </a:pPr>
            <a:r>
              <a:rPr lang="ar-SA" dirty="0" smtClean="0"/>
              <a:t>هناك علاقة ارتباطية عالية وموجبة بين عمليتي التحليل والتركيب الصوتي وهما من العمليات اللازمة للقدرة على القراءة.</a:t>
            </a:r>
          </a:p>
          <a:p>
            <a:pPr marL="0" indent="0">
              <a:buNone/>
            </a:pPr>
            <a:r>
              <a:rPr lang="ar-SA" dirty="0" smtClean="0"/>
              <a:t>التلاميذ ذوي صعوبات التعلم يعانون من قصور واضح في هاتين العمليتين.</a:t>
            </a:r>
            <a:endParaRPr lang="ar-SA" dirty="0"/>
          </a:p>
        </p:txBody>
      </p:sp>
      <p:sp>
        <p:nvSpPr>
          <p:cNvPr id="2" name="عنوان 1"/>
          <p:cNvSpPr>
            <a:spLocks noGrp="1"/>
          </p:cNvSpPr>
          <p:nvPr>
            <p:ph type="title"/>
          </p:nvPr>
        </p:nvSpPr>
        <p:spPr/>
        <p:txBody>
          <a:bodyPr/>
          <a:lstStyle/>
          <a:p>
            <a:endParaRPr lang="ar-SA"/>
          </a:p>
        </p:txBody>
      </p:sp>
    </p:spTree>
    <p:extLst>
      <p:ext uri="{BB962C8B-B14F-4D97-AF65-F5344CB8AC3E}">
        <p14:creationId xmlns="" xmlns:p14="http://schemas.microsoft.com/office/powerpoint/2010/main" val="125263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2492896"/>
            <a:ext cx="7408333" cy="4032448"/>
          </a:xfrm>
        </p:spPr>
        <p:txBody>
          <a:bodyPr>
            <a:normAutofit/>
          </a:bodyPr>
          <a:lstStyle/>
          <a:p>
            <a:pPr marL="0" indent="0" algn="ctr">
              <a:buNone/>
            </a:pPr>
            <a:endParaRPr lang="ar-SA" dirty="0" smtClean="0"/>
          </a:p>
          <a:p>
            <a:pPr marL="0" indent="0" algn="ctr">
              <a:buNone/>
            </a:pPr>
            <a:r>
              <a:rPr lang="ar-SA" dirty="0" smtClean="0"/>
              <a:t>يظهر العديد من تلاميذ المدرسة الابتدائية قصوراً واضحاً في مهارات القراءة مؤدية في النهاية إلى الإخفاق ليس في القراءة فحسب بل يمتد ذلك إلى انخفاض التحصيل الدراسي في بقية المواد الدراسية الأخرى.</a:t>
            </a:r>
          </a:p>
          <a:p>
            <a:pPr marL="0" indent="0" algn="ctr">
              <a:buNone/>
            </a:pPr>
            <a:endParaRPr lang="ar-SA" dirty="0" smtClean="0"/>
          </a:p>
          <a:p>
            <a:pPr marL="0" indent="0" algn="ctr">
              <a:buNone/>
            </a:pPr>
            <a:r>
              <a:rPr lang="ar-SA" dirty="0" smtClean="0"/>
              <a:t>يذكر </a:t>
            </a:r>
            <a:r>
              <a:rPr lang="ar-SA" dirty="0" err="1" smtClean="0"/>
              <a:t>اللبودي</a:t>
            </a:r>
            <a:r>
              <a:rPr lang="ar-SA" dirty="0" smtClean="0"/>
              <a:t> 2004 أن من أكثر صعوبات التعلم شيوعاً وأبعدها أثراً في الأداء الأكاديمي للمتعلم هي صعوبات القراءة والكتابة</a:t>
            </a:r>
            <a:r>
              <a:rPr lang="ar-SA" dirty="0" smtClean="0"/>
              <a:t>.</a:t>
            </a:r>
          </a:p>
          <a:p>
            <a:pPr marL="0" indent="0" algn="ctr">
              <a:buNone/>
            </a:pPr>
            <a:endParaRPr lang="ar-SA" dirty="0" smtClean="0"/>
          </a:p>
        </p:txBody>
      </p:sp>
      <p:sp>
        <p:nvSpPr>
          <p:cNvPr id="2" name="عنوان 1"/>
          <p:cNvSpPr>
            <a:spLocks noGrp="1"/>
          </p:cNvSpPr>
          <p:nvPr>
            <p:ph type="title"/>
          </p:nvPr>
        </p:nvSpPr>
        <p:spPr/>
        <p:txBody>
          <a:bodyPr/>
          <a:lstStyle/>
          <a:p>
            <a:r>
              <a:rPr lang="ar-SA" dirty="0" smtClean="0"/>
              <a:t>مفهوم صعوبات القراءة</a:t>
            </a:r>
            <a:endParaRPr lang="ar-SA" dirty="0"/>
          </a:p>
        </p:txBody>
      </p:sp>
    </p:spTree>
    <p:extLst>
      <p:ext uri="{BB962C8B-B14F-4D97-AF65-F5344CB8AC3E}">
        <p14:creationId xmlns="" xmlns:p14="http://schemas.microsoft.com/office/powerpoint/2010/main" val="2219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492896"/>
            <a:ext cx="7408333" cy="3960440"/>
          </a:xfrm>
        </p:spPr>
        <p:txBody>
          <a:bodyPr>
            <a:normAutofit/>
          </a:bodyPr>
          <a:lstStyle/>
          <a:p>
            <a:pPr lvl="0" algn="ctr">
              <a:buNone/>
            </a:pPr>
            <a:endParaRPr lang="ar-SA" dirty="0" smtClean="0">
              <a:solidFill>
                <a:prstClr val="black"/>
              </a:solidFill>
            </a:endParaRPr>
          </a:p>
          <a:p>
            <a:pPr lvl="0" algn="ctr">
              <a:buNone/>
            </a:pPr>
            <a:r>
              <a:rPr lang="ar-SA" dirty="0" smtClean="0">
                <a:solidFill>
                  <a:prstClr val="black"/>
                </a:solidFill>
              </a:rPr>
              <a:t>سؤال للمجموعة</a:t>
            </a:r>
          </a:p>
          <a:p>
            <a:pPr lvl="0" algn="ctr">
              <a:buNone/>
            </a:pPr>
            <a:endParaRPr lang="ar-SA" dirty="0" smtClean="0">
              <a:solidFill>
                <a:prstClr val="black"/>
              </a:solidFill>
            </a:endParaRPr>
          </a:p>
          <a:p>
            <a:pPr lvl="0" algn="ctr">
              <a:buNone/>
            </a:pPr>
            <a:endParaRPr lang="ar-SA" dirty="0" smtClean="0">
              <a:solidFill>
                <a:prstClr val="black"/>
              </a:solidFill>
            </a:endParaRPr>
          </a:p>
          <a:p>
            <a:pPr lvl="0" algn="ctr">
              <a:buNone/>
            </a:pPr>
            <a:r>
              <a:rPr lang="ar-SA" dirty="0" smtClean="0">
                <a:solidFill>
                  <a:prstClr val="black"/>
                </a:solidFill>
              </a:rPr>
              <a:t>ماذا </a:t>
            </a:r>
            <a:r>
              <a:rPr lang="ar-SA" dirty="0" smtClean="0">
                <a:solidFill>
                  <a:prstClr val="black"/>
                </a:solidFill>
              </a:rPr>
              <a:t>تعرفين عن عسر </a:t>
            </a:r>
            <a:r>
              <a:rPr lang="ar-SA" dirty="0" err="1" smtClean="0">
                <a:solidFill>
                  <a:prstClr val="black"/>
                </a:solidFill>
              </a:rPr>
              <a:t>القراءة؟</a:t>
            </a:r>
            <a:endParaRPr lang="ar-SA" dirty="0" smtClean="0">
              <a:solidFill>
                <a:prstClr val="black"/>
              </a:solidFill>
            </a:endParaRPr>
          </a:p>
          <a:p>
            <a:pPr>
              <a:buNone/>
            </a:pPr>
            <a:endParaRPr lang="ar-SA" dirty="0"/>
          </a:p>
        </p:txBody>
      </p:sp>
      <p:sp>
        <p:nvSpPr>
          <p:cNvPr id="3" name="عنوان 2"/>
          <p:cNvSpPr>
            <a:spLocks noGrp="1"/>
          </p:cNvSpPr>
          <p:nvPr>
            <p:ph type="title"/>
          </p:nvPr>
        </p:nvSpPr>
        <p:spPr/>
        <p:txBody>
          <a:bodyPr>
            <a:normAutofit fontScale="90000"/>
          </a:bodyPr>
          <a:lstStyle/>
          <a:p>
            <a:r>
              <a:rPr lang="ar-SA" dirty="0" smtClean="0">
                <a:solidFill>
                  <a:prstClr val="black"/>
                </a:solidFill>
              </a:rPr>
              <a:t>عسر القراءة</a:t>
            </a:r>
            <a:br>
              <a:rPr lang="ar-SA" dirty="0" smtClean="0">
                <a:solidFill>
                  <a:prstClr val="black"/>
                </a:solidFill>
              </a:rPr>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492896"/>
            <a:ext cx="7408333" cy="4032448"/>
          </a:xfrm>
        </p:spPr>
        <p:txBody>
          <a:bodyPr>
            <a:normAutofit fontScale="70000" lnSpcReduction="20000"/>
          </a:bodyPr>
          <a:lstStyle/>
          <a:p>
            <a:pPr marL="0" indent="0" algn="ctr">
              <a:buNone/>
            </a:pPr>
            <a:r>
              <a:rPr lang="ar-SA" dirty="0" smtClean="0"/>
              <a:t>أصل كلمة </a:t>
            </a:r>
            <a:r>
              <a:rPr lang="ar-SA" dirty="0" err="1" smtClean="0"/>
              <a:t>دسلكسيا</a:t>
            </a:r>
            <a:r>
              <a:rPr lang="ar-SA" dirty="0" smtClean="0"/>
              <a:t> (عسر القراءة</a:t>
            </a:r>
            <a:r>
              <a:rPr lang="ar-SA" dirty="0" err="1" smtClean="0"/>
              <a:t>)</a:t>
            </a:r>
            <a:endParaRPr lang="ar-SA" dirty="0" smtClean="0"/>
          </a:p>
          <a:p>
            <a:pPr marL="0" indent="0" algn="ctr">
              <a:buNone/>
            </a:pPr>
            <a:r>
              <a:rPr lang="ar-SA" dirty="0" smtClean="0"/>
              <a:t>مشتقة من الأصل اللاتيني </a:t>
            </a:r>
            <a:r>
              <a:rPr lang="en-US" dirty="0" err="1" smtClean="0"/>
              <a:t>dys</a:t>
            </a:r>
            <a:r>
              <a:rPr lang="en-US" dirty="0" smtClean="0"/>
              <a:t> </a:t>
            </a:r>
            <a:r>
              <a:rPr lang="ar-SA" dirty="0" smtClean="0"/>
              <a:t> وتعني ضعيف </a:t>
            </a:r>
            <a:r>
              <a:rPr lang="en-US" dirty="0" smtClean="0"/>
              <a:t>Lexis</a:t>
            </a:r>
            <a:r>
              <a:rPr lang="ar-SA" dirty="0" smtClean="0"/>
              <a:t> وتعني الكلمات أو اللغة.</a:t>
            </a:r>
          </a:p>
          <a:p>
            <a:pPr marL="0" indent="0" algn="ctr">
              <a:buNone/>
            </a:pPr>
            <a:endParaRPr lang="ar-SA" dirty="0" smtClean="0"/>
          </a:p>
          <a:p>
            <a:pPr marL="0" indent="0" algn="ctr">
              <a:buNone/>
            </a:pPr>
            <a:r>
              <a:rPr lang="ar-SA" dirty="0" smtClean="0"/>
              <a:t>العسر القرائي ليس مرضاً له دواء.</a:t>
            </a:r>
          </a:p>
          <a:p>
            <a:pPr marL="0" indent="0" algn="ctr">
              <a:buNone/>
            </a:pPr>
            <a:endParaRPr lang="ar-SA" dirty="0" smtClean="0"/>
          </a:p>
          <a:p>
            <a:pPr marL="0" indent="0" algn="ctr">
              <a:buNone/>
            </a:pPr>
            <a:r>
              <a:rPr lang="ar-SA" dirty="0" smtClean="0"/>
              <a:t>وهو ليس ناتج عن تدن في مستوى الذكاء.</a:t>
            </a:r>
          </a:p>
          <a:p>
            <a:pPr marL="0" indent="0" algn="ctr">
              <a:buNone/>
            </a:pPr>
            <a:endParaRPr lang="ar-SA" dirty="0" smtClean="0"/>
          </a:p>
          <a:p>
            <a:pPr marL="0" indent="0" algn="ctr">
              <a:buNone/>
            </a:pPr>
            <a:r>
              <a:rPr lang="ar-SA" dirty="0" smtClean="0"/>
              <a:t>وهو ليس مشكلة سلوكية أو نفسية أو اجتماعية وليس متعلقاً بالدافعية.</a:t>
            </a:r>
          </a:p>
          <a:p>
            <a:pPr marL="0" indent="0" algn="ctr">
              <a:buNone/>
            </a:pPr>
            <a:endParaRPr lang="ar-SA" dirty="0" smtClean="0"/>
          </a:p>
          <a:p>
            <a:pPr marL="0" indent="0" algn="ctr">
              <a:buNone/>
            </a:pPr>
            <a:r>
              <a:rPr lang="ar-SA" dirty="0" smtClean="0"/>
              <a:t>لا ينتج عن مشكلة في حاسة الإبصار.</a:t>
            </a:r>
          </a:p>
          <a:p>
            <a:pPr marL="0" indent="0" algn="ctr">
              <a:buNone/>
            </a:pPr>
            <a:endParaRPr lang="ar-SA" dirty="0" smtClean="0"/>
          </a:p>
          <a:p>
            <a:pPr marL="0" indent="0" algn="ctr">
              <a:buNone/>
            </a:pPr>
            <a:r>
              <a:rPr lang="ar-SA" dirty="0" smtClean="0"/>
              <a:t>بل ينتج عن تفاوت في تركيب الدماغ ووظائفه.</a:t>
            </a:r>
          </a:p>
          <a:p>
            <a:pPr marL="0" indent="0" algn="ctr">
              <a:buNone/>
            </a:pPr>
            <a:endParaRPr lang="ar-SA" dirty="0" smtClean="0"/>
          </a:p>
          <a:p>
            <a:pPr marL="0" indent="0" algn="ctr">
              <a:buNone/>
            </a:pPr>
            <a:r>
              <a:rPr lang="ar-SA" dirty="0" smtClean="0"/>
              <a:t>غالباً ما يظهر التلاميذ الذين يعانون من عسر قرائي موهبة في المجالات التي تتطلب تكاملاً حركياً وميكانيكياً وبصرياً.</a:t>
            </a:r>
          </a:p>
          <a:p>
            <a:pPr>
              <a:buNone/>
            </a:pPr>
            <a:endParaRPr lang="ar-SA" dirty="0"/>
          </a:p>
        </p:txBody>
      </p:sp>
      <p:sp>
        <p:nvSpPr>
          <p:cNvPr id="3" name="عنوان 2"/>
          <p:cNvSpPr>
            <a:spLocks noGrp="1"/>
          </p:cNvSpPr>
          <p:nvPr>
            <p:ph type="title"/>
          </p:nvPr>
        </p:nvSpPr>
        <p:spPr/>
        <p:txBody>
          <a:bodyPr/>
          <a:lstStyle/>
          <a:p>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564904"/>
            <a:ext cx="7408333" cy="3744416"/>
          </a:xfrm>
        </p:spPr>
        <p:txBody>
          <a:bodyPr>
            <a:normAutofit lnSpcReduction="10000"/>
          </a:bodyPr>
          <a:lstStyle/>
          <a:p>
            <a:pPr algn="ctr">
              <a:buNone/>
            </a:pPr>
            <a:r>
              <a:rPr lang="ar-SA" dirty="0" smtClean="0"/>
              <a:t>يحتاج التلاميذ الذين يعانون من عسر القراءة إلى برامج خاصة لتعلم القراءة والكتابة </a:t>
            </a:r>
            <a:r>
              <a:rPr lang="ar-SA" dirty="0" err="1" smtClean="0"/>
              <a:t>والتهجئة.</a:t>
            </a:r>
            <a:endParaRPr lang="ar-SA" dirty="0" smtClean="0"/>
          </a:p>
          <a:p>
            <a:pPr algn="ctr">
              <a:buNone/>
            </a:pPr>
            <a:endParaRPr lang="ar-SA" dirty="0" smtClean="0"/>
          </a:p>
          <a:p>
            <a:pPr algn="ctr">
              <a:buNone/>
            </a:pPr>
            <a:r>
              <a:rPr lang="ar-SA" dirty="0" smtClean="0"/>
              <a:t>عند التعامل مع هؤلاء التلاميذ ينبغي</a:t>
            </a:r>
          </a:p>
          <a:p>
            <a:pPr algn="ctr">
              <a:buNone/>
            </a:pPr>
            <a:endParaRPr lang="ar-SA" dirty="0" smtClean="0"/>
          </a:p>
          <a:p>
            <a:pPr>
              <a:buNone/>
            </a:pPr>
            <a:r>
              <a:rPr lang="ar-SA" dirty="0" smtClean="0"/>
              <a:t>1- وجود برنامج لغوي منسق.</a:t>
            </a:r>
          </a:p>
          <a:p>
            <a:pPr>
              <a:buNone/>
            </a:pPr>
            <a:r>
              <a:rPr lang="ar-SA" dirty="0" smtClean="0"/>
              <a:t>2-الاعتماد على التدريس المباشر للغة المكتوبة.</a:t>
            </a:r>
          </a:p>
          <a:p>
            <a:pPr>
              <a:buNone/>
            </a:pPr>
            <a:r>
              <a:rPr lang="ar-SA" dirty="0" smtClean="0"/>
              <a:t>3-التدرج بالتدريس بطريقة تسلسلية تراكمية.</a:t>
            </a:r>
          </a:p>
          <a:p>
            <a:pPr>
              <a:buNone/>
            </a:pPr>
            <a:r>
              <a:rPr lang="ar-SA" dirty="0" smtClean="0"/>
              <a:t>4- أن يكون هناك تدريس للقواعد التي تنظم اللغة المكتوبة.</a:t>
            </a:r>
            <a:endParaRPr lang="ar-SA" dirty="0"/>
          </a:p>
        </p:txBody>
      </p:sp>
      <p:sp>
        <p:nvSpPr>
          <p:cNvPr id="3" name="عنوان 2"/>
          <p:cNvSpPr>
            <a:spLocks noGrp="1"/>
          </p:cNvSpPr>
          <p:nvPr>
            <p:ph type="title"/>
          </p:nvPr>
        </p:nvSpPr>
        <p:spPr/>
        <p:txBody>
          <a:bodyPr/>
          <a:lstStyle/>
          <a:p>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564904"/>
            <a:ext cx="7408333" cy="3816424"/>
          </a:xfrm>
        </p:spPr>
        <p:txBody>
          <a:bodyPr>
            <a:normAutofit fontScale="77500" lnSpcReduction="20000"/>
          </a:bodyPr>
          <a:lstStyle/>
          <a:p>
            <a:pPr algn="ctr">
              <a:buNone/>
            </a:pPr>
            <a:r>
              <a:rPr lang="ar-SA" dirty="0" smtClean="0"/>
              <a:t>يتم توصيل المحتوى اللغوي للذين يعانون من العسر القرائي بطريقة متعددة الحواس.</a:t>
            </a:r>
          </a:p>
          <a:p>
            <a:pPr algn="ctr">
              <a:buNone/>
            </a:pPr>
            <a:endParaRPr lang="ar-SA" dirty="0" smtClean="0"/>
          </a:p>
          <a:p>
            <a:pPr algn="ctr">
              <a:buNone/>
            </a:pPr>
            <a:r>
              <a:rPr lang="ar-SA" dirty="0" smtClean="0"/>
              <a:t>مثال</a:t>
            </a:r>
            <a:r>
              <a:rPr lang="ar-SA" dirty="0" smtClean="0"/>
              <a:t> </a:t>
            </a:r>
            <a:r>
              <a:rPr lang="ar-SA" dirty="0" smtClean="0"/>
              <a:t>على هذه الطرق: </a:t>
            </a:r>
            <a:r>
              <a:rPr lang="ar-SA" dirty="0" err="1" smtClean="0"/>
              <a:t>المشاهدة </a:t>
            </a:r>
            <a:r>
              <a:rPr lang="ar-SA" dirty="0" smtClean="0"/>
              <a:t>– الاستماع- اللمس-الكتابة-الكلام.</a:t>
            </a:r>
          </a:p>
          <a:p>
            <a:pPr algn="ctr">
              <a:buNone/>
            </a:pPr>
            <a:endParaRPr lang="ar-SA" dirty="0" smtClean="0"/>
          </a:p>
          <a:p>
            <a:pPr algn="ctr">
              <a:buNone/>
            </a:pPr>
            <a:r>
              <a:rPr lang="ar-SA" dirty="0" smtClean="0"/>
              <a:t>يحتاج هذا البرنامج إلى معالج مدرب تدريباً خاصاً فعالاً.</a:t>
            </a:r>
          </a:p>
          <a:p>
            <a:pPr algn="ctr">
              <a:buNone/>
            </a:pPr>
            <a:endParaRPr lang="ar-SA" dirty="0" smtClean="0"/>
          </a:p>
          <a:p>
            <a:pPr algn="ctr">
              <a:buNone/>
            </a:pPr>
            <a:r>
              <a:rPr lang="ar-SA" dirty="0" smtClean="0"/>
              <a:t>يعتقد البعض خطأً أن </a:t>
            </a:r>
            <a:r>
              <a:rPr lang="ar-SA" dirty="0" smtClean="0"/>
              <a:t>ض</a:t>
            </a:r>
            <a:r>
              <a:rPr lang="ar-SA" dirty="0" smtClean="0"/>
              <a:t>عف القراءة يعود إلى تلف دماغي لكن اختبارات الذكاء تبين أنه من المستحيل أن يكون التلف الدماغي هو الذي يسبب هذا الاضطراب.</a:t>
            </a:r>
          </a:p>
          <a:p>
            <a:pPr algn="ctr">
              <a:buNone/>
            </a:pPr>
            <a:endParaRPr lang="ar-SA" dirty="0" smtClean="0"/>
          </a:p>
          <a:p>
            <a:pPr algn="ctr">
              <a:buNone/>
            </a:pPr>
            <a:r>
              <a:rPr lang="ar-SA" dirty="0" smtClean="0"/>
              <a:t>يعتبر مسمى عسر القراءة أو </a:t>
            </a:r>
            <a:r>
              <a:rPr lang="ar-SA" dirty="0" err="1" smtClean="0"/>
              <a:t>الدسلكسيا</a:t>
            </a:r>
            <a:r>
              <a:rPr lang="ar-SA" dirty="0" smtClean="0"/>
              <a:t> من أكثر المصطلحات استخداماً للإشارة إلى الأفراد الذين يواجهون صعوبة في مهارات القراءة.</a:t>
            </a:r>
          </a:p>
          <a:p>
            <a:pPr algn="ctr">
              <a:buNone/>
            </a:pPr>
            <a:endParaRPr lang="ar-SA" dirty="0" smtClean="0"/>
          </a:p>
          <a:p>
            <a:pPr algn="ctr">
              <a:buNone/>
            </a:pPr>
            <a:r>
              <a:rPr lang="ar-SA" dirty="0" smtClean="0"/>
              <a:t>يستخدم مصطلح عسر القراءة للإشارة إلى صعوبات القراءة </a:t>
            </a:r>
            <a:r>
              <a:rPr lang="ar-SA" dirty="0" err="1" smtClean="0"/>
              <a:t>النمائية</a:t>
            </a:r>
            <a:r>
              <a:rPr lang="ar-SA" dirty="0" smtClean="0"/>
              <a:t> التي تقترن بإصابة الدماغ.</a:t>
            </a:r>
            <a:endParaRPr lang="ar-SA" dirty="0"/>
          </a:p>
        </p:txBody>
      </p:sp>
      <p:sp>
        <p:nvSpPr>
          <p:cNvPr id="3" name="عنوان 2"/>
          <p:cNvSpPr>
            <a:spLocks noGrp="1"/>
          </p:cNvSpPr>
          <p:nvPr>
            <p:ph type="title"/>
          </p:nvPr>
        </p:nvSpPr>
        <p:spPr/>
        <p:txBody>
          <a:bodyPr/>
          <a:lstStyle/>
          <a:p>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r>
              <a:rPr lang="ar-SA" dirty="0" smtClean="0"/>
              <a:t>يعرف المطيلي </a:t>
            </a:r>
            <a:r>
              <a:rPr lang="ar-SA" dirty="0" err="1" smtClean="0"/>
              <a:t>1428هـ</a:t>
            </a:r>
            <a:r>
              <a:rPr lang="ar-SA" dirty="0" smtClean="0"/>
              <a:t> العسر القرائي بأنه اضطراب في القراءة ذو منشأ عصبي خارج نطاق أية إعاقة عقلية أو حسية وغير مرتبط بعوامل ثقافية أو بيئية أو بعدم الرغبة في الدراسة ويكون معدل الذكاء لدى الشخص عادي أو فوق العادي.</a:t>
            </a:r>
          </a:p>
          <a:p>
            <a:pPr algn="ctr">
              <a:buNone/>
            </a:pPr>
            <a:endParaRPr lang="ar-SA" dirty="0" smtClean="0"/>
          </a:p>
          <a:p>
            <a:pPr algn="ctr">
              <a:buNone/>
            </a:pPr>
            <a:r>
              <a:rPr lang="ar-SA" dirty="0" smtClean="0"/>
              <a:t>تعريف الجمعية الدولية </a:t>
            </a:r>
            <a:r>
              <a:rPr lang="ar-SA" dirty="0" err="1" smtClean="0"/>
              <a:t>للدسلكسيا</a:t>
            </a:r>
            <a:r>
              <a:rPr lang="ar-SA" dirty="0" smtClean="0"/>
              <a:t> 2002</a:t>
            </a:r>
          </a:p>
          <a:p>
            <a:pPr algn="ctr">
              <a:buNone/>
            </a:pPr>
            <a:r>
              <a:rPr lang="ar-SA" dirty="0" smtClean="0"/>
              <a:t>تعريف الجمعية البريطانية </a:t>
            </a:r>
            <a:r>
              <a:rPr lang="ar-SA" dirty="0" err="1" smtClean="0"/>
              <a:t>للدسلكسيا</a:t>
            </a:r>
            <a:r>
              <a:rPr lang="ar-SA" dirty="0" smtClean="0"/>
              <a:t> 2003  </a:t>
            </a:r>
          </a:p>
          <a:p>
            <a:pPr algn="ctr">
              <a:buNone/>
            </a:pPr>
            <a:r>
              <a:rPr lang="ar-SA" dirty="0" smtClean="0"/>
              <a:t>تطور تعريف</a:t>
            </a:r>
            <a:r>
              <a:rPr lang="ar-SA" dirty="0" smtClean="0"/>
              <a:t> الجمعية البريطانية </a:t>
            </a:r>
            <a:r>
              <a:rPr lang="ar-SA" dirty="0" err="1" smtClean="0"/>
              <a:t>للدسلكسيا</a:t>
            </a:r>
            <a:r>
              <a:rPr lang="ar-SA" dirty="0" smtClean="0"/>
              <a:t> 2008   </a:t>
            </a:r>
            <a:endParaRPr lang="ar-SA" dirty="0"/>
          </a:p>
        </p:txBody>
      </p:sp>
      <p:sp>
        <p:nvSpPr>
          <p:cNvPr id="3" name="عنوان 2"/>
          <p:cNvSpPr>
            <a:spLocks noGrp="1"/>
          </p:cNvSpPr>
          <p:nvPr>
            <p:ph type="title"/>
          </p:nvPr>
        </p:nvSpPr>
        <p:spPr/>
        <p:txBody>
          <a:bodyPr/>
          <a:lstStyle/>
          <a:p>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389</TotalTime>
  <Words>788</Words>
  <Application>Microsoft Office PowerPoint</Application>
  <PresentationFormat>عرض على الشاشة (3:4)‏</PresentationFormat>
  <Paragraphs>106</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شكل موجة</vt:lpstr>
      <vt:lpstr>الباب الثاني/ الفصل الثاني</vt:lpstr>
      <vt:lpstr>مقدمة</vt:lpstr>
      <vt:lpstr>الشريحة 3</vt:lpstr>
      <vt:lpstr>مفهوم صعوبات القراءة</vt:lpstr>
      <vt:lpstr>عسر القراءة </vt:lpstr>
      <vt:lpstr>الشريحة 6</vt:lpstr>
      <vt:lpstr>الشريحة 7</vt:lpstr>
      <vt:lpstr>الشريحة 8</vt:lpstr>
      <vt:lpstr>الشريحة 9</vt:lpstr>
      <vt:lpstr>الشريحة 10</vt:lpstr>
      <vt:lpstr>انتشار صعوبات القراءة</vt:lpstr>
      <vt:lpstr>انتشار صعوبات القراءة</vt:lpstr>
      <vt:lpstr>نسبة صعوبات التعلم في بعض البلدان </vt:lpstr>
      <vt:lpstr>سؤال للمجموعة</vt:lpstr>
      <vt:lpstr> نسبة صعوبات التعلم في الدول العربية </vt:lpstr>
      <vt:lpstr>الشريحة 16</vt:lpstr>
    </vt:vector>
  </TitlesOfParts>
  <Company>جامعة الملك سعود</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طبيعة صعوبات القراءة</dc:title>
  <dc:creator>المستخدم</dc:creator>
  <cp:lastModifiedBy>user0</cp:lastModifiedBy>
  <cp:revision>12</cp:revision>
  <dcterms:created xsi:type="dcterms:W3CDTF">2015-03-01T07:38:10Z</dcterms:created>
  <dcterms:modified xsi:type="dcterms:W3CDTF">2015-03-02T18:50:57Z</dcterms:modified>
</cp:coreProperties>
</file>