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sldIdLst>
    <p:sldId id="266" r:id="rId2"/>
    <p:sldId id="256" r:id="rId3"/>
    <p:sldId id="257" r:id="rId4"/>
    <p:sldId id="258" r:id="rId5"/>
    <p:sldId id="267" r:id="rId6"/>
    <p:sldId id="259" r:id="rId7"/>
    <p:sldId id="260" r:id="rId8"/>
    <p:sldId id="261" r:id="rId9"/>
    <p:sldId id="262" r:id="rId10"/>
    <p:sldId id="270" r:id="rId11"/>
    <p:sldId id="264" r:id="rId12"/>
    <p:sldId id="265" r:id="rId13"/>
    <p:sldId id="271"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مستدير الزوايا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عنوان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ar-SA"/>
              <a:t>انقر لتحرير نمط العنوان الرئيسي</a:t>
            </a:r>
            <a:endParaRPr kumimoji="0" lang="en-US"/>
          </a:p>
        </p:txBody>
      </p:sp>
      <p:sp>
        <p:nvSpPr>
          <p:cNvPr id="20" name="عنوان فرعي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a:t>انقر لتحرير نمط العنوان الثانوي الرئيسي</a:t>
            </a:r>
            <a:endParaRPr kumimoji="0" lang="en-US"/>
          </a:p>
        </p:txBody>
      </p:sp>
      <p:sp>
        <p:nvSpPr>
          <p:cNvPr id="19" name="عنصر نائب للتاريخ 18"/>
          <p:cNvSpPr>
            <a:spLocks noGrp="1"/>
          </p:cNvSpPr>
          <p:nvPr>
            <p:ph type="dt" sz="half" idx="10"/>
          </p:nvPr>
        </p:nvSpPr>
        <p:spPr/>
        <p:txBody>
          <a:bodyPr/>
          <a:lstStyle/>
          <a:p>
            <a:fld id="{1B8ABB09-4A1D-463E-8065-109CC2B7EFAA}" type="datetimeFigureOut">
              <a:rPr lang="ar-SA" smtClean="0"/>
              <a:pPr/>
              <a:t>11/05/38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11" name="عنصر نائب لرقم الشريحة 10"/>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02920" y="530352"/>
            <a:ext cx="8183880" cy="4187952"/>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533404"/>
            <a:ext cx="1981200" cy="5257799"/>
          </a:xfrm>
        </p:spPr>
        <p:txBody>
          <a:bodyPr vert="eaVert"/>
          <a:lstStyle/>
          <a:p>
            <a:r>
              <a:rPr kumimoji="0" lang="ar-SA"/>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533400" y="533402"/>
            <a:ext cx="5943600" cy="5257801"/>
          </a:xfrm>
        </p:spPr>
        <p:txBody>
          <a:bodyPr vert="eaVer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idx="1"/>
          </p:nvPr>
        </p:nvSpPr>
        <p:spPr>
          <a:xfrm>
            <a:off x="502920" y="530352"/>
            <a:ext cx="8183880" cy="4187952"/>
          </a:xfrm>
        </p:spPr>
        <p:txBody>
          <a:bodyPr/>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مستطيل مستدير الزوايا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مستدير الزوايا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11/05/38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محتوى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502920" y="4983480"/>
            <a:ext cx="8183880" cy="1051560"/>
          </a:xfrm>
        </p:spPr>
        <p:txBody>
          <a:bodyPr anchor="b"/>
          <a:lstStyle>
            <a:lvl1pPr>
              <a:defRPr b="1"/>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4" name="عنصر نائب للنص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a:t>انقر لتحرير أنماط النص الرئيسي</a:t>
            </a:r>
          </a:p>
        </p:txBody>
      </p:sp>
      <p:sp>
        <p:nvSpPr>
          <p:cNvPr id="5" name="عنصر نائب للمحتوى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6" name="عنصر نائب للمحتوى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11/05/38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11/05/38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p>
            <a:fld id="{1B8ABB09-4A1D-463E-8065-109CC2B7EFAA}" type="datetimeFigureOut">
              <a:rPr lang="ar-SA" smtClean="0"/>
              <a:pPr/>
              <a:t>11/05/38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ar-SA"/>
              <a:t>انقر لتحرير نمط العنوان الرئيسي</a:t>
            </a:r>
            <a:endParaRPr kumimoji="0" lang="en-US"/>
          </a:p>
        </p:txBody>
      </p:sp>
      <p:sp>
        <p:nvSpPr>
          <p:cNvPr id="3" name="عنصر نائب للنص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4" name="عنصر نائب للمحتوى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مستطيل مستدير الزوايا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ذو زاوية واحدة مستديرة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عنوان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ar-SA"/>
              <a:t>انقر لتحرير نمط العنوان الرئيسي</a:t>
            </a:r>
            <a:endParaRPr kumimoji="0" lang="en-US"/>
          </a:p>
        </p:txBody>
      </p:sp>
      <p:sp>
        <p:nvSpPr>
          <p:cNvPr id="4" name="عنصر نائب للنص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ar-SA"/>
              <a:t>انقر لتحرير أنماط النص الرئيسي</a:t>
            </a:r>
          </a:p>
          <a:p>
            <a:pPr lvl="1" eaLnBrk="1" latinLnBrk="0" hangingPunct="1"/>
            <a:r>
              <a:rPr lang="ar-SA"/>
              <a:t>المستوى الثاني</a:t>
            </a:r>
          </a:p>
          <a:p>
            <a:pPr lvl="2" eaLnBrk="1" latinLnBrk="0" hangingPunct="1"/>
            <a:r>
              <a:rPr lang="ar-SA"/>
              <a:t>المستوى الثالث</a:t>
            </a:r>
          </a:p>
          <a:p>
            <a:pPr lvl="3" eaLnBrk="1" latinLnBrk="0" hangingPunct="1"/>
            <a:r>
              <a:rPr lang="ar-SA"/>
              <a:t>المستوى الرابع</a:t>
            </a:r>
          </a:p>
          <a:p>
            <a:pPr lvl="4" eaLnBrk="1" latinLnBrk="0" hangingPunct="1"/>
            <a:r>
              <a:rPr lang="ar-SA"/>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11/05/38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
        <p:nvSpPr>
          <p:cNvPr id="3" name="عنصر نائب للصورة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ar-SA"/>
              <a:t>انقر فوق الرمز لإضافة صورة</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مستطيل مستدير الزوايا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مستطيل مستدير الزوايا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عنصر نائب للعنوان 12"/>
          <p:cNvSpPr>
            <a:spLocks noGrp="1"/>
          </p:cNvSpPr>
          <p:nvPr>
            <p:ph type="title"/>
          </p:nvPr>
        </p:nvSpPr>
        <p:spPr>
          <a:xfrm>
            <a:off x="502920" y="4985590"/>
            <a:ext cx="8183880" cy="1051560"/>
          </a:xfrm>
          <a:prstGeom prst="rect">
            <a:avLst/>
          </a:prstGeom>
        </p:spPr>
        <p:txBody>
          <a:bodyPr vert="horz" anchor="b">
            <a:normAutofit/>
          </a:bodyPr>
          <a:lstStyle/>
          <a:p>
            <a:r>
              <a:rPr kumimoji="0" lang="ar-SA"/>
              <a:t>انقر لتحرير نمط العنوان الرئيسي</a:t>
            </a:r>
            <a:endParaRPr kumimoji="0" lang="en-US"/>
          </a:p>
        </p:txBody>
      </p:sp>
      <p:sp>
        <p:nvSpPr>
          <p:cNvPr id="4" name="عنصر نائب للنص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ar-SA"/>
              <a:t>انقر لتحرير أنماط النص الرئيسي</a:t>
            </a:r>
          </a:p>
          <a:p>
            <a:pPr lvl="1" eaLnBrk="1" latinLnBrk="0" hangingPunct="1"/>
            <a:r>
              <a:rPr kumimoji="0" lang="ar-SA"/>
              <a:t>المستوى الثاني</a:t>
            </a:r>
          </a:p>
          <a:p>
            <a:pPr lvl="2" eaLnBrk="1" latinLnBrk="0" hangingPunct="1"/>
            <a:r>
              <a:rPr kumimoji="0" lang="ar-SA"/>
              <a:t>المستوى الثالث</a:t>
            </a:r>
          </a:p>
          <a:p>
            <a:pPr lvl="3" eaLnBrk="1" latinLnBrk="0" hangingPunct="1"/>
            <a:r>
              <a:rPr kumimoji="0" lang="ar-SA"/>
              <a:t>المستوى الرابع</a:t>
            </a:r>
          </a:p>
          <a:p>
            <a:pPr lvl="4" eaLnBrk="1" latinLnBrk="0" hangingPunct="1"/>
            <a:r>
              <a:rPr kumimoji="0" lang="ar-SA"/>
              <a:t>المستوى الخامس</a:t>
            </a:r>
            <a:endParaRPr kumimoji="0" lang="en-US"/>
          </a:p>
        </p:txBody>
      </p:sp>
      <p:sp>
        <p:nvSpPr>
          <p:cNvPr id="25" name="عنصر نائب للتاريخ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B8ABB09-4A1D-463E-8065-109CC2B7EFAA}" type="datetimeFigureOut">
              <a:rPr lang="ar-SA" smtClean="0"/>
              <a:pPr/>
              <a:t>11/05/38</a:t>
            </a:fld>
            <a:endParaRPr lang="ar-SA"/>
          </a:p>
        </p:txBody>
      </p:sp>
      <p:sp>
        <p:nvSpPr>
          <p:cNvPr id="18" name="عنصر نائب للتذييل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ar-SA"/>
          </a:p>
        </p:txBody>
      </p:sp>
      <p:sp>
        <p:nvSpPr>
          <p:cNvPr id="5" name="عنصر نائب لرقم الشريحة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r" rtl="1"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r" rtl="1"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r" rtl="1"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r" rtl="1"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r" rtl="1"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r" rtl="1"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r" rtl="1"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r" rtl="1"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0" y="2132856"/>
            <a:ext cx="7772400" cy="2090663"/>
          </a:xfrm>
        </p:spPr>
        <p:txBody>
          <a:bodyPr>
            <a:noAutofit/>
          </a:bodyPr>
          <a:lstStyle/>
          <a:p>
            <a:r>
              <a:rPr lang="ar-SA" sz="6600" dirty="0">
                <a:solidFill>
                  <a:srgbClr val="FF0000"/>
                </a:solidFill>
              </a:rPr>
              <a:t>الفصل الثامن</a:t>
            </a:r>
            <a:br>
              <a:rPr lang="ar-SA" sz="6600" dirty="0">
                <a:solidFill>
                  <a:srgbClr val="FF0000"/>
                </a:solidFill>
              </a:rPr>
            </a:br>
            <a:r>
              <a:rPr lang="ar-SA" sz="6600" dirty="0">
                <a:solidFill>
                  <a:srgbClr val="FF0000"/>
                </a:solidFill>
              </a:rPr>
              <a:t>تدريب أولياء الأمور</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r>
              <a:rPr lang="ar-SA" sz="3600" b="1" i="1" dirty="0">
                <a:latin typeface="Arial" pitchFamily="34" charset="0"/>
                <a:cs typeface="Arial" pitchFamily="34" charset="0"/>
              </a:rPr>
              <a:t>العناصر التي يجب أن تتضمن برامج تدريب أولياء الأمور:</a:t>
            </a:r>
          </a:p>
          <a:p>
            <a:r>
              <a:rPr lang="ar-SA" sz="2400" dirty="0">
                <a:latin typeface="Arial" pitchFamily="34" charset="0"/>
                <a:cs typeface="Arial" pitchFamily="34" charset="0"/>
              </a:rPr>
              <a:t>تعريف أولياء الأمور بالتشريعات والأنظمة ذات العلاقة بتربية الأطفال المعاقين وتأهيلهم.</a:t>
            </a:r>
          </a:p>
          <a:p>
            <a:r>
              <a:rPr lang="ar-SA" sz="2400" dirty="0">
                <a:latin typeface="Arial" pitchFamily="34" charset="0"/>
                <a:cs typeface="Arial" pitchFamily="34" charset="0"/>
              </a:rPr>
              <a:t> تعريف أولياء الأمور بكادر المدرسة وبالإجراءات المدرسية التي تنظم تقديم البرامج التربوية لأطفالهم.</a:t>
            </a:r>
          </a:p>
          <a:p>
            <a:r>
              <a:rPr lang="ar-SA" sz="2400" dirty="0">
                <a:latin typeface="Arial" pitchFamily="34" charset="0"/>
                <a:cs typeface="Arial" pitchFamily="34" charset="0"/>
              </a:rPr>
              <a:t>توعية أولياء بأهمية دورهم في تطوير خدمات التربية الخاصة لأطفالهم المعاقين.</a:t>
            </a:r>
          </a:p>
          <a:p>
            <a:r>
              <a:rPr lang="ar-SA" sz="2400" dirty="0">
                <a:latin typeface="Arial" pitchFamily="34" charset="0"/>
                <a:cs typeface="Arial" pitchFamily="34" charset="0"/>
              </a:rPr>
              <a:t>اقناع أولياء الأمور بأن مشاركتهم في تخطيط  الخدمات  وتنفيذها وتواصلهم المستمر والفعال مع المدرسة امر لا غنى عنه لتحسين الخدمات </a:t>
            </a:r>
            <a:r>
              <a:rPr lang="ar-SA" sz="2400" dirty="0" err="1">
                <a:latin typeface="Arial" pitchFamily="34" charset="0"/>
                <a:cs typeface="Arial" pitchFamily="34" charset="0"/>
              </a:rPr>
              <a:t>وتفعيلها</a:t>
            </a:r>
            <a:r>
              <a:rPr lang="ar-SA" sz="2400" dirty="0">
                <a:latin typeface="Arial" pitchFamily="34" charset="0"/>
                <a:cs typeface="Arial" pitchFamily="34" charset="0"/>
              </a:rPr>
              <a:t> وبالتالي تهيئة المزيد من الفرص لأطفالهم للنمو والتعلم.</a:t>
            </a:r>
          </a:p>
          <a:p>
            <a:r>
              <a:rPr lang="ar-SA" sz="2400" dirty="0">
                <a:latin typeface="Arial" pitchFamily="34" charset="0"/>
                <a:cs typeface="Arial" pitchFamily="34" charset="0"/>
              </a:rPr>
              <a:t>اتخاذ الإجراءات الكفيلة بتشجيع أولياء الأمور على التفاعل مع الكوادر المدرسية وتذليل العقبات والصعوبات الي قد تعترض مشاركتهم وتحد منها.</a:t>
            </a:r>
          </a:p>
          <a:p>
            <a:r>
              <a:rPr lang="ar-SA" sz="2400" dirty="0">
                <a:latin typeface="Arial" pitchFamily="34" charset="0"/>
                <a:cs typeface="Arial" pitchFamily="34" charset="0"/>
              </a:rPr>
              <a:t>تعريف أولياء الأمور بطرق جمع المعلومات المفيدة عن أطفالهم وطرق تقديمها للكوادر المدرسية.</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11560" y="404664"/>
            <a:ext cx="8183880" cy="5778968"/>
          </a:xfrm>
        </p:spPr>
        <p:txBody>
          <a:bodyPr>
            <a:noAutofit/>
          </a:bodyPr>
          <a:lstStyle/>
          <a:p>
            <a:r>
              <a:rPr lang="ar-SA" b="1" dirty="0">
                <a:solidFill>
                  <a:srgbClr val="FF0000"/>
                </a:solidFill>
                <a:latin typeface="Arial" pitchFamily="34" charset="0"/>
                <a:cs typeface="Arial" pitchFamily="34" charset="0"/>
              </a:rPr>
              <a:t>المجموعات التدريبية:-</a:t>
            </a:r>
            <a:endParaRPr lang="en-US" b="1" dirty="0">
              <a:solidFill>
                <a:srgbClr val="FF0000"/>
              </a:solidFill>
              <a:latin typeface="Arial" pitchFamily="34" charset="0"/>
              <a:cs typeface="Arial" pitchFamily="34" charset="0"/>
            </a:endParaRPr>
          </a:p>
          <a:p>
            <a:pPr lvl="0"/>
            <a:r>
              <a:rPr lang="ar-SA" sz="2400" dirty="0">
                <a:latin typeface="Arial" pitchFamily="34" charset="0"/>
                <a:cs typeface="Arial" pitchFamily="34" charset="0"/>
              </a:rPr>
              <a:t>إن تدريب أولياء الأمور ضمن مجموعات يعتبر رديفا أو بديلا بتدريبهم بأسلوب فردي </a:t>
            </a:r>
          </a:p>
          <a:p>
            <a:pPr lvl="0"/>
            <a:r>
              <a:rPr lang="ar-SA" sz="2400" dirty="0">
                <a:latin typeface="Arial" pitchFamily="34" charset="0"/>
                <a:cs typeface="Arial" pitchFamily="34" charset="0"/>
              </a:rPr>
              <a:t>وقد يتم التدريب من خلال مجموعات كبيرة أو مجموعات صغيرة  </a:t>
            </a:r>
          </a:p>
          <a:p>
            <a:pPr lvl="0"/>
            <a:r>
              <a:rPr lang="ar-SA" sz="2400" dirty="0">
                <a:latin typeface="Arial" pitchFamily="34" charset="0"/>
                <a:cs typeface="Arial" pitchFamily="34" charset="0"/>
              </a:rPr>
              <a:t> إن استخدام المجموعات له ما يبرره فهو يجعل أولياء الأمور يشعرون بالارتياح والاسترخاء أكثر ــــ  وهو يوفر وضعا داعما يسمح بتقديم الأنشطة التعليمية بفاعلية.</a:t>
            </a:r>
          </a:p>
          <a:p>
            <a:pPr lvl="0">
              <a:buNone/>
            </a:pPr>
            <a:endParaRPr lang="en-US" sz="2400" dirty="0">
              <a:solidFill>
                <a:srgbClr val="00B050"/>
              </a:solidFill>
              <a:latin typeface="Arial" pitchFamily="34" charset="0"/>
              <a:cs typeface="Arial" pitchFamily="34" charset="0"/>
            </a:endParaRPr>
          </a:p>
          <a:p>
            <a:pPr lvl="0"/>
            <a:r>
              <a:rPr lang="ar-SA" sz="2400" dirty="0">
                <a:solidFill>
                  <a:schemeClr val="accent2">
                    <a:lumMod val="75000"/>
                  </a:schemeClr>
                </a:solidFill>
                <a:latin typeface="Arial" pitchFamily="34" charset="0"/>
                <a:cs typeface="Arial" pitchFamily="34" charset="0"/>
              </a:rPr>
              <a:t>وقد يتردد أولياء الأمور في البداية في التعبير عن مشاعرهم وأفكارهم ولكنهم يتغلبون على القلق والتخوف لاحقا وبخاصة عندما يكون قائد المجموعة ذا خبرة وكفاءة</a:t>
            </a:r>
          </a:p>
          <a:p>
            <a:pPr lvl="0"/>
            <a:r>
              <a:rPr lang="ar-SA" sz="2400" dirty="0">
                <a:solidFill>
                  <a:schemeClr val="accent2">
                    <a:lumMod val="75000"/>
                  </a:schemeClr>
                </a:solidFill>
                <a:latin typeface="Arial" pitchFamily="34" charset="0"/>
                <a:cs typeface="Arial" pitchFamily="34" charset="0"/>
              </a:rPr>
              <a:t> كذلك فإن التفاعل الإيجابي والدعم المتبادل بين أولياء الأمور يشجعهم على المبادرة </a:t>
            </a:r>
          </a:p>
          <a:p>
            <a:pPr lvl="0"/>
            <a:r>
              <a:rPr lang="ar-SA" sz="2400" dirty="0">
                <a:solidFill>
                  <a:schemeClr val="accent2">
                    <a:lumMod val="75000"/>
                  </a:schemeClr>
                </a:solidFill>
                <a:latin typeface="Arial" pitchFamily="34" charset="0"/>
                <a:cs typeface="Arial" pitchFamily="34" charset="0"/>
              </a:rPr>
              <a:t> </a:t>
            </a:r>
            <a:r>
              <a:rPr lang="ar-SA" sz="2400" dirty="0" err="1">
                <a:solidFill>
                  <a:schemeClr val="accent2">
                    <a:lumMod val="75000"/>
                  </a:schemeClr>
                </a:solidFill>
                <a:latin typeface="Arial" pitchFamily="34" charset="0"/>
                <a:cs typeface="Arial" pitchFamily="34" charset="0"/>
              </a:rPr>
              <a:t>ان</a:t>
            </a:r>
            <a:r>
              <a:rPr lang="ar-SA" sz="2400" dirty="0">
                <a:solidFill>
                  <a:schemeClr val="accent2">
                    <a:lumMod val="75000"/>
                  </a:schemeClr>
                </a:solidFill>
                <a:latin typeface="Arial" pitchFamily="34" charset="0"/>
                <a:cs typeface="Arial" pitchFamily="34" charset="0"/>
              </a:rPr>
              <a:t> توفير الفرص لأولياء الأمور للمشاركة في التخطيط للبرامج التدريبية والأنشطة المتضمنة فيها يزيد من احتمالات </a:t>
            </a:r>
            <a:r>
              <a:rPr lang="ar-SA" sz="2400" dirty="0" err="1">
                <a:solidFill>
                  <a:schemeClr val="accent2">
                    <a:lumMod val="75000"/>
                  </a:schemeClr>
                </a:solidFill>
                <a:latin typeface="Arial" pitchFamily="34" charset="0"/>
                <a:cs typeface="Arial" pitchFamily="34" charset="0"/>
              </a:rPr>
              <a:t>قيامهم</a:t>
            </a:r>
            <a:r>
              <a:rPr lang="ar-SA" sz="2400" dirty="0">
                <a:solidFill>
                  <a:schemeClr val="accent2">
                    <a:lumMod val="75000"/>
                  </a:schemeClr>
                </a:solidFill>
                <a:latin typeface="Arial" pitchFamily="34" charset="0"/>
                <a:cs typeface="Arial" pitchFamily="34" charset="0"/>
              </a:rPr>
              <a:t> بدور نشط ومؤ</a:t>
            </a:r>
            <a:r>
              <a:rPr lang="ar-SA" sz="2400" dirty="0">
                <a:latin typeface="Arial" pitchFamily="34" charset="0"/>
                <a:cs typeface="Arial" pitchFamily="34" charset="0"/>
              </a:rPr>
              <a:t>ثر.</a:t>
            </a:r>
            <a:endParaRPr lang="en-US" sz="2400" dirty="0">
              <a:latin typeface="Arial" pitchFamily="34" charset="0"/>
              <a:cs typeface="Arial" pitchFamily="34" charset="0"/>
            </a:endParaRPr>
          </a:p>
          <a:p>
            <a:endParaRPr lang="ar-SA" sz="2400"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692696"/>
            <a:ext cx="8183880" cy="4187952"/>
          </a:xfrm>
        </p:spPr>
        <p:txBody>
          <a:bodyPr>
            <a:noAutofit/>
          </a:bodyPr>
          <a:lstStyle/>
          <a:p>
            <a:r>
              <a:rPr lang="ar-SA" dirty="0">
                <a:solidFill>
                  <a:srgbClr val="00B050"/>
                </a:solidFill>
                <a:latin typeface="Arial" pitchFamily="34" charset="0"/>
                <a:cs typeface="Arial" pitchFamily="34" charset="0"/>
              </a:rPr>
              <a:t>بعض الحالات التي يكون فيها التدريب الجماعي غير مناسب:</a:t>
            </a:r>
          </a:p>
          <a:p>
            <a:endParaRPr lang="en-US" dirty="0">
              <a:solidFill>
                <a:srgbClr val="00B050"/>
              </a:solidFill>
              <a:latin typeface="Arial" pitchFamily="34" charset="0"/>
              <a:cs typeface="Arial" pitchFamily="34" charset="0"/>
            </a:endParaRPr>
          </a:p>
          <a:p>
            <a:pPr lvl="0"/>
            <a:r>
              <a:rPr lang="ar-SA" sz="2400" dirty="0">
                <a:latin typeface="Arial" pitchFamily="34" charset="0"/>
                <a:cs typeface="Arial" pitchFamily="34" charset="0"/>
              </a:rPr>
              <a:t>إذا كان الطفل يعاني من مشكلة فريدة من نوعها وإذا لم يكن لدى الوالدين رغبة في مناقشتها أمان أشخاص آخرين.</a:t>
            </a:r>
            <a:endParaRPr lang="en-US" sz="2400" dirty="0">
              <a:latin typeface="Arial" pitchFamily="34" charset="0"/>
              <a:cs typeface="Arial" pitchFamily="34" charset="0"/>
            </a:endParaRPr>
          </a:p>
          <a:p>
            <a:pPr lvl="0"/>
            <a:r>
              <a:rPr lang="ar-SA" sz="2400" dirty="0">
                <a:latin typeface="Arial" pitchFamily="34" charset="0"/>
                <a:cs typeface="Arial" pitchFamily="34" charset="0"/>
              </a:rPr>
              <a:t>إذا كان وجود جماعة يقود إلى عدم قدرة ولي الأمر على التواصل.</a:t>
            </a:r>
            <a:endParaRPr lang="en-US" sz="2400" dirty="0">
              <a:latin typeface="Arial" pitchFamily="34" charset="0"/>
              <a:cs typeface="Arial" pitchFamily="34" charset="0"/>
            </a:endParaRPr>
          </a:p>
          <a:p>
            <a:pPr lvl="0"/>
            <a:r>
              <a:rPr lang="ar-SA" sz="2400" dirty="0">
                <a:latin typeface="Arial" pitchFamily="34" charset="0"/>
                <a:cs typeface="Arial" pitchFamily="34" charset="0"/>
              </a:rPr>
              <a:t>إذا كانت مشكلة الطفل واحدة من أعراض المشكلات الشخصية لولي الأمر أو من أعراض المشكلات بين الوالدين.</a:t>
            </a:r>
            <a:endParaRPr lang="en-US" sz="2400" dirty="0">
              <a:latin typeface="Arial" pitchFamily="34" charset="0"/>
              <a:cs typeface="Arial" pitchFamily="34" charset="0"/>
            </a:endParaRPr>
          </a:p>
          <a:p>
            <a:pPr lvl="0"/>
            <a:r>
              <a:rPr lang="ar-SA" sz="2400">
                <a:latin typeface="Arial" pitchFamily="34" charset="0"/>
                <a:cs typeface="Arial" pitchFamily="34" charset="0"/>
              </a:rPr>
              <a:t>إذا </a:t>
            </a:r>
            <a:r>
              <a:rPr lang="ar-SA" sz="2400" dirty="0">
                <a:latin typeface="Arial" pitchFamily="34" charset="0"/>
                <a:cs typeface="Arial" pitchFamily="34" charset="0"/>
              </a:rPr>
              <a:t>كان الحل المحتمل لمشكلة الطفل محددا جدا وغير مناسب لأعضاء المجموعة الآخرين.</a:t>
            </a:r>
            <a:endParaRPr lang="en-US" sz="2400" dirty="0">
              <a:latin typeface="Arial" pitchFamily="34" charset="0"/>
              <a:cs typeface="Arial" pitchFamily="34" charset="0"/>
            </a:endParaRPr>
          </a:p>
          <a:p>
            <a:pPr>
              <a:buNone/>
            </a:pPr>
            <a:endParaRPr lang="en-US" sz="2400" dirty="0">
              <a:latin typeface="Arial" pitchFamily="34" charset="0"/>
              <a:cs typeface="Arial" pitchFamily="34" charset="0"/>
            </a:endParaRPr>
          </a:p>
          <a:p>
            <a:pPr>
              <a:buNone/>
            </a:pPr>
            <a:r>
              <a:rPr lang="en-US" sz="2400" dirty="0">
                <a:latin typeface="Arial" pitchFamily="34" charset="0"/>
                <a:cs typeface="Arial" pitchFamily="34" charset="0"/>
              </a:rPr>
              <a:t> </a:t>
            </a:r>
          </a:p>
          <a:p>
            <a:pPr>
              <a:buNone/>
            </a:pPr>
            <a:r>
              <a:rPr lang="en-US" sz="2400" dirty="0">
                <a:latin typeface="Arial" pitchFamily="34" charset="0"/>
                <a:cs typeface="Arial" pitchFamily="34" charset="0"/>
              </a:rPr>
              <a:t> </a:t>
            </a:r>
          </a:p>
          <a:p>
            <a:pPr>
              <a:buNone/>
            </a:pPr>
            <a:r>
              <a:rPr lang="en-US" sz="2400" dirty="0">
                <a:latin typeface="Arial" pitchFamily="34" charset="0"/>
                <a:cs typeface="Arial" pitchFamily="34" charset="0"/>
              </a:rPr>
              <a:t> </a:t>
            </a:r>
          </a:p>
          <a:p>
            <a:pPr>
              <a:buNone/>
            </a:pPr>
            <a:r>
              <a:rPr lang="en-US" sz="2400" dirty="0">
                <a:latin typeface="Arial" pitchFamily="34" charset="0"/>
                <a:cs typeface="Arial" pitchFamily="34" charset="0"/>
              </a:rPr>
              <a:t> </a:t>
            </a:r>
          </a:p>
          <a:p>
            <a:endParaRPr lang="ar-SA" sz="2400" dirty="0">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836712"/>
            <a:ext cx="8183880" cy="4824536"/>
          </a:xfrm>
        </p:spPr>
        <p:txBody>
          <a:bodyPr>
            <a:normAutofit fontScale="70000" lnSpcReduction="20000"/>
          </a:bodyPr>
          <a:lstStyle/>
          <a:p>
            <a:r>
              <a:rPr lang="ar-SA" b="1" i="1" dirty="0">
                <a:solidFill>
                  <a:srgbClr val="00B050"/>
                </a:solidFill>
                <a:latin typeface="Arial" pitchFamily="34" charset="0"/>
                <a:cs typeface="Arial" pitchFamily="34" charset="0"/>
              </a:rPr>
              <a:t>العوامل الأساسية التي ينبغي مراعاتها لزيادة فاعلية البرامج التدريبية الجماعية:</a:t>
            </a:r>
          </a:p>
          <a:p>
            <a:r>
              <a:rPr lang="ar-SA" b="1" dirty="0">
                <a:latin typeface="Arial" pitchFamily="34" charset="0"/>
                <a:cs typeface="Arial" pitchFamily="34" charset="0"/>
              </a:rPr>
              <a:t>محتوى البرنامج </a:t>
            </a:r>
            <a:r>
              <a:rPr lang="ar-SA" dirty="0">
                <a:latin typeface="Arial" pitchFamily="34" charset="0"/>
                <a:cs typeface="Arial" pitchFamily="34" charset="0"/>
              </a:rPr>
              <a:t>ـ يجب أن يتصل محتوى البرنامج بالحاجات التي يعبر عناها أولياء الأمور سواء يشكل مباشر أو غير مباشر.</a:t>
            </a:r>
          </a:p>
          <a:p>
            <a:r>
              <a:rPr lang="ar-SA" b="1" dirty="0">
                <a:latin typeface="Arial" pitchFamily="34" charset="0"/>
                <a:cs typeface="Arial" pitchFamily="34" charset="0"/>
              </a:rPr>
              <a:t>التخطيط والتنفيذ </a:t>
            </a:r>
            <a:r>
              <a:rPr lang="ar-SA" dirty="0">
                <a:latin typeface="Arial" pitchFamily="34" charset="0"/>
                <a:cs typeface="Arial" pitchFamily="34" charset="0"/>
              </a:rPr>
              <a:t>ـ بعد  أن يزداد أعضاء المجموعات نضجًا ومعرفة يجب أن يشاركوا في تحمل مسؤولية التخطيط للبرامج </a:t>
            </a:r>
            <a:r>
              <a:rPr lang="ar-SA" dirty="0" err="1">
                <a:latin typeface="Arial" pitchFamily="34" charset="0"/>
                <a:cs typeface="Arial" pitchFamily="34" charset="0"/>
              </a:rPr>
              <a:t>وتنفيذها .</a:t>
            </a:r>
            <a:endParaRPr lang="ar-SA" dirty="0">
              <a:latin typeface="Arial" pitchFamily="34" charset="0"/>
              <a:cs typeface="Arial" pitchFamily="34" charset="0"/>
            </a:endParaRPr>
          </a:p>
          <a:p>
            <a:r>
              <a:rPr lang="ar-SA" b="1" dirty="0">
                <a:latin typeface="Arial" pitchFamily="34" charset="0"/>
                <a:cs typeface="Arial" pitchFamily="34" charset="0"/>
              </a:rPr>
              <a:t>التحضير</a:t>
            </a:r>
            <a:r>
              <a:rPr lang="ar-SA" dirty="0">
                <a:latin typeface="Arial" pitchFamily="34" charset="0"/>
                <a:cs typeface="Arial" pitchFamily="34" charset="0"/>
              </a:rPr>
              <a:t> ـ يجب أن يستعد المدربون والمتدربون بالقراءة.</a:t>
            </a:r>
          </a:p>
          <a:p>
            <a:r>
              <a:rPr lang="ar-SA" b="1" dirty="0">
                <a:latin typeface="Arial" pitchFamily="34" charset="0"/>
                <a:cs typeface="Arial" pitchFamily="34" charset="0"/>
              </a:rPr>
              <a:t>حاجات المتدربين </a:t>
            </a:r>
            <a:r>
              <a:rPr lang="ar-SA" dirty="0">
                <a:latin typeface="Arial" pitchFamily="34" charset="0"/>
                <a:cs typeface="Arial" pitchFamily="34" charset="0"/>
              </a:rPr>
              <a:t>ـ يجب أن يستجيب البرنامج لحاجات أولياء </a:t>
            </a:r>
            <a:r>
              <a:rPr lang="ar-SA">
                <a:latin typeface="Arial" pitchFamily="34" charset="0"/>
                <a:cs typeface="Arial" pitchFamily="34" charset="0"/>
              </a:rPr>
              <a:t>الأمور الاجتماعية </a:t>
            </a:r>
            <a:r>
              <a:rPr lang="ar-SA" dirty="0">
                <a:latin typeface="Arial" pitchFamily="34" charset="0"/>
                <a:cs typeface="Arial" pitchFamily="34" charset="0"/>
              </a:rPr>
              <a:t>الانفعالية، </a:t>
            </a:r>
            <a:r>
              <a:rPr lang="ar-SA" dirty="0" err="1">
                <a:latin typeface="Arial" pitchFamily="34" charset="0"/>
                <a:cs typeface="Arial" pitchFamily="34" charset="0"/>
              </a:rPr>
              <a:t>والعقلية.</a:t>
            </a:r>
            <a:r>
              <a:rPr lang="ar-SA" dirty="0">
                <a:latin typeface="Arial" pitchFamily="34" charset="0"/>
                <a:cs typeface="Arial" pitchFamily="34" charset="0"/>
              </a:rPr>
              <a:t> </a:t>
            </a:r>
          </a:p>
          <a:p>
            <a:r>
              <a:rPr lang="ar-SA" b="1" dirty="0">
                <a:latin typeface="Arial" pitchFamily="34" charset="0"/>
                <a:cs typeface="Arial" pitchFamily="34" charset="0"/>
              </a:rPr>
              <a:t>ظروف وأجواء التدريب </a:t>
            </a:r>
            <a:r>
              <a:rPr lang="ar-SA" dirty="0">
                <a:latin typeface="Arial" pitchFamily="34" charset="0"/>
                <a:cs typeface="Arial" pitchFamily="34" charset="0"/>
              </a:rPr>
              <a:t>ـ يجب تنفيذ البرامج التدريبية في ظروف وأجواء غير رسمية ودافئة.</a:t>
            </a:r>
          </a:p>
          <a:p>
            <a:r>
              <a:rPr lang="ar-SA" b="1" dirty="0">
                <a:latin typeface="Arial" pitchFamily="34" charset="0"/>
                <a:cs typeface="Arial" pitchFamily="34" charset="0"/>
              </a:rPr>
              <a:t>أوقات تنفيذ البرنامج </a:t>
            </a:r>
            <a:r>
              <a:rPr lang="ar-SA" dirty="0">
                <a:latin typeface="Arial" pitchFamily="34" charset="0"/>
                <a:cs typeface="Arial" pitchFamily="34" charset="0"/>
              </a:rPr>
              <a:t>ـ يجب أن تنفذ البرامج في التواريخ والساعات المتفق </a:t>
            </a:r>
            <a:r>
              <a:rPr lang="ar-SA" dirty="0" err="1">
                <a:latin typeface="Arial" pitchFamily="34" charset="0"/>
                <a:cs typeface="Arial" pitchFamily="34" charset="0"/>
              </a:rPr>
              <a:t>عليها.</a:t>
            </a:r>
            <a:r>
              <a:rPr lang="ar-SA" dirty="0">
                <a:latin typeface="Arial" pitchFamily="34" charset="0"/>
                <a:cs typeface="Arial" pitchFamily="34" charset="0"/>
              </a:rPr>
              <a:t> ويجب أن تبدأ وتنتهي في المواعيد المحددة </a:t>
            </a:r>
            <a:r>
              <a:rPr lang="ar-SA" dirty="0" err="1">
                <a:latin typeface="Arial" pitchFamily="34" charset="0"/>
                <a:cs typeface="Arial" pitchFamily="34" charset="0"/>
              </a:rPr>
              <a:t>مسبقًا.</a:t>
            </a:r>
            <a:r>
              <a:rPr lang="ar-SA" dirty="0">
                <a:latin typeface="Arial" pitchFamily="34" charset="0"/>
                <a:cs typeface="Arial" pitchFamily="34" charset="0"/>
              </a:rPr>
              <a:t> ولا ينبغي أن تطور أي جلسة لمدة تزيد عن ساعتين.</a:t>
            </a:r>
          </a:p>
          <a:p>
            <a:r>
              <a:rPr lang="ar-SA" b="1" dirty="0">
                <a:latin typeface="Arial" pitchFamily="34" charset="0"/>
                <a:cs typeface="Arial" pitchFamily="34" charset="0"/>
              </a:rPr>
              <a:t>أدوار المدربين </a:t>
            </a:r>
            <a:r>
              <a:rPr lang="ar-SA" dirty="0">
                <a:latin typeface="Arial" pitchFamily="34" charset="0"/>
                <a:cs typeface="Arial" pitchFamily="34" charset="0"/>
              </a:rPr>
              <a:t>ـ ينبغي على المدرب قيادة المجموعة لتدريبية ولكن عليه أن يتجنب الهيمنة </a:t>
            </a:r>
            <a:r>
              <a:rPr lang="ar-SA" dirty="0" err="1">
                <a:latin typeface="Arial" pitchFamily="34" charset="0"/>
                <a:cs typeface="Arial" pitchFamily="34" charset="0"/>
              </a:rPr>
              <a:t>عليها.</a:t>
            </a:r>
            <a:r>
              <a:rPr lang="ar-SA" dirty="0">
                <a:latin typeface="Arial" pitchFamily="34" charset="0"/>
                <a:cs typeface="Arial" pitchFamily="34" charset="0"/>
              </a:rPr>
              <a:t> ويجب عليه أيضًا أن يراعي اختلاف حاجات وقدرات أولياء الأمور.</a:t>
            </a:r>
          </a:p>
          <a:p>
            <a:r>
              <a:rPr lang="ar-SA" b="1" dirty="0">
                <a:latin typeface="Arial" pitchFamily="34" charset="0"/>
                <a:cs typeface="Arial" pitchFamily="34" charset="0"/>
              </a:rPr>
              <a:t>دعم أعضاء المجموعة </a:t>
            </a:r>
            <a:r>
              <a:rPr lang="ar-SA" dirty="0">
                <a:latin typeface="Arial" pitchFamily="34" charset="0"/>
                <a:cs typeface="Arial" pitchFamily="34" charset="0"/>
              </a:rPr>
              <a:t>ـ يجب تهيئة الفرص للمشاركين في البرنامج للدعم المتبادل وتشجيع المشاركة في الأنشطة التي يتم تنفيذها.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23528" y="332656"/>
            <a:ext cx="8604448" cy="6165304"/>
          </a:xfrm>
        </p:spPr>
        <p:style>
          <a:lnRef idx="2">
            <a:schemeClr val="dk1"/>
          </a:lnRef>
          <a:fillRef idx="1">
            <a:schemeClr val="lt1"/>
          </a:fillRef>
          <a:effectRef idx="0">
            <a:schemeClr val="dk1"/>
          </a:effectRef>
          <a:fontRef idx="minor">
            <a:schemeClr val="dk1"/>
          </a:fontRef>
        </p:style>
        <p:txBody>
          <a:bodyPr>
            <a:noAutofit/>
          </a:bodyPr>
          <a:lstStyle/>
          <a:p>
            <a:pPr lvl="0"/>
            <a:r>
              <a:rPr lang="ar-SA" sz="2400" b="0" dirty="0">
                <a:solidFill>
                  <a:schemeClr val="tx1"/>
                </a:solidFill>
                <a:latin typeface="Arial" pitchFamily="34" charset="0"/>
                <a:cs typeface="Arial" pitchFamily="34" charset="0"/>
              </a:rPr>
              <a:t>ثمة اتفاق في الأوساط التربوية في الوقت الراهن تؤكد على أن التربية الناجحة لجميع الطلبة تقتضي تعاون المدرسة والأسرة ودعم أحدهما للآخر في ظل علاقة </a:t>
            </a:r>
            <a:r>
              <a:rPr lang="ar-SA" sz="2400" b="0" dirty="0" err="1">
                <a:solidFill>
                  <a:schemeClr val="tx1"/>
                </a:solidFill>
                <a:latin typeface="Arial" pitchFamily="34" charset="0"/>
                <a:cs typeface="Arial" pitchFamily="34" charset="0"/>
              </a:rPr>
              <a:t>جيدة.</a:t>
            </a:r>
            <a:r>
              <a:rPr lang="ar-SA" sz="2400" b="0" dirty="0">
                <a:solidFill>
                  <a:schemeClr val="tx1"/>
                </a:solidFill>
                <a:latin typeface="Arial" pitchFamily="34" charset="0"/>
                <a:cs typeface="Arial" pitchFamily="34" charset="0"/>
              </a:rPr>
              <a:t> </a:t>
            </a:r>
            <a:br>
              <a:rPr lang="en-US" sz="2400" b="0" dirty="0">
                <a:solidFill>
                  <a:schemeClr val="tx1"/>
                </a:solidFill>
                <a:latin typeface="Arial" pitchFamily="34" charset="0"/>
                <a:cs typeface="Arial" pitchFamily="34" charset="0"/>
              </a:rPr>
            </a:br>
            <a:r>
              <a:rPr lang="ar-SA" sz="2400" b="0" dirty="0">
                <a:solidFill>
                  <a:schemeClr val="tx1"/>
                </a:solidFill>
                <a:latin typeface="Arial" pitchFamily="34" charset="0"/>
                <a:cs typeface="Arial" pitchFamily="34" charset="0"/>
              </a:rPr>
              <a:t> </a:t>
            </a:r>
            <a:br>
              <a:rPr lang="ar-SA" sz="2400" b="0" dirty="0">
                <a:solidFill>
                  <a:schemeClr val="tx1"/>
                </a:solidFill>
                <a:latin typeface="Arial" pitchFamily="34" charset="0"/>
                <a:cs typeface="Arial" pitchFamily="34" charset="0"/>
              </a:rPr>
            </a:br>
            <a:r>
              <a:rPr lang="ar-SA" sz="2400" b="0" dirty="0">
                <a:solidFill>
                  <a:schemeClr val="tx1"/>
                </a:solidFill>
                <a:latin typeface="Arial" pitchFamily="34" charset="0"/>
                <a:cs typeface="Arial" pitchFamily="34" charset="0"/>
              </a:rPr>
              <a:t>والعلاقة الجيدة هي العلاقة التي ينصب جل الاهتمام فيها على تحسين ظروف تعليم الطالب ونموه وتتصف بالدفء والاستمرارية وتقوم على الاحترام المتبادل والقفة </a:t>
            </a:r>
            <a:r>
              <a:rPr lang="ar-SA" sz="2400" b="0" dirty="0" err="1">
                <a:solidFill>
                  <a:schemeClr val="tx1"/>
                </a:solidFill>
                <a:latin typeface="Arial" pitchFamily="34" charset="0"/>
                <a:cs typeface="Arial" pitchFamily="34" charset="0"/>
              </a:rPr>
              <a:t>المتبادلة.</a:t>
            </a:r>
            <a:br>
              <a:rPr lang="ar-SA" sz="2400" b="0" dirty="0">
                <a:solidFill>
                  <a:schemeClr val="tx1"/>
                </a:solidFill>
                <a:latin typeface="Arial" pitchFamily="34" charset="0"/>
                <a:cs typeface="Arial" pitchFamily="34" charset="0"/>
              </a:rPr>
            </a:br>
            <a:r>
              <a:rPr lang="ar-SA" sz="2400" b="0" dirty="0">
                <a:solidFill>
                  <a:srgbClr val="00B050"/>
                </a:solidFill>
                <a:latin typeface="Arial" pitchFamily="34" charset="0"/>
                <a:cs typeface="Arial" pitchFamily="34" charset="0"/>
              </a:rPr>
              <a:t>وعندما يكون الطالب ذا إعاقة ما، فلعل الحاجة تكون إلى التعاون والدعم المتبادل والتنسيق تصبح أكثر </a:t>
            </a:r>
            <a:r>
              <a:rPr lang="ar-SA" sz="2400" b="0" dirty="0" err="1">
                <a:solidFill>
                  <a:srgbClr val="00B050"/>
                </a:solidFill>
                <a:latin typeface="Arial" pitchFamily="34" charset="0"/>
                <a:cs typeface="Arial" pitchFamily="34" charset="0"/>
              </a:rPr>
              <a:t>إلحاحا.</a:t>
            </a:r>
            <a:br>
              <a:rPr lang="ar-SA" sz="2400" b="0" dirty="0">
                <a:solidFill>
                  <a:srgbClr val="00B050"/>
                </a:solidFill>
                <a:latin typeface="Arial" pitchFamily="34" charset="0"/>
                <a:cs typeface="Arial" pitchFamily="34" charset="0"/>
              </a:rPr>
            </a:br>
            <a:br>
              <a:rPr lang="ar-SA" sz="2400" b="0" dirty="0">
                <a:solidFill>
                  <a:srgbClr val="00B050"/>
                </a:solidFill>
                <a:latin typeface="Arial" pitchFamily="34" charset="0"/>
                <a:cs typeface="Arial" pitchFamily="34" charset="0"/>
              </a:rPr>
            </a:br>
            <a:br>
              <a:rPr lang="ar-SA" sz="2400" b="0" dirty="0">
                <a:solidFill>
                  <a:srgbClr val="00B050"/>
                </a:solidFill>
                <a:latin typeface="Arial" pitchFamily="34" charset="0"/>
                <a:cs typeface="Arial" pitchFamily="34" charset="0"/>
              </a:rPr>
            </a:br>
            <a:r>
              <a:rPr lang="ar-SA" sz="2400" b="0" dirty="0">
                <a:solidFill>
                  <a:schemeClr val="accent3">
                    <a:lumMod val="50000"/>
                  </a:schemeClr>
                </a:solidFill>
                <a:latin typeface="Arial" pitchFamily="34" charset="0"/>
                <a:cs typeface="Arial" pitchFamily="34" charset="0"/>
              </a:rPr>
              <a:t>&amp; وقد كشفت عشرات الدراسات مؤخرا أن معلمي التربية الخاصة يرون أنهم يصبحون أكثر فاعلية وأكثر دافعية عندما يتعاون أولياء الأمور معهم ويدعمون جهودهم.</a:t>
            </a:r>
            <a:br>
              <a:rPr lang="en-US" sz="2400" b="0" dirty="0">
                <a:solidFill>
                  <a:schemeClr val="accent3">
                    <a:lumMod val="50000"/>
                  </a:schemeClr>
                </a:solidFill>
                <a:latin typeface="Arial" pitchFamily="34" charset="0"/>
                <a:cs typeface="Arial" pitchFamily="34" charset="0"/>
              </a:rPr>
            </a:br>
            <a:endParaRPr lang="ar-SA" sz="2400" b="0" dirty="0">
              <a:solidFill>
                <a:schemeClr val="accent3">
                  <a:lumMod val="50000"/>
                </a:schemeClr>
              </a:solidFill>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39552" y="1052736"/>
            <a:ext cx="8183880" cy="4187952"/>
          </a:xfrm>
        </p:spPr>
        <p:txBody>
          <a:bodyPr>
            <a:normAutofit fontScale="92500" lnSpcReduction="10000"/>
          </a:bodyPr>
          <a:lstStyle/>
          <a:p>
            <a:pPr lvl="0"/>
            <a:r>
              <a:rPr lang="ar-SA" sz="2400" b="1" dirty="0">
                <a:solidFill>
                  <a:srgbClr val="00B050"/>
                </a:solidFill>
                <a:latin typeface="Arial" pitchFamily="34" charset="0"/>
                <a:cs typeface="Arial" pitchFamily="34" charset="0"/>
              </a:rPr>
              <a:t> </a:t>
            </a:r>
            <a:r>
              <a:rPr lang="ar-SA" sz="2400" b="1" dirty="0">
                <a:latin typeface="Arial" pitchFamily="34" charset="0"/>
                <a:cs typeface="Arial" pitchFamily="34" charset="0"/>
              </a:rPr>
              <a:t>في الماضي  ـــ  كان الاختصاصيون يتعاملون مع أولياء أمور الأطفال المعوقين كأشخاص يعانون من مشكلات وصعوبات ويحتاجون إلى إرشاد وربما علاج أيضا وينبغي تزويدهم بالمعلومات لأنهم يفتقرون إلى </a:t>
            </a:r>
            <a:r>
              <a:rPr lang="ar-SA" sz="2400" b="1" dirty="0" err="1">
                <a:latin typeface="Arial" pitchFamily="34" charset="0"/>
                <a:cs typeface="Arial" pitchFamily="34" charset="0"/>
              </a:rPr>
              <a:t>المعرفة .</a:t>
            </a:r>
            <a:endParaRPr lang="ar-SA" sz="2400" b="1" dirty="0">
              <a:latin typeface="Arial" pitchFamily="34" charset="0"/>
              <a:cs typeface="Arial" pitchFamily="34" charset="0"/>
            </a:endParaRPr>
          </a:p>
          <a:p>
            <a:pPr lvl="0"/>
            <a:endParaRPr lang="ar-SA" sz="2400" b="1" dirty="0">
              <a:latin typeface="Arial" pitchFamily="34" charset="0"/>
              <a:cs typeface="Arial" pitchFamily="34" charset="0"/>
            </a:endParaRPr>
          </a:p>
          <a:p>
            <a:pPr lvl="0"/>
            <a:endParaRPr lang="ar-SA" sz="2400" b="1" dirty="0">
              <a:latin typeface="Arial" pitchFamily="34" charset="0"/>
              <a:cs typeface="Arial" pitchFamily="34" charset="0"/>
            </a:endParaRPr>
          </a:p>
          <a:p>
            <a:pPr lvl="0"/>
            <a:r>
              <a:rPr lang="ar-SA" sz="2400" b="1" dirty="0">
                <a:latin typeface="Arial" pitchFamily="34" charset="0"/>
                <a:cs typeface="Arial" pitchFamily="34" charset="0"/>
              </a:rPr>
              <a:t>ولحسن الحظ أن ذلك تغير، حيث أدركت الكوادر العاملة مع الأطفال المعوقين أن أولياء الأمور لديهم ما يقدمونه.</a:t>
            </a:r>
          </a:p>
          <a:p>
            <a:pPr lvl="0">
              <a:buNone/>
            </a:pPr>
            <a:r>
              <a:rPr lang="ar-SA" sz="2400" b="1" dirty="0">
                <a:latin typeface="Arial" pitchFamily="34" charset="0"/>
                <a:cs typeface="Arial" pitchFamily="34" charset="0"/>
              </a:rPr>
              <a:t> </a:t>
            </a:r>
          </a:p>
          <a:p>
            <a:pPr lvl="0"/>
            <a:endParaRPr lang="ar-SA" sz="2400" b="1" dirty="0">
              <a:latin typeface="Arial" pitchFamily="34" charset="0"/>
              <a:cs typeface="Arial" pitchFamily="34" charset="0"/>
            </a:endParaRPr>
          </a:p>
          <a:p>
            <a:pPr lvl="0"/>
            <a:r>
              <a:rPr lang="ar-SA" sz="2400" b="1" dirty="0">
                <a:latin typeface="Arial" pitchFamily="34" charset="0"/>
                <a:cs typeface="Arial" pitchFamily="34" charset="0"/>
              </a:rPr>
              <a:t>فهم يمتلكون معلومات مهمة عن الطفل وهم قادرون، إذا أتيحت لهم الفرص وزودوا بالتدريب والدعم المناسبين، أن يسهموا بفاعلية في تدريب الطفل المعوق جنبا إلى جنب مع المعلمين والمهنيين الآخرين.</a:t>
            </a:r>
            <a:endParaRPr lang="en-US" sz="2400" b="1" dirty="0">
              <a:latin typeface="Arial" pitchFamily="34" charset="0"/>
              <a:cs typeface="Arial" pitchFamily="34" charset="0"/>
            </a:endParaRPr>
          </a:p>
          <a:p>
            <a:endParaRPr lang="ar-SA" sz="2400" b="1" dirty="0">
              <a:solidFill>
                <a:srgbClr val="00B050"/>
              </a:solidFill>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2920" y="530352"/>
            <a:ext cx="8183880" cy="5850976"/>
          </a:xfrm>
        </p:spPr>
        <p:txBody>
          <a:bodyPr>
            <a:noAutofit/>
          </a:bodyPr>
          <a:lstStyle/>
          <a:p>
            <a:r>
              <a:rPr lang="ar-SA" sz="2400" b="1" dirty="0">
                <a:latin typeface="Arial" pitchFamily="34" charset="0"/>
                <a:cs typeface="Arial" pitchFamily="34" charset="0"/>
              </a:rPr>
              <a:t>الافتراضات الأساسية التي تسند عليها برامج تدريب أولياء الأمور:-</a:t>
            </a:r>
            <a:endParaRPr lang="en-US" sz="2400" b="1" dirty="0">
              <a:latin typeface="Arial" pitchFamily="34" charset="0"/>
              <a:cs typeface="Arial" pitchFamily="34" charset="0"/>
            </a:endParaRPr>
          </a:p>
          <a:p>
            <a:pPr>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إن أولياء الأمور يهتمون بأطفالهم ويرغبون في اكتساب المهارات اللازمة لمساعدتهم على النمو والتعليم.</a:t>
            </a:r>
            <a:endParaRPr lang="en-US" sz="2000" dirty="0">
              <a:latin typeface="Arial" pitchFamily="34" charset="0"/>
              <a:cs typeface="Arial" pitchFamily="34" charset="0"/>
            </a:endParaRPr>
          </a:p>
          <a:p>
            <a:pPr lvl="0"/>
            <a:r>
              <a:rPr lang="ar-SA" sz="2000" dirty="0">
                <a:latin typeface="Arial" pitchFamily="34" charset="0"/>
                <a:cs typeface="Arial" pitchFamily="34" charset="0"/>
              </a:rPr>
              <a:t>يستطيع أولياء الأمور أن يسهموا إيجابيا في الأنشطة والبرامج الصفية لأطفالهم.</a:t>
            </a:r>
            <a:endParaRPr lang="en-US" sz="2000" dirty="0">
              <a:latin typeface="Arial" pitchFamily="34" charset="0"/>
              <a:cs typeface="Arial" pitchFamily="34" charset="0"/>
            </a:endParaRPr>
          </a:p>
          <a:p>
            <a:pPr lvl="0"/>
            <a:r>
              <a:rPr lang="ar-SA" sz="2000" dirty="0">
                <a:latin typeface="Arial" pitchFamily="34" charset="0"/>
                <a:cs typeface="Arial" pitchFamily="34" charset="0"/>
              </a:rPr>
              <a:t>سوف يجد أولياء الأمور الوقت للمشاركة في برامج أطفالهم عندما تكون تلك المشاركة ممكنة وميسرة.</a:t>
            </a:r>
            <a:endParaRPr lang="en-US" sz="2000" dirty="0">
              <a:latin typeface="Arial" pitchFamily="34" charset="0"/>
              <a:cs typeface="Arial" pitchFamily="34" charset="0"/>
            </a:endParaRPr>
          </a:p>
          <a:p>
            <a:pPr lvl="0"/>
            <a:r>
              <a:rPr lang="ar-SA" sz="2000" dirty="0">
                <a:latin typeface="Arial" pitchFamily="34" charset="0"/>
                <a:cs typeface="Arial" pitchFamily="34" charset="0"/>
              </a:rPr>
              <a:t>تزداد احتمالات مشاركة أولياء الأمور في البرامج التدريبية عندما تتوافق قيمهم وأهدافهم مع قيم وأهداف المدرسة والكادر العامل فيها.</a:t>
            </a:r>
            <a:endParaRPr lang="en-US" sz="2000" dirty="0">
              <a:latin typeface="Arial" pitchFamily="34" charset="0"/>
              <a:cs typeface="Arial" pitchFamily="34" charset="0"/>
            </a:endParaRPr>
          </a:p>
          <a:p>
            <a:pPr lvl="0"/>
            <a:r>
              <a:rPr lang="ar-SA" sz="2000" dirty="0">
                <a:latin typeface="Arial" pitchFamily="34" charset="0"/>
                <a:cs typeface="Arial" pitchFamily="34" charset="0"/>
              </a:rPr>
              <a:t>يقدر أولياء الأمور التدريب الذي يلبي حاجاتهم المحددة بطريقة عملية قابلة للتطبيق.</a:t>
            </a:r>
            <a:endParaRPr lang="en-US" sz="2000" dirty="0">
              <a:latin typeface="Arial" pitchFamily="34" charset="0"/>
              <a:cs typeface="Arial" pitchFamily="34" charset="0"/>
            </a:endParaRPr>
          </a:p>
          <a:p>
            <a:pPr lvl="0"/>
            <a:r>
              <a:rPr lang="ar-SA" sz="2000" dirty="0">
                <a:latin typeface="Arial" pitchFamily="34" charset="0"/>
                <a:cs typeface="Arial" pitchFamily="34" charset="0"/>
              </a:rPr>
              <a:t>كلما شارك أولياء الأمور في صنع القرار أكثر ازدادت احتمالات مشاركتهم في الأنشطة والبرامج.</a:t>
            </a:r>
            <a:endParaRPr lang="en-US" sz="2000" dirty="0">
              <a:latin typeface="Arial" pitchFamily="34" charset="0"/>
              <a:cs typeface="Arial" pitchFamily="34" charset="0"/>
            </a:endParaRPr>
          </a:p>
          <a:p>
            <a:pPr lvl="0"/>
            <a:r>
              <a:rPr lang="ar-SA" sz="2000" dirty="0">
                <a:latin typeface="Arial" pitchFamily="34" charset="0"/>
                <a:cs typeface="Arial" pitchFamily="34" charset="0"/>
              </a:rPr>
              <a:t>كلما حصل أولياء الأمور على تغذية راجعة مفيدة أكثر أصبحت احتمالات مشاركتهم في البرامج التدريبية أكبر.</a:t>
            </a:r>
            <a:endParaRPr lang="en-US" sz="2000" dirty="0">
              <a:latin typeface="Arial" pitchFamily="34" charset="0"/>
              <a:cs typeface="Arial" pitchFamily="34" charset="0"/>
            </a:endParaRPr>
          </a:p>
          <a:p>
            <a:endParaRPr lang="ar-SA" sz="2000"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Autofit/>
          </a:bodyPr>
          <a:lstStyle/>
          <a:p>
            <a:pPr lvl="0"/>
            <a:r>
              <a:rPr lang="ar-SA" sz="2400" dirty="0">
                <a:latin typeface="Arial" pitchFamily="34" charset="0"/>
                <a:cs typeface="Arial" pitchFamily="34" charset="0"/>
              </a:rPr>
              <a:t>كلما تعامل الاختصاصيون مع أولياء الأمور باحترام أكبر زادت احتمالات تعاون أولياء الأمور مع الاختصاصيين.</a:t>
            </a:r>
            <a:endParaRPr lang="en-US" sz="2400" dirty="0">
              <a:latin typeface="Arial" pitchFamily="34" charset="0"/>
              <a:cs typeface="Arial" pitchFamily="34" charset="0"/>
            </a:endParaRPr>
          </a:p>
          <a:p>
            <a:pPr lvl="0"/>
            <a:r>
              <a:rPr lang="ar-SA" sz="2400" dirty="0">
                <a:latin typeface="Arial" pitchFamily="34" charset="0"/>
                <a:cs typeface="Arial" pitchFamily="34" charset="0"/>
              </a:rPr>
              <a:t>يستجيب أولياء الأمور ويعملون بشكل أفضل مع الاختصاصين المدربين والمؤهلين فنيا للعمل معهم.</a:t>
            </a:r>
            <a:endParaRPr lang="en-US" sz="2400" dirty="0">
              <a:latin typeface="Arial" pitchFamily="34" charset="0"/>
              <a:cs typeface="Arial" pitchFamily="34" charset="0"/>
            </a:endParaRPr>
          </a:p>
          <a:p>
            <a:pPr lvl="0"/>
            <a:r>
              <a:rPr lang="ar-SA" sz="2400" dirty="0">
                <a:latin typeface="Arial" pitchFamily="34" charset="0"/>
                <a:cs typeface="Arial" pitchFamily="34" charset="0"/>
              </a:rPr>
              <a:t>كلما راعت البرامج التدريبية الحاجات الفردية لأولياء الأمور أكثر ازدادت رغبتهم في المشاركة فيها.</a:t>
            </a:r>
            <a:endParaRPr lang="en-US" sz="2400" dirty="0">
              <a:latin typeface="Arial" pitchFamily="34" charset="0"/>
              <a:cs typeface="Arial" pitchFamily="34" charset="0"/>
            </a:endParaRPr>
          </a:p>
          <a:p>
            <a:pPr lvl="0"/>
            <a:r>
              <a:rPr lang="ar-SA" sz="2400" dirty="0">
                <a:latin typeface="Arial" pitchFamily="34" charset="0"/>
                <a:cs typeface="Arial" pitchFamily="34" charset="0"/>
              </a:rPr>
              <a:t>تتحسن اتجاهات أولياء الأمور نحو أنفسهم عندما تساعدهم البرامج التدريبية في تحقيق النجاح في العمل مع أطفالهم.</a:t>
            </a:r>
            <a:endParaRPr lang="en-US" sz="2400" dirty="0">
              <a:latin typeface="Arial" pitchFamily="34" charset="0"/>
              <a:cs typeface="Arial" pitchFamily="34" charset="0"/>
            </a:endParaRPr>
          </a:p>
          <a:p>
            <a:pPr lvl="0"/>
            <a:r>
              <a:rPr lang="ar-SA" sz="2400" dirty="0">
                <a:latin typeface="Arial" pitchFamily="34" charset="0"/>
                <a:cs typeface="Arial" pitchFamily="34" charset="0"/>
              </a:rPr>
              <a:t>كلما اكتسب أولياء الأمور معلومات ومهارات أكثر صارت حاجتهم للاختصاصين أقل وصارت قدرتهم على دعم ومساعدة أولياء الأمور الآخرين أكبر.</a:t>
            </a:r>
            <a:endParaRPr lang="en-US" sz="2400" dirty="0">
              <a:latin typeface="Arial" pitchFamily="34" charset="0"/>
              <a:cs typeface="Arial" pitchFamily="34" charset="0"/>
            </a:endParaRPr>
          </a:p>
          <a:p>
            <a:endParaRPr lang="ar-SA" sz="2400"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2920" y="530352"/>
            <a:ext cx="8183880" cy="5274912"/>
          </a:xfrm>
        </p:spPr>
        <p:txBody>
          <a:bodyPr>
            <a:noAutofit/>
          </a:bodyPr>
          <a:lstStyle/>
          <a:p>
            <a:r>
              <a:rPr lang="ar-SA" b="1" dirty="0">
                <a:latin typeface="Arial" pitchFamily="34" charset="0"/>
                <a:cs typeface="Arial" pitchFamily="34" charset="0"/>
              </a:rPr>
              <a:t>مبررات تدريب والدي الطفل المعوق:-</a:t>
            </a:r>
            <a:endParaRPr lang="en-US" b="1" dirty="0">
              <a:latin typeface="Arial" pitchFamily="34" charset="0"/>
              <a:cs typeface="Arial" pitchFamily="34" charset="0"/>
            </a:endParaRPr>
          </a:p>
          <a:p>
            <a:pPr>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يحتاج أولياء الأمور نظاما تعليميا مخططا له لكي يستطيعوا تعديل طرق تفاعلهم مع أبنائهم  </a:t>
            </a:r>
          </a:p>
          <a:p>
            <a:pPr lvl="0">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يحتاج أولياء الأمور إلى أن تتوفر لهم فرصة التحدث عن نجاحهم وإخفاقهم في تدريب الطفل وذلك قد يقود إلى اقتراحات مفيدة حول البرامج الفعالة والبرامج غير الفعالة.</a:t>
            </a:r>
          </a:p>
          <a:p>
            <a:pPr lvl="0">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يحتاج أولياء الأمور إلى أن يعرفوا عن نجاحات الآباء الآخرين  </a:t>
            </a:r>
          </a:p>
          <a:p>
            <a:pPr lvl="0">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يحتاج أولياء الأمور إلى طرح الأسئلة والحصول على الأجوبة من الأخصائيين والآباء الآخرين ومجموعة الآباء تخلق بيئة تعزز الأسئلة والأجوبة.</a:t>
            </a:r>
          </a:p>
          <a:p>
            <a:pPr lvl="0">
              <a:buNone/>
            </a:pPr>
            <a:endParaRPr lang="en-US" sz="2000" dirty="0">
              <a:latin typeface="Arial" pitchFamily="34" charset="0"/>
              <a:cs typeface="Arial" pitchFamily="34" charset="0"/>
            </a:endParaRPr>
          </a:p>
          <a:p>
            <a:pPr lvl="0"/>
            <a:r>
              <a:rPr lang="ar-SA" sz="2000" dirty="0">
                <a:latin typeface="Arial" pitchFamily="34" charset="0"/>
                <a:cs typeface="Arial" pitchFamily="34" charset="0"/>
              </a:rPr>
              <a:t>يحتاج أولياء الأمور إلى التعرف على الاختصاصيين الذين يعملون مع أبنائهم والتعرف على الآباء الذين لديهم أبناء لهم حاجات مشابهه لحاجات أبنائهم.</a:t>
            </a:r>
            <a:endParaRPr lang="en-US" sz="2000" dirty="0">
              <a:latin typeface="Arial" pitchFamily="34" charset="0"/>
              <a:cs typeface="Arial" pitchFamily="34" charset="0"/>
            </a:endParaRPr>
          </a:p>
          <a:p>
            <a:endParaRPr lang="ar-SA" sz="2000"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2920" y="530352"/>
            <a:ext cx="8183880" cy="5418928"/>
          </a:xfrm>
        </p:spPr>
        <p:txBody>
          <a:bodyPr>
            <a:normAutofit fontScale="85000" lnSpcReduction="20000"/>
          </a:bodyPr>
          <a:lstStyle/>
          <a:p>
            <a:pPr lvl="0"/>
            <a:r>
              <a:rPr lang="ar-SA" b="1" dirty="0">
                <a:latin typeface="Arial" pitchFamily="34" charset="0"/>
                <a:cs typeface="Arial" pitchFamily="34" charset="0"/>
              </a:rPr>
              <a:t>ولم يكن الاهتمام بتدريب أولياء أمور الأطفال المعوقين محصلة لإدراك المعلمين والمهنيين الآخرين لأهميته بالنسبة لنجاح الخبرات المدرسية للطفل المعوق فحسب ــــــــــ ولكنه أيضا كان نتيجة لضغوط الآباء أنفسهم وإلحاحهم على معرفة الخدمات الفعالة</a:t>
            </a:r>
          </a:p>
          <a:p>
            <a:pPr lvl="0">
              <a:buNone/>
            </a:pPr>
            <a:endParaRPr lang="ar-SA" dirty="0">
              <a:latin typeface="Arial" pitchFamily="34" charset="0"/>
              <a:cs typeface="Arial" pitchFamily="34" charset="0"/>
            </a:endParaRPr>
          </a:p>
          <a:p>
            <a:pPr lvl="0"/>
            <a:r>
              <a:rPr lang="ar-SA" dirty="0">
                <a:solidFill>
                  <a:srgbClr val="FF0000"/>
                </a:solidFill>
                <a:latin typeface="Arial" pitchFamily="34" charset="0"/>
                <a:cs typeface="Arial" pitchFamily="34" charset="0"/>
              </a:rPr>
              <a:t>  ويعود تدريب الوالدين بفوائد جمة على كل من الطفل المعوق والوالدين والمدرسة </a:t>
            </a:r>
            <a:endParaRPr lang="ar-SA" dirty="0">
              <a:solidFill>
                <a:srgbClr val="00B050"/>
              </a:solidFill>
              <a:latin typeface="Arial" pitchFamily="34" charset="0"/>
              <a:cs typeface="Arial" pitchFamily="34" charset="0"/>
            </a:endParaRPr>
          </a:p>
          <a:p>
            <a:pPr lvl="0"/>
            <a:endParaRPr lang="ar-SA" dirty="0">
              <a:solidFill>
                <a:srgbClr val="00B050"/>
              </a:solidFill>
              <a:latin typeface="Arial" pitchFamily="34" charset="0"/>
              <a:cs typeface="Arial" pitchFamily="34" charset="0"/>
            </a:endParaRPr>
          </a:p>
          <a:p>
            <a:pPr lvl="0"/>
            <a:r>
              <a:rPr lang="ar-SA" dirty="0">
                <a:solidFill>
                  <a:srgbClr val="00B050"/>
                </a:solidFill>
                <a:latin typeface="Arial" pitchFamily="34" charset="0"/>
                <a:cs typeface="Arial" pitchFamily="34" charset="0"/>
              </a:rPr>
              <a:t>1/  فبالنسبة للطفل المعوق يقود تدريب الوالدين إلى إتباع إجراءات سلوكية عامة وأساليب ضبط متشابهة في كل من المدرسة والبيت.</a:t>
            </a:r>
            <a:endParaRPr lang="en-US" dirty="0">
              <a:solidFill>
                <a:srgbClr val="00B050"/>
              </a:solidFill>
              <a:latin typeface="Arial" pitchFamily="34" charset="0"/>
              <a:cs typeface="Arial" pitchFamily="34" charset="0"/>
            </a:endParaRPr>
          </a:p>
          <a:p>
            <a:pPr>
              <a:buNone/>
            </a:pPr>
            <a:endParaRPr lang="en-US" dirty="0">
              <a:latin typeface="Arial" pitchFamily="34" charset="0"/>
              <a:cs typeface="Arial" pitchFamily="34" charset="0"/>
            </a:endParaRPr>
          </a:p>
          <a:p>
            <a:pPr lvl="0"/>
            <a:r>
              <a:rPr lang="ar-SA" dirty="0">
                <a:latin typeface="Arial" pitchFamily="34" charset="0"/>
                <a:cs typeface="Arial" pitchFamily="34" charset="0"/>
              </a:rPr>
              <a:t>2/ وبالنسبة للمعلمين فإن برامج التدريب تساعدهم على تفهم مشكلات الأسرة وحاجاتها.</a:t>
            </a:r>
          </a:p>
          <a:p>
            <a:pPr lvl="0"/>
            <a:endParaRPr lang="ar-SA" dirty="0">
              <a:latin typeface="Arial" pitchFamily="34" charset="0"/>
              <a:cs typeface="Arial" pitchFamily="34" charset="0"/>
            </a:endParaRPr>
          </a:p>
          <a:p>
            <a:pPr lvl="0"/>
            <a:r>
              <a:rPr lang="ar-SA" dirty="0">
                <a:latin typeface="Arial" pitchFamily="34" charset="0"/>
                <a:cs typeface="Arial" pitchFamily="34" charset="0"/>
              </a:rPr>
              <a:t> لذلك فإن التدريب يسهل على المعلمين القيام بالمهام الموكلة إليهم. فإذا شارك الوالدان في نشاطات صفية معينة أو إذا قاما بتدريب الطفل في البيت فإن ذلك يشكل مصادر دعم مهمة بالنسبة للمعلمين.</a:t>
            </a:r>
            <a:endParaRPr lang="en-US" dirty="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10000"/>
          </a:bodyPr>
          <a:lstStyle/>
          <a:p>
            <a:pPr>
              <a:buNone/>
            </a:pPr>
            <a:r>
              <a:rPr lang="ar-SA" sz="3000" b="1" dirty="0">
                <a:latin typeface="Arial" pitchFamily="34" charset="0"/>
                <a:cs typeface="Arial" pitchFamily="34" charset="0"/>
              </a:rPr>
              <a:t>القضايا الرئيسية التي يجب مراعاتها عند تصميم برامج تدريب والدي الطفل </a:t>
            </a:r>
            <a:r>
              <a:rPr lang="ar-SA" sz="3000" b="1" dirty="0" err="1">
                <a:latin typeface="Arial" pitchFamily="34" charset="0"/>
                <a:cs typeface="Arial" pitchFamily="34" charset="0"/>
              </a:rPr>
              <a:t>المعوق:-</a:t>
            </a:r>
            <a:endParaRPr lang="ar-SA" sz="3000" b="1" dirty="0">
              <a:latin typeface="Arial" pitchFamily="34" charset="0"/>
              <a:cs typeface="Arial" pitchFamily="34" charset="0"/>
            </a:endParaRPr>
          </a:p>
          <a:p>
            <a:pPr>
              <a:buNone/>
            </a:pPr>
            <a:endParaRPr lang="en-US" sz="3000" dirty="0">
              <a:solidFill>
                <a:srgbClr val="FF0000"/>
              </a:solidFill>
              <a:latin typeface="Arial" pitchFamily="34" charset="0"/>
              <a:cs typeface="Arial" pitchFamily="34" charset="0"/>
            </a:endParaRPr>
          </a:p>
          <a:p>
            <a:pPr lvl="0"/>
            <a:r>
              <a:rPr lang="ar-SA" dirty="0">
                <a:latin typeface="Arial" pitchFamily="34" charset="0"/>
                <a:cs typeface="Arial" pitchFamily="34" charset="0"/>
              </a:rPr>
              <a:t>تحديد حاجات أولياء الأمور.</a:t>
            </a:r>
            <a:endParaRPr lang="en-US" dirty="0">
              <a:latin typeface="Arial" pitchFamily="34" charset="0"/>
              <a:cs typeface="Arial" pitchFamily="34" charset="0"/>
            </a:endParaRPr>
          </a:p>
          <a:p>
            <a:pPr lvl="0"/>
            <a:r>
              <a:rPr lang="ar-SA" dirty="0">
                <a:latin typeface="Arial" pitchFamily="34" charset="0"/>
                <a:cs typeface="Arial" pitchFamily="34" charset="0"/>
              </a:rPr>
              <a:t>توظيف الوسائل والنشاطات التدريبية المناسبة لتلبية تلك الحاجات.</a:t>
            </a:r>
            <a:endParaRPr lang="en-US" dirty="0">
              <a:latin typeface="Arial" pitchFamily="34" charset="0"/>
              <a:cs typeface="Arial" pitchFamily="34" charset="0"/>
            </a:endParaRPr>
          </a:p>
          <a:p>
            <a:pPr lvl="0"/>
            <a:r>
              <a:rPr lang="ar-SA" dirty="0">
                <a:latin typeface="Arial" pitchFamily="34" charset="0"/>
                <a:cs typeface="Arial" pitchFamily="34" charset="0"/>
              </a:rPr>
              <a:t>استخدام نموذج ثابت ومنظم في التدريب.</a:t>
            </a:r>
            <a:endParaRPr lang="en-US" dirty="0">
              <a:latin typeface="Arial" pitchFamily="34" charset="0"/>
              <a:cs typeface="Arial" pitchFamily="34" charset="0"/>
            </a:endParaRPr>
          </a:p>
          <a:p>
            <a:pPr lvl="0"/>
            <a:r>
              <a:rPr lang="ar-SA" dirty="0">
                <a:latin typeface="Arial" pitchFamily="34" charset="0"/>
                <a:cs typeface="Arial" pitchFamily="34" charset="0"/>
              </a:rPr>
              <a:t>استخدام منحنى عملي في التدريب.</a:t>
            </a:r>
            <a:endParaRPr lang="en-US" dirty="0">
              <a:latin typeface="Arial" pitchFamily="34" charset="0"/>
              <a:cs typeface="Arial" pitchFamily="34" charset="0"/>
            </a:endParaRPr>
          </a:p>
          <a:p>
            <a:pPr lvl="0"/>
            <a:r>
              <a:rPr lang="ar-SA" dirty="0">
                <a:latin typeface="Arial" pitchFamily="34" charset="0"/>
                <a:cs typeface="Arial" pitchFamily="34" charset="0"/>
              </a:rPr>
              <a:t>تقييم نتائج التدريب وفاعليته.</a:t>
            </a:r>
            <a:endParaRPr lang="en-US" dirty="0">
              <a:latin typeface="Arial" pitchFamily="34" charset="0"/>
              <a:cs typeface="Arial" pitchFamily="34" charset="0"/>
            </a:endParaRPr>
          </a:p>
          <a:p>
            <a:pPr lvl="0"/>
            <a:r>
              <a:rPr lang="ar-SA" dirty="0">
                <a:latin typeface="Arial" pitchFamily="34" charset="0"/>
                <a:cs typeface="Arial" pitchFamily="34" charset="0"/>
              </a:rPr>
              <a:t>المتابعة.</a:t>
            </a:r>
            <a:endParaRPr lang="en-US" dirty="0">
              <a:latin typeface="Arial" pitchFamily="34" charset="0"/>
              <a:cs typeface="Arial" pitchFamily="34" charset="0"/>
            </a:endParaRPr>
          </a:p>
          <a:p>
            <a:pPr>
              <a:buNone/>
            </a:pPr>
            <a:r>
              <a:rPr lang="ar-SA" dirty="0">
                <a:latin typeface="Arial" pitchFamily="34" charset="0"/>
                <a:cs typeface="Arial" pitchFamily="34" charset="0"/>
              </a:rPr>
              <a:t> </a:t>
            </a:r>
            <a:endParaRPr lang="en-US" dirty="0">
              <a:latin typeface="Arial" pitchFamily="34" charset="0"/>
              <a:cs typeface="Arial" pitchFamily="34" charset="0"/>
            </a:endParaRPr>
          </a:p>
          <a:p>
            <a:endParaRPr lang="ar-SA" dirty="0">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2920" y="530352"/>
            <a:ext cx="8183880" cy="5922984"/>
          </a:xfrm>
        </p:spPr>
        <p:txBody>
          <a:bodyPr>
            <a:noAutofit/>
          </a:bodyPr>
          <a:lstStyle/>
          <a:p>
            <a:r>
              <a:rPr lang="ar-SA" sz="2400" dirty="0">
                <a:solidFill>
                  <a:srgbClr val="FF0000"/>
                </a:solidFill>
                <a:latin typeface="Arial" pitchFamily="34" charset="0"/>
                <a:cs typeface="Arial" pitchFamily="34" charset="0"/>
              </a:rPr>
              <a:t>العوامل التي يعتمد عليها نجاح أو فشل برامج تدريب أولياء أمور الأطفال المعوقين:-</a:t>
            </a:r>
            <a:r>
              <a:rPr lang="ar-SA" sz="2400" dirty="0">
                <a:latin typeface="Arial" pitchFamily="34" charset="0"/>
                <a:cs typeface="Arial" pitchFamily="34" charset="0"/>
              </a:rPr>
              <a:t> </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موعد تنفيذ البرنامج </a:t>
            </a:r>
            <a:r>
              <a:rPr lang="ar-SA" sz="2400" dirty="0">
                <a:latin typeface="Arial" pitchFamily="34" charset="0"/>
                <a:cs typeface="Arial" pitchFamily="34" charset="0"/>
              </a:rPr>
              <a:t>حيث يجب تحديد المواعيد بما يتلاءم ظروف أولياء الأمور.</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مدة البرنامج </a:t>
            </a:r>
            <a:r>
              <a:rPr lang="ar-SA" sz="2400" dirty="0">
                <a:latin typeface="Arial" pitchFamily="34" charset="0"/>
                <a:cs typeface="Arial" pitchFamily="34" charset="0"/>
              </a:rPr>
              <a:t>إن تحديد المدة بدقة يجب أن يعتمد على عدد المشاركين وحاجاتهم التدريبية.</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عدد الجلسات التدريبية </a:t>
            </a:r>
            <a:r>
              <a:rPr lang="ar-SA" sz="2400" dirty="0">
                <a:latin typeface="Arial" pitchFamily="34" charset="0"/>
                <a:cs typeface="Arial" pitchFamily="34" charset="0"/>
              </a:rPr>
              <a:t>يعتمد عدد الجلسات على حاجات الآباء وعلى المهارات التي سيحاول البرنامج التدريبي مساعدتهم على اكتسابها.</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مكان تنفيذ البرنامج </a:t>
            </a:r>
            <a:r>
              <a:rPr lang="ar-SA" sz="2400" dirty="0">
                <a:latin typeface="Arial" pitchFamily="34" charset="0"/>
                <a:cs typeface="Arial" pitchFamily="34" charset="0"/>
              </a:rPr>
              <a:t>لا بد من أن يكون المكان الذي سوف يتم فيه تنفيذ البرنامج التدريبي مكان يسهل على الوالدين الوصول إليه دون مشقة.</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عدد المشاركين في البرنامج </a:t>
            </a:r>
            <a:r>
              <a:rPr lang="ar-SA" sz="2400" dirty="0">
                <a:latin typeface="Arial" pitchFamily="34" charset="0"/>
                <a:cs typeface="Arial" pitchFamily="34" charset="0"/>
              </a:rPr>
              <a:t>يقترح تشكيل مجموعات صغيرة من المتدربين فالمجموعة الصغيرة تسمح للآباء بالمشاركة بشكل فعال.</a:t>
            </a:r>
            <a:endParaRPr lang="en-US" sz="2400" dirty="0">
              <a:latin typeface="Arial" pitchFamily="34" charset="0"/>
              <a:cs typeface="Arial" pitchFamily="34" charset="0"/>
            </a:endParaRPr>
          </a:p>
          <a:p>
            <a:pPr lvl="0"/>
            <a:r>
              <a:rPr lang="ar-SA" sz="2400" b="1" u="sng" dirty="0">
                <a:latin typeface="Arial" pitchFamily="34" charset="0"/>
                <a:cs typeface="Arial" pitchFamily="34" charset="0"/>
              </a:rPr>
              <a:t>الإعلان عن البرامج </a:t>
            </a:r>
            <a:r>
              <a:rPr lang="ar-SA" sz="2400" dirty="0">
                <a:latin typeface="Arial" pitchFamily="34" charset="0"/>
                <a:cs typeface="Arial" pitchFamily="34" charset="0"/>
              </a:rPr>
              <a:t>ينبغي على القائمين  على تنفيذ البرنامج التدريبي القيام بالإعلان عنه في وقت مبكر وتوضيح محتوياته وأهدافه والأشخاص المسئولين عن تنفيذه.</a:t>
            </a:r>
            <a:endParaRPr lang="en-US" sz="2400" dirty="0">
              <a:latin typeface="Arial" pitchFamily="34" charset="0"/>
              <a:cs typeface="Arial" pitchFamily="34" charset="0"/>
            </a:endParaRPr>
          </a:p>
          <a:p>
            <a:endParaRPr lang="ar-SA" sz="2400" dirty="0">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جهة">
  <a:themeElements>
    <a:clrScheme name="واجهة">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واجهة">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واجهة">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403</TotalTime>
  <Words>1071</Words>
  <Application>Microsoft Office PowerPoint</Application>
  <PresentationFormat>عرض على الشاشة (4:3)</PresentationFormat>
  <Paragraphs>94</Paragraphs>
  <Slides>13</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13</vt:i4>
      </vt:variant>
    </vt:vector>
  </HeadingPairs>
  <TitlesOfParts>
    <vt:vector size="18" baseType="lpstr">
      <vt:lpstr>Arial</vt:lpstr>
      <vt:lpstr>Tahoma</vt:lpstr>
      <vt:lpstr>Verdana</vt:lpstr>
      <vt:lpstr>Wingdings 2</vt:lpstr>
      <vt:lpstr>واجهة</vt:lpstr>
      <vt:lpstr>الفصل الثامن تدريب أولياء الأمور</vt:lpstr>
      <vt:lpstr>ثمة اتفاق في الأوساط التربوية في الوقت الراهن تؤكد على أن التربية الناجحة لجميع الطلبة تقتضي تعاون المدرسة والأسرة ودعم أحدهما للآخر في ظل علاقة جيدة.    والعلاقة الجيدة هي العلاقة التي ينصب جل الاهتمام فيها على تحسين ظروف تعليم الطالب ونموه وتتصف بالدفء والاستمرارية وتقوم على الاحترام المتبادل والقفة المتبادلة. وعندما يكون الطالب ذا إعاقة ما، فلعل الحاجة تكون إلى التعاون والدعم المتبادل والتنسيق تصبح أكثر إلحاحا.   &amp; وقد كشفت عشرات الدراسات مؤخرا أن معلمي التربية الخاصة يرون أنهم يصبحون أكثر فاعلية وأكثر دافعية عندما يتعاون أولياء الأمور معهم ويدعمون جهودهم.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ثمة اتفاق في الأوساط التربوية في الوقت الراهن على أن التربية الناجحة لجميع الطلبة تقتضي تعاون المدرسة والأسرة ودعم أحدهما للآخر في ل علاقة جيدة . والعلاقة جيدة هي العلاقة التي ينصب جل الاهتمام فيها على تحسين ظروف تعليم الطالب ونموه وتتصف بالدفء و الاستمرارية وتقوم على الاحترام المتبادل والثقة المتبادلة.   وعندما يكون الطالب ذا إعاقة ما فلعل الحاجة إلى التعاون والدعم المتبادل والتنسيق تصبح أكثر إلحاحا حيث يصعب تحقيق مستوى مقبول من الثبات في التعامل مع الطالب في الأوضاع المدرسية والمنزلية وغيرها دون ذلك. وقد كشفت عشرات الدراسات مؤخرا عن أن معلمي التربية الخاصة يرون أنهم يصبحون أكثر فاعلية وأكثر دافعية عندما يتعاون أولياء الأمور معهم ويدعمون جهودهم.</dc:title>
  <dc:creator>التل</dc:creator>
  <cp:lastModifiedBy>العنود العسكر</cp:lastModifiedBy>
  <cp:revision>34</cp:revision>
  <dcterms:created xsi:type="dcterms:W3CDTF">2011-03-11T15:20:08Z</dcterms:created>
  <dcterms:modified xsi:type="dcterms:W3CDTF">2017-02-07T14:22:29Z</dcterms:modified>
</cp:coreProperties>
</file>