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9" r:id="rId2"/>
    <p:sldId id="270" r:id="rId3"/>
    <p:sldId id="264" r:id="rId4"/>
    <p:sldId id="265" r:id="rId5"/>
    <p:sldId id="260" r:id="rId6"/>
    <p:sldId id="261" r:id="rId7"/>
    <p:sldId id="262" r:id="rId8"/>
    <p:sldId id="263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E48AB-553A-4B66-89C4-1604C7168CC1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17457-3ACB-4509-B8A3-624C2567A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charset="0"/>
              <a:cs typeface="Arial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C282F-B3D0-4C16-8E9A-3C13BA25A1B1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CA8724-154C-47AE-9EAE-D20767EF636B}" type="datetimeFigureOut">
              <a:rPr lang="en-US" smtClean="0"/>
              <a:pPr/>
              <a:t>3/8/2015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9CEA70-3915-488B-B42F-634A64B029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4" name="Picture 4" descr="Slid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295400"/>
            <a:ext cx="10820400" cy="861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Pulp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600200"/>
            <a:ext cx="24669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447800"/>
            <a:ext cx="14668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191000"/>
            <a:ext cx="73121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1828800"/>
            <a:ext cx="22098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Teeth examination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en-US" dirty="0" smtClean="0"/>
              <a:t>Prof. </a:t>
            </a:r>
            <a:r>
              <a:rPr lang="en-US" dirty="0" err="1" smtClean="0"/>
              <a:t>Magdy</a:t>
            </a:r>
            <a:r>
              <a:rPr lang="en-US" dirty="0" smtClean="0"/>
              <a:t> K. </a:t>
            </a:r>
            <a:r>
              <a:rPr lang="en-US" dirty="0" err="1" smtClean="0"/>
              <a:t>Hamam</a:t>
            </a:r>
            <a:r>
              <a:rPr lang="en-US" dirty="0" smtClean="0"/>
              <a:t>  </a:t>
            </a:r>
          </a:p>
          <a:p>
            <a:pPr algn="ctr"/>
            <a:r>
              <a:rPr lang="en-US" dirty="0" smtClean="0"/>
              <a:t>Prof .  of  Oral Medicine </a:t>
            </a:r>
            <a:endParaRPr lang="en-US" dirty="0" smtClean="0"/>
          </a:p>
          <a:p>
            <a:pPr algn="ctr"/>
            <a:r>
              <a:rPr lang="en-US" dirty="0" smtClean="0"/>
              <a:t>Faculty.ksu.edu.sa/</a:t>
            </a:r>
            <a:r>
              <a:rPr lang="en-US" smtClean="0"/>
              <a:t>prof.Hamam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pPr lvl="0" algn="ctr"/>
            <a:r>
              <a:rPr lang="en-US" dirty="0" smtClean="0"/>
              <a:t>Principles of Oral Diagnosis: Gary C. Coleman </a:t>
            </a:r>
          </a:p>
          <a:p>
            <a:pPr algn="ctr"/>
            <a:r>
              <a:rPr lang="en-US" dirty="0" smtClean="0"/>
              <a:t>          John F. Nelson </a:t>
            </a:r>
          </a:p>
          <a:p>
            <a:pPr algn="ctr"/>
            <a:r>
              <a:rPr lang="en-US" dirty="0" smtClean="0"/>
              <a:t>         1</a:t>
            </a:r>
            <a:r>
              <a:rPr lang="en-US" baseline="30000" dirty="0" smtClean="0"/>
              <a:t>st</a:t>
            </a:r>
            <a:r>
              <a:rPr lang="en-US" dirty="0" smtClean="0"/>
              <a:t> Ed (1993)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2 assessment  must be made on examining the teeth :- </a:t>
            </a:r>
          </a:p>
          <a:p>
            <a:r>
              <a:rPr lang="en-US" sz="2000" dirty="0" smtClean="0"/>
              <a:t>A-  assessment of each individual tooth . </a:t>
            </a:r>
          </a:p>
          <a:p>
            <a:r>
              <a:rPr lang="en-US" sz="2000" dirty="0" smtClean="0"/>
              <a:t>B- how the tooth is a part of a larger unit .</a:t>
            </a:r>
          </a:p>
          <a:p>
            <a:r>
              <a:rPr lang="en-US" sz="1800" dirty="0" smtClean="0"/>
              <a:t>( cervical caries – xerostomia  ) </a:t>
            </a:r>
          </a:p>
          <a:p>
            <a:r>
              <a:rPr lang="en-US" sz="1800" b="1" u="sng" dirty="0" smtClean="0"/>
              <a:t>Techniques and materials </a:t>
            </a:r>
          </a:p>
          <a:p>
            <a:r>
              <a:rPr lang="en-US" sz="1800" b="1" dirty="0" smtClean="0"/>
              <a:t>1- Visual inspection , transillumination , probing , palpation , percussion  and evaluation of function </a:t>
            </a:r>
            <a:r>
              <a:rPr lang="en-US" sz="1800" b="1" u="sng" dirty="0" smtClean="0"/>
              <a:t>) </a:t>
            </a:r>
          </a:p>
          <a:p>
            <a:r>
              <a:rPr lang="en-US" sz="1800" b="1" dirty="0" smtClean="0"/>
              <a:t>2- A good light source , a mirror , a sharp explorer , and an air syringes</a:t>
            </a:r>
          </a:p>
          <a:p>
            <a:r>
              <a:rPr lang="en-US" sz="1800" b="1" dirty="0" smtClean="0"/>
              <a:t>3-  Additional adjuncts , (  dental floss  , articulating paper , wooden pegs , heat </a:t>
            </a:r>
          </a:p>
          <a:p>
            <a:r>
              <a:rPr lang="en-US" sz="1800" b="1" dirty="0" smtClean="0"/>
              <a:t>Ice and  electrical pulp tester . </a:t>
            </a:r>
          </a:p>
          <a:p>
            <a:r>
              <a:rPr lang="en-US" sz="1800" b="1" dirty="0" smtClean="0"/>
              <a:t>4-  final diagnosis  (  radiograph &amp; diagnostic casts   )</a:t>
            </a:r>
          </a:p>
          <a:p>
            <a:r>
              <a:rPr lang="en-US" sz="1800" b="1" dirty="0" smtClean="0"/>
              <a:t>5- examination of the </a:t>
            </a:r>
            <a:r>
              <a:rPr lang="en-US" sz="1800" b="1" dirty="0" err="1" smtClean="0"/>
              <a:t>gingiva</a:t>
            </a:r>
            <a:r>
              <a:rPr lang="en-US" sz="1800" b="1" dirty="0" smtClean="0"/>
              <a:t> </a:t>
            </a:r>
            <a:r>
              <a:rPr lang="en-US" sz="1800" b="1" dirty="0"/>
              <a:t> </a:t>
            </a:r>
            <a:r>
              <a:rPr lang="en-US" sz="1800" b="1" dirty="0" smtClean="0"/>
              <a:t> supporting structures of the  teeth </a:t>
            </a:r>
          </a:p>
          <a:p>
            <a:r>
              <a:rPr lang="en-US" sz="1800" b="1" dirty="0" smtClean="0"/>
              <a:t> ( periodontal Probe ) 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Examination of teeth </a:t>
            </a:r>
          </a:p>
          <a:p>
            <a:pPr>
              <a:buNone/>
            </a:pPr>
            <a:r>
              <a:rPr lang="en-US" sz="2000" b="1" dirty="0" smtClean="0"/>
              <a:t>A- </a:t>
            </a:r>
            <a:r>
              <a:rPr lang="en-US" sz="2000" dirty="0" smtClean="0"/>
              <a:t> visual  inspection </a:t>
            </a:r>
          </a:p>
          <a:p>
            <a:pPr>
              <a:buNone/>
            </a:pPr>
            <a:r>
              <a:rPr lang="en-US" sz="2000" dirty="0" smtClean="0"/>
              <a:t>    (  orientation portion ( teeth present , missing , carious , discoloration , wear &amp; dental malformation )  </a:t>
            </a:r>
          </a:p>
          <a:p>
            <a:pPr>
              <a:buNone/>
            </a:pPr>
            <a:r>
              <a:rPr lang="en-US" sz="2000" b="1" dirty="0" smtClean="0"/>
              <a:t>B-  </a:t>
            </a:r>
            <a:r>
              <a:rPr lang="en-US" sz="1800" dirty="0" smtClean="0"/>
              <a:t>comprehensive dental examination of each tooth by visualization &amp; probing </a:t>
            </a:r>
          </a:p>
          <a:p>
            <a:pPr>
              <a:buNone/>
            </a:pPr>
            <a:r>
              <a:rPr lang="en-US" sz="1800" dirty="0" smtClean="0"/>
              <a:t> charting  for  permanent      </a:t>
            </a:r>
            <a:r>
              <a:rPr lang="en-US" sz="1800" u="sng" dirty="0" smtClean="0"/>
              <a:t>1         2      </a:t>
            </a:r>
            <a:r>
              <a:rPr lang="en-US" sz="1800" dirty="0" smtClean="0"/>
              <a:t>  and </a:t>
            </a:r>
            <a:r>
              <a:rPr lang="en-US" sz="1800" u="sng" dirty="0" smtClean="0"/>
              <a:t> 5      6    </a:t>
            </a:r>
            <a:r>
              <a:rPr lang="en-US" sz="1800" dirty="0" smtClean="0"/>
              <a:t>for deciduous teeth</a:t>
            </a:r>
            <a:r>
              <a:rPr lang="en-US" sz="1800" u="sng" dirty="0" smtClean="0"/>
              <a:t>                                                                                         </a:t>
            </a:r>
          </a:p>
          <a:p>
            <a:pPr>
              <a:buNone/>
            </a:pPr>
            <a:r>
              <a:rPr lang="en-US" sz="1800" dirty="0" smtClean="0"/>
              <a:t>                                                4         3                  7      8                            </a:t>
            </a:r>
          </a:p>
          <a:p>
            <a:pPr>
              <a:buNone/>
            </a:pPr>
            <a:r>
              <a:rPr lang="en-US" sz="1800" dirty="0" smtClean="0"/>
              <a:t>Caries   ( pit &amp; fissure  /  smooth surfaces  , chalky spots  , cavitations   ( explorer  </a:t>
            </a:r>
            <a:r>
              <a:rPr lang="en-US" sz="1600" dirty="0" smtClean="0"/>
              <a:t>No.17→ No. 5 , transillumination  light , D. floss , radiograph /  bitewing , per apical  ) </a:t>
            </a:r>
          </a:p>
          <a:p>
            <a:pPr>
              <a:buNone/>
            </a:pPr>
            <a:r>
              <a:rPr lang="en-US" sz="1600" dirty="0" smtClean="0"/>
              <a:t>Defective  restorations ( overhanging , open contact )</a:t>
            </a:r>
          </a:p>
          <a:p>
            <a:pPr>
              <a:buNone/>
            </a:pPr>
            <a:r>
              <a:rPr lang="en-US" sz="1600" dirty="0" smtClean="0"/>
              <a:t>Defect or alteration of enamel ( enamel </a:t>
            </a:r>
            <a:r>
              <a:rPr lang="en-US" sz="1600" dirty="0" err="1" smtClean="0"/>
              <a:t>hypoplasia</a:t>
            </a:r>
            <a:r>
              <a:rPr lang="en-US" sz="1600" dirty="0" smtClean="0"/>
              <a:t> )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Congenital condition ( amelogenesis </a:t>
            </a:r>
            <a:r>
              <a:rPr lang="en-US" sz="1600" dirty="0" err="1" smtClean="0"/>
              <a:t>imperfecta</a:t>
            </a:r>
            <a:r>
              <a:rPr lang="en-US" sz="1600" dirty="0" smtClean="0"/>
              <a:t> ) 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Trauma or infection ( </a:t>
            </a:r>
            <a:r>
              <a:rPr lang="en-US" sz="1600" dirty="0" err="1" smtClean="0"/>
              <a:t>turner;s</a:t>
            </a:r>
            <a:r>
              <a:rPr lang="en-US" sz="1600" dirty="0" smtClean="0"/>
              <a:t> tooth )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Syphilis ( Hutchinson’s teeth and mulberry molars )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Poor  nutrition ( </a:t>
            </a:r>
            <a:r>
              <a:rPr lang="en-US" sz="1600" dirty="0" err="1" smtClean="0"/>
              <a:t>defeiciency</a:t>
            </a:r>
            <a:r>
              <a:rPr lang="en-US" sz="1600" dirty="0" smtClean="0"/>
              <a:t> in vitamins A , C, D ) 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Chemicals ( tetracycline and fluoride ) </a:t>
            </a:r>
          </a:p>
          <a:p>
            <a:pPr>
              <a:buFont typeface="Arial" charset="0"/>
              <a:buChar char="•"/>
            </a:pPr>
            <a:r>
              <a:rPr lang="en-US" sz="1600" dirty="0" err="1" smtClean="0"/>
              <a:t>Exanthematous</a:t>
            </a:r>
            <a:r>
              <a:rPr lang="en-US" sz="1600" dirty="0" smtClean="0"/>
              <a:t> diseases ( measles , chicken pox  &amp; scarlet fever )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Discoloration &amp; staining of teeth ( extrinsic or intrinsic factors . ,   </a:t>
            </a:r>
            <a:r>
              <a:rPr lang="en-US" sz="1600" dirty="0" err="1" smtClean="0"/>
              <a:t>chromogenic</a:t>
            </a:r>
            <a:r>
              <a:rPr lang="en-US" sz="1600" dirty="0" smtClean="0"/>
              <a:t>  bacteria )</a:t>
            </a:r>
          </a:p>
          <a:p>
            <a:pPr>
              <a:buFont typeface="Arial" charset="0"/>
              <a:buChar char="•"/>
            </a:pPr>
            <a:endParaRPr lang="en-US" sz="1600" dirty="0" smtClean="0"/>
          </a:p>
          <a:p>
            <a:pPr>
              <a:buFont typeface="Arial" charset="0"/>
              <a:buChar char="•"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Loss of tooth structure </a:t>
            </a:r>
            <a:r>
              <a:rPr lang="en-US" sz="4400" u="sng" dirty="0" smtClean="0"/>
              <a:t/>
            </a:r>
            <a:br>
              <a:rPr lang="en-US" sz="4400" u="sng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116552"/>
          </a:xfrm>
        </p:spPr>
        <p:txBody>
          <a:bodyPr/>
          <a:lstStyle/>
          <a:p>
            <a:r>
              <a:rPr lang="en-US" sz="2000" b="0" u="sng" dirty="0" smtClean="0"/>
              <a:t>Attrition </a:t>
            </a:r>
            <a:r>
              <a:rPr lang="en-US" sz="2000" b="0" dirty="0" smtClean="0"/>
              <a:t> loss of tooth structure due to friction – facets  ( physiologic  - pathologic )</a:t>
            </a:r>
            <a:endParaRPr lang="en-US" sz="20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3300"/>
                </a:solidFill>
              </a:rPr>
              <a:t>Attrition</a:t>
            </a:r>
            <a:endParaRPr lang="en-US" dirty="0"/>
          </a:p>
        </p:txBody>
      </p:sp>
      <p:pic>
        <p:nvPicPr>
          <p:cNvPr id="9" name="Picture 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77044" y="3040856"/>
            <a:ext cx="4000500" cy="2794000"/>
          </a:xfrm>
          <a:noFill/>
          <a:ln/>
        </p:spPr>
      </p:pic>
      <p:pic>
        <p:nvPicPr>
          <p:cNvPr id="7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65662" y="3104356"/>
            <a:ext cx="4000500" cy="2667000"/>
          </a:xfrm>
          <a:noFill/>
          <a:ln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427538" y="2743199"/>
            <a:ext cx="4465637" cy="2743201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00"/>
                </a:solidFill>
              </a:rPr>
              <a:t>Abrasion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421352"/>
          </a:xfrm>
        </p:spPr>
        <p:txBody>
          <a:bodyPr/>
          <a:lstStyle/>
          <a:p>
            <a:r>
              <a:rPr lang="en-US" sz="1600" u="sng" dirty="0" smtClean="0"/>
              <a:t>2- Abrasion :-  </a:t>
            </a:r>
            <a:r>
              <a:rPr lang="en-US" sz="1600" dirty="0" smtClean="0"/>
              <a:t> pathologic wearing away of dental hard tissue ( cervical area )</a:t>
            </a:r>
          </a:p>
          <a:p>
            <a:r>
              <a:rPr lang="en-US" sz="1600" dirty="0" smtClean="0"/>
              <a:t>   abrasion due to dentifrice , hard tooth  brush</a:t>
            </a:r>
            <a:endParaRPr lang="en-US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8" descr="Picture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835173" y="3374775"/>
            <a:ext cx="3284242" cy="2126162"/>
          </a:xfrm>
          <a:prstGeom prst="rect">
            <a:avLst/>
          </a:prstGeom>
          <a:noFill/>
        </p:spPr>
      </p:pic>
      <p:pic>
        <p:nvPicPr>
          <p:cNvPr id="7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8331" y="3328039"/>
            <a:ext cx="3315163" cy="221963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00"/>
                </a:solidFill>
              </a:rPr>
              <a:t>Erosion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1143000"/>
          </a:xfrm>
        </p:spPr>
        <p:txBody>
          <a:bodyPr/>
          <a:lstStyle/>
          <a:p>
            <a:r>
              <a:rPr lang="en-US" sz="1600" dirty="0" smtClean="0"/>
              <a:t>3- </a:t>
            </a:r>
            <a:r>
              <a:rPr lang="en-US" sz="1600" u="sng" dirty="0" smtClean="0"/>
              <a:t>Erosion</a:t>
            </a:r>
            <a:r>
              <a:rPr lang="en-US" sz="1600" dirty="0" smtClean="0"/>
              <a:t>  :- loss of tooth structure due to  chemical ( foods, candies , medication ,vomiting )    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819712" y="3328039"/>
            <a:ext cx="3315163" cy="2219635"/>
          </a:xfrm>
          <a:noFill/>
          <a:ln/>
        </p:spPr>
      </p:pic>
      <p:pic>
        <p:nvPicPr>
          <p:cNvPr id="8" name="Picture 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961150" y="3328039"/>
            <a:ext cx="3409524" cy="22196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err="1" smtClean="0">
                <a:solidFill>
                  <a:srgbClr val="FF3300"/>
                </a:solidFill>
              </a:rPr>
              <a:t>Abfraction</a:t>
            </a:r>
            <a:r>
              <a:rPr lang="en-US" b="1" u="sng" dirty="0" smtClean="0">
                <a:solidFill>
                  <a:srgbClr val="FF3300"/>
                </a:solidFill>
              </a:rPr>
              <a:t/>
            </a:r>
            <a:br>
              <a:rPr lang="en-US" b="1" u="sng" dirty="0" smtClean="0">
                <a:solidFill>
                  <a:srgbClr val="FF3300"/>
                </a:solidFill>
              </a:rPr>
            </a:br>
            <a:endParaRPr lang="en-US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52234" y="3018475"/>
            <a:ext cx="3448532" cy="2238688"/>
          </a:xfrm>
          <a:noFill/>
          <a:ln/>
        </p:spPr>
      </p:pic>
      <p:pic>
        <p:nvPicPr>
          <p:cNvPr id="6" name="Picture 8" descr="fig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914900" y="2347119"/>
            <a:ext cx="3505200" cy="3581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1295400"/>
            <a:ext cx="624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4- </a:t>
            </a:r>
            <a:r>
              <a:rPr lang="en-US" b="1" u="sng" dirty="0" err="1" smtClean="0"/>
              <a:t>Abfraction</a:t>
            </a:r>
            <a:r>
              <a:rPr lang="en-US" b="1" u="sng" dirty="0" smtClean="0"/>
              <a:t> :- </a:t>
            </a:r>
            <a:r>
              <a:rPr lang="en-US" dirty="0" smtClean="0"/>
              <a:t>loss of tooth structure due to bending forces ( lateral ) – v- shape notches in teeth ( </a:t>
            </a:r>
            <a:r>
              <a:rPr lang="en-US" dirty="0" err="1" smtClean="0"/>
              <a:t>occlusal</a:t>
            </a:r>
            <a:r>
              <a:rPr lang="en-US" dirty="0" smtClean="0"/>
              <a:t> load stress → cervical area → cervical enamel rods to fracture &amp; dislodge ( </a:t>
            </a:r>
            <a:r>
              <a:rPr lang="en-US" dirty="0" err="1" smtClean="0"/>
              <a:t>bruxism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Pulp examination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1" u="sng" dirty="0" smtClean="0"/>
              <a:t>A pulp examination :- </a:t>
            </a:r>
          </a:p>
          <a:p>
            <a:r>
              <a:rPr lang="en-US" sz="2000" dirty="0" smtClean="0"/>
              <a:t>A-  Percussion  </a:t>
            </a:r>
            <a:r>
              <a:rPr lang="en-US" sz="1700" dirty="0" smtClean="0"/>
              <a:t>( hand mirror No. 17 ) ( per apical percussion ,lateral percussion )</a:t>
            </a:r>
          </a:p>
          <a:p>
            <a:r>
              <a:rPr lang="en-US" sz="2000" dirty="0" smtClean="0"/>
              <a:t>B- Thermal testing </a:t>
            </a:r>
          </a:p>
          <a:p>
            <a:r>
              <a:rPr lang="en-US" sz="2000" dirty="0" smtClean="0"/>
              <a:t>C- Electric pulp testing </a:t>
            </a:r>
          </a:p>
          <a:p>
            <a:r>
              <a:rPr lang="en-US" sz="2000" b="1" dirty="0" smtClean="0"/>
              <a:t>Thermal testing </a:t>
            </a:r>
          </a:p>
          <a:p>
            <a:r>
              <a:rPr lang="en-US" sz="2000" dirty="0" smtClean="0"/>
              <a:t>Heat  ( worm </a:t>
            </a:r>
            <a:r>
              <a:rPr lang="en-US" sz="2000" dirty="0" err="1" smtClean="0"/>
              <a:t>gutta</a:t>
            </a:r>
            <a:r>
              <a:rPr lang="en-US" sz="2000" dirty="0" smtClean="0"/>
              <a:t> </a:t>
            </a:r>
            <a:r>
              <a:rPr lang="en-US" sz="2000" dirty="0" err="1" smtClean="0"/>
              <a:t>percha</a:t>
            </a:r>
            <a:r>
              <a:rPr lang="en-US" sz="2000" dirty="0" smtClean="0"/>
              <a:t> )</a:t>
            </a:r>
          </a:p>
          <a:p>
            <a:r>
              <a:rPr lang="en-US" sz="2000" dirty="0" smtClean="0"/>
              <a:t>Cold ( small piece of ice or cotton  sprayed with ethyl  chloride )</a:t>
            </a:r>
          </a:p>
          <a:p>
            <a:r>
              <a:rPr lang="en-US" sz="2000" b="1" u="sng" dirty="0" smtClean="0"/>
              <a:t>In early </a:t>
            </a:r>
            <a:r>
              <a:rPr lang="en-US" sz="2000" b="1" u="sng" dirty="0" err="1" smtClean="0"/>
              <a:t>pulpitis</a:t>
            </a:r>
            <a:r>
              <a:rPr lang="en-US" sz="2000" b="1" u="sng" dirty="0" smtClean="0"/>
              <a:t> </a:t>
            </a:r>
            <a:r>
              <a:rPr lang="en-US" sz="2000" dirty="0" smtClean="0"/>
              <a:t>pain persists when the stimulus has been removed .</a:t>
            </a:r>
          </a:p>
          <a:p>
            <a:r>
              <a:rPr lang="en-US" sz="2000" dirty="0" smtClean="0"/>
              <a:t>Whereas  in </a:t>
            </a:r>
            <a:r>
              <a:rPr lang="en-US" sz="2000" b="1" u="sng" dirty="0" smtClean="0"/>
              <a:t>healthy pulp </a:t>
            </a:r>
            <a:r>
              <a:rPr lang="en-US" sz="2000" dirty="0" smtClean="0"/>
              <a:t>, the sensation disappears within 5 seconds . </a:t>
            </a:r>
          </a:p>
          <a:p>
            <a:r>
              <a:rPr lang="en-US" sz="2000" b="1" dirty="0" smtClean="0"/>
              <a:t>Pulp testing </a:t>
            </a:r>
            <a:r>
              <a:rPr lang="en-US" sz="2000" dirty="0" smtClean="0"/>
              <a:t>is difficult , communication between examiner and patient is important and the result must be interpreted carefully .</a:t>
            </a:r>
          </a:p>
          <a:p>
            <a:r>
              <a:rPr lang="en-US" sz="2000" b="1" u="sng" dirty="0" smtClean="0"/>
              <a:t>For these reasons </a:t>
            </a:r>
            <a:r>
              <a:rPr lang="en-US" sz="2000" dirty="0" smtClean="0"/>
              <a:t>, all three means determining pulp vitality ( electrical current , heat , &amp; cold ) are used . 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647</TotalTime>
  <Words>523</Words>
  <Application>Microsoft Office PowerPoint</Application>
  <PresentationFormat>On-screen Show (4:3)</PresentationFormat>
  <Paragraphs>60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Teeth examination </vt:lpstr>
      <vt:lpstr>Slide 3</vt:lpstr>
      <vt:lpstr>Slide 4</vt:lpstr>
      <vt:lpstr>Loss of tooth structure  </vt:lpstr>
      <vt:lpstr>Abrasion</vt:lpstr>
      <vt:lpstr>Erosion</vt:lpstr>
      <vt:lpstr>Abfraction </vt:lpstr>
      <vt:lpstr>Pulp examination </vt:lpstr>
      <vt:lpstr>Pulp test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Teeth examination</dc:title>
  <dc:creator>Admin</dc:creator>
  <cp:lastModifiedBy>Admin</cp:lastModifiedBy>
  <cp:revision>57</cp:revision>
  <dcterms:created xsi:type="dcterms:W3CDTF">2014-02-18T19:37:32Z</dcterms:created>
  <dcterms:modified xsi:type="dcterms:W3CDTF">2015-03-07T21:38:21Z</dcterms:modified>
</cp:coreProperties>
</file>