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24"/>
  </p:notesMasterIdLst>
  <p:sldIdLst>
    <p:sldId id="256" r:id="rId5"/>
    <p:sldId id="264" r:id="rId6"/>
    <p:sldId id="257" r:id="rId7"/>
    <p:sldId id="258" r:id="rId8"/>
    <p:sldId id="265" r:id="rId9"/>
    <p:sldId id="266" r:id="rId10"/>
    <p:sldId id="267" r:id="rId11"/>
    <p:sldId id="268" r:id="rId12"/>
    <p:sldId id="269" r:id="rId13"/>
    <p:sldId id="270" r:id="rId14"/>
    <p:sldId id="271" r:id="rId15"/>
    <p:sldId id="274" r:id="rId16"/>
    <p:sldId id="275" r:id="rId17"/>
    <p:sldId id="272" r:id="rId18"/>
    <p:sldId id="273" r:id="rId19"/>
    <p:sldId id="276"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46" d="100"/>
          <a:sy n="46" d="100"/>
        </p:scale>
        <p:origin x="-240" y="341"/>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E29AE17-734F-40DC-8478-A3A6291332A9}" type="datetimeFigureOut">
              <a:rPr lang="ar-SA" smtClean="0"/>
              <a:pPr/>
              <a:t>02/03/37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7C70D0A-0F6C-4D92-BF3B-A50B53B1CE2C}" type="slidenum">
              <a:rPr lang="ar-SA" smtClean="0"/>
              <a:pPr/>
              <a:t>‹#›</a:t>
            </a:fld>
            <a:endParaRPr lang="ar-SA"/>
          </a:p>
        </p:txBody>
      </p:sp>
    </p:spTree>
    <p:extLst>
      <p:ext uri="{BB962C8B-B14F-4D97-AF65-F5344CB8AC3E}">
        <p14:creationId xmlns:p14="http://schemas.microsoft.com/office/powerpoint/2010/main" xmlns="" val="22168997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kern="1200" dirty="0" smtClean="0">
                <a:solidFill>
                  <a:schemeClr val="tx1"/>
                </a:solidFill>
                <a:effectLst/>
                <a:latin typeface="+mn-lt"/>
                <a:ea typeface="+mn-ea"/>
                <a:cs typeface="+mn-cs"/>
              </a:rPr>
              <a:t>البادئات</a:t>
            </a:r>
            <a:r>
              <a:rPr lang="en-US" sz="1200" kern="1200" dirty="0" smtClean="0">
                <a:solidFill>
                  <a:schemeClr val="tx1"/>
                </a:solidFill>
                <a:effectLst/>
                <a:latin typeface="+mn-lt"/>
                <a:ea typeface="+mn-ea"/>
                <a:cs typeface="+mn-cs"/>
              </a:rPr>
              <a:t> Primers </a:t>
            </a:r>
            <a:r>
              <a:rPr lang="ar-SA" sz="1200" kern="1200" dirty="0" smtClean="0">
                <a:solidFill>
                  <a:schemeClr val="tx1"/>
                </a:solidFill>
                <a:effectLst/>
                <a:latin typeface="+mn-lt"/>
                <a:ea typeface="+mn-ea"/>
                <a:cs typeface="+mn-cs"/>
              </a:rPr>
              <a:t>وهي عبارة عن نيوكلوتيدات قليلة</a:t>
            </a:r>
            <a:r>
              <a:rPr lang="en-US" sz="1200" kern="1200" dirty="0" smtClean="0">
                <a:solidFill>
                  <a:schemeClr val="tx1"/>
                </a:solidFill>
                <a:effectLst/>
                <a:latin typeface="+mn-lt"/>
                <a:ea typeface="+mn-ea"/>
                <a:cs typeface="+mn-cs"/>
              </a:rPr>
              <a:t>( Oligonucleotides (18 – 20 </a:t>
            </a:r>
            <a:r>
              <a:rPr lang="ar-SA" sz="1200" kern="1200" dirty="0" smtClean="0">
                <a:solidFill>
                  <a:schemeClr val="tx1"/>
                </a:solidFill>
                <a:effectLst/>
                <a:latin typeface="+mn-lt"/>
                <a:ea typeface="+mn-ea"/>
                <a:cs typeface="+mn-cs"/>
              </a:rPr>
              <a:t>أساس آزوتي قادرة على الارتباط مع الأسس الآزوتية للحمض النووي المراد تضخيمه، وذلك في منطقة ذات ترتيب مميز ونوعي غير متبدل للأسس الازوتية في الحمض النووي أو ما يعرف بمنطقة عالية الحفظ</a:t>
            </a:r>
            <a:r>
              <a:rPr lang="en-US" sz="1200" kern="1200" dirty="0" smtClean="0">
                <a:solidFill>
                  <a:schemeClr val="tx1"/>
                </a:solidFill>
                <a:effectLst/>
                <a:latin typeface="+mn-lt"/>
                <a:ea typeface="+mn-ea"/>
                <a:cs typeface="+mn-cs"/>
              </a:rPr>
              <a:t> Highly Conserved Region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ar-SA" sz="1200" kern="1200" dirty="0" smtClean="0">
                <a:solidFill>
                  <a:schemeClr val="tx1"/>
                </a:solidFill>
                <a:effectLst/>
                <a:latin typeface="+mn-lt"/>
                <a:ea typeface="+mn-ea"/>
                <a:cs typeface="+mn-cs"/>
              </a:rPr>
              <a:t>كميات وافرة من النيوكليوزيدات ثلاثية الفوسفات منقوصة الأوكسجين</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dATP,dCTP,dGTP,dTTP</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Deoxynuleoside</a:t>
            </a:r>
            <a:r>
              <a:rPr lang="en-US" sz="1200" kern="1200" dirty="0" smtClean="0">
                <a:solidFill>
                  <a:schemeClr val="tx1"/>
                </a:solidFill>
                <a:effectLst/>
                <a:latin typeface="+mn-lt"/>
                <a:ea typeface="+mn-ea"/>
                <a:cs typeface="+mn-cs"/>
              </a:rPr>
              <a:t> triphosphates(</a:t>
            </a:r>
            <a:r>
              <a:rPr lang="en-US" sz="1200" kern="1200" dirty="0" err="1" smtClean="0">
                <a:solidFill>
                  <a:schemeClr val="tx1"/>
                </a:solidFill>
                <a:effectLst/>
                <a:latin typeface="+mn-lt"/>
                <a:ea typeface="+mn-ea"/>
                <a:cs typeface="+mn-cs"/>
              </a:rPr>
              <a:t>dNTPs</a:t>
            </a:r>
            <a:r>
              <a:rPr lang="en-US" sz="1200" kern="1200" dirty="0" smtClean="0">
                <a:solidFill>
                  <a:schemeClr val="tx1"/>
                </a:solidFill>
                <a:effectLst/>
                <a:latin typeface="+mn-lt"/>
                <a:ea typeface="+mn-ea"/>
                <a:cs typeface="+mn-cs"/>
              </a:rPr>
              <a: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ar-SA" sz="1200" kern="1200" dirty="0" smtClean="0">
                <a:solidFill>
                  <a:schemeClr val="tx1"/>
                </a:solidFill>
                <a:effectLst/>
                <a:latin typeface="+mn-lt"/>
                <a:ea typeface="+mn-ea"/>
                <a:cs typeface="+mn-cs"/>
              </a:rPr>
              <a:t>أنظيم البوليميراز</a:t>
            </a:r>
            <a:r>
              <a:rPr lang="en-US" sz="1200" kern="1200" dirty="0" smtClean="0">
                <a:solidFill>
                  <a:schemeClr val="tx1"/>
                </a:solidFill>
                <a:effectLst/>
                <a:latin typeface="+mn-lt"/>
                <a:ea typeface="+mn-ea"/>
                <a:cs typeface="+mn-cs"/>
              </a:rPr>
              <a:t> Polymerase </a:t>
            </a:r>
            <a:r>
              <a:rPr lang="ar-SA" sz="1200" kern="1200" dirty="0" smtClean="0">
                <a:solidFill>
                  <a:schemeClr val="tx1"/>
                </a:solidFill>
                <a:effectLst/>
                <a:latin typeface="+mn-lt"/>
                <a:ea typeface="+mn-ea"/>
                <a:cs typeface="+mn-cs"/>
              </a:rPr>
              <a:t>مقاوم للحرارة المرتفعة، وأهمها</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Taq</a:t>
            </a:r>
            <a:r>
              <a:rPr lang="en-US" sz="1200" kern="1200" dirty="0" smtClean="0">
                <a:solidFill>
                  <a:schemeClr val="tx1"/>
                </a:solidFill>
                <a:effectLst/>
                <a:latin typeface="+mn-lt"/>
                <a:ea typeface="+mn-ea"/>
                <a:cs typeface="+mn-cs"/>
              </a:rPr>
              <a:t> Polymerase </a:t>
            </a:r>
            <a:r>
              <a:rPr lang="ar-SA" sz="1200" kern="1200" dirty="0" smtClean="0">
                <a:solidFill>
                  <a:schemeClr val="tx1"/>
                </a:solidFill>
                <a:effectLst/>
                <a:latin typeface="+mn-lt"/>
                <a:ea typeface="+mn-ea"/>
                <a:cs typeface="+mn-cs"/>
              </a:rPr>
              <a:t>المستخلص من بكتيريا تعيش في الينابيع الحارة</a:t>
            </a:r>
            <a:r>
              <a:rPr lang="en-US" sz="1200" kern="1200" dirty="0" err="1" smtClean="0">
                <a:solidFill>
                  <a:schemeClr val="tx1"/>
                </a:solidFill>
                <a:effectLst/>
                <a:latin typeface="+mn-lt"/>
                <a:ea typeface="+mn-ea"/>
                <a:cs typeface="+mn-cs"/>
              </a:rPr>
              <a:t>Thermus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aquaticus</a:t>
            </a:r>
            <a:r>
              <a:rPr lang="en-US" sz="1200" kern="1200" dirty="0" smtClean="0">
                <a:solidFill>
                  <a:schemeClr val="tx1"/>
                </a:solidFill>
                <a:effectLst/>
                <a:latin typeface="+mn-lt"/>
                <a:ea typeface="+mn-ea"/>
                <a:cs typeface="+mn-cs"/>
              </a:rPr>
              <a: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ar-SA" sz="1200" kern="1200" dirty="0" smtClean="0">
                <a:solidFill>
                  <a:schemeClr val="tx1"/>
                </a:solidFill>
                <a:effectLst/>
                <a:latin typeface="+mn-lt"/>
                <a:ea typeface="+mn-ea"/>
                <a:cs typeface="+mn-cs"/>
              </a:rPr>
              <a:t>محاليل واقيه</a:t>
            </a:r>
            <a:r>
              <a:rPr lang="en-US" sz="1200" kern="1200" dirty="0" smtClean="0">
                <a:solidFill>
                  <a:schemeClr val="tx1"/>
                </a:solidFill>
                <a:effectLst/>
                <a:latin typeface="+mn-lt"/>
                <a:ea typeface="+mn-ea"/>
                <a:cs typeface="+mn-cs"/>
              </a:rPr>
              <a:t> Buffers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ar-SA" sz="1200" kern="1200" dirty="0" smtClean="0">
                <a:solidFill>
                  <a:schemeClr val="tx1"/>
                </a:solidFill>
                <a:effectLst/>
                <a:latin typeface="+mn-lt"/>
                <a:ea typeface="+mn-ea"/>
                <a:cs typeface="+mn-cs"/>
              </a:rPr>
              <a:t>شوا رد مناسبة، أهمها شاردة المغنيزيوم</a:t>
            </a:r>
            <a:r>
              <a:rPr lang="en-US" sz="1200" kern="1200" dirty="0" smtClean="0">
                <a:solidFill>
                  <a:schemeClr val="tx1"/>
                </a:solidFill>
                <a:effectLst/>
                <a:latin typeface="+mn-lt"/>
                <a:ea typeface="+mn-ea"/>
                <a:cs typeface="+mn-cs"/>
              </a:rPr>
              <a:t> Mg+2 </a:t>
            </a:r>
            <a:r>
              <a:rPr lang="ar-SA" sz="1200" kern="1200" dirty="0" smtClean="0">
                <a:solidFill>
                  <a:schemeClr val="tx1"/>
                </a:solidFill>
                <a:effectLst/>
                <a:latin typeface="+mn-lt"/>
                <a:ea typeface="+mn-ea"/>
                <a:cs typeface="+mn-cs"/>
              </a:rPr>
              <a:t>التي تعتبر عامل متمم</a:t>
            </a:r>
            <a:r>
              <a:rPr lang="en-US" sz="1200" kern="1200" dirty="0" smtClean="0">
                <a:solidFill>
                  <a:schemeClr val="tx1"/>
                </a:solidFill>
                <a:effectLst/>
                <a:latin typeface="+mn-lt"/>
                <a:ea typeface="+mn-ea"/>
                <a:cs typeface="+mn-cs"/>
              </a:rPr>
              <a:t> Cofactor </a:t>
            </a:r>
            <a:r>
              <a:rPr lang="ar-SA" sz="1200" kern="1200" dirty="0" smtClean="0">
                <a:solidFill>
                  <a:schemeClr val="tx1"/>
                </a:solidFill>
                <a:effectLst/>
                <a:latin typeface="+mn-lt"/>
                <a:ea typeface="+mn-ea"/>
                <a:cs typeface="+mn-cs"/>
              </a:rPr>
              <a:t>لأنظيم البوليمراز</a:t>
            </a:r>
            <a:r>
              <a:rPr lang="en-US" sz="1200" kern="1200" dirty="0" smtClean="0">
                <a:solidFill>
                  <a:schemeClr val="tx1"/>
                </a:solidFill>
                <a:effectLst/>
                <a:latin typeface="+mn-lt"/>
                <a:ea typeface="+mn-ea"/>
                <a:cs typeface="+mn-cs"/>
              </a:rPr>
              <a: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ar-SA" dirty="0"/>
          </a:p>
        </p:txBody>
      </p:sp>
      <p:sp>
        <p:nvSpPr>
          <p:cNvPr id="4" name="Slide Number Placeholder 3"/>
          <p:cNvSpPr>
            <a:spLocks noGrp="1"/>
          </p:cNvSpPr>
          <p:nvPr>
            <p:ph type="sldNum" sz="quarter" idx="10"/>
          </p:nvPr>
        </p:nvSpPr>
        <p:spPr/>
        <p:txBody>
          <a:bodyPr/>
          <a:lstStyle/>
          <a:p>
            <a:fld id="{D7C70D0A-0F6C-4D92-BF3B-A50B53B1CE2C}" type="slidenum">
              <a:rPr lang="ar-SA" smtClean="0"/>
              <a:pPr/>
              <a:t>7</a:t>
            </a:fld>
            <a:endParaRPr lang="ar-SA"/>
          </a:p>
        </p:txBody>
      </p:sp>
    </p:spTree>
    <p:extLst>
      <p:ext uri="{BB962C8B-B14F-4D97-AF65-F5344CB8AC3E}">
        <p14:creationId xmlns:p14="http://schemas.microsoft.com/office/powerpoint/2010/main" xmlns="" val="1679203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1. </a:t>
            </a:r>
            <a:r>
              <a:rPr lang="ar-SA" sz="1200" kern="1200" dirty="0" smtClean="0">
                <a:solidFill>
                  <a:schemeClr val="tx1"/>
                </a:solidFill>
                <a:effectLst/>
                <a:latin typeface="+mn-lt"/>
                <a:ea typeface="+mn-ea"/>
                <a:cs typeface="+mn-cs"/>
              </a:rPr>
              <a:t>جهاز للتحكم بدرجات حرارة التفاعل بشمل دقيق و متتالي ( الدورة الحرارية</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Thermocycle</a:t>
            </a:r>
            <a:r>
              <a:rPr lang="en-GB" sz="1200" kern="1200" dirty="0" smtClean="0">
                <a:solidFill>
                  <a:schemeClr val="tx1"/>
                </a:solidFill>
                <a:effectLst/>
                <a:latin typeface="+mn-lt"/>
                <a:ea typeface="+mn-ea"/>
                <a:cs typeface="+mn-cs"/>
              </a:rPr>
              <a:t> ) : </a:t>
            </a:r>
            <a:r>
              <a:rPr lang="ar-SA" sz="1200" kern="1200" dirty="0" smtClean="0">
                <a:solidFill>
                  <a:schemeClr val="tx1"/>
                </a:solidFill>
                <a:effectLst/>
                <a:latin typeface="+mn-lt"/>
                <a:ea typeface="+mn-ea"/>
                <a:cs typeface="+mn-cs"/>
              </a:rPr>
              <a:t>ويقوم هذا الجهاز بتغير درجة الحرارة بشكل سريع ، لآن تغير درجة الحرارة هو الأساس الذي تقوم عليه فكرة هذه التقنية</a:t>
            </a:r>
            <a:r>
              <a:rPr lang="en-GB" sz="1200" kern="1200" dirty="0" smtClean="0">
                <a:solidFill>
                  <a:schemeClr val="tx1"/>
                </a:solidFill>
                <a:effectLst/>
                <a:latin typeface="+mn-lt"/>
                <a:ea typeface="+mn-ea"/>
                <a:cs typeface="+mn-cs"/>
              </a:rPr>
              <a:t>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2. </a:t>
            </a:r>
            <a:r>
              <a:rPr lang="ar-SA" sz="1200" kern="1200" dirty="0" smtClean="0">
                <a:solidFill>
                  <a:schemeClr val="tx1"/>
                </a:solidFill>
                <a:effectLst/>
                <a:latin typeface="+mn-lt"/>
                <a:ea typeface="+mn-ea"/>
                <a:cs typeface="+mn-cs"/>
              </a:rPr>
              <a:t>البليمريز : وهو الإنزيم الذي يقوم ببناء وترتيب القواعد النيتروجينية ( حدات الحمض النووي</a:t>
            </a:r>
            <a:r>
              <a:rPr lang="en-GB" sz="1200" kern="1200" dirty="0" smtClean="0">
                <a:solidFill>
                  <a:schemeClr val="tx1"/>
                </a:solidFill>
                <a:effectLst/>
                <a:latin typeface="+mn-lt"/>
                <a:ea typeface="+mn-ea"/>
                <a:cs typeface="+mn-cs"/>
              </a:rPr>
              <a:t> (DNA ) ) </a:t>
            </a:r>
            <a:r>
              <a:rPr lang="ar-SA" sz="1200" kern="1200" dirty="0" smtClean="0">
                <a:solidFill>
                  <a:schemeClr val="tx1"/>
                </a:solidFill>
                <a:effectLst/>
                <a:latin typeface="+mn-lt"/>
                <a:ea typeface="+mn-ea"/>
                <a:cs typeface="+mn-cs"/>
              </a:rPr>
              <a:t>، ويجب أن يكون هذا الإنزيم مقاوم للحرارة العالية ليتمكن من العمل . و قد اكتشف انزيم مقاوم للحرارة و اسم تاج</a:t>
            </a:r>
            <a:r>
              <a:rPr lang="en-GB" sz="1200" kern="1200" dirty="0" smtClean="0">
                <a:solidFill>
                  <a:schemeClr val="tx1"/>
                </a:solidFill>
                <a:effectLst/>
                <a:latin typeface="+mn-lt"/>
                <a:ea typeface="+mn-ea"/>
                <a:cs typeface="+mn-cs"/>
              </a:rPr>
              <a:t> Tag</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3. </a:t>
            </a:r>
            <a:r>
              <a:rPr lang="ar-SA" sz="1200" kern="1200" dirty="0" smtClean="0">
                <a:solidFill>
                  <a:schemeClr val="tx1"/>
                </a:solidFill>
                <a:effectLst/>
                <a:latin typeface="+mn-lt"/>
                <a:ea typeface="+mn-ea"/>
                <a:cs typeface="+mn-cs"/>
              </a:rPr>
              <a:t>مجموعة متفرقة من القواعد النيتروجينية</a:t>
            </a:r>
            <a:r>
              <a:rPr lang="en-GB" sz="1200" kern="1200" dirty="0" smtClean="0">
                <a:solidFill>
                  <a:schemeClr val="tx1"/>
                </a:solidFill>
                <a:effectLst/>
                <a:latin typeface="+mn-lt"/>
                <a:ea typeface="+mn-ea"/>
                <a:cs typeface="+mn-cs"/>
              </a:rPr>
              <a:t>: ( A T C G ) </a:t>
            </a:r>
            <a:r>
              <a:rPr lang="ar-SA" sz="1200" kern="1200" dirty="0" smtClean="0">
                <a:solidFill>
                  <a:schemeClr val="tx1"/>
                </a:solidFill>
                <a:effectLst/>
                <a:latin typeface="+mn-lt"/>
                <a:ea typeface="+mn-ea"/>
                <a:cs typeface="+mn-cs"/>
              </a:rPr>
              <a:t>ليتمكن الإنزيم من ترتيبها في مواقعها أثناء عملية نسخ الحمض النووي</a:t>
            </a:r>
            <a:r>
              <a:rPr lang="en-GB" sz="1200" kern="1200" dirty="0" smtClean="0">
                <a:solidFill>
                  <a:schemeClr val="tx1"/>
                </a:solidFill>
                <a:effectLst/>
                <a:latin typeface="+mn-lt"/>
                <a:ea typeface="+mn-ea"/>
                <a:cs typeface="+mn-cs"/>
              </a:rPr>
              <a:t> (DNA )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4. </a:t>
            </a:r>
            <a:r>
              <a:rPr lang="ar-SA" sz="1200" kern="1200" dirty="0" smtClean="0">
                <a:solidFill>
                  <a:schemeClr val="tx1"/>
                </a:solidFill>
                <a:effectLst/>
                <a:latin typeface="+mn-lt"/>
                <a:ea typeface="+mn-ea"/>
                <a:cs typeface="+mn-cs"/>
              </a:rPr>
              <a:t>بريمر</a:t>
            </a:r>
            <a:r>
              <a:rPr lang="en-GB" sz="1200" kern="1200" dirty="0" smtClean="0">
                <a:solidFill>
                  <a:schemeClr val="tx1"/>
                </a:solidFill>
                <a:effectLst/>
                <a:latin typeface="+mn-lt"/>
                <a:ea typeface="+mn-ea"/>
                <a:cs typeface="+mn-cs"/>
              </a:rPr>
              <a:t> Primer : </a:t>
            </a:r>
            <a:r>
              <a:rPr lang="ar-SA" sz="1200" kern="1200" dirty="0" smtClean="0">
                <a:solidFill>
                  <a:schemeClr val="tx1"/>
                </a:solidFill>
                <a:effectLst/>
                <a:latin typeface="+mn-lt"/>
                <a:ea typeface="+mn-ea"/>
                <a:cs typeface="+mn-cs"/>
              </a:rPr>
              <a:t>وهو قطعة صغيرة من الحمض النووي</a:t>
            </a:r>
            <a:r>
              <a:rPr lang="en-GB" sz="1200" kern="1200" dirty="0" smtClean="0">
                <a:solidFill>
                  <a:schemeClr val="tx1"/>
                </a:solidFill>
                <a:effectLst/>
                <a:latin typeface="+mn-lt"/>
                <a:ea typeface="+mn-ea"/>
                <a:cs typeface="+mn-cs"/>
              </a:rPr>
              <a:t> (DNA ) </a:t>
            </a:r>
            <a:r>
              <a:rPr lang="ar-SA" sz="1200" kern="1200" dirty="0" smtClean="0">
                <a:solidFill>
                  <a:schemeClr val="tx1"/>
                </a:solidFill>
                <a:effectLst/>
                <a:latin typeface="+mn-lt"/>
                <a:ea typeface="+mn-ea"/>
                <a:cs typeface="+mn-cs"/>
              </a:rPr>
              <a:t>ليتمكن الإنزيم من بداء البناء و النسخ عليها</a:t>
            </a:r>
            <a:r>
              <a:rPr lang="en-GB" sz="1200" kern="1200" dirty="0" smtClean="0">
                <a:solidFill>
                  <a:schemeClr val="tx1"/>
                </a:solidFill>
                <a:effectLst/>
                <a:latin typeface="+mn-lt"/>
                <a:ea typeface="+mn-ea"/>
                <a:cs typeface="+mn-cs"/>
              </a:rPr>
              <a:t>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5. </a:t>
            </a:r>
            <a:r>
              <a:rPr lang="ar-SA" sz="1200" kern="1200" dirty="0" smtClean="0">
                <a:solidFill>
                  <a:schemeClr val="tx1"/>
                </a:solidFill>
                <a:effectLst/>
                <a:latin typeface="+mn-lt"/>
                <a:ea typeface="+mn-ea"/>
                <a:cs typeface="+mn-cs"/>
              </a:rPr>
              <a:t>والشيء الأهم هو وجود نسخة من الحمض النووي</a:t>
            </a:r>
            <a:r>
              <a:rPr lang="en-GB" sz="1200" kern="1200" dirty="0" smtClean="0">
                <a:solidFill>
                  <a:schemeClr val="tx1"/>
                </a:solidFill>
                <a:effectLst/>
                <a:latin typeface="+mn-lt"/>
                <a:ea typeface="+mn-ea"/>
                <a:cs typeface="+mn-cs"/>
              </a:rPr>
              <a:t> (DNA ) </a:t>
            </a:r>
            <a:r>
              <a:rPr lang="ar-SA" sz="1200" kern="1200" dirty="0" smtClean="0">
                <a:solidFill>
                  <a:schemeClr val="tx1"/>
                </a:solidFill>
                <a:effectLst/>
                <a:latin typeface="+mn-lt"/>
                <a:ea typeface="+mn-ea"/>
                <a:cs typeface="+mn-cs"/>
              </a:rPr>
              <a:t>المراد نسخه</a:t>
            </a:r>
            <a:r>
              <a:rPr lang="en-GB" sz="1200" kern="1200" dirty="0" smtClean="0">
                <a:solidFill>
                  <a:schemeClr val="tx1"/>
                </a:solidFill>
                <a:effectLst/>
                <a:latin typeface="+mn-lt"/>
                <a:ea typeface="+mn-ea"/>
                <a:cs typeface="+mn-cs"/>
              </a:rPr>
              <a:t>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6. </a:t>
            </a:r>
            <a:r>
              <a:rPr lang="ar-SA" sz="1200" kern="1200" dirty="0" smtClean="0">
                <a:solidFill>
                  <a:schemeClr val="tx1"/>
                </a:solidFill>
                <a:effectLst/>
                <a:latin typeface="+mn-lt"/>
                <a:ea typeface="+mn-ea"/>
                <a:cs typeface="+mn-cs"/>
              </a:rPr>
              <a:t>بالإضافة إلى محلول أو وسط ليتم به التفاعل : وهذا المحلول يختلف بين تفاعل و أخر</a:t>
            </a:r>
            <a:r>
              <a:rPr lang="en-GB" sz="1200" kern="1200" dirty="0" smtClean="0">
                <a:solidFill>
                  <a:schemeClr val="tx1"/>
                </a:solidFill>
                <a:effectLst/>
                <a:latin typeface="+mn-lt"/>
                <a:ea typeface="+mn-ea"/>
                <a:cs typeface="+mn-cs"/>
              </a:rPr>
              <a:t> .</a:t>
            </a:r>
            <a:endParaRPr lang="ar-SA" dirty="0"/>
          </a:p>
        </p:txBody>
      </p:sp>
      <p:sp>
        <p:nvSpPr>
          <p:cNvPr id="4" name="Slide Number Placeholder 3"/>
          <p:cNvSpPr>
            <a:spLocks noGrp="1"/>
          </p:cNvSpPr>
          <p:nvPr>
            <p:ph type="sldNum" sz="quarter" idx="10"/>
          </p:nvPr>
        </p:nvSpPr>
        <p:spPr/>
        <p:txBody>
          <a:bodyPr/>
          <a:lstStyle/>
          <a:p>
            <a:fld id="{D7C70D0A-0F6C-4D92-BF3B-A50B53B1CE2C}" type="slidenum">
              <a:rPr lang="ar-SA" smtClean="0"/>
              <a:pPr/>
              <a:t>11</a:t>
            </a:fld>
            <a:endParaRPr lang="ar-SA"/>
          </a:p>
        </p:txBody>
      </p:sp>
    </p:spTree>
    <p:extLst>
      <p:ext uri="{BB962C8B-B14F-4D97-AF65-F5344CB8AC3E}">
        <p14:creationId xmlns:p14="http://schemas.microsoft.com/office/powerpoint/2010/main" xmlns="" val="1321284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86692CA2-752C-432F-B23F-F05F11D632FD}" type="datetimeFigureOut">
              <a:rPr lang="ar-SA" smtClean="0"/>
              <a:pPr/>
              <a:t>02/03/37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1507937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6692CA2-752C-432F-B23F-F05F11D632FD}" type="datetimeFigureOut">
              <a:rPr lang="ar-SA" smtClean="0"/>
              <a:pPr/>
              <a:t>02/03/37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1841043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6692CA2-752C-432F-B23F-F05F11D632FD}" type="datetimeFigureOut">
              <a:rPr lang="ar-SA" smtClean="0"/>
              <a:pPr/>
              <a:t>02/03/37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3237647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6692CA2-752C-432F-B23F-F05F11D632FD}" type="datetimeFigureOut">
              <a:rPr lang="ar-SA" smtClean="0"/>
              <a:pPr/>
              <a:t>02/03/37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4133151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692CA2-752C-432F-B23F-F05F11D632FD}" type="datetimeFigureOut">
              <a:rPr lang="ar-SA" smtClean="0"/>
              <a:pPr/>
              <a:t>02/03/37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1716583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86692CA2-752C-432F-B23F-F05F11D632FD}" type="datetimeFigureOut">
              <a:rPr lang="ar-SA" smtClean="0"/>
              <a:pPr/>
              <a:t>02/03/37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2693045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86692CA2-752C-432F-B23F-F05F11D632FD}" type="datetimeFigureOut">
              <a:rPr lang="ar-SA" smtClean="0"/>
              <a:pPr/>
              <a:t>02/03/37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411589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86692CA2-752C-432F-B23F-F05F11D632FD}" type="datetimeFigureOut">
              <a:rPr lang="ar-SA" smtClean="0"/>
              <a:pPr/>
              <a:t>02/03/37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1067796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692CA2-752C-432F-B23F-F05F11D632FD}" type="datetimeFigureOut">
              <a:rPr lang="ar-SA" smtClean="0"/>
              <a:pPr/>
              <a:t>02/03/37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16130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92CA2-752C-432F-B23F-F05F11D632FD}" type="datetimeFigureOut">
              <a:rPr lang="ar-SA" smtClean="0"/>
              <a:pPr/>
              <a:t>02/03/37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2139552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92CA2-752C-432F-B23F-F05F11D632FD}" type="datetimeFigureOut">
              <a:rPr lang="ar-SA" smtClean="0"/>
              <a:pPr/>
              <a:t>02/03/37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289543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6692CA2-752C-432F-B23F-F05F11D632FD}" type="datetimeFigureOut">
              <a:rPr lang="ar-SA" smtClean="0"/>
              <a:pPr/>
              <a:t>02/03/37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5F10D4B-871F-4E5C-9C90-185CE0DA023D}" type="slidenum">
              <a:rPr lang="ar-SA" smtClean="0"/>
              <a:pPr/>
              <a:t>‹#›</a:t>
            </a:fld>
            <a:endParaRPr lang="ar-SA"/>
          </a:p>
        </p:txBody>
      </p:sp>
    </p:spTree>
    <p:extLst>
      <p:ext uri="{BB962C8B-B14F-4D97-AF65-F5344CB8AC3E}">
        <p14:creationId xmlns:p14="http://schemas.microsoft.com/office/powerpoint/2010/main" xmlns="" val="912841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NUL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NUL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hyperlink" Target="http://www.hgate.net/home/wp-content/uploads/2010/09/kary-mullis.jpg?i=2&amp;u=1281339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hyperlink" Target="http://www.servimg.com/image_preview.php?i=4&amp;u=12813399"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servimg.com/image_preview.php"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486" y="116633"/>
            <a:ext cx="9264782" cy="6552728"/>
          </a:xfrm>
          <a:prstGeom prst="rect">
            <a:avLst/>
          </a:prstGeom>
        </p:spPr>
      </p:pic>
      <p:sp>
        <p:nvSpPr>
          <p:cNvPr id="3" name="Subtitle 2"/>
          <p:cNvSpPr>
            <a:spLocks noGrp="1"/>
          </p:cNvSpPr>
          <p:nvPr>
            <p:ph type="subTitle" idx="1"/>
          </p:nvPr>
        </p:nvSpPr>
        <p:spPr>
          <a:xfrm>
            <a:off x="1371600" y="5204792"/>
            <a:ext cx="6400800" cy="1752600"/>
          </a:xfrm>
        </p:spPr>
        <p:txBody>
          <a:bodyPr/>
          <a:lstStyle/>
          <a:p>
            <a:r>
              <a:rPr lang="ar-SA" dirty="0" smtClean="0">
                <a:effectLst>
                  <a:outerShdw blurRad="38100" dist="38100" dir="2700000" algn="tl">
                    <a:srgbClr val="000000">
                      <a:alpha val="43137"/>
                    </a:srgbClr>
                  </a:outerShdw>
                </a:effectLst>
              </a:rPr>
              <a:t>العام الجامعي 1431 – 1432 هـ</a:t>
            </a:r>
          </a:p>
          <a:p>
            <a:r>
              <a:rPr lang="ar-SA" dirty="0" smtClean="0">
                <a:effectLst>
                  <a:outerShdw blurRad="38100" dist="38100" dir="2700000" algn="tl">
                    <a:srgbClr val="000000">
                      <a:alpha val="43137"/>
                    </a:srgbClr>
                  </a:outerShdw>
                </a:effectLst>
              </a:rPr>
              <a:t>إعداد: أمل الغامدي</a:t>
            </a:r>
            <a:endParaRPr lang="ar-SA" dirty="0">
              <a:effectLst>
                <a:outerShdw blurRad="38100" dist="38100" dir="2700000" algn="tl">
                  <a:srgbClr val="000000">
                    <a:alpha val="43137"/>
                  </a:srgbClr>
                </a:outerShdw>
              </a:effectLst>
            </a:endParaRPr>
          </a:p>
        </p:txBody>
      </p:sp>
      <p:sp>
        <p:nvSpPr>
          <p:cNvPr id="5" name="Rectangle 4"/>
          <p:cNvSpPr/>
          <p:nvPr/>
        </p:nvSpPr>
        <p:spPr>
          <a:xfrm>
            <a:off x="-10986" y="2551837"/>
            <a:ext cx="9165971" cy="2585323"/>
          </a:xfrm>
          <a:prstGeom prst="rect">
            <a:avLst/>
          </a:prstGeom>
          <a:noFill/>
        </p:spPr>
        <p:txBody>
          <a:bodyPr wrap="none" lIns="91440" tIns="45720" rIns="91440" bIns="45720">
            <a:spAutoFit/>
          </a:bodyPr>
          <a:lstStyle/>
          <a:p>
            <a:pPr algn="ctr"/>
            <a:r>
              <a:rPr lang="ar-SA" sz="5400" b="1" cap="all" spc="0" dirty="0" smtClean="0">
                <a:ln w="22225" cmpd="sng">
                  <a:solidFill>
                    <a:schemeClr val="tx1"/>
                  </a:solidFill>
                  <a:prstDash val="solid"/>
                </a:ln>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a:reflection blurRad="12700" stA="28000" endPos="45000" dist="1000" dir="5400000" sy="-100000" algn="bl" rotWithShape="0"/>
                </a:effectLst>
              </a:rPr>
              <a:t>تفاعل إنزيم البلمرة التسلسلي</a:t>
            </a:r>
            <a:br>
              <a:rPr lang="ar-SA" sz="5400" b="1" cap="all" spc="0" dirty="0" smtClean="0">
                <a:ln w="22225" cmpd="sng">
                  <a:solidFill>
                    <a:schemeClr val="tx1"/>
                  </a:solidFill>
                  <a:prstDash val="solid"/>
                </a:ln>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a:reflection blurRad="12700" stA="28000" endPos="45000" dist="1000" dir="5400000" sy="-100000" algn="bl" rotWithShape="0"/>
                </a:effectLst>
              </a:rPr>
            </a:br>
            <a:r>
              <a:rPr lang="en-GB" sz="5400" b="1" cap="all" spc="0" dirty="0" smtClean="0">
                <a:ln w="22225" cmpd="sng">
                  <a:solidFill>
                    <a:schemeClr val="tx1"/>
                  </a:solidFill>
                  <a:prstDash val="solid"/>
                </a:ln>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a:reflection blurRad="12700" stA="28000" endPos="45000" dist="1000" dir="5400000" sy="-100000" algn="bl" rotWithShape="0"/>
                </a:effectLst>
              </a:rPr>
              <a:t>Polymerase Chain Reaction</a:t>
            </a:r>
          </a:p>
          <a:p>
            <a:pPr algn="ctr"/>
            <a:r>
              <a:rPr lang="en-GB" sz="5400" b="1" cap="all" dirty="0" smtClean="0">
                <a:ln w="22225" cmpd="sng">
                  <a:solidFill>
                    <a:schemeClr val="tx1"/>
                  </a:solidFill>
                  <a:prstDash val="solid"/>
                </a:ln>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a:reflection blurRad="12700" stA="28000" endPos="45000" dist="1000" dir="5400000" sy="-100000" algn="bl" rotWithShape="0"/>
                </a:effectLst>
              </a:rPr>
              <a:t>(PCR)</a:t>
            </a:r>
            <a:endParaRPr lang="ar-SA" sz="5400" b="1" cap="all" spc="0" dirty="0">
              <a:ln w="22225" cmpd="sng">
                <a:solidFill>
                  <a:schemeClr val="tx1"/>
                </a:solidFill>
                <a:prstDash val="solid"/>
              </a:ln>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2923619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4525963"/>
          </a:xfrm>
        </p:spPr>
        <p:txBody>
          <a:bodyPr>
            <a:normAutofit fontScale="92500" lnSpcReduction="10000"/>
          </a:bodyPr>
          <a:lstStyle/>
          <a:p>
            <a:r>
              <a:rPr lang="ar-SA" b="1" dirty="0" smtClean="0">
                <a:solidFill>
                  <a:srgbClr val="00B050"/>
                </a:solidFill>
              </a:rPr>
              <a:t>5- محلول منظم ( </a:t>
            </a:r>
            <a:r>
              <a:rPr lang="en-US" b="1" dirty="0" smtClean="0">
                <a:solidFill>
                  <a:srgbClr val="00B050"/>
                </a:solidFill>
              </a:rPr>
              <a:t>PCR Buffer10x</a:t>
            </a:r>
            <a:r>
              <a:rPr lang="ar-SA" b="1" dirty="0" smtClean="0">
                <a:solidFill>
                  <a:srgbClr val="00B050"/>
                </a:solidFill>
              </a:rPr>
              <a:t>).</a:t>
            </a:r>
          </a:p>
          <a:p>
            <a:r>
              <a:rPr lang="ar-SA" b="1" dirty="0" smtClean="0">
                <a:solidFill>
                  <a:srgbClr val="00B050"/>
                </a:solidFill>
              </a:rPr>
              <a:t>6- </a:t>
            </a:r>
            <a:r>
              <a:rPr lang="ar-SA" dirty="0"/>
              <a:t>شوا رد مناسبة، أهمها شاردة المغنيزيوم</a:t>
            </a:r>
            <a:r>
              <a:rPr lang="en-US" dirty="0"/>
              <a:t> Mg+2 </a:t>
            </a:r>
            <a:r>
              <a:rPr lang="ar-SA" dirty="0"/>
              <a:t>التي تعتبر عامل متمم</a:t>
            </a:r>
            <a:r>
              <a:rPr lang="en-US" dirty="0"/>
              <a:t> Cofactor </a:t>
            </a:r>
            <a:r>
              <a:rPr lang="ar-SA" dirty="0"/>
              <a:t>لأنظيم البوليمراز</a:t>
            </a:r>
            <a:endParaRPr lang="ar-SA" b="1" dirty="0" smtClean="0">
              <a:solidFill>
                <a:srgbClr val="00B050"/>
              </a:solidFill>
            </a:endParaRPr>
          </a:p>
          <a:p>
            <a:endParaRPr lang="ar-SA" b="1" dirty="0" smtClean="0">
              <a:solidFill>
                <a:srgbClr val="00B050"/>
              </a:solidFill>
            </a:endParaRPr>
          </a:p>
          <a:p>
            <a:endParaRPr lang="ar-SA" b="1" dirty="0" smtClean="0">
              <a:solidFill>
                <a:srgbClr val="00B050"/>
              </a:solidFill>
            </a:endParaRPr>
          </a:p>
          <a:p>
            <a:endParaRPr lang="ar-SA" b="1" dirty="0" smtClean="0">
              <a:solidFill>
                <a:srgbClr val="00B050"/>
              </a:solidFill>
            </a:endParaRPr>
          </a:p>
          <a:p>
            <a:pPr marL="0" indent="0">
              <a:buNone/>
            </a:pPr>
            <a:endParaRPr lang="ar-SA" b="1" dirty="0" smtClean="0">
              <a:solidFill>
                <a:srgbClr val="00B050"/>
              </a:solidFill>
            </a:endParaRPr>
          </a:p>
          <a:p>
            <a:pPr marL="0" indent="0">
              <a:buNone/>
            </a:pPr>
            <a:endParaRPr lang="ar-SA" b="1" dirty="0" smtClean="0">
              <a:solidFill>
                <a:srgbClr val="00B050"/>
              </a:solidFill>
            </a:endParaRPr>
          </a:p>
          <a:p>
            <a:r>
              <a:rPr lang="ar-SA" b="1" dirty="0" smtClean="0">
                <a:solidFill>
                  <a:srgbClr val="00B050"/>
                </a:solidFill>
              </a:rPr>
              <a:t>6- ماء مقطر (</a:t>
            </a:r>
            <a:r>
              <a:rPr lang="en-GB" b="1" dirty="0" smtClean="0">
                <a:solidFill>
                  <a:srgbClr val="00B050"/>
                </a:solidFill>
              </a:rPr>
              <a:t>DDW</a:t>
            </a:r>
            <a:r>
              <a:rPr lang="ar-SA" b="1" dirty="0" smtClean="0">
                <a:solidFill>
                  <a:srgbClr val="00B050"/>
                </a:solidFill>
              </a:rPr>
              <a:t>).</a:t>
            </a:r>
            <a:endParaRPr lang="ar-SA" dirty="0" smtClean="0">
              <a:solidFill>
                <a:srgbClr val="00B050"/>
              </a:solidFill>
            </a:endParaRPr>
          </a:p>
          <a:p>
            <a:endParaRPr lang="ar-SA" dirty="0"/>
          </a:p>
        </p:txBody>
      </p:sp>
      <p:pic>
        <p:nvPicPr>
          <p:cNvPr id="4" name="Picture 10" descr="H:\صور خاصة للوراثة\main100032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0" y="2636912"/>
            <a:ext cx="3714750" cy="242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3929063"/>
            <a:ext cx="3786188" cy="2714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9677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4525963"/>
          </a:xfrm>
        </p:spPr>
        <p:txBody>
          <a:bodyPr/>
          <a:lstStyle/>
          <a:p>
            <a:r>
              <a:rPr lang="ar-SA" b="1" dirty="0" smtClean="0">
                <a:solidFill>
                  <a:srgbClr val="00CC00"/>
                </a:solidFill>
              </a:rPr>
              <a:t>7-جهاز تفاعل البلمرة التسلسلي(</a:t>
            </a:r>
            <a:r>
              <a:rPr lang="en-US" b="1" dirty="0" smtClean="0">
                <a:solidFill>
                  <a:srgbClr val="00CC00"/>
                </a:solidFill>
              </a:rPr>
              <a:t>-:(</a:t>
            </a:r>
            <a:r>
              <a:rPr lang="en-US" b="1" dirty="0" err="1" smtClean="0">
                <a:solidFill>
                  <a:srgbClr val="00CC00"/>
                </a:solidFill>
              </a:rPr>
              <a:t>Thermocycler</a:t>
            </a:r>
            <a:endParaRPr lang="ar-SA" b="1" dirty="0" smtClean="0">
              <a:solidFill>
                <a:srgbClr val="00CC00"/>
              </a:solidFill>
            </a:endParaRPr>
          </a:p>
          <a:p>
            <a:pPr marL="0" indent="0">
              <a:buNone/>
            </a:pPr>
            <a:r>
              <a:rPr lang="ar-SA" dirty="0" smtClean="0">
                <a:latin typeface="Arial" pitchFamily="34" charset="0"/>
                <a:cs typeface="+mn-cs"/>
              </a:rPr>
              <a:t>يقوم هذا الجهاز بتغير درجة الحرارة بشكل سريع و دقيق و متتالي  لأن تغير درجة الحرارة مهم في عمليه التضاعف.</a:t>
            </a:r>
            <a:endParaRPr lang="ar-SA" sz="4000" dirty="0" smtClean="0">
              <a:latin typeface="Arial" pitchFamily="34" charset="0"/>
              <a:cs typeface="+mn-cs"/>
            </a:endParaRPr>
          </a:p>
          <a:p>
            <a:pPr marL="0" indent="0">
              <a:buNone/>
            </a:pPr>
            <a:endParaRPr lang="ar-SA" dirty="0"/>
          </a:p>
        </p:txBody>
      </p:sp>
      <p:pic>
        <p:nvPicPr>
          <p:cNvPr id="4" name="Picture 12" descr="H:\صور خاصة للوراثة\veritis_20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2714625"/>
            <a:ext cx="4071938" cy="3643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4313" y="2714625"/>
            <a:ext cx="3929062" cy="3643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3" descr="H:\صور خاصة للوراثة\showcase_Par_51803_Image_0_0_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14875" y="2500313"/>
            <a:ext cx="4000500" cy="1928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4" descr="H:\صور خاصة للوراثة\veriti96closeup.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786313" y="4500563"/>
            <a:ext cx="3857625"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5" descr="H:\صور خاصة للوراثة\Biorad_MJResearch_DNA_Engine_PTC200_1.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57188" y="2643188"/>
            <a:ext cx="3929062" cy="3905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94153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nodeType="clickEffect">
                                  <p:stCondLst>
                                    <p:cond delay="0"/>
                                  </p:stCondLst>
                                  <p:childTnLst>
                                    <p:animEffect transition="out" filter="diamond(in)">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xit" presetSubtype="16" fill="hold" nodeType="clickEffect">
                                  <p:stCondLst>
                                    <p:cond delay="0"/>
                                  </p:stCondLst>
                                  <p:childTnLst>
                                    <p:animEffect transition="out" filter="diamond(in)">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خطوات تقنية </a:t>
            </a:r>
            <a:r>
              <a:rPr lang="en-GB" dirty="0" smtClean="0"/>
              <a:t>PCR</a:t>
            </a:r>
            <a:r>
              <a:rPr lang="ar-SA" dirty="0" smtClean="0"/>
              <a:t/>
            </a:r>
            <a:br>
              <a:rPr lang="ar-SA" dirty="0" smtClean="0"/>
            </a:br>
            <a:r>
              <a:rPr lang="ar-SA" dirty="0"/>
              <a:t>ثلاث مراحل في الدورة الواحدة</a:t>
            </a:r>
          </a:p>
        </p:txBody>
      </p:sp>
      <p:sp>
        <p:nvSpPr>
          <p:cNvPr id="3" name="Content Placeholder 2"/>
          <p:cNvSpPr>
            <a:spLocks noGrp="1"/>
          </p:cNvSpPr>
          <p:nvPr>
            <p:ph idx="1"/>
          </p:nvPr>
        </p:nvSpPr>
        <p:spPr/>
        <p:txBody>
          <a:bodyPr>
            <a:normAutofit fontScale="62500" lnSpcReduction="20000"/>
          </a:bodyPr>
          <a:lstStyle/>
          <a:p>
            <a:pPr marL="0" indent="0">
              <a:buNone/>
            </a:pPr>
            <a:r>
              <a:rPr lang="ar-SA" dirty="0" smtClean="0"/>
              <a:t>1- مرحلة </a:t>
            </a:r>
            <a:r>
              <a:rPr lang="ar-SA" dirty="0"/>
              <a:t>التفكيك</a:t>
            </a:r>
            <a:r>
              <a:rPr lang="en-GB" dirty="0"/>
              <a:t> </a:t>
            </a:r>
            <a:r>
              <a:rPr lang="en-GB" dirty="0" smtClean="0"/>
              <a:t>Denaturation </a:t>
            </a:r>
            <a:r>
              <a:rPr lang="ar-SA" dirty="0" smtClean="0"/>
              <a:t> الحراري:</a:t>
            </a:r>
          </a:p>
          <a:p>
            <a:pPr marL="0" indent="0">
              <a:buNone/>
            </a:pPr>
            <a:r>
              <a:rPr lang="ar-SA" dirty="0" smtClean="0"/>
              <a:t>يتم رفع درجة الحرارة </a:t>
            </a:r>
            <a:r>
              <a:rPr lang="ar-SA" dirty="0"/>
              <a:t>إلى 94 ْم وذلك لفك </a:t>
            </a:r>
            <a:r>
              <a:rPr lang="ar-SA" dirty="0" smtClean="0"/>
              <a:t>الشكل المزدوج للحمض </a:t>
            </a:r>
            <a:r>
              <a:rPr lang="ar-SA" dirty="0"/>
              <a:t>النووي</a:t>
            </a:r>
            <a:r>
              <a:rPr lang="en-GB" dirty="0"/>
              <a:t> (DNA ) </a:t>
            </a:r>
            <a:r>
              <a:rPr lang="ar-SA" dirty="0"/>
              <a:t>الأصل</a:t>
            </a:r>
            <a:r>
              <a:rPr lang="en-GB" dirty="0"/>
              <a:t> </a:t>
            </a:r>
            <a:r>
              <a:rPr lang="en-GB" dirty="0" smtClean="0"/>
              <a:t>.</a:t>
            </a:r>
            <a:endParaRPr lang="ar-SA" dirty="0" smtClean="0"/>
          </a:p>
          <a:p>
            <a:pPr marL="0" indent="0">
              <a:buNone/>
            </a:pPr>
            <a:r>
              <a:rPr lang="en-GB" dirty="0" err="1" smtClean="0"/>
              <a:t>d.s.</a:t>
            </a:r>
            <a:r>
              <a:rPr lang="en-GB" dirty="0" smtClean="0"/>
              <a:t> DNA </a:t>
            </a:r>
            <a:r>
              <a:rPr lang="ar-SA" dirty="0" smtClean="0"/>
              <a:t> الى </a:t>
            </a:r>
            <a:r>
              <a:rPr lang="en-GB" dirty="0" err="1" smtClean="0"/>
              <a:t>s.s.DNA</a:t>
            </a:r>
            <a:endParaRPr lang="ar-SA" dirty="0" smtClean="0"/>
          </a:p>
          <a:p>
            <a:pPr marL="0" indent="0">
              <a:buNone/>
            </a:pPr>
            <a:endParaRPr lang="en-GB" dirty="0" smtClean="0"/>
          </a:p>
          <a:p>
            <a:pPr marL="0" indent="0">
              <a:buNone/>
            </a:pPr>
            <a:r>
              <a:rPr lang="ar-SA" dirty="0" smtClean="0"/>
              <a:t>2- مرحلة التصاق البادئات </a:t>
            </a:r>
            <a:r>
              <a:rPr lang="en-GB" dirty="0" smtClean="0"/>
              <a:t> :Primers annealing</a:t>
            </a:r>
            <a:endParaRPr lang="ar-SA" dirty="0" smtClean="0"/>
          </a:p>
          <a:p>
            <a:pPr marL="0" indent="0">
              <a:buNone/>
            </a:pPr>
            <a:r>
              <a:rPr lang="ar-SA" dirty="0" smtClean="0"/>
              <a:t>يجب خفض درجة </a:t>
            </a:r>
            <a:r>
              <a:rPr lang="ar-SA" dirty="0"/>
              <a:t>الحرارة إلى ما بين 55-60 ْم ليقوم </a:t>
            </a:r>
            <a:r>
              <a:rPr lang="ar-SA" dirty="0" smtClean="0"/>
              <a:t>البادئات بالألتصاق </a:t>
            </a:r>
            <a:r>
              <a:rPr lang="ar-SA" dirty="0"/>
              <a:t>فيزيائياً بواسطة الروابط الهيدروجينية مع الحمض النووي</a:t>
            </a:r>
            <a:r>
              <a:rPr lang="en-GB" dirty="0"/>
              <a:t> (DNA ) </a:t>
            </a:r>
            <a:r>
              <a:rPr lang="ar-SA" dirty="0"/>
              <a:t>الأصل</a:t>
            </a:r>
            <a:r>
              <a:rPr lang="en-GB" dirty="0"/>
              <a:t> </a:t>
            </a:r>
            <a:r>
              <a:rPr lang="en-GB" dirty="0" smtClean="0"/>
              <a:t>.</a:t>
            </a:r>
            <a:endParaRPr lang="ar-SA" dirty="0" smtClean="0"/>
          </a:p>
          <a:p>
            <a:pPr marL="0" indent="0">
              <a:buNone/>
            </a:pPr>
            <a:endParaRPr lang="ar-SA" dirty="0" smtClean="0"/>
          </a:p>
          <a:p>
            <a:pPr marL="0" indent="0">
              <a:buNone/>
            </a:pPr>
            <a:r>
              <a:rPr lang="ar-SA" dirty="0" smtClean="0"/>
              <a:t>3- مرحلة </a:t>
            </a:r>
            <a:r>
              <a:rPr lang="ar-SA" dirty="0"/>
              <a:t>الامتداد</a:t>
            </a:r>
            <a:r>
              <a:rPr lang="en-GB" dirty="0"/>
              <a:t> </a:t>
            </a:r>
            <a:r>
              <a:rPr lang="en-GB" dirty="0" smtClean="0"/>
              <a:t>:Extension</a:t>
            </a:r>
            <a:endParaRPr lang="ar-SA" dirty="0" smtClean="0"/>
          </a:p>
          <a:p>
            <a:pPr marL="0" indent="0">
              <a:buNone/>
            </a:pPr>
            <a:r>
              <a:rPr lang="ar-SA" dirty="0" smtClean="0"/>
              <a:t>يقوم </a:t>
            </a:r>
            <a:r>
              <a:rPr lang="ar-SA" dirty="0"/>
              <a:t>برفع درجة الحرارة </a:t>
            </a:r>
            <a:r>
              <a:rPr lang="ar-SA" dirty="0" smtClean="0"/>
              <a:t>إلى 72 - 75 °م </a:t>
            </a:r>
            <a:r>
              <a:rPr lang="ar-SA" dirty="0"/>
              <a:t>ليقوم </a:t>
            </a:r>
            <a:r>
              <a:rPr lang="ar-SA" dirty="0" smtClean="0"/>
              <a:t>انزيم البلمرة </a:t>
            </a:r>
            <a:r>
              <a:rPr lang="ar-SA" dirty="0"/>
              <a:t>بعمله في بناء الحمض النووي</a:t>
            </a:r>
            <a:r>
              <a:rPr lang="en-GB" dirty="0"/>
              <a:t> (DNA ) </a:t>
            </a:r>
            <a:r>
              <a:rPr lang="ar-SA" dirty="0"/>
              <a:t>الجديد</a:t>
            </a:r>
            <a:r>
              <a:rPr lang="en-GB" dirty="0"/>
              <a:t> </a:t>
            </a:r>
            <a:r>
              <a:rPr lang="en-GB" dirty="0" smtClean="0"/>
              <a:t>.</a:t>
            </a:r>
            <a:r>
              <a:rPr lang="ar-SA" dirty="0" smtClean="0"/>
              <a:t> في وجود </a:t>
            </a:r>
            <a:r>
              <a:rPr lang="en-GB" dirty="0" err="1" smtClean="0"/>
              <a:t>dNTPs</a:t>
            </a:r>
            <a:r>
              <a:rPr lang="ar-SA" dirty="0" smtClean="0"/>
              <a:t> </a:t>
            </a:r>
            <a:endParaRPr lang="en-GB" dirty="0" smtClean="0"/>
          </a:p>
          <a:p>
            <a:pPr marL="0" indent="0">
              <a:buNone/>
            </a:pPr>
            <a:r>
              <a:rPr lang="en-GB" dirty="0"/>
              <a:t/>
            </a:r>
            <a:br>
              <a:rPr lang="en-GB" dirty="0"/>
            </a:br>
            <a:r>
              <a:rPr lang="ar-SA" dirty="0"/>
              <a:t>وهذه المراحل الثلاث </a:t>
            </a:r>
            <a:r>
              <a:rPr lang="ar-SA" dirty="0" smtClean="0"/>
              <a:t>تمثل </a:t>
            </a:r>
            <a:r>
              <a:rPr lang="ar-SA" dirty="0"/>
              <a:t>دورة كاملة وفيها يصبح الحمض النووي</a:t>
            </a:r>
            <a:r>
              <a:rPr lang="en-GB" dirty="0"/>
              <a:t> (DNA ) </a:t>
            </a:r>
            <a:r>
              <a:rPr lang="ar-SA" dirty="0"/>
              <a:t>الأصل قد تضاعف ، وتعتمد كمية ناتج الحمض النووي</a:t>
            </a:r>
            <a:r>
              <a:rPr lang="en-GB" dirty="0"/>
              <a:t> (DNA ) </a:t>
            </a:r>
            <a:r>
              <a:rPr lang="ar-SA" dirty="0"/>
              <a:t>على عدد </a:t>
            </a:r>
            <a:r>
              <a:rPr lang="ar-SA" dirty="0" smtClean="0"/>
              <a:t>الدورات بشكل أسي .</a:t>
            </a:r>
          </a:p>
          <a:p>
            <a:pPr marL="0" indent="0">
              <a:buNone/>
            </a:pPr>
            <a:endParaRPr lang="ar-SA" dirty="0"/>
          </a:p>
        </p:txBody>
      </p:sp>
    </p:spTree>
    <p:extLst>
      <p:ext uri="{BB962C8B-B14F-4D97-AF65-F5344CB8AC3E}">
        <p14:creationId xmlns:p14="http://schemas.microsoft.com/office/powerpoint/2010/main" xmlns="" val="3311975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Figure 1: The different steps in PCR.</a:t>
            </a:r>
            <a:endParaRPr lang="ar-SA" dirty="0"/>
          </a:p>
        </p:txBody>
      </p:sp>
      <p:pic>
        <p:nvPicPr>
          <p:cNvPr id="4" name="Content Placeholder 3" descr="http://i51.servimg.com/u/f51/12/81/33/99/clip_i10.gif">
            <a:hlinkClick r:id="rId2" tgtFrame="&quot;_blank&quot;"/>
          </p:cNvPr>
          <p:cNvPicPr>
            <a:picLocks noGrp="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17295" y="1600200"/>
            <a:ext cx="4309409" cy="4525963"/>
          </a:xfrm>
          <a:prstGeom prst="rect">
            <a:avLst/>
          </a:prstGeom>
          <a:noFill/>
          <a:ln>
            <a:noFill/>
          </a:ln>
        </p:spPr>
      </p:pic>
    </p:spTree>
    <p:extLst>
      <p:ext uri="{BB962C8B-B14F-4D97-AF65-F5344CB8AC3E}">
        <p14:creationId xmlns:p14="http://schemas.microsoft.com/office/powerpoint/2010/main" xmlns="" val="3390785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dirty="0"/>
              <a:t>ويعطى عامل التضخيم بالمعادلة </a:t>
            </a:r>
            <a:r>
              <a:rPr lang="ar-SA" dirty="0" smtClean="0"/>
              <a:t>التالية</a:t>
            </a:r>
          </a:p>
          <a:p>
            <a:r>
              <a:rPr lang="en-GB" dirty="0" smtClean="0"/>
              <a:t>x = n ( 1+E ) </a:t>
            </a:r>
            <a:endParaRPr lang="ar-SA" dirty="0" smtClean="0"/>
          </a:p>
          <a:p>
            <a:r>
              <a:rPr lang="ar-SA" dirty="0" smtClean="0"/>
              <a:t>حيث</a:t>
            </a:r>
            <a:r>
              <a:rPr lang="en-GB" dirty="0"/>
              <a:t>n = </a:t>
            </a:r>
            <a:r>
              <a:rPr lang="ar-SA" dirty="0"/>
              <a:t>الكمية البدئية للحمض النووي الهدف</a:t>
            </a:r>
            <a:r>
              <a:rPr lang="en-GB" dirty="0"/>
              <a:t/>
            </a:r>
            <a:br>
              <a:rPr lang="en-GB" dirty="0"/>
            </a:br>
            <a:r>
              <a:rPr lang="en-GB" dirty="0"/>
              <a:t>E = </a:t>
            </a:r>
            <a:r>
              <a:rPr lang="ar-SA" dirty="0"/>
              <a:t>فعالية التضخيم</a:t>
            </a:r>
            <a:r>
              <a:rPr lang="en-GB" dirty="0"/>
              <a:t> ( (Efficiency</a:t>
            </a:r>
            <a:br>
              <a:rPr lang="en-GB" dirty="0"/>
            </a:br>
            <a:r>
              <a:rPr lang="en-GB" dirty="0"/>
              <a:t>X = </a:t>
            </a:r>
            <a:r>
              <a:rPr lang="ar-SA" dirty="0"/>
              <a:t>عدد دورات</a:t>
            </a:r>
            <a:r>
              <a:rPr lang="en-GB" dirty="0"/>
              <a:t> PCR</a:t>
            </a:r>
            <a:br>
              <a:rPr lang="en-GB" dirty="0"/>
            </a:br>
            <a:endParaRPr lang="ar-SA" dirty="0"/>
          </a:p>
        </p:txBody>
      </p:sp>
    </p:spTree>
    <p:extLst>
      <p:ext uri="{BB962C8B-B14F-4D97-AF65-F5344CB8AC3E}">
        <p14:creationId xmlns:p14="http://schemas.microsoft.com/office/powerpoint/2010/main" xmlns="" val="4260966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طريقة عمل جهاز </a:t>
            </a:r>
            <a:r>
              <a:rPr lang="en-GB" dirty="0" smtClean="0"/>
              <a:t>PCR</a:t>
            </a:r>
            <a:endParaRPr lang="ar-SA" dirty="0"/>
          </a:p>
        </p:txBody>
      </p:sp>
      <p:sp>
        <p:nvSpPr>
          <p:cNvPr id="3" name="Content Placeholder 2"/>
          <p:cNvSpPr>
            <a:spLocks noGrp="1"/>
          </p:cNvSpPr>
          <p:nvPr>
            <p:ph idx="1"/>
          </p:nvPr>
        </p:nvSpPr>
        <p:spPr>
          <a:xfrm>
            <a:off x="457200" y="1052736"/>
            <a:ext cx="8229600" cy="4525963"/>
          </a:xfrm>
        </p:spPr>
        <p:txBody>
          <a:bodyPr/>
          <a:lstStyle/>
          <a:p>
            <a:r>
              <a:rPr lang="ar-SA" dirty="0" smtClean="0"/>
              <a:t>باستخدام لوحة المفاتيح وشاشة عرض الجهاز ، يتم ادخال الدورة المصممة لأي قطعه من الحمض النووي المفصول.</a:t>
            </a:r>
          </a:p>
          <a:p>
            <a:pPr marL="0" indent="0">
              <a:buNone/>
            </a:pPr>
            <a:endParaRPr lang="ar-S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7624" y="2204864"/>
            <a:ext cx="6926287" cy="46446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119339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buFont typeface="Wingdings" pitchFamily="2" charset="2"/>
              <a:buChar char="§"/>
            </a:pPr>
            <a:r>
              <a:rPr lang="ar-SA" b="1" dirty="0" smtClean="0">
                <a:solidFill>
                  <a:srgbClr val="002060"/>
                </a:solidFill>
              </a:rPr>
              <a:t>نضيف 23 مايكروليتر من المزيج الرئيسي </a:t>
            </a:r>
            <a:r>
              <a:rPr lang="en-GB" b="1" dirty="0" smtClean="0">
                <a:solidFill>
                  <a:srgbClr val="002060"/>
                </a:solidFill>
              </a:rPr>
              <a:t>Master Mix</a:t>
            </a:r>
            <a:r>
              <a:rPr lang="ar-SA" b="1" dirty="0" smtClean="0">
                <a:solidFill>
                  <a:srgbClr val="002060"/>
                </a:solidFill>
              </a:rPr>
              <a:t> على كل أنبوب من أنابيب </a:t>
            </a:r>
            <a:r>
              <a:rPr lang="en-US" b="1" dirty="0" smtClean="0">
                <a:solidFill>
                  <a:srgbClr val="002060"/>
                </a:solidFill>
              </a:rPr>
              <a:t>PCR</a:t>
            </a:r>
            <a:r>
              <a:rPr lang="ar-SA" b="1" dirty="0" smtClean="0">
                <a:solidFill>
                  <a:srgbClr val="002060"/>
                </a:solidFill>
              </a:rPr>
              <a:t> ثم نضيف 2 مايكروليتر من عينه الدنا (</a:t>
            </a:r>
            <a:r>
              <a:rPr lang="en-US" b="1" dirty="0" smtClean="0">
                <a:solidFill>
                  <a:srgbClr val="002060"/>
                </a:solidFill>
              </a:rPr>
              <a:t>DNA</a:t>
            </a:r>
            <a:r>
              <a:rPr lang="ar-SA" b="1" dirty="0" smtClean="0">
                <a:solidFill>
                  <a:srgbClr val="002060"/>
                </a:solidFill>
              </a:rPr>
              <a:t>) .</a:t>
            </a:r>
          </a:p>
          <a:p>
            <a:pPr>
              <a:buFont typeface="Wingdings" pitchFamily="2" charset="2"/>
              <a:buChar char="§"/>
            </a:pPr>
            <a:endParaRPr lang="ar-SA" b="1" dirty="0" smtClean="0">
              <a:solidFill>
                <a:srgbClr val="002060"/>
              </a:solidFill>
            </a:endParaRPr>
          </a:p>
          <a:p>
            <a:pPr>
              <a:buFont typeface="Wingdings" pitchFamily="2" charset="2"/>
              <a:buChar char="§"/>
            </a:pPr>
            <a:r>
              <a:rPr lang="ar-SA" b="1" dirty="0" smtClean="0">
                <a:solidFill>
                  <a:srgbClr val="002060"/>
                </a:solidFill>
              </a:rPr>
              <a:t>نضع جميع الأنابيب في جهاز الطرد المركزي 3000 دورة في الدقيقه لمدة دقيقه واحدة لخلط جميع العينات وإزاله جميع الفقاعات.</a:t>
            </a:r>
            <a:endParaRPr lang="en-US" b="1" dirty="0" smtClean="0">
              <a:solidFill>
                <a:srgbClr val="002060"/>
              </a:solidFill>
            </a:endParaRPr>
          </a:p>
          <a:p>
            <a:endParaRPr lang="ar-SA" dirty="0" smtClean="0">
              <a:solidFill>
                <a:srgbClr val="002060"/>
              </a:solidFill>
            </a:endParaRPr>
          </a:p>
          <a:p>
            <a:endParaRPr lang="ar-SA" dirty="0"/>
          </a:p>
        </p:txBody>
      </p:sp>
    </p:spTree>
    <p:extLst>
      <p:ext uri="{BB962C8B-B14F-4D97-AF65-F5344CB8AC3E}">
        <p14:creationId xmlns:p14="http://schemas.microsoft.com/office/powerpoint/2010/main" xmlns="" val="23219657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نظام التفاعل</a:t>
            </a:r>
            <a:endParaRPr lang="ar-SA"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09613" y="1600200"/>
            <a:ext cx="6924774"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64806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Figure3 : Verification of the PCR product on gel</a:t>
            </a:r>
            <a:endParaRPr lang="ar-SA" dirty="0"/>
          </a:p>
        </p:txBody>
      </p:sp>
      <p:pic>
        <p:nvPicPr>
          <p:cNvPr id="4" name="Content Placeholder 3" descr="http://i51.servimg.com/u/f51/12/81/33/99/clip_i12.gif">
            <a:hlinkClick r:id="rId2" tgtFrame="&quot;_blank&quot;"/>
          </p:cNvPr>
          <p:cNvPicPr>
            <a:picLocks noGrp="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51720" y="1670273"/>
            <a:ext cx="5112593" cy="3702943"/>
          </a:xfrm>
          <a:prstGeom prst="rect">
            <a:avLst/>
          </a:prstGeom>
          <a:noFill/>
          <a:ln>
            <a:noFill/>
          </a:ln>
        </p:spPr>
      </p:pic>
    </p:spTree>
    <p:extLst>
      <p:ext uri="{BB962C8B-B14F-4D97-AF65-F5344CB8AC3E}">
        <p14:creationId xmlns:p14="http://schemas.microsoft.com/office/powerpoint/2010/main" xmlns="" val="41803419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أنواع تقنية الـ </a:t>
            </a:r>
            <a:r>
              <a:rPr lang="en-GB" dirty="0" smtClean="0"/>
              <a:t>PCR</a:t>
            </a:r>
            <a:endParaRPr lang="ar-SA"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 PCR</a:t>
            </a:r>
            <a:r>
              <a:rPr lang="ar-SA" dirty="0" smtClean="0"/>
              <a:t>العادي </a:t>
            </a:r>
            <a:r>
              <a:rPr lang="ar-SA" dirty="0"/>
              <a:t>: وهو ما تم شرحه والتطرق اليه في الخطوات </a:t>
            </a:r>
            <a:r>
              <a:rPr lang="ar-SA" dirty="0" smtClean="0"/>
              <a:t>السابقة.</a:t>
            </a:r>
          </a:p>
          <a:p>
            <a:pPr marL="0" indent="0">
              <a:buNone/>
            </a:pPr>
            <a:r>
              <a:rPr lang="en-GB" dirty="0"/>
              <a:t/>
            </a:r>
            <a:br>
              <a:rPr lang="en-GB" dirty="0"/>
            </a:br>
            <a:r>
              <a:rPr lang="en-GB" dirty="0" smtClean="0"/>
              <a:t>: </a:t>
            </a:r>
            <a:r>
              <a:rPr lang="en-GB" dirty="0"/>
              <a:t>Real Time PCR </a:t>
            </a:r>
            <a:r>
              <a:rPr lang="ar-SA" dirty="0" smtClean="0"/>
              <a:t> وهذا </a:t>
            </a:r>
            <a:r>
              <a:rPr lang="ar-SA" dirty="0"/>
              <a:t>النوع يقوم على نفس المبدأ ولكن الخلاف الوحيد يكون مربتط الجهاز بكمبيوتر لتحديد الوقت الحقيقي لبدا التفاعل ومن ثم الكمية الحقيقية لعدد نسخ الحمض النووي</a:t>
            </a:r>
            <a:r>
              <a:rPr lang="en-GB" dirty="0"/>
              <a:t> (DNA ) </a:t>
            </a:r>
            <a:r>
              <a:rPr lang="ar-SA" dirty="0"/>
              <a:t>ويعتمد ذلك على وجود قواعد نيتروجينية حرة مشعة لتحديد ذلك . مما يسهل على الباحثين الوقت لتحدد وجود الجين المطلوب أو لا ، وكمية الجين بدون الوصول إلى نهاية الدورات الحرارية المحددة</a:t>
            </a:r>
            <a:r>
              <a:rPr lang="en-GB" dirty="0"/>
              <a:t> . </a:t>
            </a:r>
            <a:br>
              <a:rPr lang="en-GB" dirty="0"/>
            </a:br>
            <a:endParaRPr lang="ar-SA" dirty="0"/>
          </a:p>
        </p:txBody>
      </p:sp>
    </p:spTree>
    <p:extLst>
      <p:ext uri="{BB962C8B-B14F-4D97-AF65-F5344CB8AC3E}">
        <p14:creationId xmlns:p14="http://schemas.microsoft.com/office/powerpoint/2010/main" xmlns="" val="23655289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ar-SA" dirty="0"/>
              <a:t>تقوم الخلية بمضاعفة كمية الحمض النووي وقت انقسام الخلية بشكل تلقائي و بشكل سريع مع وجود نظام تصحيح للأخطاء خلال </a:t>
            </a:r>
            <a:r>
              <a:rPr lang="ar-SA" dirty="0" smtClean="0"/>
              <a:t>النسخ. </a:t>
            </a:r>
            <a:r>
              <a:rPr lang="ar-SA" dirty="0"/>
              <a:t>و تبلغ سرعة النسخ والمضاعفة إلى 1000 قاعدة نيتروجينية بالثانية ( داخل النظام الحيوي ) و هي كما ذكرنا تحدث في الخلية في وقت التكاثر والانقسام فقط</a:t>
            </a:r>
            <a:r>
              <a:rPr lang="en-GB" dirty="0"/>
              <a:t> </a:t>
            </a:r>
            <a:r>
              <a:rPr lang="en-GB" dirty="0" smtClean="0"/>
              <a:t>.</a:t>
            </a:r>
            <a:endParaRPr lang="ar-SA" dirty="0" smtClean="0"/>
          </a:p>
          <a:p>
            <a:r>
              <a:rPr lang="ar-SA" dirty="0"/>
              <a:t>ومع التطور في مجال التكنولوجيا الحيوية والذي يقوم على التعامل مع الحمض النووي</a:t>
            </a:r>
            <a:r>
              <a:rPr lang="en-GB" dirty="0"/>
              <a:t> (DNA ) </a:t>
            </a:r>
            <a:r>
              <a:rPr lang="ar-SA" dirty="0"/>
              <a:t>بشكل أساسي ، استدعى ذلك العلماء على أن يبحثوا عن طريقة أو تقنية تقوم على مضاعفة كمية الحمض النووي</a:t>
            </a:r>
            <a:r>
              <a:rPr lang="en-GB" dirty="0"/>
              <a:t> (DNA ) </a:t>
            </a:r>
            <a:r>
              <a:rPr lang="ar-SA" dirty="0"/>
              <a:t>بشكل </a:t>
            </a:r>
            <a:r>
              <a:rPr lang="ar-SA" dirty="0" smtClean="0"/>
              <a:t>كبير، خارج النظام الحيوي (الخلية).</a:t>
            </a:r>
            <a:endParaRPr lang="ar-SA" dirty="0"/>
          </a:p>
        </p:txBody>
      </p:sp>
    </p:spTree>
    <p:extLst>
      <p:ext uri="{BB962C8B-B14F-4D97-AF65-F5344CB8AC3E}">
        <p14:creationId xmlns:p14="http://schemas.microsoft.com/office/powerpoint/2010/main" xmlns="" val="1628308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 y="-241276"/>
            <a:ext cx="9138855" cy="7099276"/>
          </a:xfrm>
        </p:spPr>
      </p:pic>
      <p:sp>
        <p:nvSpPr>
          <p:cNvPr id="2" name="Title 1"/>
          <p:cNvSpPr>
            <a:spLocks noGrp="1"/>
          </p:cNvSpPr>
          <p:nvPr>
            <p:ph type="title"/>
          </p:nvPr>
        </p:nvSpPr>
        <p:spPr/>
        <p:txBody>
          <a:bodyPr/>
          <a:lstStyle/>
          <a:p>
            <a:r>
              <a:rPr lang="ar-SA" dirty="0" smtClean="0"/>
              <a:t>المكتشف </a:t>
            </a:r>
            <a:endParaRPr lang="ar-SA" dirty="0"/>
          </a:p>
        </p:txBody>
      </p:sp>
      <p:pic>
        <p:nvPicPr>
          <p:cNvPr id="6" name="Picture 5" descr="http://www.hgate.net/home/wp-content/uploads/2010/09/kary-mullis-203x300.jpg">
            <a:hlinkClick r:id="rId3"/>
          </p:cNvPr>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59632" y="2276872"/>
            <a:ext cx="1933575" cy="2857500"/>
          </a:xfrm>
          <a:prstGeom prst="rect">
            <a:avLst/>
          </a:prstGeom>
          <a:noFill/>
          <a:ln>
            <a:noFill/>
          </a:ln>
        </p:spPr>
      </p:pic>
      <p:sp>
        <p:nvSpPr>
          <p:cNvPr id="7" name="TextBox 6"/>
          <p:cNvSpPr txBox="1"/>
          <p:nvPr/>
        </p:nvSpPr>
        <p:spPr>
          <a:xfrm>
            <a:off x="3779912" y="1916832"/>
            <a:ext cx="4824536" cy="4832092"/>
          </a:xfrm>
          <a:prstGeom prst="rect">
            <a:avLst/>
          </a:prstGeom>
          <a:noFill/>
        </p:spPr>
        <p:txBody>
          <a:bodyPr wrap="square" rtlCol="1">
            <a:spAutoFit/>
          </a:bodyPr>
          <a:lstStyle/>
          <a:p>
            <a:r>
              <a:rPr lang="ar-SA" sz="2800" dirty="0" smtClean="0">
                <a:effectLst>
                  <a:outerShdw blurRad="38100" dist="38100" dir="2700000" algn="tl">
                    <a:srgbClr val="000000">
                      <a:alpha val="43137"/>
                    </a:srgbClr>
                  </a:outerShdw>
                </a:effectLst>
              </a:rPr>
              <a:t>كانت فكرة بواسطة عالم كيميائي </a:t>
            </a:r>
          </a:p>
          <a:p>
            <a:r>
              <a:rPr lang="ar-SA" sz="2800" dirty="0" smtClean="0">
                <a:effectLst>
                  <a:outerShdw blurRad="38100" dist="38100" dir="2700000" algn="tl">
                    <a:srgbClr val="000000">
                      <a:alpha val="43137"/>
                    </a:srgbClr>
                  </a:outerShdw>
                </a:effectLst>
              </a:rPr>
              <a:t>تتضمن فصل الحمض النووي</a:t>
            </a:r>
            <a:r>
              <a:rPr lang="en-US" sz="2800" dirty="0" smtClean="0"/>
              <a:t>DNA</a:t>
            </a:r>
            <a:r>
              <a:rPr lang="ar-SA" sz="2800" dirty="0" smtClean="0">
                <a:effectLst>
                  <a:outerShdw blurRad="38100" dist="38100" dir="2700000" algn="tl">
                    <a:srgbClr val="000000">
                      <a:alpha val="43137"/>
                    </a:srgbClr>
                  </a:outerShdw>
                </a:effectLst>
              </a:rPr>
              <a:t> و</a:t>
            </a:r>
            <a:r>
              <a:rPr lang="ar-SA" sz="2800" dirty="0" smtClean="0"/>
              <a:t>صنع نسخ كثيره منه </a:t>
            </a:r>
            <a:r>
              <a:rPr lang="ar-SA" sz="2800" dirty="0"/>
              <a:t>..</a:t>
            </a:r>
            <a:endParaRPr lang="en-US" sz="2800" dirty="0"/>
          </a:p>
          <a:p>
            <a:r>
              <a:rPr lang="ar-SA" sz="2800" dirty="0" smtClean="0">
                <a:effectLst>
                  <a:outerShdw blurRad="38100" dist="38100" dir="2700000" algn="tl">
                    <a:srgbClr val="000000">
                      <a:alpha val="43137"/>
                    </a:srgbClr>
                  </a:outerShdw>
                </a:effectLst>
              </a:rPr>
              <a:t>وفعلاً تحققت هذه الفكرة المبدعة ..</a:t>
            </a:r>
            <a:endParaRPr lang="en-US" sz="2800" dirty="0" smtClean="0">
              <a:effectLst>
                <a:outerShdw blurRad="38100" dist="38100" dir="2700000" algn="tl">
                  <a:srgbClr val="000000">
                    <a:alpha val="43137"/>
                  </a:srgbClr>
                </a:outerShdw>
              </a:effectLst>
            </a:endParaRPr>
          </a:p>
          <a:p>
            <a:r>
              <a:rPr lang="ar-SA" sz="2800" dirty="0" smtClean="0">
                <a:effectLst>
                  <a:outerShdw blurRad="38100" dist="38100" dir="2700000" algn="tl">
                    <a:srgbClr val="000000">
                      <a:alpha val="43137"/>
                    </a:srgbClr>
                  </a:outerShdw>
                </a:effectLst>
              </a:rPr>
              <a:t>بواسطة د.كاري </a:t>
            </a:r>
            <a:r>
              <a:rPr lang="ar-SA" sz="2800" dirty="0">
                <a:effectLst>
                  <a:outerShdw blurRad="38100" dist="38100" dir="2700000" algn="tl">
                    <a:srgbClr val="000000">
                      <a:alpha val="43137"/>
                    </a:srgbClr>
                  </a:outerShdw>
                </a:effectLst>
              </a:rPr>
              <a:t>مولس </a:t>
            </a:r>
            <a:r>
              <a:rPr lang="en-US" sz="2800" dirty="0" err="1">
                <a:effectLst>
                  <a:outerShdw blurRad="38100" dist="38100" dir="2700000" algn="tl">
                    <a:srgbClr val="000000">
                      <a:alpha val="43137"/>
                    </a:srgbClr>
                  </a:outerShdw>
                </a:effectLst>
              </a:rPr>
              <a:t>Kary</a:t>
            </a:r>
            <a:r>
              <a:rPr lang="en-US" sz="2800" dirty="0">
                <a:effectLst>
                  <a:outerShdw blurRad="38100" dist="38100" dir="2700000" algn="tl">
                    <a:srgbClr val="000000">
                      <a:alpha val="43137"/>
                    </a:srgbClr>
                  </a:outerShdw>
                </a:effectLst>
              </a:rPr>
              <a:t> </a:t>
            </a:r>
            <a:r>
              <a:rPr lang="en-US" sz="2800" dirty="0" smtClean="0">
                <a:effectLst>
                  <a:outerShdw blurRad="38100" dist="38100" dir="2700000" algn="tl">
                    <a:srgbClr val="000000">
                      <a:alpha val="43137"/>
                    </a:srgbClr>
                  </a:outerShdw>
                </a:effectLst>
              </a:rPr>
              <a:t>Mullis</a:t>
            </a:r>
            <a:endParaRPr lang="en-US" sz="2800" dirty="0">
              <a:effectLst>
                <a:outerShdw blurRad="38100" dist="38100" dir="2700000" algn="tl">
                  <a:srgbClr val="000000">
                    <a:alpha val="43137"/>
                  </a:srgbClr>
                </a:outerShdw>
              </a:effectLst>
            </a:endParaRPr>
          </a:p>
          <a:p>
            <a:r>
              <a:rPr lang="ar-SA" sz="2800" dirty="0">
                <a:effectLst>
                  <a:outerShdw blurRad="38100" dist="38100" dir="2700000" algn="tl">
                    <a:srgbClr val="000000">
                      <a:alpha val="43137"/>
                    </a:srgbClr>
                  </a:outerShdw>
                </a:effectLst>
              </a:rPr>
              <a:t>خطرت بباله فكرة أن يفصل الحمض النووي </a:t>
            </a:r>
            <a:r>
              <a:rPr lang="en-US" sz="2800" dirty="0">
                <a:effectLst>
                  <a:outerShdw blurRad="38100" dist="38100" dir="2700000" algn="tl">
                    <a:srgbClr val="000000">
                      <a:alpha val="43137"/>
                    </a:srgbClr>
                  </a:outerShdw>
                </a:effectLst>
              </a:rPr>
              <a:t>DNA</a:t>
            </a:r>
          </a:p>
          <a:p>
            <a:r>
              <a:rPr lang="ar-SA" sz="2800" dirty="0">
                <a:effectLst>
                  <a:outerShdw blurRad="38100" dist="38100" dir="2700000" algn="tl">
                    <a:srgbClr val="000000">
                      <a:alpha val="43137"/>
                    </a:srgbClr>
                  </a:outerShdw>
                </a:effectLst>
              </a:rPr>
              <a:t>ويصنع منه نسخ كثيرة ..</a:t>
            </a:r>
            <a:endParaRPr lang="en-US" sz="2800" dirty="0">
              <a:effectLst>
                <a:outerShdw blurRad="38100" dist="38100" dir="2700000" algn="tl">
                  <a:srgbClr val="000000">
                    <a:alpha val="43137"/>
                  </a:srgbClr>
                </a:outerShdw>
              </a:effectLst>
            </a:endParaRPr>
          </a:p>
          <a:p>
            <a:r>
              <a:rPr lang="ar-SA" sz="2800" dirty="0" smtClean="0">
                <a:effectLst>
                  <a:outerShdw blurRad="38100" dist="38100" dir="2700000" algn="tl">
                    <a:srgbClr val="000000">
                      <a:alpha val="43137"/>
                    </a:srgbClr>
                  </a:outerShdw>
                </a:effectLst>
              </a:rPr>
              <a:t>ليقلد </a:t>
            </a:r>
            <a:r>
              <a:rPr lang="ar-SA" sz="2800" dirty="0">
                <a:effectLst>
                  <a:outerShdw blurRad="38100" dist="38100" dir="2700000" algn="tl">
                    <a:srgbClr val="000000">
                      <a:alpha val="43137"/>
                    </a:srgbClr>
                  </a:outerShdw>
                </a:effectLst>
              </a:rPr>
              <a:t>في عام 1993 م جائزة نوبل في </a:t>
            </a:r>
            <a:r>
              <a:rPr lang="ar-SA" sz="2800" dirty="0" smtClean="0">
                <a:effectLst>
                  <a:outerShdw blurRad="38100" dist="38100" dir="2700000" algn="tl">
                    <a:srgbClr val="000000">
                      <a:alpha val="43137"/>
                    </a:srgbClr>
                  </a:outerShdw>
                </a:effectLst>
              </a:rPr>
              <a:t>الكيمياء.</a:t>
            </a:r>
            <a:endParaRPr lang="en-US" sz="2800" dirty="0">
              <a:effectLst>
                <a:outerShdw blurRad="38100" dist="38100" dir="2700000" algn="tl">
                  <a:srgbClr val="000000">
                    <a:alpha val="43137"/>
                  </a:srgbClr>
                </a:outerShdw>
              </a:effectLst>
            </a:endParaRPr>
          </a:p>
          <a:p>
            <a:endParaRPr lang="ar-SA"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864660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ما هو </a:t>
            </a:r>
            <a:r>
              <a:rPr lang="en-US" dirty="0" smtClean="0"/>
              <a:t>PCR</a:t>
            </a:r>
            <a:r>
              <a:rPr lang="ar-SA" dirty="0" smtClean="0"/>
              <a:t> ؟</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t>هو</a:t>
            </a:r>
            <a:r>
              <a:rPr lang="ar-SA" dirty="0" smtClean="0">
                <a:solidFill>
                  <a:srgbClr val="002060"/>
                </a:solidFill>
              </a:rPr>
              <a:t>تقنية مخبريه </a:t>
            </a:r>
            <a:r>
              <a:rPr lang="ar-SA" dirty="0" smtClean="0"/>
              <a:t>تقوم على أساس تصنيع نسخ عديدة من قطع </a:t>
            </a:r>
            <a:r>
              <a:rPr lang="ar-SA" dirty="0"/>
              <a:t>الحمض النووي </a:t>
            </a:r>
            <a:r>
              <a:rPr lang="en-US" dirty="0"/>
              <a:t>DNA</a:t>
            </a:r>
            <a:r>
              <a:rPr lang="ar-SA" dirty="0"/>
              <a:t> في </a:t>
            </a:r>
            <a:r>
              <a:rPr lang="ar-SA" dirty="0" smtClean="0"/>
              <a:t>المختبر (</a:t>
            </a:r>
            <a:r>
              <a:rPr lang="en-GB" dirty="0" smtClean="0"/>
              <a:t>in vitro</a:t>
            </a:r>
            <a:r>
              <a:rPr lang="ar-SA" dirty="0" smtClean="0"/>
              <a:t>).</a:t>
            </a:r>
            <a:endParaRPr lang="en-US" dirty="0"/>
          </a:p>
          <a:p>
            <a:r>
              <a:rPr lang="ar-SA" dirty="0"/>
              <a:t>بحيث يقوم الجهاز برفع درجة الحرارة إلى 95 درجة مؤية</a:t>
            </a:r>
            <a:endParaRPr lang="en-US" dirty="0"/>
          </a:p>
          <a:p>
            <a:r>
              <a:rPr lang="ar-SA" dirty="0"/>
              <a:t>فينفصل الحمض النووي إلى جزئين ..</a:t>
            </a:r>
            <a:endParaRPr lang="en-US" dirty="0"/>
          </a:p>
          <a:p>
            <a:r>
              <a:rPr lang="ar-SA" dirty="0"/>
              <a:t>وبإضافة إنزيمات لكل جزء تساعد على إنتاج مئات النسخ من النسخة </a:t>
            </a:r>
            <a:r>
              <a:rPr lang="ar-SA" dirty="0" smtClean="0"/>
              <a:t>الأصلية</a:t>
            </a:r>
          </a:p>
          <a:p>
            <a:r>
              <a:rPr lang="ar-SA" dirty="0" smtClean="0">
                <a:solidFill>
                  <a:srgbClr val="002060"/>
                </a:solidFill>
              </a:rPr>
              <a:t>الهدف : تسهيل إجراء الاختبارات </a:t>
            </a:r>
            <a:r>
              <a:rPr lang="ar-SA" dirty="0">
                <a:solidFill>
                  <a:srgbClr val="002060"/>
                </a:solidFill>
              </a:rPr>
              <a:t>و </a:t>
            </a:r>
            <a:r>
              <a:rPr lang="ar-SA" dirty="0" smtClean="0">
                <a:solidFill>
                  <a:srgbClr val="002060"/>
                </a:solidFill>
              </a:rPr>
              <a:t>الأبحاث </a:t>
            </a:r>
            <a:r>
              <a:rPr lang="ar-SA" dirty="0">
                <a:solidFill>
                  <a:srgbClr val="002060"/>
                </a:solidFill>
              </a:rPr>
              <a:t>وفحوصات إضافية.</a:t>
            </a:r>
          </a:p>
          <a:p>
            <a:r>
              <a:rPr lang="ar-SA" dirty="0" smtClean="0"/>
              <a:t>وهذه </a:t>
            </a:r>
            <a:r>
              <a:rPr lang="ar-SA" dirty="0"/>
              <a:t>صور توضح خطوات عمل الجهاز :</a:t>
            </a:r>
            <a:endParaRPr lang="en-US" dirty="0"/>
          </a:p>
          <a:p>
            <a:endParaRPr lang="ar-SA" dirty="0"/>
          </a:p>
        </p:txBody>
      </p:sp>
    </p:spTree>
    <p:extLst>
      <p:ext uri="{BB962C8B-B14F-4D97-AF65-F5344CB8AC3E}">
        <p14:creationId xmlns:p14="http://schemas.microsoft.com/office/powerpoint/2010/main" xmlns="" val="693333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مبدأ عمل الجهاز</a:t>
            </a:r>
            <a:endParaRPr lang="ar-SA" dirty="0"/>
          </a:p>
        </p:txBody>
      </p:sp>
      <p:sp>
        <p:nvSpPr>
          <p:cNvPr id="3" name="Content Placeholder 2"/>
          <p:cNvSpPr>
            <a:spLocks noGrp="1"/>
          </p:cNvSpPr>
          <p:nvPr>
            <p:ph idx="1"/>
          </p:nvPr>
        </p:nvSpPr>
        <p:spPr/>
        <p:txBody>
          <a:bodyPr/>
          <a:lstStyle/>
          <a:p>
            <a:r>
              <a:rPr lang="ar-SA" dirty="0"/>
              <a:t>يمكن اعتبار تقنية</a:t>
            </a:r>
            <a:r>
              <a:rPr lang="en-GB" dirty="0"/>
              <a:t> PCR </a:t>
            </a:r>
            <a:r>
              <a:rPr lang="ar-SA" dirty="0"/>
              <a:t>ترجمة مبسطة لعملية </a:t>
            </a:r>
            <a:r>
              <a:rPr lang="ar-SA" dirty="0" smtClean="0"/>
              <a:t>استنساخ </a:t>
            </a:r>
            <a:r>
              <a:rPr lang="ar-SA" dirty="0"/>
              <a:t>الحمض النووي</a:t>
            </a:r>
            <a:r>
              <a:rPr lang="en-GB" dirty="0"/>
              <a:t> DNA </a:t>
            </a:r>
            <a:r>
              <a:rPr lang="ar-SA" dirty="0"/>
              <a:t>أثناء الانقسام الخلوي</a:t>
            </a:r>
            <a:endParaRPr lang="en-US" dirty="0"/>
          </a:p>
          <a:p>
            <a:r>
              <a:rPr lang="ar-SA" dirty="0"/>
              <a:t>تهدف تقنية</a:t>
            </a:r>
            <a:r>
              <a:rPr lang="en-US" dirty="0"/>
              <a:t> PCR </a:t>
            </a:r>
            <a:r>
              <a:rPr lang="ar-SA" dirty="0"/>
              <a:t>إلى تضخيم جزيئات قليلة من الحمض النووي</a:t>
            </a:r>
            <a:r>
              <a:rPr lang="en-US" dirty="0"/>
              <a:t> DNA</a:t>
            </a:r>
            <a:r>
              <a:rPr lang="ar-SA" dirty="0"/>
              <a:t>، بعد استخلاصه من خلايا أو سوائل الجسم وبالتالي الحصول على كميات كبيرة منه يمكن إجراء التحليل عليه. يمكن اعتبار تقنية</a:t>
            </a:r>
            <a:r>
              <a:rPr lang="en-US" dirty="0"/>
              <a:t> PCR </a:t>
            </a:r>
            <a:r>
              <a:rPr lang="ar-SA" dirty="0"/>
              <a:t>ترجمة مبسطة لعملية انتساخ الحمض النووي</a:t>
            </a:r>
            <a:r>
              <a:rPr lang="en-US" dirty="0"/>
              <a:t> DNA </a:t>
            </a:r>
            <a:r>
              <a:rPr lang="ar-SA" dirty="0"/>
              <a:t>أثناء الانقسام الخلوي.ولكي يتم هذا الانتساخ، لا بد من توفر مواد معينة تساعد على ذلك</a:t>
            </a:r>
            <a:r>
              <a:rPr lang="en-US" dirty="0"/>
              <a:t>:</a:t>
            </a:r>
            <a:endParaRPr lang="ar-SA" dirty="0"/>
          </a:p>
        </p:txBody>
      </p:sp>
    </p:spTree>
    <p:extLst>
      <p:ext uri="{BB962C8B-B14F-4D97-AF65-F5344CB8AC3E}">
        <p14:creationId xmlns:p14="http://schemas.microsoft.com/office/powerpoint/2010/main" xmlns="" val="96896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متطلبات تقنية </a:t>
            </a:r>
            <a:r>
              <a:rPr lang="en-GB" dirty="0" smtClean="0"/>
              <a:t>PCR</a:t>
            </a:r>
            <a:endParaRPr lang="ar-SA" dirty="0"/>
          </a:p>
        </p:txBody>
      </p:sp>
      <p:sp>
        <p:nvSpPr>
          <p:cNvPr id="3" name="Content Placeholder 2"/>
          <p:cNvSpPr>
            <a:spLocks noGrp="1"/>
          </p:cNvSpPr>
          <p:nvPr>
            <p:ph idx="1"/>
          </p:nvPr>
        </p:nvSpPr>
        <p:spPr>
          <a:xfrm>
            <a:off x="457200" y="1340768"/>
            <a:ext cx="8229600" cy="4525963"/>
          </a:xfrm>
        </p:spPr>
        <p:txBody>
          <a:bodyPr/>
          <a:lstStyle/>
          <a:p>
            <a:r>
              <a:rPr lang="ar-SA" b="1" dirty="0">
                <a:solidFill>
                  <a:srgbClr val="00B050"/>
                </a:solidFill>
              </a:rPr>
              <a:t>1- عينة </a:t>
            </a:r>
            <a:r>
              <a:rPr lang="ar-SA" b="1" dirty="0" smtClean="0">
                <a:solidFill>
                  <a:srgbClr val="00B050"/>
                </a:solidFill>
              </a:rPr>
              <a:t>التفاعل او يسمى قالب الحمض النووي(</a:t>
            </a:r>
            <a:r>
              <a:rPr lang="en-US" b="1" dirty="0">
                <a:solidFill>
                  <a:srgbClr val="00B050"/>
                </a:solidFill>
              </a:rPr>
              <a:t>DNA Sample </a:t>
            </a:r>
            <a:r>
              <a:rPr lang="ar-SA" b="1" dirty="0" smtClean="0">
                <a:solidFill>
                  <a:srgbClr val="00B050"/>
                </a:solidFill>
              </a:rPr>
              <a:t>).</a:t>
            </a:r>
          </a:p>
          <a:p>
            <a:pPr marL="0" indent="0">
              <a:buNone/>
            </a:pPr>
            <a:endParaRPr lang="ar-SA" dirty="0">
              <a:solidFill>
                <a:srgbClr val="00B050"/>
              </a:solidFill>
            </a:endParaRPr>
          </a:p>
          <a:p>
            <a:endParaRPr lang="ar-SA" dirty="0"/>
          </a:p>
        </p:txBody>
      </p:sp>
      <p:pic>
        <p:nvPicPr>
          <p:cNvPr id="4" name="Picture 5" descr="132-23120%20to%2023125%20-%20Color%20-%20X"/>
          <p:cNvPicPr>
            <a:picLocks noChangeAspect="1" noChangeArrowheads="1"/>
          </p:cNvPicPr>
          <p:nvPr/>
        </p:nvPicPr>
        <p:blipFill>
          <a:blip r:embed="rId2" cstate="print"/>
          <a:srcRect/>
          <a:stretch>
            <a:fillRect/>
          </a:stretch>
        </p:blipFill>
        <p:spPr bwMode="auto">
          <a:xfrm>
            <a:off x="1143001" y="2513529"/>
            <a:ext cx="5949279" cy="3987284"/>
          </a:xfrm>
          <a:prstGeom prst="rect">
            <a:avLst/>
          </a:prstGeom>
          <a:noFill/>
          <a:ln w="9525">
            <a:noFill/>
            <a:miter lim="800000"/>
            <a:headEnd/>
            <a:tailEnd/>
          </a:ln>
          <a:effectLst>
            <a:outerShdw dist="35921" dir="2700000" algn="ctr" rotWithShape="0">
              <a:srgbClr val="000000"/>
            </a:outerShdw>
          </a:effectLst>
        </p:spPr>
      </p:pic>
    </p:spTree>
    <p:extLst>
      <p:ext uri="{BB962C8B-B14F-4D97-AF65-F5344CB8AC3E}">
        <p14:creationId xmlns:p14="http://schemas.microsoft.com/office/powerpoint/2010/main" xmlns="" val="184350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2420888"/>
            <a:ext cx="8229600" cy="4525963"/>
          </a:xfrm>
        </p:spPr>
        <p:txBody>
          <a:bodyPr/>
          <a:lstStyle/>
          <a:p>
            <a:r>
              <a:rPr lang="ar-SA" b="1" dirty="0">
                <a:solidFill>
                  <a:srgbClr val="00B050"/>
                </a:solidFill>
              </a:rPr>
              <a:t>2- البادئات (</a:t>
            </a:r>
            <a:r>
              <a:rPr lang="en-US" b="1" dirty="0">
                <a:solidFill>
                  <a:srgbClr val="00B050"/>
                </a:solidFill>
              </a:rPr>
              <a:t>Primers</a:t>
            </a:r>
            <a:r>
              <a:rPr lang="ar-SA" b="1" dirty="0">
                <a:solidFill>
                  <a:srgbClr val="00B050"/>
                </a:solidFill>
              </a:rPr>
              <a:t>):-</a:t>
            </a:r>
            <a:endParaRPr lang="ar-SA" dirty="0">
              <a:solidFill>
                <a:srgbClr val="00B050"/>
              </a:solidFill>
            </a:endParaRPr>
          </a:p>
          <a:p>
            <a:r>
              <a:rPr lang="ar-SA" dirty="0">
                <a:solidFill>
                  <a:srgbClr val="002060"/>
                </a:solidFill>
              </a:rPr>
              <a:t>نوعان :</a:t>
            </a:r>
          </a:p>
          <a:p>
            <a:pPr>
              <a:buFont typeface="Arial" charset="0"/>
              <a:buChar char="•"/>
            </a:pPr>
            <a:r>
              <a:rPr lang="ar-SA" dirty="0">
                <a:solidFill>
                  <a:srgbClr val="002060"/>
                </a:solidFill>
              </a:rPr>
              <a:t> أمامي (</a:t>
            </a:r>
            <a:r>
              <a:rPr lang="en-US" dirty="0">
                <a:solidFill>
                  <a:srgbClr val="002060"/>
                </a:solidFill>
              </a:rPr>
              <a:t>Forward</a:t>
            </a:r>
            <a:r>
              <a:rPr lang="ar-SA" dirty="0">
                <a:solidFill>
                  <a:srgbClr val="002060"/>
                </a:solidFill>
              </a:rPr>
              <a:t>). </a:t>
            </a:r>
          </a:p>
          <a:p>
            <a:pPr>
              <a:buFont typeface="Arial" charset="0"/>
              <a:buChar char="•"/>
            </a:pPr>
            <a:r>
              <a:rPr lang="ar-SA" dirty="0">
                <a:solidFill>
                  <a:srgbClr val="002060"/>
                </a:solidFill>
              </a:rPr>
              <a:t> خلفي ( </a:t>
            </a:r>
            <a:r>
              <a:rPr lang="en-US" dirty="0">
                <a:solidFill>
                  <a:srgbClr val="002060"/>
                </a:solidFill>
              </a:rPr>
              <a:t>Reverse</a:t>
            </a:r>
            <a:r>
              <a:rPr lang="ar-SA" dirty="0">
                <a:solidFill>
                  <a:srgbClr val="002060"/>
                </a:solidFill>
              </a:rPr>
              <a:t>).</a:t>
            </a:r>
          </a:p>
          <a:p>
            <a:r>
              <a:rPr lang="ar-SA" dirty="0">
                <a:solidFill>
                  <a:srgbClr val="002060"/>
                </a:solidFill>
              </a:rPr>
              <a:t>وهي تسلسل من القواعد النيتروجينيه في شريط واحد قصير(</a:t>
            </a:r>
            <a:r>
              <a:rPr lang="en-US" dirty="0">
                <a:solidFill>
                  <a:srgbClr val="002060"/>
                </a:solidFill>
              </a:rPr>
              <a:t>20-25 </a:t>
            </a:r>
            <a:r>
              <a:rPr lang="en-US" dirty="0" err="1">
                <a:solidFill>
                  <a:srgbClr val="002060"/>
                </a:solidFill>
              </a:rPr>
              <a:t>bp</a:t>
            </a:r>
            <a:r>
              <a:rPr lang="ar-SA" dirty="0">
                <a:solidFill>
                  <a:srgbClr val="002060"/>
                </a:solidFill>
              </a:rPr>
              <a:t>)  مكمل لبداية الجزء المراد تضخيمه في الحمض النووي</a:t>
            </a:r>
            <a:r>
              <a:rPr lang="ar-SA" sz="2800" dirty="0" smtClean="0">
                <a:solidFill>
                  <a:srgbClr val="002060"/>
                </a:solidFill>
              </a:rPr>
              <a:t>.</a:t>
            </a:r>
            <a:endParaRPr lang="en-US" sz="2800" dirty="0" smtClean="0">
              <a:solidFill>
                <a:srgbClr val="002060"/>
              </a:solidFill>
            </a:endParaRPr>
          </a:p>
          <a:p>
            <a:pPr marL="0" indent="0">
              <a:buNone/>
            </a:pPr>
            <a:endParaRPr lang="ar-SA" dirty="0"/>
          </a:p>
        </p:txBody>
      </p:sp>
      <p:pic>
        <p:nvPicPr>
          <p:cNvPr id="4" name="Picture 10" descr="H:\صور خاصة للوراثة\o_P28695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3241" y="1583035"/>
            <a:ext cx="3571875" cy="328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04495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sz="3600" b="1" dirty="0" smtClean="0">
                <a:solidFill>
                  <a:srgbClr val="00B050"/>
                </a:solidFill>
              </a:rPr>
              <a:t>3-انزيم التفاعل</a:t>
            </a:r>
            <a:r>
              <a:rPr lang="ar-SA" b="1" dirty="0" smtClean="0">
                <a:solidFill>
                  <a:srgbClr val="00B050"/>
                </a:solidFill>
              </a:rPr>
              <a:t> (</a:t>
            </a:r>
            <a:r>
              <a:rPr lang="en-US" b="1" dirty="0" smtClean="0">
                <a:solidFill>
                  <a:srgbClr val="00B050"/>
                </a:solidFill>
              </a:rPr>
              <a:t> ( Hot Star </a:t>
            </a:r>
            <a:r>
              <a:rPr lang="en-US" b="1" dirty="0" err="1" smtClean="0">
                <a:solidFill>
                  <a:srgbClr val="00B050"/>
                </a:solidFill>
              </a:rPr>
              <a:t>Taq</a:t>
            </a:r>
            <a:r>
              <a:rPr lang="en-GB" b="1" dirty="0" smtClean="0">
                <a:solidFill>
                  <a:srgbClr val="00B050"/>
                </a:solidFill>
              </a:rPr>
              <a:t> </a:t>
            </a:r>
            <a:r>
              <a:rPr lang="en-US" b="1" dirty="0" smtClean="0">
                <a:solidFill>
                  <a:srgbClr val="00B050"/>
                </a:solidFill>
              </a:rPr>
              <a:t>polymerase </a:t>
            </a:r>
            <a:r>
              <a:rPr lang="ar-SA" b="1" dirty="0" smtClean="0">
                <a:solidFill>
                  <a:srgbClr val="00B050"/>
                </a:solidFill>
              </a:rPr>
              <a:t>أو(</a:t>
            </a:r>
            <a:r>
              <a:rPr lang="en-US" b="1" dirty="0" smtClean="0">
                <a:solidFill>
                  <a:srgbClr val="00B050"/>
                </a:solidFill>
              </a:rPr>
              <a:t>:(</a:t>
            </a:r>
            <a:r>
              <a:rPr lang="en-US" b="1" dirty="0" err="1" smtClean="0">
                <a:solidFill>
                  <a:srgbClr val="FF0000"/>
                </a:solidFill>
              </a:rPr>
              <a:t>T</a:t>
            </a:r>
            <a:r>
              <a:rPr lang="en-US" b="1" dirty="0" err="1" smtClean="0">
                <a:solidFill>
                  <a:schemeClr val="tx2">
                    <a:lumMod val="40000"/>
                    <a:lumOff val="60000"/>
                  </a:schemeClr>
                </a:solidFill>
              </a:rPr>
              <a:t>aq</a:t>
            </a:r>
            <a:r>
              <a:rPr lang="en-US" b="1" dirty="0" smtClean="0">
                <a:solidFill>
                  <a:srgbClr val="00B050"/>
                </a:solidFill>
              </a:rPr>
              <a:t> polymerase  </a:t>
            </a:r>
            <a:endParaRPr lang="ar-SA" b="1" dirty="0" smtClean="0">
              <a:solidFill>
                <a:srgbClr val="00B050"/>
              </a:solidFill>
            </a:endParaRPr>
          </a:p>
          <a:p>
            <a:pPr>
              <a:buFont typeface="Arial" charset="0"/>
              <a:buChar char="•"/>
            </a:pPr>
            <a:r>
              <a:rPr lang="ar-SA" sz="2800" dirty="0" smtClean="0">
                <a:solidFill>
                  <a:srgbClr val="002060"/>
                </a:solidFill>
              </a:rPr>
              <a:t>مستخرج من سلالة بكتيريه تسمى </a:t>
            </a:r>
            <a:r>
              <a:rPr lang="en-US" sz="2800" b="1" i="1" dirty="0" err="1" smtClean="0">
                <a:solidFill>
                  <a:srgbClr val="FF0000"/>
                </a:solidFill>
                <a:effectLst>
                  <a:outerShdw blurRad="38100" dist="38100" dir="2700000" algn="tl">
                    <a:srgbClr val="000000">
                      <a:alpha val="43137"/>
                    </a:srgbClr>
                  </a:outerShdw>
                </a:effectLst>
              </a:rPr>
              <a:t>T</a:t>
            </a:r>
            <a:r>
              <a:rPr lang="en-US" sz="2800" b="1" i="1" dirty="0" err="1" smtClean="0">
                <a:solidFill>
                  <a:srgbClr val="002060"/>
                </a:solidFill>
                <a:effectLst>
                  <a:outerShdw blurRad="38100" dist="38100" dir="2700000" algn="tl">
                    <a:srgbClr val="000000">
                      <a:alpha val="43137"/>
                    </a:srgbClr>
                  </a:outerShdw>
                </a:effectLst>
              </a:rPr>
              <a:t>hermus</a:t>
            </a:r>
            <a:r>
              <a:rPr lang="en-US" sz="2800" b="1" i="1" dirty="0" smtClean="0">
                <a:solidFill>
                  <a:srgbClr val="002060"/>
                </a:solidFill>
                <a:effectLst>
                  <a:outerShdw blurRad="38100" dist="38100" dir="2700000" algn="tl">
                    <a:srgbClr val="000000">
                      <a:alpha val="43137"/>
                    </a:srgbClr>
                  </a:outerShdw>
                </a:effectLst>
              </a:rPr>
              <a:t> </a:t>
            </a:r>
            <a:r>
              <a:rPr lang="en-US" sz="2800" b="1" i="1" dirty="0" err="1" smtClean="0">
                <a:solidFill>
                  <a:schemeClr val="tx2">
                    <a:lumMod val="40000"/>
                    <a:lumOff val="60000"/>
                  </a:schemeClr>
                </a:solidFill>
                <a:effectLst>
                  <a:outerShdw blurRad="38100" dist="38100" dir="2700000" algn="tl">
                    <a:srgbClr val="000000">
                      <a:alpha val="43137"/>
                    </a:srgbClr>
                  </a:outerShdw>
                </a:effectLst>
              </a:rPr>
              <a:t>aq</a:t>
            </a:r>
            <a:r>
              <a:rPr lang="en-US" sz="2800" b="1" i="1" dirty="0" err="1" smtClean="0">
                <a:solidFill>
                  <a:srgbClr val="002060"/>
                </a:solidFill>
                <a:effectLst>
                  <a:outerShdw blurRad="38100" dist="38100" dir="2700000" algn="tl">
                    <a:srgbClr val="000000">
                      <a:alpha val="43137"/>
                    </a:srgbClr>
                  </a:outerShdw>
                </a:effectLst>
              </a:rPr>
              <a:t>uaticus</a:t>
            </a:r>
            <a:r>
              <a:rPr lang="ar-SA" sz="2800" b="1" dirty="0" smtClean="0">
                <a:solidFill>
                  <a:srgbClr val="002060"/>
                </a:solidFill>
                <a:effectLst>
                  <a:outerShdw blurRad="38100" dist="38100" dir="2700000" algn="tl">
                    <a:srgbClr val="000000">
                      <a:alpha val="43137"/>
                    </a:srgbClr>
                  </a:outerShdw>
                </a:effectLst>
              </a:rPr>
              <a:t> </a:t>
            </a:r>
            <a:r>
              <a:rPr lang="ar-SA" sz="2800" dirty="0" smtClean="0">
                <a:solidFill>
                  <a:srgbClr val="002060"/>
                </a:solidFill>
              </a:rPr>
              <a:t>التي تتواجد طبيعياً في الينابيع حارة.</a:t>
            </a:r>
          </a:p>
          <a:p>
            <a:pPr>
              <a:buFont typeface="Arial" charset="0"/>
              <a:buChar char="•"/>
            </a:pPr>
            <a:endParaRPr lang="ar-SA" sz="2400" dirty="0" smtClean="0">
              <a:solidFill>
                <a:srgbClr val="002060"/>
              </a:solidFill>
            </a:endParaRPr>
          </a:p>
          <a:p>
            <a:pPr>
              <a:buFont typeface="Arial" charset="0"/>
              <a:buChar char="•"/>
            </a:pPr>
            <a:r>
              <a:rPr lang="ar-SA" sz="2800" dirty="0" smtClean="0">
                <a:solidFill>
                  <a:srgbClr val="002060"/>
                </a:solidFill>
              </a:rPr>
              <a:t>لايتأثر بدرجات الحرارة المرتفعه.</a:t>
            </a:r>
          </a:p>
          <a:p>
            <a:pPr>
              <a:buFont typeface="Arial" charset="0"/>
              <a:buChar char="•"/>
            </a:pPr>
            <a:endParaRPr lang="ar-SA" sz="2800" dirty="0" smtClean="0">
              <a:solidFill>
                <a:srgbClr val="002060"/>
              </a:solidFill>
            </a:endParaRPr>
          </a:p>
          <a:p>
            <a:pPr>
              <a:buFont typeface="Arial" charset="0"/>
              <a:buChar char="•"/>
            </a:pPr>
            <a:r>
              <a:rPr lang="ar-SA" sz="2800" dirty="0" smtClean="0">
                <a:solidFill>
                  <a:srgbClr val="002060"/>
                </a:solidFill>
              </a:rPr>
              <a:t> درجه الحراة المثلى له 72</a:t>
            </a:r>
            <a:r>
              <a:rPr lang="en-US" sz="2800" dirty="0" smtClean="0">
                <a:solidFill>
                  <a:srgbClr val="002060"/>
                </a:solidFill>
              </a:rPr>
              <a:t>º </a:t>
            </a:r>
            <a:r>
              <a:rPr lang="ar-SA" sz="2800" dirty="0" smtClean="0">
                <a:solidFill>
                  <a:srgbClr val="002060"/>
                </a:solidFill>
              </a:rPr>
              <a:t>م.</a:t>
            </a:r>
            <a:endParaRPr lang="en-US" sz="2800" dirty="0" smtClean="0">
              <a:solidFill>
                <a:srgbClr val="002060"/>
              </a:solidFill>
            </a:endParaRPr>
          </a:p>
          <a:p>
            <a:pPr marL="0" indent="0">
              <a:buNone/>
            </a:pPr>
            <a:endParaRPr lang="ar-SA" sz="2800" b="1" dirty="0" smtClean="0">
              <a:solidFill>
                <a:srgbClr val="00B050"/>
              </a:solidFill>
            </a:endParaRPr>
          </a:p>
          <a:p>
            <a:pPr marL="0" indent="0">
              <a:buNone/>
            </a:pPr>
            <a:endParaRPr lang="ar-SA" dirty="0"/>
          </a:p>
        </p:txBody>
      </p:sp>
      <p:pic>
        <p:nvPicPr>
          <p:cNvPr id="4" name="Picture 9" descr="H:\صور خاصة للوراثة\bac.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7188" y="3387997"/>
            <a:ext cx="4000500" cy="3281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089830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4888" y="1196752"/>
            <a:ext cx="8229600" cy="4525963"/>
          </a:xfrm>
        </p:spPr>
        <p:txBody>
          <a:bodyPr>
            <a:normAutofit/>
          </a:bodyPr>
          <a:lstStyle/>
          <a:p>
            <a:r>
              <a:rPr lang="ar-SA" b="1" dirty="0" smtClean="0">
                <a:solidFill>
                  <a:srgbClr val="00B050"/>
                </a:solidFill>
              </a:rPr>
              <a:t>4- القواعد النيتروجينية ( </a:t>
            </a:r>
            <a:r>
              <a:rPr lang="en-US" b="1" dirty="0" smtClean="0">
                <a:solidFill>
                  <a:srgbClr val="00B050"/>
                </a:solidFill>
              </a:rPr>
              <a:t>Nitrogen Base </a:t>
            </a:r>
            <a:r>
              <a:rPr lang="en-US" b="1" dirty="0" err="1" smtClean="0">
                <a:solidFill>
                  <a:srgbClr val="00B050"/>
                </a:solidFill>
              </a:rPr>
              <a:t>dNTPs</a:t>
            </a:r>
            <a:r>
              <a:rPr lang="ar-SA" b="1" dirty="0" smtClean="0">
                <a:solidFill>
                  <a:srgbClr val="00B050"/>
                </a:solidFill>
              </a:rPr>
              <a:t>):-</a:t>
            </a:r>
            <a:endParaRPr lang="ar-SA" dirty="0" smtClean="0">
              <a:solidFill>
                <a:srgbClr val="00B050"/>
              </a:solidFill>
            </a:endParaRPr>
          </a:p>
          <a:p>
            <a:pPr>
              <a:buFont typeface="Wingdings" pitchFamily="2" charset="2"/>
              <a:buChar char="§"/>
              <a:defRPr/>
            </a:pPr>
            <a:r>
              <a:rPr kumimoji="1" lang="ar-SA" dirty="0">
                <a:solidFill>
                  <a:srgbClr val="C00000"/>
                </a:solidFill>
                <a:latin typeface="Impact" pitchFamily="34" charset="0"/>
              </a:rPr>
              <a:t>أدنين              </a:t>
            </a:r>
            <a:r>
              <a:rPr kumimoji="1" lang="en-US" dirty="0" smtClean="0">
                <a:solidFill>
                  <a:srgbClr val="C00000"/>
                </a:solidFill>
                <a:latin typeface="Impact" pitchFamily="34" charset="0"/>
              </a:rPr>
              <a:t>Adenine</a:t>
            </a:r>
            <a:endParaRPr kumimoji="1" lang="en-US" dirty="0">
              <a:solidFill>
                <a:srgbClr val="FFFF00"/>
              </a:solidFill>
              <a:latin typeface="Impact" pitchFamily="34" charset="0"/>
            </a:endParaRPr>
          </a:p>
          <a:p>
            <a:pPr>
              <a:buFont typeface="Wingdings" pitchFamily="2" charset="2"/>
              <a:buChar char="§"/>
              <a:defRPr/>
            </a:pPr>
            <a:r>
              <a:rPr kumimoji="1" lang="ar-SA" dirty="0">
                <a:solidFill>
                  <a:schemeClr val="accent6">
                    <a:lumMod val="50000"/>
                  </a:schemeClr>
                </a:solidFill>
                <a:latin typeface="Impact" pitchFamily="34" charset="0"/>
              </a:rPr>
              <a:t> ثايمين            </a:t>
            </a:r>
            <a:r>
              <a:rPr kumimoji="1" lang="en-US" dirty="0" smtClean="0">
                <a:solidFill>
                  <a:schemeClr val="accent6">
                    <a:lumMod val="50000"/>
                  </a:schemeClr>
                </a:solidFill>
                <a:latin typeface="Impact" pitchFamily="34" charset="0"/>
              </a:rPr>
              <a:t>Thymine</a:t>
            </a:r>
            <a:endParaRPr kumimoji="1" lang="en-US" dirty="0">
              <a:solidFill>
                <a:schemeClr val="accent2"/>
              </a:solidFill>
              <a:latin typeface="Impact" pitchFamily="34" charset="0"/>
            </a:endParaRPr>
          </a:p>
          <a:p>
            <a:pPr>
              <a:buFont typeface="Wingdings" pitchFamily="2" charset="2"/>
              <a:buChar char="§"/>
              <a:defRPr/>
            </a:pPr>
            <a:r>
              <a:rPr kumimoji="1" lang="ar-SA" dirty="0">
                <a:solidFill>
                  <a:srgbClr val="FF33CC"/>
                </a:solidFill>
                <a:latin typeface="Impact" pitchFamily="34" charset="0"/>
              </a:rPr>
              <a:t> جوانين            </a:t>
            </a:r>
            <a:r>
              <a:rPr kumimoji="1" lang="en-US" dirty="0" smtClean="0">
                <a:solidFill>
                  <a:srgbClr val="FF33CC"/>
                </a:solidFill>
                <a:latin typeface="Impact" pitchFamily="34" charset="0"/>
              </a:rPr>
              <a:t>Guanine</a:t>
            </a:r>
            <a:endParaRPr kumimoji="1" lang="en-US" dirty="0">
              <a:solidFill>
                <a:srgbClr val="009900"/>
              </a:solidFill>
              <a:latin typeface="Impact" pitchFamily="34" charset="0"/>
            </a:endParaRPr>
          </a:p>
          <a:p>
            <a:pPr>
              <a:buFont typeface="Wingdings" pitchFamily="2" charset="2"/>
              <a:buChar char="§"/>
              <a:defRPr/>
            </a:pPr>
            <a:r>
              <a:rPr kumimoji="1" lang="ar-SA" dirty="0">
                <a:solidFill>
                  <a:srgbClr val="00B0F0"/>
                </a:solidFill>
                <a:latin typeface="Impact" pitchFamily="34" charset="0"/>
              </a:rPr>
              <a:t> سايتوسين        </a:t>
            </a:r>
            <a:r>
              <a:rPr kumimoji="1" lang="en-US" dirty="0">
                <a:solidFill>
                  <a:srgbClr val="00B0F0"/>
                </a:solidFill>
                <a:latin typeface="Impact" pitchFamily="34" charset="0"/>
              </a:rPr>
              <a:t>Cytosine</a:t>
            </a:r>
            <a:endParaRPr kumimoji="1" lang="en-US" sz="2000" dirty="0">
              <a:solidFill>
                <a:srgbClr val="00B0F0"/>
              </a:solidFill>
              <a:latin typeface="Impact" pitchFamily="34" charset="0"/>
            </a:endParaRPr>
          </a:p>
          <a:p>
            <a:pPr marL="0" indent="0">
              <a:buNone/>
            </a:pPr>
            <a:endParaRPr lang="ar-SA" dirty="0"/>
          </a:p>
        </p:txBody>
      </p:sp>
      <p:pic>
        <p:nvPicPr>
          <p:cNvPr id="4" name="Picture 11" descr="H:\صور خاصة للوراثة\dntp.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063" y="2071688"/>
            <a:ext cx="4286250" cy="4143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899592" y="6381328"/>
            <a:ext cx="3730637" cy="369332"/>
          </a:xfrm>
          <a:prstGeom prst="rect">
            <a:avLst/>
          </a:prstGeom>
        </p:spPr>
        <p:txBody>
          <a:bodyPr wrap="none">
            <a:spAutoFit/>
          </a:bodyPr>
          <a:lstStyle/>
          <a:p>
            <a:pPr algn="l" rtl="0"/>
            <a:r>
              <a:rPr lang="en-US" dirty="0" err="1" smtClean="0"/>
              <a:t>dNTPs</a:t>
            </a:r>
            <a:r>
              <a:rPr lang="en-US" dirty="0" smtClean="0"/>
              <a:t> :</a:t>
            </a:r>
            <a:r>
              <a:rPr lang="en-US" dirty="0" err="1" smtClean="0"/>
              <a:t>Deoxynuleoside</a:t>
            </a:r>
            <a:r>
              <a:rPr lang="en-US" dirty="0" smtClean="0"/>
              <a:t> triphosphates</a:t>
            </a:r>
            <a:endParaRPr lang="ar-SA" dirty="0"/>
          </a:p>
        </p:txBody>
      </p:sp>
    </p:spTree>
    <p:extLst>
      <p:ext uri="{BB962C8B-B14F-4D97-AF65-F5344CB8AC3E}">
        <p14:creationId xmlns:p14="http://schemas.microsoft.com/office/powerpoint/2010/main" xmlns="" val="125905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xit" presetSubtype="0" fill="hold" nodeType="clickEffect">
                                  <p:stCondLst>
                                    <p:cond delay="0"/>
                                  </p:stCondLst>
                                  <p:childTnLst>
                                    <p:anim calcmode="lin" valueType="num">
                                      <p:cBhvr>
                                        <p:cTn id="12" dur="1000"/>
                                        <p:tgtEl>
                                          <p:spTgt spid="4"/>
                                        </p:tgtEl>
                                        <p:attrNameLst>
                                          <p:attrName>ppt_w</p:attrName>
                                        </p:attrNameLst>
                                      </p:cBhvr>
                                      <p:tavLst>
                                        <p:tav tm="0">
                                          <p:val>
                                            <p:strVal val="ppt_w"/>
                                          </p:val>
                                        </p:tav>
                                        <p:tav tm="100000">
                                          <p:val>
                                            <p:strVal val="ppt_w*0.70"/>
                                          </p:val>
                                        </p:tav>
                                      </p:tavLst>
                                    </p:anim>
                                    <p:anim calcmode="lin" valueType="num">
                                      <p:cBhvr>
                                        <p:cTn id="13" dur="1000"/>
                                        <p:tgtEl>
                                          <p:spTgt spid="4"/>
                                        </p:tgtEl>
                                        <p:attrNameLst>
                                          <p:attrName>ppt_h</p:attrName>
                                        </p:attrNameLst>
                                      </p:cBhvr>
                                      <p:tavLst>
                                        <p:tav tm="0">
                                          <p:val>
                                            <p:strVal val="ppt_h"/>
                                          </p:val>
                                        </p:tav>
                                        <p:tav tm="100000">
                                          <p:val>
                                            <p:strVal val="ppt_h"/>
                                          </p:val>
                                        </p:tav>
                                      </p:tavLst>
                                    </p:anim>
                                    <p:animEffect transition="out" filter="fade">
                                      <p:cBhvr>
                                        <p:cTn id="14" dur="1000"/>
                                        <p:tgtEl>
                                          <p:spTgt spid="4"/>
                                        </p:tgtEl>
                                      </p:cBhvr>
                                    </p:animEffect>
                                    <p:set>
                                      <p:cBhvr>
                                        <p:cTn id="15"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514C124FA24E84D9D14F070552B1D8D" ma:contentTypeVersion="1" ma:contentTypeDescription="Create a new document." ma:contentTypeScope="" ma:versionID="362573acf9fd033ccd1c3df618e23065">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D36EAE-1530-4FA8-B9F9-F9252558EB5A}">
  <ds:schemaRefs>
    <ds:schemaRef ds:uri="http://purl.org/dc/terms/"/>
    <ds:schemaRef ds:uri="http://purl.org/dc/dcmitype/"/>
    <ds:schemaRef ds:uri="http://www.w3.org/XML/1998/namespace"/>
    <ds:schemaRef ds:uri="http://purl.org/dc/elements/1.1/"/>
    <ds:schemaRef ds:uri="http://schemas.microsoft.com/office/2006/metadata/properties"/>
    <ds:schemaRef ds:uri="http://schemas.microsoft.com/sharepoint/v3"/>
    <ds:schemaRef ds:uri="http://schemas.microsoft.com/office/infopath/2007/PartnerControls"/>
    <ds:schemaRef ds:uri="http://schemas.openxmlformats.org/package/2006/metadata/core-properties"/>
    <ds:schemaRef ds:uri="http://schemas.microsoft.com/office/2006/documentManagement/types"/>
  </ds:schemaRefs>
</ds:datastoreItem>
</file>

<file path=customXml/itemProps2.xml><?xml version="1.0" encoding="utf-8"?>
<ds:datastoreItem xmlns:ds="http://schemas.openxmlformats.org/officeDocument/2006/customXml" ds:itemID="{4BAD276F-3222-4277-A392-2D1B1749268D}">
  <ds:schemaRefs>
    <ds:schemaRef ds:uri="http://schemas.microsoft.com/sharepoint/v3/contenttype/forms"/>
  </ds:schemaRefs>
</ds:datastoreItem>
</file>

<file path=customXml/itemProps3.xml><?xml version="1.0" encoding="utf-8"?>
<ds:datastoreItem xmlns:ds="http://schemas.openxmlformats.org/officeDocument/2006/customXml" ds:itemID="{407E4A8D-1A15-40DA-BC7E-96F4023613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131</TotalTime>
  <Words>778</Words>
  <Application>Microsoft Office PowerPoint</Application>
  <PresentationFormat>On-screen Show (4:3)</PresentationFormat>
  <Paragraphs>82</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المكتشف </vt:lpstr>
      <vt:lpstr>ما هو PCR ؟ </vt:lpstr>
      <vt:lpstr>مبدأ عمل الجهاز</vt:lpstr>
      <vt:lpstr>متطلبات تقنية PCR</vt:lpstr>
      <vt:lpstr>Slide 7</vt:lpstr>
      <vt:lpstr>Slide 8</vt:lpstr>
      <vt:lpstr>Slide 9</vt:lpstr>
      <vt:lpstr>Slide 10</vt:lpstr>
      <vt:lpstr>Slide 11</vt:lpstr>
      <vt:lpstr>خطوات تقنية PCR ثلاث مراحل في الدورة الواحدة</vt:lpstr>
      <vt:lpstr>Figure 1: The different steps in PCR.</vt:lpstr>
      <vt:lpstr>Slide 14</vt:lpstr>
      <vt:lpstr>طريقة عمل جهاز PCR</vt:lpstr>
      <vt:lpstr>Slide 16</vt:lpstr>
      <vt:lpstr>نظام التفاعل</vt:lpstr>
      <vt:lpstr>Figure3 : Verification of the PCR product on gel</vt:lpstr>
      <vt:lpstr>أنواع تقنية الـ PCR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تفاعل إنزيم البلمرة التسلسلي Polymerase Chain Reaction</dc:title>
  <dc:creator>Amal</dc:creator>
  <cp:lastModifiedBy>user</cp:lastModifiedBy>
  <cp:revision>38</cp:revision>
  <dcterms:created xsi:type="dcterms:W3CDTF">2011-05-16T22:20:01Z</dcterms:created>
  <dcterms:modified xsi:type="dcterms:W3CDTF">2015-12-13T08:34:19Z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0x010100E514C124FA24E84D9D14F070552B1D8D</vt:lpwstr>
  </property>
</Properties>
</file>