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36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4" r:id="rId20"/>
    <p:sldId id="289" r:id="rId21"/>
    <p:sldId id="285" r:id="rId22"/>
    <p:sldId id="286" r:id="rId23"/>
    <p:sldId id="287" r:id="rId24"/>
    <p:sldId id="288" r:id="rId25"/>
    <p:sldId id="290" r:id="rId26"/>
    <p:sldId id="291" r:id="rId27"/>
    <p:sldId id="258" r:id="rId28"/>
    <p:sldId id="259" r:id="rId29"/>
    <p:sldId id="260" r:id="rId30"/>
    <p:sldId id="261" r:id="rId31"/>
    <p:sldId id="262" r:id="rId32"/>
    <p:sldId id="263" r:id="rId33"/>
    <p:sldId id="292" r:id="rId34"/>
    <p:sldId id="293" r:id="rId35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0" d="100"/>
          <a:sy n="70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53FF00B-B52A-44AB-856D-3B91166004B5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D20552D-A93E-4A29-A846-E6C468D0E5E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5076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552D-A93E-4A29-A846-E6C468D0E5EF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64034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552D-A93E-4A29-A846-E6C468D0E5EF}" type="slidenum">
              <a:rPr lang="ar-SA">
                <a:solidFill>
                  <a:prstClr val="black"/>
                </a:solidFill>
              </a:rPr>
              <a:pPr/>
              <a:t>30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4265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552D-A93E-4A29-A846-E6C468D0E5EF}" type="slidenum">
              <a:rPr lang="ar-SA">
                <a:solidFill>
                  <a:prstClr val="black"/>
                </a:solidFill>
              </a:rPr>
              <a:pPr/>
              <a:t>31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415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552D-A93E-4A29-A846-E6C468D0E5EF}" type="slidenum">
              <a:rPr lang="ar-SA">
                <a:solidFill>
                  <a:prstClr val="black"/>
                </a:solidFill>
              </a:rPr>
              <a:pPr/>
              <a:t>32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060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552D-A93E-4A29-A846-E6C468D0E5EF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0676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552D-A93E-4A29-A846-E6C468D0E5EF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75912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552D-A93E-4A29-A846-E6C468D0E5EF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79881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552D-A93E-4A29-A846-E6C468D0E5EF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2602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552D-A93E-4A29-A846-E6C468D0E5EF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0053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552D-A93E-4A29-A846-E6C468D0E5EF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9820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552D-A93E-4A29-A846-E6C468D0E5EF}" type="slidenum">
              <a:rPr lang="ar-SA" smtClean="0"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6485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0552D-A93E-4A29-A846-E6C468D0E5EF}" type="slidenum">
              <a:rPr lang="ar-SA" smtClean="0"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42901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326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9552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177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9840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4349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5203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8245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4124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14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7292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454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1631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93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020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71945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048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5049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180EEED-6FD2-4D4A-9C0B-44ABB365CDC3}" type="datetimeFigureOut">
              <a:rPr lang="ar-SA" smtClean="0"/>
              <a:t>22/05/37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C694A58-C7D9-4BC6-9D4E-CFF5DC80AF7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3160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692398" y="2605649"/>
            <a:ext cx="6815669" cy="1786466"/>
          </a:xfrm>
        </p:spPr>
        <p:txBody>
          <a:bodyPr/>
          <a:lstStyle/>
          <a:p>
            <a: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/>
            </a:r>
            <a:b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</a:br>
            <a:r>
              <a:rPr lang="ar-SA" sz="8800" dirty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/>
            </a:r>
            <a:br>
              <a:rPr lang="ar-SA" sz="8800" dirty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</a:br>
            <a: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/>
            </a:r>
            <a:b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</a:br>
            <a: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تَفْسِيرُ سُورةُ</a:t>
            </a:r>
            <a:b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</a:br>
            <a: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«النبأ»</a:t>
            </a:r>
            <a:endParaRPr lang="ar-SA" sz="8800" dirty="0">
              <a:solidFill>
                <a:schemeClr val="accent2">
                  <a:lumMod val="75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4031" y="299800"/>
            <a:ext cx="1924572" cy="132080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7023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4031" y="299800"/>
            <a:ext cx="1924572" cy="132080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333767" y="1489684"/>
            <a:ext cx="74380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/>
              <a:t>"</a:t>
            </a:r>
            <a:r>
              <a:rPr lang="ar-SA" sz="3600" b="1" dirty="0"/>
              <a:t>وخلقناكم أزواجا</a:t>
            </a:r>
            <a:r>
              <a:rPr lang="ar-SA" sz="3600" dirty="0"/>
              <a:t>" ذكرا وأنثى. وقيل: ألوانا. وقيل: يدخل في هذا كل زوج من قبيح وذميم ، وطويل وقصير، لتختلف الأحوال ويقع الاعتبار، فيشكر الفاضل ويصبر المفضول</a:t>
            </a:r>
            <a:r>
              <a:rPr lang="ar-SA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4154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4031" y="299800"/>
            <a:ext cx="1924572" cy="1320802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60560" y="1620602"/>
            <a:ext cx="874821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/>
              <a:t>«</a:t>
            </a:r>
            <a:r>
              <a:rPr lang="ar-SA" sz="3600" dirty="0"/>
              <a:t>وجعلنا نومكم سباتا" السبت أصله التمدد، فإذا أراد الرجل يستريح تمدد فسميت الراحة سباتا. وقيل سبتت المرأة شعرها: إذا حلته وأرسلته . وقيل: أصله القطع سبت الرجل شعره أي حلقه. فالنائم إذا نام انقطع عن الناس وعن الانشغال. ومنه سمي يوم السبت: أي يوم الراحة.  </a:t>
            </a:r>
            <a:endParaRPr lang="en-US" sz="3600" dirty="0"/>
          </a:p>
          <a:p>
            <a:r>
              <a:rPr lang="ar-SA" sz="3600" dirty="0"/>
              <a:t>فمعنى وجعلنا نومكم سباتا : راحة لأبدانكم. وقطعا للحركة لتحصل الراحة من كثرة التردد والسعي.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1142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4031" y="299800"/>
            <a:ext cx="1924572" cy="1320802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128603" y="1658064"/>
            <a:ext cx="7751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b="1" dirty="0" smtClean="0"/>
              <a:t>«</a:t>
            </a:r>
            <a:r>
              <a:rPr lang="ar-SA" sz="3600" b="1" dirty="0"/>
              <a:t>"وجعلنا الليل لباسا" </a:t>
            </a:r>
            <a:r>
              <a:rPr lang="ar-SA" sz="3600" dirty="0"/>
              <a:t>يغشاكم بظلامه فيكون لكم </a:t>
            </a:r>
            <a:endParaRPr lang="ar-SA" sz="3600" dirty="0" smtClean="0"/>
          </a:p>
          <a:p>
            <a:r>
              <a:rPr lang="ar-SA" sz="3600" dirty="0" smtClean="0"/>
              <a:t>كاللباس </a:t>
            </a:r>
            <a:r>
              <a:rPr lang="ar-SA" sz="3600" dirty="0"/>
              <a:t>الذي يستركم فتستريحون فيه من عناء </a:t>
            </a:r>
            <a:r>
              <a:rPr lang="ar-SA" sz="3600" dirty="0" smtClean="0"/>
              <a:t>التقلب</a:t>
            </a:r>
          </a:p>
          <a:p>
            <a:r>
              <a:rPr lang="ar-SA" sz="3600" dirty="0" smtClean="0"/>
              <a:t> </a:t>
            </a:r>
            <a:r>
              <a:rPr lang="ar-SA" sz="3600" dirty="0"/>
              <a:t>في النهار ، فتسبتون فيه وتخلدون إلى الراحة </a:t>
            </a:r>
            <a:r>
              <a:rPr lang="ar-SA" sz="3600" dirty="0" err="1" smtClean="0"/>
              <a:t>والآمان</a:t>
            </a:r>
            <a:r>
              <a:rPr lang="ar-SA" sz="3600" dirty="0" smtClean="0"/>
              <a:t> </a:t>
            </a:r>
            <a:r>
              <a:rPr lang="ar-SA" sz="3600" dirty="0"/>
              <a:t>.</a:t>
            </a:r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3893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4031" y="299800"/>
            <a:ext cx="1924572" cy="1320802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60560" y="1620602"/>
            <a:ext cx="8748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/>
              <a:t> </a:t>
            </a:r>
            <a:endParaRPr lang="en-US" sz="3600" dirty="0"/>
          </a:p>
        </p:txBody>
      </p:sp>
      <p:sp>
        <p:nvSpPr>
          <p:cNvPr id="2" name="مستطيل 1"/>
          <p:cNvSpPr/>
          <p:nvPr/>
        </p:nvSpPr>
        <p:spPr>
          <a:xfrm>
            <a:off x="2870580" y="2160095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2800" dirty="0"/>
              <a:t>"</a:t>
            </a:r>
            <a:r>
              <a:rPr lang="ar-SA" sz="2800" b="1" dirty="0"/>
              <a:t>وجعلنا النهار معاشا</a:t>
            </a:r>
            <a:r>
              <a:rPr lang="ar-SA" sz="2800" dirty="0"/>
              <a:t>" وهذه نعمة أخرى على الإنسان وقتا لطلب المعاش ، وما يعينكم على توفير الحياة الكريمة . فالكون كله بآياته مسخر للإنسان وبيئة متكاملة للحياة. أليس هذه النعم جديرة أن يتأملها المرء ويتفكر فيها ويستشعر نعمة الله عليه فيها.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356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4031" y="299800"/>
            <a:ext cx="1924572" cy="1320802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60560" y="1620602"/>
            <a:ext cx="8748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/>
              <a:t> </a:t>
            </a:r>
            <a:endParaRPr lang="en-US" sz="3600" dirty="0"/>
          </a:p>
        </p:txBody>
      </p:sp>
      <p:sp>
        <p:nvSpPr>
          <p:cNvPr id="2" name="مستطيل 1"/>
          <p:cNvSpPr/>
          <p:nvPr/>
        </p:nvSpPr>
        <p:spPr>
          <a:xfrm>
            <a:off x="2861480" y="1558148"/>
            <a:ext cx="64690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/>
              <a:t>" </a:t>
            </a:r>
            <a:r>
              <a:rPr lang="ar-SA" sz="3600" dirty="0"/>
              <a:t>وَجَعَلْنَا سِرَاجًا وَهَّاجًا" </a:t>
            </a:r>
            <a:endParaRPr lang="ar-SA" sz="3600" dirty="0" smtClean="0"/>
          </a:p>
          <a:p>
            <a:r>
              <a:rPr lang="ar-SA" sz="3600" dirty="0" smtClean="0"/>
              <a:t>جعل </a:t>
            </a:r>
            <a:r>
              <a:rPr lang="ar-SA" sz="3600" dirty="0"/>
              <a:t>: أي خلق. والسراج: الشمس. الوهاج: الوقاد. وقال ابن عباس: منيرا متلألأ. </a:t>
            </a:r>
            <a:endParaRPr lang="ar-SA" sz="3600" dirty="0" smtClean="0"/>
          </a:p>
          <a:p>
            <a:endParaRPr lang="ar-SA" sz="3600" dirty="0"/>
          </a:p>
          <a:p>
            <a:r>
              <a:rPr lang="ar-SA" sz="3600" dirty="0" smtClean="0"/>
              <a:t>ويقال </a:t>
            </a:r>
            <a:r>
              <a:rPr lang="ar-SA" sz="3600" dirty="0"/>
              <a:t>للجوهر إذا تلألأ توهج. </a:t>
            </a:r>
            <a:endParaRPr lang="en-US" sz="3600" dirty="0"/>
          </a:p>
          <a:p>
            <a:r>
              <a:rPr lang="ar-SA" sz="3600" dirty="0" smtClean="0"/>
              <a:t> </a:t>
            </a:r>
            <a:endParaRPr lang="en-US" sz="3600" dirty="0"/>
          </a:p>
        </p:txBody>
      </p:sp>
      <p:sp>
        <p:nvSpPr>
          <p:cNvPr id="4" name="مستطيل 3"/>
          <p:cNvSpPr/>
          <p:nvPr/>
        </p:nvSpPr>
        <p:spPr>
          <a:xfrm>
            <a:off x="3048000" y="29673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dirty="0" smtClean="0">
                <a:solidFill>
                  <a:srgbClr val="0000FF"/>
                </a:solidFill>
                <a:ea typeface="Calibri" panose="020F0502020204030204" pitchFamily="34" charset="0"/>
                <a:cs typeface="Traditional Arabic" panose="02020603050405020304" pitchFamily="18" charset="-78"/>
              </a:rPr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92731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4031" y="299800"/>
            <a:ext cx="1924572" cy="1320802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60560" y="1620602"/>
            <a:ext cx="8748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/>
              <a:t> </a:t>
            </a:r>
            <a:endParaRPr lang="en-US" sz="3600" dirty="0"/>
          </a:p>
        </p:txBody>
      </p:sp>
      <p:sp>
        <p:nvSpPr>
          <p:cNvPr id="2" name="مستطيل 1"/>
          <p:cNvSpPr/>
          <p:nvPr/>
        </p:nvSpPr>
        <p:spPr>
          <a:xfrm>
            <a:off x="2861480" y="1558148"/>
            <a:ext cx="6469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/>
              <a:t> </a:t>
            </a:r>
            <a:endParaRPr lang="en-US" sz="3600" dirty="0"/>
          </a:p>
        </p:txBody>
      </p:sp>
      <p:sp>
        <p:nvSpPr>
          <p:cNvPr id="4" name="مستطيل 3"/>
          <p:cNvSpPr/>
          <p:nvPr/>
        </p:nvSpPr>
        <p:spPr>
          <a:xfrm>
            <a:off x="3048000" y="29673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dirty="0" smtClean="0">
                <a:solidFill>
                  <a:srgbClr val="0000FF"/>
                </a:solidFill>
                <a:ea typeface="Calibri" panose="020F0502020204030204" pitchFamily="34" charset="0"/>
                <a:cs typeface="Traditional Arabic" panose="02020603050405020304" pitchFamily="18" charset="-78"/>
              </a:rPr>
              <a:t> 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2320118" y="1620602"/>
            <a:ext cx="7601803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ar-SA" sz="2800" b="1" dirty="0">
                <a:solidFill>
                  <a:srgbClr val="990033"/>
                </a:solidFill>
                <a:latin typeface="Calibri" panose="020F0502020204030204" pitchFamily="34" charset="0"/>
                <a:ea typeface="Calibri" panose="020F0502020204030204" pitchFamily="34" charset="0"/>
                <a:cs typeface="Traditional Arabic" panose="02020603050405020304" pitchFamily="18" charset="-78"/>
              </a:rPr>
              <a:t>وَأَنزلْنَا مِنَ الْمُعْصِرَاتِ مَاءً ثَجَّاجًا " المعصرات: هي السحاب التي تتحلب بالمطر ولمّا تمطر كالمرأة المعصر قد دنا أوان حيضها ولم تحض. وهو قول ابن عباس واختيار ابن جرير وابن كثير.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ar-SA" sz="2800" b="1" dirty="0">
                <a:solidFill>
                  <a:srgbClr val="990033"/>
                </a:solidFill>
                <a:latin typeface="Calibri" panose="020F0502020204030204" pitchFamily="34" charset="0"/>
                <a:ea typeface="Calibri" panose="020F0502020204030204" pitchFamily="34" charset="0"/>
                <a:cs typeface="Traditional Arabic" panose="02020603050405020304" pitchFamily="18" charset="-78"/>
              </a:rPr>
              <a:t>وقيل المراد بالمعصرات: الرياح التي تعصر في هبوبها. وهو قول مجاهد وعكرمة وقتادة ومقاتل وابن زيد . 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ar-SA" sz="2800" b="1" dirty="0">
                <a:solidFill>
                  <a:srgbClr val="990033"/>
                </a:solidFill>
                <a:latin typeface="Calibri" panose="020F0502020204030204" pitchFamily="34" charset="0"/>
                <a:ea typeface="Calibri" panose="020F0502020204030204" pitchFamily="34" charset="0"/>
                <a:cs typeface="Traditional Arabic" panose="02020603050405020304" pitchFamily="18" charset="-78"/>
              </a:rPr>
              <a:t>ولكن الأول أرجح لأن ظاهر الآية ورود من ، وعلى القول الثاني تصبح "من" بمعنى الباء. أي : أنزلنا بالمعصرات ماء ثجاجا. وإذا تعارض ظاهر الآية مع احتمال التأويل قدم الظاهر. </a:t>
            </a:r>
            <a:endParaRPr lang="en-US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888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4031" y="299800"/>
            <a:ext cx="1924572" cy="1320802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60560" y="1620602"/>
            <a:ext cx="8748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/>
              <a:t> </a:t>
            </a:r>
            <a:endParaRPr lang="en-US" sz="3600" dirty="0"/>
          </a:p>
        </p:txBody>
      </p:sp>
      <p:sp>
        <p:nvSpPr>
          <p:cNvPr id="2" name="مستطيل 1"/>
          <p:cNvSpPr/>
          <p:nvPr/>
        </p:nvSpPr>
        <p:spPr>
          <a:xfrm>
            <a:off x="2861480" y="1558148"/>
            <a:ext cx="6469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/>
              <a:t> </a:t>
            </a:r>
            <a:endParaRPr lang="en-US" sz="3600" dirty="0"/>
          </a:p>
        </p:txBody>
      </p:sp>
      <p:sp>
        <p:nvSpPr>
          <p:cNvPr id="4" name="مستطيل 3"/>
          <p:cNvSpPr/>
          <p:nvPr/>
        </p:nvSpPr>
        <p:spPr>
          <a:xfrm>
            <a:off x="3048000" y="29673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dirty="0" smtClean="0">
                <a:solidFill>
                  <a:srgbClr val="0000FF"/>
                </a:solidFill>
                <a:ea typeface="Calibri" panose="020F0502020204030204" pitchFamily="34" charset="0"/>
                <a:cs typeface="Traditional Arabic" panose="02020603050405020304" pitchFamily="18" charset="-78"/>
              </a:rPr>
              <a:t> 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2128603" y="1683056"/>
            <a:ext cx="7601803" cy="3854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 smtClean="0">
                <a:solidFill>
                  <a:srgbClr val="990033"/>
                </a:solidFill>
                <a:latin typeface="Calibri" panose="020F0502020204030204" pitchFamily="34" charset="0"/>
                <a:ea typeface="Calibri" panose="020F0502020204030204" pitchFamily="34" charset="0"/>
                <a:cs typeface="Traditional Arabic" panose="02020603050405020304" pitchFamily="18" charset="-78"/>
              </a:rPr>
              <a:t> </a:t>
            </a:r>
            <a:r>
              <a:rPr lang="ar-SA" sz="3200" dirty="0"/>
              <a:t>" لِنُخْرِجَ بِهِ حَبًّا وَنَبَاتًا * وَجَنَّاتٍ </a:t>
            </a:r>
            <a:r>
              <a:rPr lang="ar-SA" sz="3200" dirty="0" smtClean="0"/>
              <a:t>أَلْفَافًا</a:t>
            </a:r>
            <a:r>
              <a:rPr lang="ar-SA" sz="3200" b="1" dirty="0" smtClean="0"/>
              <a:t>»</a:t>
            </a:r>
          </a:p>
          <a:p>
            <a:r>
              <a:rPr lang="ar-SA" sz="3200" b="1" dirty="0" smtClean="0"/>
              <a:t> </a:t>
            </a:r>
            <a:r>
              <a:rPr lang="ar-SA" sz="3200" b="1" dirty="0"/>
              <a:t>الحب</a:t>
            </a:r>
            <a:r>
              <a:rPr lang="ar-SA" sz="3200" dirty="0"/>
              <a:t>: ما يدخر </a:t>
            </a:r>
            <a:r>
              <a:rPr lang="ar-SA" sz="3200" dirty="0" err="1"/>
              <a:t>للأناسي</a:t>
            </a:r>
            <a:r>
              <a:rPr lang="ar-SA" sz="3200" dirty="0"/>
              <a:t> والأنعام ، وهو شامل لجميع أنواع الحبوب كالشعير والأرز والقمح وغيرها.</a:t>
            </a:r>
            <a:endParaRPr lang="en-US" sz="3200" dirty="0"/>
          </a:p>
          <a:p>
            <a:r>
              <a:rPr lang="ar-SA" sz="3200" b="1" dirty="0"/>
              <a:t>النبات: </a:t>
            </a:r>
            <a:r>
              <a:rPr lang="ar-SA" sz="3200" dirty="0"/>
              <a:t>ما عدا الحبوب مما ينبت في الأرض ، خضرا يؤكل رطبا.</a:t>
            </a:r>
            <a:endParaRPr lang="en-US" sz="3200" dirty="0"/>
          </a:p>
          <a:p>
            <a:r>
              <a:rPr lang="ar-SA" sz="3200" b="1" dirty="0"/>
              <a:t>الجنات : </a:t>
            </a:r>
            <a:r>
              <a:rPr lang="ar-SA" sz="3200" dirty="0"/>
              <a:t>البساتين، وألفافا :التفت أغصان أشجارها بعضها مع بعض. </a:t>
            </a:r>
            <a:endParaRPr lang="en-US" sz="32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106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4031" y="299800"/>
            <a:ext cx="1924572" cy="1320802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60560" y="1620602"/>
            <a:ext cx="8748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/>
              <a:t> </a:t>
            </a:r>
            <a:endParaRPr lang="en-US" sz="3600" dirty="0"/>
          </a:p>
        </p:txBody>
      </p:sp>
      <p:sp>
        <p:nvSpPr>
          <p:cNvPr id="2" name="مستطيل 1"/>
          <p:cNvSpPr/>
          <p:nvPr/>
        </p:nvSpPr>
        <p:spPr>
          <a:xfrm>
            <a:off x="2861480" y="1558148"/>
            <a:ext cx="6469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/>
              <a:t> </a:t>
            </a:r>
            <a:endParaRPr lang="en-US" sz="3600" dirty="0"/>
          </a:p>
        </p:txBody>
      </p:sp>
      <p:sp>
        <p:nvSpPr>
          <p:cNvPr id="4" name="مستطيل 3"/>
          <p:cNvSpPr/>
          <p:nvPr/>
        </p:nvSpPr>
        <p:spPr>
          <a:xfrm>
            <a:off x="3048000" y="29673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dirty="0" smtClean="0">
                <a:solidFill>
                  <a:srgbClr val="0000FF"/>
                </a:solidFill>
                <a:ea typeface="Calibri" panose="020F0502020204030204" pitchFamily="34" charset="0"/>
                <a:cs typeface="Traditional Arabic" panose="02020603050405020304" pitchFamily="18" charset="-78"/>
              </a:rPr>
              <a:t> 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2128603" y="1683056"/>
            <a:ext cx="7601803" cy="899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921100" y="2967335"/>
            <a:ext cx="63498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الفوائد المستنبطة من الآيات</a:t>
            </a:r>
            <a:endParaRPr lang="ar-SA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3089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«إن يوم الفصل كان ميقاتا»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sz="4400" b="1" dirty="0"/>
              <a:t> ما علاقة هذه الآية بما قبلها؟</a:t>
            </a:r>
            <a:r>
              <a:rPr lang="ar-SA" sz="4400" b="1" dirty="0" smtClean="0"/>
              <a:t> </a:t>
            </a:r>
          </a:p>
          <a:p>
            <a:pPr marL="0" indent="0">
              <a:buNone/>
            </a:pPr>
            <a:r>
              <a:rPr lang="ar-SA" sz="4400" b="1" dirty="0" smtClean="0"/>
              <a:t>لماذا أكد الخبر بإن ؟</a:t>
            </a:r>
          </a:p>
          <a:p>
            <a:pPr marL="0" indent="0">
              <a:buNone/>
            </a:pPr>
            <a:r>
              <a:rPr lang="ar-SA" sz="4400" b="1" dirty="0" smtClean="0"/>
              <a:t>ما معنى الفصل؟ وما معنى ميقاتا؟ وما فائدة ذكرهما؟</a:t>
            </a:r>
          </a:p>
          <a:p>
            <a:pPr marL="0" indent="0">
              <a:buNone/>
            </a:pPr>
            <a:r>
              <a:rPr lang="ar-SA" sz="4400" b="1" dirty="0" smtClean="0"/>
              <a:t>أوردي آيات أخرى في معنى الفصل. ومعنى الميقات</a:t>
            </a:r>
            <a:endParaRPr lang="ar-SA" sz="4400" b="1" dirty="0"/>
          </a:p>
          <a:p>
            <a:pPr marL="0" indent="0">
              <a:buNone/>
            </a:pPr>
            <a:endParaRPr lang="ar-SA" sz="4400" b="1" dirty="0"/>
          </a:p>
        </p:txBody>
      </p:sp>
    </p:spTree>
    <p:extLst>
      <p:ext uri="{BB962C8B-B14F-4D97-AF65-F5344CB8AC3E}">
        <p14:creationId xmlns:p14="http://schemas.microsoft.com/office/powerpoint/2010/main" val="86764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وقالت اليهود ليست النصارى على شيء وقالت النصارى ليست اليهود على شيء وهم يتلون الكتاب كذلك قال الذين لا يعلمون مثل قولهم فالله يحكم بينهم يوم القيامة فيما </a:t>
            </a:r>
            <a:r>
              <a:rPr lang="ar-SA" sz="2800" dirty="0" err="1" smtClean="0"/>
              <a:t>كانوافيه</a:t>
            </a:r>
            <a:r>
              <a:rPr lang="ar-SA" sz="2800" dirty="0" smtClean="0"/>
              <a:t> يختلفون»</a:t>
            </a:r>
          </a:p>
          <a:p>
            <a:r>
              <a:rPr lang="ar-SA" sz="2800" dirty="0" smtClean="0"/>
              <a:t>« وما نأخره إلا أجل معدود»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16023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692398" y="2605649"/>
            <a:ext cx="6815669" cy="1786466"/>
          </a:xfrm>
        </p:spPr>
        <p:txBody>
          <a:bodyPr/>
          <a:lstStyle/>
          <a:p>
            <a: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/>
            </a:r>
            <a:b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</a:br>
            <a:r>
              <a:rPr lang="ar-SA" sz="8800" dirty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/>
            </a:r>
            <a:br>
              <a:rPr lang="ar-SA" sz="8800" dirty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</a:br>
            <a: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/>
            </a:r>
            <a:b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</a:br>
            <a: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اسم السورة</a:t>
            </a:r>
            <a:endParaRPr lang="ar-SA" sz="8800" dirty="0">
              <a:solidFill>
                <a:schemeClr val="accent2">
                  <a:lumMod val="75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4031" y="299800"/>
            <a:ext cx="1924572" cy="132080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20035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« يوم ينفخ في الصور فتأتون أفواجا»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ما هو الصور؟ هو قرن ينفخ فيه. </a:t>
            </a:r>
          </a:p>
          <a:p>
            <a:r>
              <a:rPr lang="ar-SA" sz="3600" dirty="0" smtClean="0"/>
              <a:t>أفواجا: زمرا </a:t>
            </a:r>
            <a:r>
              <a:rPr lang="ar-SA" sz="3600" dirty="0" err="1" smtClean="0"/>
              <a:t>زمرا</a:t>
            </a:r>
            <a:r>
              <a:rPr lang="ar-SA" sz="3600" dirty="0" smtClean="0"/>
              <a:t>. « كل أناس يدعون إلى كتابهم».  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96536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« وفتحت السماء فكانت أبوابا»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أبوابا : طرقا ومسالك لنزول الملائكة.</a:t>
            </a:r>
          </a:p>
          <a:p>
            <a:r>
              <a:rPr lang="ar-SA" sz="3600" dirty="0" smtClean="0"/>
              <a:t>على ماذا تدل الآية؟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127696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« وسيرت الجبال فكانت سرابا»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نسفت </a:t>
            </a:r>
            <a:r>
              <a:rPr lang="ar-SA" sz="3600" dirty="0" err="1" smtClean="0"/>
              <a:t>فأجتثت</a:t>
            </a:r>
            <a:r>
              <a:rPr lang="ar-SA" sz="3600" dirty="0" smtClean="0"/>
              <a:t> من أصولها، فصارت هباء منبثا لعين الناظر.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295310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« إن جهنم كانت مرصادا.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95402" y="2026691"/>
            <a:ext cx="9601196" cy="3318936"/>
          </a:xfrm>
        </p:spPr>
        <p:txBody>
          <a:bodyPr>
            <a:noAutofit/>
          </a:bodyPr>
          <a:lstStyle/>
          <a:p>
            <a:r>
              <a:rPr lang="ar-SA" sz="3200" dirty="0" smtClean="0"/>
              <a:t>جهنم: النار. سميت بلك لأنها ذات جهمة وظلمة بسوادها وقعرها.</a:t>
            </a:r>
          </a:p>
          <a:p>
            <a:r>
              <a:rPr lang="ar-SA" sz="3200" dirty="0" smtClean="0"/>
              <a:t>مرصادا: جهنم ذات رصد لأهلها الذين كانوا يكذبون بها في الدنيا، ولغيرهم من المصدقين، فهي ذات رصد ترقب كل من يجتازها وترصدهم. </a:t>
            </a:r>
          </a:p>
          <a:p>
            <a:r>
              <a:rPr lang="ar-SA" sz="3200" dirty="0"/>
              <a:t>قال قتادة: لا يدخل أحد الجنة حتى يجتاز النار فإن كان معه جواز نجا وإلا احتبس. </a:t>
            </a:r>
            <a:r>
              <a:rPr lang="ar-SA" sz="3200" dirty="0" smtClean="0"/>
              <a:t>وقال الحسن: لا يدخل أحد الجنة حتى يجتاز النار. </a:t>
            </a:r>
          </a:p>
          <a:p>
            <a:r>
              <a:rPr lang="ar-SA" sz="3200" dirty="0" smtClean="0"/>
              <a:t>هل النار موجودة الآن؟ وما الدليل؟  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129060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«للطاغين مآبا»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/>
              <a:t>من هو الطاغية؟ وكيف يقع الطغيان؟ </a:t>
            </a:r>
          </a:p>
          <a:p>
            <a:r>
              <a:rPr lang="ar-SA" sz="4000" dirty="0" smtClean="0"/>
              <a:t>مآبا: الأوب الرجوع قال تعالى: (نعم العبد إنه أواب).أي رجاع. ف «مآبا» مرجعا ومنقلبا ومصيرا ونزلا. </a:t>
            </a:r>
          </a:p>
        </p:txBody>
      </p:sp>
    </p:spTree>
    <p:extLst>
      <p:ext uri="{BB962C8B-B14F-4D97-AF65-F5344CB8AC3E}">
        <p14:creationId xmlns:p14="http://schemas.microsoft.com/office/powerpoint/2010/main" val="194364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«لابثين فيها أحقابا. لا يذوقون فيها بردا ولا شرابا»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أحقابا جمع حقب. وقد اختلف المفسرون في مدته. </a:t>
            </a:r>
          </a:p>
          <a:p>
            <a:r>
              <a:rPr lang="ar-SA" dirty="0" smtClean="0"/>
              <a:t>وهي مدة لا انقضاء لها ولا انقطاع، </a:t>
            </a:r>
          </a:p>
          <a:p>
            <a:r>
              <a:rPr lang="ar-SA" dirty="0" smtClean="0"/>
              <a:t>وقيل: أنهم لابثين أحقابا في هذه النوع من العذاب فإذا انقضى هذا العذاب صار لهم أنواع </a:t>
            </a:r>
            <a:r>
              <a:rPr lang="ar-SA" dirty="0" err="1" smtClean="0"/>
              <a:t>أ×رى</a:t>
            </a:r>
            <a:r>
              <a:rPr lang="ar-SA" dirty="0" smtClean="0"/>
              <a:t> من العذاب.</a:t>
            </a:r>
          </a:p>
          <a:p>
            <a:r>
              <a:rPr lang="ar-SA" dirty="0" smtClean="0"/>
              <a:t>البرد: البرودة الظاهرة للجسم.</a:t>
            </a:r>
          </a:p>
          <a:p>
            <a:r>
              <a:rPr lang="ar-SA" dirty="0" smtClean="0"/>
              <a:t>الشراب: برودة داخلة.</a:t>
            </a:r>
          </a:p>
          <a:p>
            <a:r>
              <a:rPr lang="ar-SA" dirty="0" smtClean="0"/>
              <a:t>الغساق/ ما يخرج من جلودهم، وقيل م أبصارهم من القيح والدم.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9326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جزاء وفاقا. إنهم كانوا لا يرجون حسابا . وكذبوا بآياتنا كذبا وكل شيء أحصيناها كتابا . فذوقوا فلن نزيدكم إلا عذابا»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216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2"/>
          <p:cNvSpPr txBox="1">
            <a:spLocks/>
          </p:cNvSpPr>
          <p:nvPr/>
        </p:nvSpPr>
        <p:spPr>
          <a:xfrm>
            <a:off x="0" y="0"/>
            <a:ext cx="1924572" cy="132080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535414" y="397472"/>
            <a:ext cx="4560865" cy="110799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6600" b="1" dirty="0" smtClean="0"/>
              <a:t>إن للمتقين مفازا</a:t>
            </a:r>
            <a:endParaRPr lang="ar-SA" sz="6600" b="1" dirty="0"/>
          </a:p>
        </p:txBody>
      </p:sp>
      <p:sp>
        <p:nvSpPr>
          <p:cNvPr id="5" name="شكل بيضاوي 4"/>
          <p:cNvSpPr/>
          <p:nvPr/>
        </p:nvSpPr>
        <p:spPr>
          <a:xfrm>
            <a:off x="8248650" y="1771650"/>
            <a:ext cx="2419350" cy="1504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b="1" dirty="0" smtClean="0"/>
              <a:t>متنزها</a:t>
            </a:r>
            <a:endParaRPr lang="ar-SA" sz="2000" b="1" dirty="0"/>
          </a:p>
        </p:txBody>
      </p:sp>
      <p:sp>
        <p:nvSpPr>
          <p:cNvPr id="7" name="شكل بيضاوي 6"/>
          <p:cNvSpPr/>
          <p:nvPr/>
        </p:nvSpPr>
        <p:spPr>
          <a:xfrm>
            <a:off x="1638300" y="1771650"/>
            <a:ext cx="276225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b="1" dirty="0" smtClean="0"/>
              <a:t>فازوا </a:t>
            </a:r>
            <a:r>
              <a:rPr lang="ar-SA" sz="4400" b="1" dirty="0" smtClean="0"/>
              <a:t>من</a:t>
            </a:r>
            <a:r>
              <a:rPr lang="ar-SA" sz="3200" b="1" dirty="0" smtClean="0"/>
              <a:t> </a:t>
            </a:r>
            <a:r>
              <a:rPr lang="ar-SA" sz="5400" b="1" dirty="0" smtClean="0"/>
              <a:t>النار</a:t>
            </a:r>
            <a:endParaRPr lang="ar-SA" sz="5400" b="1" dirty="0"/>
          </a:p>
        </p:txBody>
      </p:sp>
      <p:sp>
        <p:nvSpPr>
          <p:cNvPr id="8" name="مستطيل 7"/>
          <p:cNvSpPr/>
          <p:nvPr/>
        </p:nvSpPr>
        <p:spPr>
          <a:xfrm>
            <a:off x="2571750" y="4133332"/>
            <a:ext cx="7181850" cy="2000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dirty="0" smtClean="0"/>
              <a:t>الراجح </a:t>
            </a:r>
            <a:r>
              <a:rPr lang="ar-SA" sz="6600" dirty="0" smtClean="0">
                <a:solidFill>
                  <a:schemeClr val="tx1"/>
                </a:solidFill>
              </a:rPr>
              <a:t>[متنزها]</a:t>
            </a:r>
            <a:r>
              <a:rPr lang="ar-SA" sz="6600" dirty="0" smtClean="0"/>
              <a:t>لقوله بعدها (حدائق) </a:t>
            </a:r>
            <a:endParaRPr lang="ar-SA" sz="6600" dirty="0"/>
          </a:p>
        </p:txBody>
      </p:sp>
    </p:spTree>
    <p:extLst>
      <p:ext uri="{BB962C8B-B14F-4D97-AF65-F5344CB8AC3E}">
        <p14:creationId xmlns:p14="http://schemas.microsoft.com/office/powerpoint/2010/main" val="28172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125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animBg="1"/>
      <p:bldP spid="7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492420" y="571500"/>
            <a:ext cx="4935968" cy="110799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6600" b="1" dirty="0" smtClean="0"/>
              <a:t>«وكواعب اترابا»</a:t>
            </a:r>
            <a:endParaRPr lang="ar-SA" sz="6600" b="1" dirty="0"/>
          </a:p>
        </p:txBody>
      </p:sp>
      <p:sp>
        <p:nvSpPr>
          <p:cNvPr id="3" name="مستطيل 2"/>
          <p:cNvSpPr/>
          <p:nvPr/>
        </p:nvSpPr>
        <p:spPr>
          <a:xfrm>
            <a:off x="2038350" y="2171700"/>
            <a:ext cx="8648700" cy="2990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/>
              <a:t>الكواعب: النواهد</a:t>
            </a:r>
          </a:p>
          <a:p>
            <a:pPr algn="ctr"/>
            <a:r>
              <a:rPr lang="ar-SA" sz="7200" dirty="0" smtClean="0"/>
              <a:t>ترابا: سن واحدة</a:t>
            </a:r>
            <a:endParaRPr lang="ar-SA" sz="72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4111"/>
            <a:ext cx="2249619" cy="174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29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837869" y="571500"/>
            <a:ext cx="4245073" cy="110799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6600" b="1" dirty="0" smtClean="0"/>
              <a:t>«وكأسا دهاقا»</a:t>
            </a:r>
            <a:endParaRPr lang="ar-SA" sz="6600" b="1" dirty="0"/>
          </a:p>
        </p:txBody>
      </p:sp>
      <p:sp>
        <p:nvSpPr>
          <p:cNvPr id="3" name="مستطيل 2"/>
          <p:cNvSpPr/>
          <p:nvPr/>
        </p:nvSpPr>
        <p:spPr>
          <a:xfrm>
            <a:off x="1943100" y="2171700"/>
            <a:ext cx="8743950" cy="3752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/>
              <a:t>قال ابن عباس: مملؤة متتابعة.</a:t>
            </a:r>
          </a:p>
          <a:p>
            <a:pPr algn="ctr"/>
            <a:r>
              <a:rPr lang="ar-SA" sz="7200" dirty="0" smtClean="0"/>
              <a:t>قال عكرمة: صافية.</a:t>
            </a:r>
          </a:p>
          <a:p>
            <a:pPr algn="ctr"/>
            <a:r>
              <a:rPr lang="ar-SA" sz="7200" dirty="0" smtClean="0"/>
              <a:t>وقيل: </a:t>
            </a:r>
            <a:r>
              <a:rPr lang="ar-SA" sz="7200" dirty="0" err="1" smtClean="0"/>
              <a:t>الملأى</a:t>
            </a:r>
            <a:r>
              <a:rPr lang="ar-SA" sz="7200" dirty="0" smtClean="0"/>
              <a:t>: المترعة.</a:t>
            </a:r>
            <a:endParaRPr lang="ar-SA" sz="72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4111"/>
            <a:ext cx="2249619" cy="174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67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692398" y="2605649"/>
            <a:ext cx="6815669" cy="1786466"/>
          </a:xfrm>
        </p:spPr>
        <p:txBody>
          <a:bodyPr/>
          <a:lstStyle/>
          <a:p>
            <a: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/>
            </a:r>
            <a:b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</a:br>
            <a:r>
              <a:rPr lang="ar-SA" sz="8800" dirty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/>
            </a:r>
            <a:br>
              <a:rPr lang="ar-SA" sz="8800" dirty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</a:br>
            <a: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/>
            </a:r>
            <a:b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</a:br>
            <a: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عدد آياتها</a:t>
            </a:r>
            <a:b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</a:br>
            <a:r>
              <a:rPr lang="ar-SA" sz="8800" dirty="0" smtClean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(40 أو 41)آية</a:t>
            </a:r>
            <a:endParaRPr lang="ar-SA" sz="8800" dirty="0">
              <a:solidFill>
                <a:schemeClr val="accent2">
                  <a:lumMod val="75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4031" y="299800"/>
            <a:ext cx="1924572" cy="132080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086471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cs"/>
              <a:buAutoNum type="arabic1Minus"/>
            </a:pPr>
            <a:r>
              <a:rPr lang="ar-SA" b="1" dirty="0">
                <a:latin typeface="Calibri" panose="020F0502020204030204" pitchFamily="34" charset="0"/>
                <a:ea typeface="Calibri" panose="020F0502020204030204" pitchFamily="34" charset="0"/>
                <a:cs typeface="Traditional Arabic" panose="02020603050405020304" pitchFamily="18" charset="-78"/>
              </a:rPr>
              <a:t>الوحدة الموضوعية في السورة: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raditional Arabic" panose="02020603050405020304" pitchFamily="18" charset="-78"/>
              </a:rPr>
              <a:t>إثبات حقيقة اليوم الآخر، وبيان المصير الحقيقي للإنسان في ذلك اليوم.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2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328583" y="571500"/>
            <a:ext cx="8068234" cy="110799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6600" b="1" dirty="0" smtClean="0">
                <a:solidFill>
                  <a:prstClr val="black"/>
                </a:solidFill>
              </a:rPr>
              <a:t>«لا يسمعون فيها لغوا وكذبا»</a:t>
            </a:r>
            <a:endParaRPr lang="ar-SA" sz="6600" b="1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038350" y="2171700"/>
            <a:ext cx="8648700" cy="2990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>
                <a:solidFill>
                  <a:prstClr val="white"/>
                </a:solidFill>
              </a:rPr>
              <a:t>ليس فيها كلام لاغ عار عن الفائدة، ولا إثم كذب.</a:t>
            </a:r>
            <a:endParaRPr lang="ar-SA" sz="7200" dirty="0">
              <a:solidFill>
                <a:prstClr val="white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3350" y="-209549"/>
            <a:ext cx="2382969" cy="188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07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038350" y="571500"/>
            <a:ext cx="8331128" cy="110799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6600" b="1" dirty="0" smtClean="0">
                <a:solidFill>
                  <a:prstClr val="black"/>
                </a:solidFill>
              </a:rPr>
              <a:t>«جزاء من ربك عطاء حسابا»</a:t>
            </a:r>
            <a:endParaRPr lang="ar-SA" sz="6600" b="1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876300" y="2057400"/>
            <a:ext cx="10210800" cy="403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>
                <a:solidFill>
                  <a:prstClr val="white"/>
                </a:solidFill>
              </a:rPr>
              <a:t>حساب: كافيا شاملا وفرا كثيرا</a:t>
            </a:r>
          </a:p>
          <a:p>
            <a:pPr algn="ctr"/>
            <a:r>
              <a:rPr lang="ar-SA" sz="7200" dirty="0" smtClean="0">
                <a:solidFill>
                  <a:prstClr val="white"/>
                </a:solidFill>
              </a:rPr>
              <a:t>تقول العرب: «أعطاني فأحسبني» أي: كفاني</a:t>
            </a:r>
            <a:endParaRPr lang="ar-SA" sz="7200" dirty="0">
              <a:solidFill>
                <a:prstClr val="white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4111"/>
            <a:ext cx="2249619" cy="174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69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571750" y="571500"/>
            <a:ext cx="7845417" cy="110799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6600" b="1" dirty="0" smtClean="0">
                <a:solidFill>
                  <a:prstClr val="black"/>
                </a:solidFill>
              </a:rPr>
              <a:t>«يوم يقوم الروح والملائكة»</a:t>
            </a:r>
            <a:endParaRPr lang="ar-SA" sz="6600" b="1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8210550" y="2171700"/>
            <a:ext cx="2476500" cy="1714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b="1" dirty="0" smtClean="0">
                <a:solidFill>
                  <a:prstClr val="white"/>
                </a:solidFill>
              </a:rPr>
              <a:t>أرواح بني آدم</a:t>
            </a:r>
            <a:endParaRPr lang="ar-SA" sz="5400" b="1" dirty="0">
              <a:solidFill>
                <a:prstClr val="white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90499"/>
            <a:ext cx="2249619" cy="1869996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5391150" y="2181757"/>
            <a:ext cx="2476500" cy="1714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b="1" dirty="0" smtClean="0">
                <a:solidFill>
                  <a:prstClr val="white"/>
                </a:solidFill>
              </a:rPr>
              <a:t>خلق من خلق الله</a:t>
            </a:r>
            <a:endParaRPr lang="ar-SA" sz="5400" b="1" dirty="0">
              <a:solidFill>
                <a:prstClr val="white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571750" y="2143657"/>
            <a:ext cx="2476500" cy="1714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b="1" dirty="0" smtClean="0">
                <a:solidFill>
                  <a:prstClr val="white"/>
                </a:solidFill>
              </a:rPr>
              <a:t>جبريل</a:t>
            </a:r>
          </a:p>
          <a:p>
            <a:pPr algn="ctr"/>
            <a:r>
              <a:rPr lang="ar-SA" sz="5400" b="1" dirty="0" smtClean="0">
                <a:solidFill>
                  <a:prstClr val="white"/>
                </a:solidFill>
                <a:sym typeface="AGA Arabesque" panose="05010101010101010101" pitchFamily="2" charset="2"/>
              </a:rPr>
              <a:t></a:t>
            </a:r>
            <a:endParaRPr lang="ar-SA" sz="5400" b="1" dirty="0">
              <a:solidFill>
                <a:prstClr val="white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7406618" y="4282186"/>
            <a:ext cx="2476500" cy="1714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b="1" dirty="0" smtClean="0">
                <a:solidFill>
                  <a:prstClr val="white"/>
                </a:solidFill>
              </a:rPr>
              <a:t>القرآن</a:t>
            </a:r>
          </a:p>
          <a:p>
            <a:pPr algn="ctr"/>
            <a:r>
              <a:rPr lang="ar-SA" sz="5400" b="1" dirty="0" smtClean="0">
                <a:solidFill>
                  <a:prstClr val="white"/>
                </a:solidFill>
              </a:rPr>
              <a:t>الكريم</a:t>
            </a:r>
            <a:endParaRPr lang="ar-SA" sz="5400" b="1" dirty="0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3543300" y="4301236"/>
            <a:ext cx="2743200" cy="1714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prstClr val="white"/>
                </a:solidFill>
              </a:rPr>
              <a:t>ملك من أعظم الملائكة</a:t>
            </a:r>
            <a:endParaRPr lang="ar-SA" sz="5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641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« يوم ينظر المرء ما قدمت يداه . ويقول الكافر يا ليتني كنت ترابا»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446663" y="4217158"/>
            <a:ext cx="9230663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/>
              <a:t>المرء: المؤمن . </a:t>
            </a:r>
          </a:p>
          <a:p>
            <a:r>
              <a:rPr lang="ar-SA" sz="3200" dirty="0" smtClean="0"/>
              <a:t>تراب</a:t>
            </a:r>
            <a:r>
              <a:rPr lang="ar-SA" sz="3200" smtClean="0"/>
              <a:t>: كالبهائم التي جعلت تراب.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81895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تم تفسير سورة «النبأ»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شكرا لحسن التفاعل</a:t>
            </a:r>
          </a:p>
          <a:p>
            <a:r>
              <a:rPr lang="ar-SA" dirty="0" smtClean="0"/>
              <a:t>د. وفاء بنت عبدالله الزعاقي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805" y="2676917"/>
            <a:ext cx="2638425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17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سبب نزولها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z="4000" dirty="0" smtClean="0"/>
              <a:t>: </a:t>
            </a:r>
            <a:r>
              <a:rPr lang="ar-SA" sz="4000" dirty="0"/>
              <a:t>روى أبو صالح عن ابن عباس قال: كانت قريش تجلس لما نزل القرآن فتتحدث فيما بينها، فمنهم المصدق ومنهم المكذب به فنزلت (عم يتساءلون). </a:t>
            </a:r>
            <a:endParaRPr lang="en-US" sz="4000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1369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4031" y="299800"/>
            <a:ext cx="1924572" cy="132080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897874" y="2854459"/>
            <a:ext cx="6096000" cy="19732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ar-SA" sz="3600" b="1" dirty="0">
                <a:latin typeface="Calibri" panose="020F0502020204030204" pitchFamily="34" charset="0"/>
                <a:ea typeface="Calibri" panose="020F0502020204030204" pitchFamily="34" charset="0"/>
                <a:cs typeface="Traditional Arabic" panose="02020603050405020304" pitchFamily="18" charset="-78"/>
              </a:rPr>
              <a:t>الوحدة الموضوعية في السورة: </a:t>
            </a:r>
            <a:r>
              <a:rPr lang="ar-SA" sz="3600" b="1" dirty="0" smtClean="0">
                <a:latin typeface="Calibri" panose="020F0502020204030204" pitchFamily="34" charset="0"/>
                <a:ea typeface="Calibri" panose="020F0502020204030204" pitchFamily="34" charset="0"/>
                <a:cs typeface="Traditional Arabic" panose="02020603050405020304" pitchFamily="18" charset="-78"/>
              </a:rPr>
              <a:t>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ar-SA" sz="3600" b="1" dirty="0" smtClean="0">
                <a:latin typeface="Calibri" panose="020F0502020204030204" pitchFamily="34" charset="0"/>
                <a:ea typeface="Calibri" panose="020F0502020204030204" pitchFamily="34" charset="0"/>
                <a:cs typeface="Traditional Arabic" panose="02020603050405020304" pitchFamily="18" charset="-78"/>
              </a:rPr>
              <a:t>إثبات </a:t>
            </a:r>
            <a:r>
              <a:rPr lang="ar-SA" sz="3600" b="1" dirty="0">
                <a:latin typeface="Calibri" panose="020F0502020204030204" pitchFamily="34" charset="0"/>
                <a:ea typeface="Calibri" panose="020F0502020204030204" pitchFamily="34" charset="0"/>
                <a:cs typeface="Traditional Arabic" panose="02020603050405020304" pitchFamily="18" charset="-78"/>
              </a:rPr>
              <a:t>حقيقة اليوم الآخر، وبيان المصير الحقيقي للإنسان في ذلك اليوم.</a:t>
            </a:r>
            <a:endParaRPr lang="en-US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64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4031" y="299800"/>
            <a:ext cx="1924572" cy="132080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979761" y="2158424"/>
            <a:ext cx="6096000" cy="240001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ar-SA" sz="3600" b="1" dirty="0" smtClean="0">
                <a:latin typeface="Calibri" panose="020F0502020204030204" pitchFamily="34" charset="0"/>
                <a:ea typeface="Calibri" panose="020F0502020204030204" pitchFamily="34" charset="0"/>
                <a:cs typeface="Traditional Arabic" panose="02020603050405020304" pitchFamily="18" charset="-78"/>
              </a:rPr>
              <a:t> </a:t>
            </a:r>
            <a:r>
              <a:rPr lang="ar-SA" sz="2800" b="1" dirty="0"/>
              <a:t>التفسير التحليلي للآيات:</a:t>
            </a:r>
            <a:endParaRPr lang="en-US" sz="2800" dirty="0"/>
          </a:p>
          <a:p>
            <a:r>
              <a:rPr lang="ar-SA" sz="2800" b="1" dirty="0"/>
              <a:t>قال تعالى: "عَمَّ يَتَسَاءَلُونَ (1) عَنِ النَّبَإِ الْعَظِيمِ (2) الَّذِي هُمْ فِيهِ مُخْتَلِفُونَ (3) كَلا سَيَعْلَمُونَ (4) ثُمَّ كَلا سَيَعْلَمُونَ (5) "</a:t>
            </a:r>
            <a:endParaRPr lang="en-US" sz="2800" dirty="0"/>
          </a:p>
          <a:p>
            <a:pPr lvl="0" algn="ctr">
              <a:lnSpc>
                <a:spcPct val="107000"/>
              </a:lnSpc>
              <a:spcAft>
                <a:spcPts val="800"/>
              </a:spcAft>
            </a:pPr>
            <a:endParaRPr lang="en-US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47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4031" y="299800"/>
            <a:ext cx="1924572" cy="132080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979761" y="2158424"/>
            <a:ext cx="6096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SA" sz="3600" b="1" dirty="0" smtClean="0">
                <a:latin typeface="Calibri" panose="020F0502020204030204" pitchFamily="34" charset="0"/>
                <a:ea typeface="Calibri" panose="020F0502020204030204" pitchFamily="34" charset="0"/>
                <a:cs typeface="Traditional Arabic" panose="02020603050405020304" pitchFamily="18" charset="-78"/>
              </a:rPr>
              <a:t> </a:t>
            </a:r>
            <a:r>
              <a:rPr lang="ar-SA" sz="2800" b="1" dirty="0" smtClean="0"/>
              <a:t> </a:t>
            </a:r>
            <a:r>
              <a:rPr lang="ar-SA" sz="2800" dirty="0"/>
              <a:t>(عمَّ): لفظ استفهام، ولذلك سقطت منه ألف "ما" ليتميز الخبر عن الاستفهام. والمعنى: عن أي شيء يسأل بعضهم بعضا. وقال الزجاج: أصل (عمَّ) : عن ما، فأدغمت النون في الميم، لأنها تشاركها في الغنة. </a:t>
            </a:r>
            <a:endParaRPr lang="en-US" sz="2800" dirty="0"/>
          </a:p>
          <a:p>
            <a:pPr lvl="0" algn="ctr"/>
            <a:endParaRPr lang="en-US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527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4031" y="299800"/>
            <a:ext cx="1924572" cy="132080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333767" y="1489684"/>
            <a:ext cx="743803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b="1" dirty="0" smtClean="0">
                <a:latin typeface="Calibri" panose="020F0502020204030204" pitchFamily="34" charset="0"/>
                <a:ea typeface="Calibri" panose="020F0502020204030204" pitchFamily="34" charset="0"/>
                <a:cs typeface="Traditional Arabic" panose="02020603050405020304" pitchFamily="18" charset="-78"/>
              </a:rPr>
              <a:t> </a:t>
            </a:r>
            <a:r>
              <a:rPr lang="ar-SA" sz="2800" b="1" dirty="0" smtClean="0"/>
              <a:t> </a:t>
            </a:r>
            <a:r>
              <a:rPr lang="ar-SA" sz="2800" dirty="0"/>
              <a:t>(</a:t>
            </a:r>
            <a:r>
              <a:rPr lang="ar-SA" sz="3200" b="1" dirty="0"/>
              <a:t>عَنِ النَّبَإِ الْعَظِيمِ</a:t>
            </a:r>
            <a:r>
              <a:rPr lang="ar-SA" sz="3200" dirty="0"/>
              <a:t>) : </a:t>
            </a:r>
            <a:endParaRPr lang="en-US" sz="3200" dirty="0"/>
          </a:p>
          <a:p>
            <a:r>
              <a:rPr lang="ar-SA" sz="3200" dirty="0"/>
              <a:t>النبأ: خبر ذو فائدة عظيمة يحصل به علم أو غلبة ظن. </a:t>
            </a:r>
            <a:endParaRPr lang="en-US" sz="3200" dirty="0"/>
          </a:p>
          <a:p>
            <a:r>
              <a:rPr lang="ar-SA" sz="3200" dirty="0"/>
              <a:t>العظيم: الهائل </a:t>
            </a:r>
            <a:r>
              <a:rPr lang="ar-SA" sz="3200" dirty="0" err="1"/>
              <a:t>المفظع</a:t>
            </a:r>
            <a:r>
              <a:rPr lang="ar-SA" sz="3200" dirty="0"/>
              <a:t> الباهر. </a:t>
            </a:r>
            <a:endParaRPr lang="en-US" sz="3200" dirty="0"/>
          </a:p>
          <a:p>
            <a:r>
              <a:rPr lang="ar-SA" sz="3200" dirty="0"/>
              <a:t>والمعنى: يتساءلون عن الخبر العظيم الذي استطار أمره بينهم.</a:t>
            </a:r>
            <a:endParaRPr lang="en-US" sz="3200" dirty="0"/>
          </a:p>
          <a:p>
            <a:r>
              <a:rPr lang="ar-SA" sz="3200" dirty="0"/>
              <a:t>ما هو هذا الأمر؟ </a:t>
            </a:r>
            <a:endParaRPr lang="en-US" sz="3200" dirty="0"/>
          </a:p>
          <a:p>
            <a:r>
              <a:rPr lang="ar-SA" sz="3200" dirty="0" smtClean="0"/>
              <a:t>قيل: القرآن الكريم .   وقيل: البعث بعد الموت.</a:t>
            </a:r>
            <a:endParaRPr lang="en-US" sz="3200" dirty="0"/>
          </a:p>
          <a:p>
            <a:pPr algn="ctr"/>
            <a:endParaRPr lang="en-US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75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4031" y="299800"/>
            <a:ext cx="1924572" cy="132080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تَفْسِيرُ سُورةُ «عم»</a:t>
            </a:r>
            <a:endParaRPr lang="ar-SA" sz="36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333767" y="1489684"/>
            <a:ext cx="743803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/>
              <a:t>"</a:t>
            </a:r>
            <a:r>
              <a:rPr lang="ar-SA" sz="3600" b="1" dirty="0"/>
              <a:t> الَّذِي هُمْ فِيهِ مُخْتَلِفُونَ" </a:t>
            </a:r>
            <a:r>
              <a:rPr lang="ar-SA" sz="3600" dirty="0"/>
              <a:t>بين مصدق به ومكذب به ومتشكك فيه متردد. </a:t>
            </a:r>
            <a:endParaRPr lang="en-US" sz="3600" dirty="0"/>
          </a:p>
          <a:p>
            <a:r>
              <a:rPr lang="ar-SA" sz="3600" dirty="0"/>
              <a:t>وجيء بالجملة الاسمية في صلة الموصول دون أن يقول : الذي يختلفون . لتفيد أن الاختلاف في هذا النبأ صفة ثابتة مستقرة فيهم.</a:t>
            </a:r>
            <a:endParaRPr lang="en-US" sz="3600" dirty="0"/>
          </a:p>
          <a:p>
            <a:r>
              <a:rPr lang="ar-SA" sz="3600" b="1" dirty="0"/>
              <a:t>"كَلا سَيَعْلَمُونَ (4) ثُمَّ كَلا سَيَعْلَمُونَ (5) "</a:t>
            </a:r>
            <a:endParaRPr lang="en-US" sz="3600" dirty="0"/>
          </a:p>
          <a:p>
            <a:pPr algn="ctr"/>
            <a:endParaRPr lang="en-US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705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عضوي">
  <a:themeElements>
    <a:clrScheme name="عضوي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عضوي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عضوي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400</TotalTime>
  <Words>1241</Words>
  <Application>Microsoft Office PowerPoint</Application>
  <PresentationFormat>ملء الشاشة</PresentationFormat>
  <Paragraphs>142</Paragraphs>
  <Slides>34</Slides>
  <Notes>12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34</vt:i4>
      </vt:variant>
    </vt:vector>
  </HeadingPairs>
  <TitlesOfParts>
    <vt:vector size="43" baseType="lpstr">
      <vt:lpstr>AGA Arabesque</vt:lpstr>
      <vt:lpstr>Aldhabi</vt:lpstr>
      <vt:lpstr>Arial</vt:lpstr>
      <vt:lpstr>Calibri</vt:lpstr>
      <vt:lpstr>Century</vt:lpstr>
      <vt:lpstr>Garamond</vt:lpstr>
      <vt:lpstr>Times New Roman</vt:lpstr>
      <vt:lpstr>Traditional Arabic</vt:lpstr>
      <vt:lpstr>عضوي</vt:lpstr>
      <vt:lpstr>   تَفْسِيرُ سُورةُ «النبأ»</vt:lpstr>
      <vt:lpstr>   اسم السورة</vt:lpstr>
      <vt:lpstr>   عدد آياتها (40 أو 41)آية</vt:lpstr>
      <vt:lpstr>سبب نزولها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«إن يوم الفصل كان ميقاتا»</vt:lpstr>
      <vt:lpstr>عرض تقديمي في PowerPoint</vt:lpstr>
      <vt:lpstr>« يوم ينفخ في الصور فتأتون أفواجا» </vt:lpstr>
      <vt:lpstr>« وفتحت السماء فكانت أبوابا» </vt:lpstr>
      <vt:lpstr>« وسيرت الجبال فكانت سرابا» </vt:lpstr>
      <vt:lpstr>« إن جهنم كانت مرصادا. </vt:lpstr>
      <vt:lpstr>«للطاغين مآبا»</vt:lpstr>
      <vt:lpstr>«لابثين فيها أحقابا. لا يذوقون فيها بردا ولا شرابا» </vt:lpstr>
      <vt:lpstr>جزاء وفاقا. إنهم كانوا لا يرجون حسابا . وكذبوا بآياتنا كذبا وكل شيء أحصيناها كتابا . فذوقوا فلن نزيدكم إلا عذابا»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« يوم ينظر المرء ما قدمت يداه . ويقول الكافر يا ليتني كنت ترابا»</vt:lpstr>
      <vt:lpstr>تم تفسير سورة «النبأ»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د.وفاء الزعاقي</dc:creator>
  <cp:lastModifiedBy>USER</cp:lastModifiedBy>
  <cp:revision>24</cp:revision>
  <dcterms:created xsi:type="dcterms:W3CDTF">2014-10-13T14:16:03Z</dcterms:created>
  <dcterms:modified xsi:type="dcterms:W3CDTF">2016-02-29T23:58:21Z</dcterms:modified>
</cp:coreProperties>
</file>