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9" r:id="rId22"/>
    <p:sldId id="276" r:id="rId23"/>
    <p:sldId id="277" r:id="rId24"/>
    <p:sldId id="278" r:id="rId25"/>
    <p:sldId id="289" r:id="rId26"/>
    <p:sldId id="280" r:id="rId27"/>
    <p:sldId id="290" r:id="rId28"/>
    <p:sldId id="291" r:id="rId29"/>
    <p:sldId id="281" r:id="rId30"/>
    <p:sldId id="282" r:id="rId31"/>
    <p:sldId id="283" r:id="rId32"/>
    <p:sldId id="284" r:id="rId3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8D0B7E"/>
    <a:srgbClr val="800080"/>
    <a:srgbClr val="151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3E1265-E253-4F47-85BE-F2851D3CC62E}" type="doc">
      <dgm:prSet loTypeId="urn:microsoft.com/office/officeart/2005/8/layout/cycle7" loCatId="cycle" qsTypeId="urn:microsoft.com/office/officeart/2005/8/quickstyle/simple1" qsCatId="simple" csTypeId="urn:microsoft.com/office/officeart/2005/8/colors/accent1_2" csCatId="accent1" phldr="1"/>
      <dgm:spPr/>
      <dgm:t>
        <a:bodyPr/>
        <a:lstStyle/>
        <a:p>
          <a:pPr rtl="1"/>
          <a:endParaRPr lang="ar-SA"/>
        </a:p>
      </dgm:t>
    </dgm:pt>
    <dgm:pt modelId="{47CC3F4E-B9A5-4DF3-BEFB-90E2CD0613B5}">
      <dgm:prSet phldrT="[نص]" custT="1"/>
      <dgm:spPr>
        <a:solidFill>
          <a:srgbClr val="D60093"/>
        </a:solidFill>
      </dgm:spPr>
      <dgm:t>
        <a:bodyPr/>
        <a:lstStyle/>
        <a:p>
          <a:pPr rtl="1"/>
          <a:r>
            <a:rPr lang="ar-SA" sz="3600" b="1" dirty="0" smtClean="0"/>
            <a:t>هما نفختان</a:t>
          </a:r>
          <a:endParaRPr lang="ar-SA" sz="3600" b="1" dirty="0"/>
        </a:p>
      </dgm:t>
    </dgm:pt>
    <dgm:pt modelId="{C3821B59-22F6-46BC-8A5A-E091ECBFC9EF}" type="parTrans" cxnId="{18416964-C71D-46B1-81ED-536174B94554}">
      <dgm:prSet/>
      <dgm:spPr/>
      <dgm:t>
        <a:bodyPr/>
        <a:lstStyle/>
        <a:p>
          <a:pPr rtl="1"/>
          <a:endParaRPr lang="ar-SA"/>
        </a:p>
      </dgm:t>
    </dgm:pt>
    <dgm:pt modelId="{62D59BEE-AF0F-49F3-9ECC-D0657226D400}" type="sibTrans" cxnId="{18416964-C71D-46B1-81ED-536174B94554}">
      <dgm:prSet/>
      <dgm:spPr/>
      <dgm:t>
        <a:bodyPr/>
        <a:lstStyle/>
        <a:p>
          <a:pPr rtl="1"/>
          <a:endParaRPr lang="ar-SA"/>
        </a:p>
      </dgm:t>
    </dgm:pt>
    <dgm:pt modelId="{2F6EF3FD-15D5-4452-B1DB-B664EBEB8A40}">
      <dgm:prSet phldrT="[نص]"/>
      <dgm:spPr>
        <a:solidFill>
          <a:srgbClr val="D60093"/>
        </a:solidFill>
      </dgm:spPr>
      <dgm:t>
        <a:bodyPr/>
        <a:lstStyle/>
        <a:p>
          <a:pPr rtl="1"/>
          <a:r>
            <a:rPr lang="ar-SA" b="1" dirty="0" smtClean="0"/>
            <a:t>الأولى : تفزع الناس حتى يموتوا</a:t>
          </a:r>
          <a:endParaRPr lang="ar-SA" b="1" dirty="0"/>
        </a:p>
      </dgm:t>
    </dgm:pt>
    <dgm:pt modelId="{854A35A7-7E42-4FB0-BD40-BF43F7621BA4}" type="parTrans" cxnId="{F1DA0C7C-A7F7-480C-80F6-93278ACB38BC}">
      <dgm:prSet/>
      <dgm:spPr/>
      <dgm:t>
        <a:bodyPr/>
        <a:lstStyle/>
        <a:p>
          <a:pPr rtl="1"/>
          <a:endParaRPr lang="ar-SA"/>
        </a:p>
      </dgm:t>
    </dgm:pt>
    <dgm:pt modelId="{AA0AD87C-94EC-4C71-AAA0-233C141085E7}" type="sibTrans" cxnId="{F1DA0C7C-A7F7-480C-80F6-93278ACB38BC}">
      <dgm:prSet/>
      <dgm:spPr/>
      <dgm:t>
        <a:bodyPr/>
        <a:lstStyle/>
        <a:p>
          <a:pPr rtl="1"/>
          <a:endParaRPr lang="ar-SA"/>
        </a:p>
      </dgm:t>
    </dgm:pt>
    <dgm:pt modelId="{11FB4C69-0CCD-4B1F-A080-2058050B44F6}">
      <dgm:prSet phldrT="[نص]"/>
      <dgm:spPr>
        <a:solidFill>
          <a:srgbClr val="D60093"/>
        </a:solidFill>
      </dgm:spPr>
      <dgm:t>
        <a:bodyPr/>
        <a:lstStyle/>
        <a:p>
          <a:pPr rtl="1"/>
          <a:r>
            <a:rPr lang="ar-SA" b="1" dirty="0" smtClean="0"/>
            <a:t>الثاني: تفزع الناس فيقموا من قبورهم</a:t>
          </a:r>
          <a:endParaRPr lang="ar-SA" b="1" dirty="0"/>
        </a:p>
      </dgm:t>
    </dgm:pt>
    <dgm:pt modelId="{1E342E54-41A2-48D4-B39F-988B7AE927B2}" type="parTrans" cxnId="{8892FCD3-C1CA-4D9B-9DF3-FBC743101012}">
      <dgm:prSet/>
      <dgm:spPr/>
      <dgm:t>
        <a:bodyPr/>
        <a:lstStyle/>
        <a:p>
          <a:pPr rtl="1"/>
          <a:endParaRPr lang="ar-SA"/>
        </a:p>
      </dgm:t>
    </dgm:pt>
    <dgm:pt modelId="{7CCAEB6B-0E0C-4A88-815E-784562DDB2AF}" type="sibTrans" cxnId="{8892FCD3-C1CA-4D9B-9DF3-FBC743101012}">
      <dgm:prSet/>
      <dgm:spPr/>
      <dgm:t>
        <a:bodyPr/>
        <a:lstStyle/>
        <a:p>
          <a:pPr rtl="1"/>
          <a:endParaRPr lang="ar-SA"/>
        </a:p>
      </dgm:t>
    </dgm:pt>
    <dgm:pt modelId="{50973787-7EF0-49E3-9F23-6BCBAA0C4950}" type="pres">
      <dgm:prSet presAssocID="{8B3E1265-E253-4F47-85BE-F2851D3CC62E}" presName="Name0" presStyleCnt="0">
        <dgm:presLayoutVars>
          <dgm:dir/>
          <dgm:resizeHandles val="exact"/>
        </dgm:presLayoutVars>
      </dgm:prSet>
      <dgm:spPr/>
      <dgm:t>
        <a:bodyPr/>
        <a:lstStyle/>
        <a:p>
          <a:pPr rtl="1"/>
          <a:endParaRPr lang="ar-SA"/>
        </a:p>
      </dgm:t>
    </dgm:pt>
    <dgm:pt modelId="{D57F320D-0C70-4E66-9298-22AC18F74350}" type="pres">
      <dgm:prSet presAssocID="{47CC3F4E-B9A5-4DF3-BEFB-90E2CD0613B5}" presName="node" presStyleLbl="node1" presStyleIdx="0" presStyleCnt="3">
        <dgm:presLayoutVars>
          <dgm:bulletEnabled val="1"/>
        </dgm:presLayoutVars>
      </dgm:prSet>
      <dgm:spPr/>
      <dgm:t>
        <a:bodyPr/>
        <a:lstStyle/>
        <a:p>
          <a:pPr rtl="1"/>
          <a:endParaRPr lang="ar-SA"/>
        </a:p>
      </dgm:t>
    </dgm:pt>
    <dgm:pt modelId="{91D09817-350C-4A83-B457-29043FE8ADE0}" type="pres">
      <dgm:prSet presAssocID="{62D59BEE-AF0F-49F3-9ECC-D0657226D400}" presName="sibTrans" presStyleLbl="sibTrans2D1" presStyleIdx="0" presStyleCnt="3" custScaleX="331590"/>
      <dgm:spPr/>
      <dgm:t>
        <a:bodyPr/>
        <a:lstStyle/>
        <a:p>
          <a:pPr rtl="1"/>
          <a:endParaRPr lang="ar-SA"/>
        </a:p>
      </dgm:t>
    </dgm:pt>
    <dgm:pt modelId="{413CCEBB-B1FD-45A4-ABC7-448C9EA563AE}" type="pres">
      <dgm:prSet presAssocID="{62D59BEE-AF0F-49F3-9ECC-D0657226D400}" presName="connectorText" presStyleLbl="sibTrans2D1" presStyleIdx="0" presStyleCnt="3"/>
      <dgm:spPr/>
      <dgm:t>
        <a:bodyPr/>
        <a:lstStyle/>
        <a:p>
          <a:pPr rtl="1"/>
          <a:endParaRPr lang="ar-SA"/>
        </a:p>
      </dgm:t>
    </dgm:pt>
    <dgm:pt modelId="{23DDBCCD-E8F5-49BC-82D8-F90344D5ECAC}" type="pres">
      <dgm:prSet presAssocID="{2F6EF3FD-15D5-4452-B1DB-B664EBEB8A40}" presName="node" presStyleLbl="node1" presStyleIdx="1" presStyleCnt="3" custScaleX="143000" custRadScaleRad="108983" custRadScaleInc="-5180">
        <dgm:presLayoutVars>
          <dgm:bulletEnabled val="1"/>
        </dgm:presLayoutVars>
      </dgm:prSet>
      <dgm:spPr/>
      <dgm:t>
        <a:bodyPr/>
        <a:lstStyle/>
        <a:p>
          <a:pPr rtl="1"/>
          <a:endParaRPr lang="ar-SA"/>
        </a:p>
      </dgm:t>
    </dgm:pt>
    <dgm:pt modelId="{67EACD98-0E34-4208-BF24-E1F31FE20A12}" type="pres">
      <dgm:prSet presAssocID="{AA0AD87C-94EC-4C71-AAA0-233C141085E7}" presName="sibTrans" presStyleLbl="sibTrans2D1" presStyleIdx="1" presStyleCnt="3"/>
      <dgm:spPr/>
      <dgm:t>
        <a:bodyPr/>
        <a:lstStyle/>
        <a:p>
          <a:pPr rtl="1"/>
          <a:endParaRPr lang="ar-SA"/>
        </a:p>
      </dgm:t>
    </dgm:pt>
    <dgm:pt modelId="{CB11D2B4-F496-42C4-B080-3A9088C73FE1}" type="pres">
      <dgm:prSet presAssocID="{AA0AD87C-94EC-4C71-AAA0-233C141085E7}" presName="connectorText" presStyleLbl="sibTrans2D1" presStyleIdx="1" presStyleCnt="3"/>
      <dgm:spPr/>
      <dgm:t>
        <a:bodyPr/>
        <a:lstStyle/>
        <a:p>
          <a:pPr rtl="1"/>
          <a:endParaRPr lang="ar-SA"/>
        </a:p>
      </dgm:t>
    </dgm:pt>
    <dgm:pt modelId="{03C885A2-F9E5-4F5C-8DCD-8C0C1D55E561}" type="pres">
      <dgm:prSet presAssocID="{11FB4C69-0CCD-4B1F-A080-2058050B44F6}" presName="node" presStyleLbl="node1" presStyleIdx="2" presStyleCnt="3" custScaleX="129117">
        <dgm:presLayoutVars>
          <dgm:bulletEnabled val="1"/>
        </dgm:presLayoutVars>
      </dgm:prSet>
      <dgm:spPr/>
      <dgm:t>
        <a:bodyPr/>
        <a:lstStyle/>
        <a:p>
          <a:pPr rtl="1"/>
          <a:endParaRPr lang="ar-SA"/>
        </a:p>
      </dgm:t>
    </dgm:pt>
    <dgm:pt modelId="{A4E926ED-5EE9-4967-907C-45D457819EBE}" type="pres">
      <dgm:prSet presAssocID="{7CCAEB6B-0E0C-4A88-815E-784562DDB2AF}" presName="sibTrans" presStyleLbl="sibTrans2D1" presStyleIdx="2" presStyleCnt="3" custScaleX="327577" custLinFactNeighborX="-20864" custLinFactNeighborY="-7698"/>
      <dgm:spPr/>
      <dgm:t>
        <a:bodyPr/>
        <a:lstStyle/>
        <a:p>
          <a:pPr rtl="1"/>
          <a:endParaRPr lang="ar-SA"/>
        </a:p>
      </dgm:t>
    </dgm:pt>
    <dgm:pt modelId="{F1AA421C-064C-4356-A227-978AABB3FD5A}" type="pres">
      <dgm:prSet presAssocID="{7CCAEB6B-0E0C-4A88-815E-784562DDB2AF}" presName="connectorText" presStyleLbl="sibTrans2D1" presStyleIdx="2" presStyleCnt="3"/>
      <dgm:spPr/>
      <dgm:t>
        <a:bodyPr/>
        <a:lstStyle/>
        <a:p>
          <a:pPr rtl="1"/>
          <a:endParaRPr lang="ar-SA"/>
        </a:p>
      </dgm:t>
    </dgm:pt>
  </dgm:ptLst>
  <dgm:cxnLst>
    <dgm:cxn modelId="{18416964-C71D-46B1-81ED-536174B94554}" srcId="{8B3E1265-E253-4F47-85BE-F2851D3CC62E}" destId="{47CC3F4E-B9A5-4DF3-BEFB-90E2CD0613B5}" srcOrd="0" destOrd="0" parTransId="{C3821B59-22F6-46BC-8A5A-E091ECBFC9EF}" sibTransId="{62D59BEE-AF0F-49F3-9ECC-D0657226D400}"/>
    <dgm:cxn modelId="{B5C20A06-93E2-4A98-9639-A1777E62C12C}" type="presOf" srcId="{8B3E1265-E253-4F47-85BE-F2851D3CC62E}" destId="{50973787-7EF0-49E3-9F23-6BCBAA0C4950}" srcOrd="0" destOrd="0" presId="urn:microsoft.com/office/officeart/2005/8/layout/cycle7"/>
    <dgm:cxn modelId="{6B38A137-473E-489E-A624-B655AAA3A7F7}" type="presOf" srcId="{2F6EF3FD-15D5-4452-B1DB-B664EBEB8A40}" destId="{23DDBCCD-E8F5-49BC-82D8-F90344D5ECAC}" srcOrd="0" destOrd="0" presId="urn:microsoft.com/office/officeart/2005/8/layout/cycle7"/>
    <dgm:cxn modelId="{360EE872-7543-4927-9599-CB4DBCD99BD5}" type="presOf" srcId="{47CC3F4E-B9A5-4DF3-BEFB-90E2CD0613B5}" destId="{D57F320D-0C70-4E66-9298-22AC18F74350}" srcOrd="0" destOrd="0" presId="urn:microsoft.com/office/officeart/2005/8/layout/cycle7"/>
    <dgm:cxn modelId="{EA1CD6B3-6523-4EF4-BF7D-6FBCA4A7188B}" type="presOf" srcId="{7CCAEB6B-0E0C-4A88-815E-784562DDB2AF}" destId="{F1AA421C-064C-4356-A227-978AABB3FD5A}" srcOrd="1" destOrd="0" presId="urn:microsoft.com/office/officeart/2005/8/layout/cycle7"/>
    <dgm:cxn modelId="{8892FCD3-C1CA-4D9B-9DF3-FBC743101012}" srcId="{8B3E1265-E253-4F47-85BE-F2851D3CC62E}" destId="{11FB4C69-0CCD-4B1F-A080-2058050B44F6}" srcOrd="2" destOrd="0" parTransId="{1E342E54-41A2-48D4-B39F-988B7AE927B2}" sibTransId="{7CCAEB6B-0E0C-4A88-815E-784562DDB2AF}"/>
    <dgm:cxn modelId="{DB5E0C58-47F2-4E0E-A521-13DD4B3BC58E}" type="presOf" srcId="{AA0AD87C-94EC-4C71-AAA0-233C141085E7}" destId="{CB11D2B4-F496-42C4-B080-3A9088C73FE1}" srcOrd="1" destOrd="0" presId="urn:microsoft.com/office/officeart/2005/8/layout/cycle7"/>
    <dgm:cxn modelId="{93A4E561-D4AC-4823-9F27-32EFF449524C}" type="presOf" srcId="{11FB4C69-0CCD-4B1F-A080-2058050B44F6}" destId="{03C885A2-F9E5-4F5C-8DCD-8C0C1D55E561}" srcOrd="0" destOrd="0" presId="urn:microsoft.com/office/officeart/2005/8/layout/cycle7"/>
    <dgm:cxn modelId="{45471B5B-C28C-44E0-BD90-CD913E1D589E}" type="presOf" srcId="{62D59BEE-AF0F-49F3-9ECC-D0657226D400}" destId="{91D09817-350C-4A83-B457-29043FE8ADE0}" srcOrd="0" destOrd="0" presId="urn:microsoft.com/office/officeart/2005/8/layout/cycle7"/>
    <dgm:cxn modelId="{0F266CA9-4002-4F52-B934-F4083B3BF543}" type="presOf" srcId="{AA0AD87C-94EC-4C71-AAA0-233C141085E7}" destId="{67EACD98-0E34-4208-BF24-E1F31FE20A12}" srcOrd="0" destOrd="0" presId="urn:microsoft.com/office/officeart/2005/8/layout/cycle7"/>
    <dgm:cxn modelId="{43444E16-F289-4048-A0EC-7EB1D5D5F626}" type="presOf" srcId="{62D59BEE-AF0F-49F3-9ECC-D0657226D400}" destId="{413CCEBB-B1FD-45A4-ABC7-448C9EA563AE}" srcOrd="1" destOrd="0" presId="urn:microsoft.com/office/officeart/2005/8/layout/cycle7"/>
    <dgm:cxn modelId="{F1DA0C7C-A7F7-480C-80F6-93278ACB38BC}" srcId="{8B3E1265-E253-4F47-85BE-F2851D3CC62E}" destId="{2F6EF3FD-15D5-4452-B1DB-B664EBEB8A40}" srcOrd="1" destOrd="0" parTransId="{854A35A7-7E42-4FB0-BD40-BF43F7621BA4}" sibTransId="{AA0AD87C-94EC-4C71-AAA0-233C141085E7}"/>
    <dgm:cxn modelId="{FA97F578-1BDB-4DAC-8CD3-0E85DCA039E8}" type="presOf" srcId="{7CCAEB6B-0E0C-4A88-815E-784562DDB2AF}" destId="{A4E926ED-5EE9-4967-907C-45D457819EBE}" srcOrd="0" destOrd="0" presId="urn:microsoft.com/office/officeart/2005/8/layout/cycle7"/>
    <dgm:cxn modelId="{F864B4A2-C5D9-4AE0-9B96-758B0B13218F}" type="presParOf" srcId="{50973787-7EF0-49E3-9F23-6BCBAA0C4950}" destId="{D57F320D-0C70-4E66-9298-22AC18F74350}" srcOrd="0" destOrd="0" presId="urn:microsoft.com/office/officeart/2005/8/layout/cycle7"/>
    <dgm:cxn modelId="{0E319C28-ADDF-4702-AFEA-A78E1798E69A}" type="presParOf" srcId="{50973787-7EF0-49E3-9F23-6BCBAA0C4950}" destId="{91D09817-350C-4A83-B457-29043FE8ADE0}" srcOrd="1" destOrd="0" presId="urn:microsoft.com/office/officeart/2005/8/layout/cycle7"/>
    <dgm:cxn modelId="{59F3C728-9DF0-40EF-A8BF-DC2B349604B2}" type="presParOf" srcId="{91D09817-350C-4A83-B457-29043FE8ADE0}" destId="{413CCEBB-B1FD-45A4-ABC7-448C9EA563AE}" srcOrd="0" destOrd="0" presId="urn:microsoft.com/office/officeart/2005/8/layout/cycle7"/>
    <dgm:cxn modelId="{FF067D43-FE68-4716-AAB4-0B4B0238E970}" type="presParOf" srcId="{50973787-7EF0-49E3-9F23-6BCBAA0C4950}" destId="{23DDBCCD-E8F5-49BC-82D8-F90344D5ECAC}" srcOrd="2" destOrd="0" presId="urn:microsoft.com/office/officeart/2005/8/layout/cycle7"/>
    <dgm:cxn modelId="{F9827B94-043E-4DB7-B6BC-A6E46800367D}" type="presParOf" srcId="{50973787-7EF0-49E3-9F23-6BCBAA0C4950}" destId="{67EACD98-0E34-4208-BF24-E1F31FE20A12}" srcOrd="3" destOrd="0" presId="urn:microsoft.com/office/officeart/2005/8/layout/cycle7"/>
    <dgm:cxn modelId="{EF5AE691-DC03-4321-ADA3-C0F10FB44BE0}" type="presParOf" srcId="{67EACD98-0E34-4208-BF24-E1F31FE20A12}" destId="{CB11D2B4-F496-42C4-B080-3A9088C73FE1}" srcOrd="0" destOrd="0" presId="urn:microsoft.com/office/officeart/2005/8/layout/cycle7"/>
    <dgm:cxn modelId="{AB646D5F-A911-42B5-85F4-388DFDC08E14}" type="presParOf" srcId="{50973787-7EF0-49E3-9F23-6BCBAA0C4950}" destId="{03C885A2-F9E5-4F5C-8DCD-8C0C1D55E561}" srcOrd="4" destOrd="0" presId="urn:microsoft.com/office/officeart/2005/8/layout/cycle7"/>
    <dgm:cxn modelId="{18B75899-D4C2-4792-9B35-5034F3699576}" type="presParOf" srcId="{50973787-7EF0-49E3-9F23-6BCBAA0C4950}" destId="{A4E926ED-5EE9-4967-907C-45D457819EBE}" srcOrd="5" destOrd="0" presId="urn:microsoft.com/office/officeart/2005/8/layout/cycle7"/>
    <dgm:cxn modelId="{CE53186C-1CB0-442C-9446-DB7E6BE28AB7}" type="presParOf" srcId="{A4E926ED-5EE9-4967-907C-45D457819EBE}" destId="{F1AA421C-064C-4356-A227-978AABB3FD5A}"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769671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937373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916468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1896075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3311083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A33311A-4D92-4EF1-A4A4-6341A456CD17}" type="datetimeFigureOut">
              <a:rPr lang="ar-SA" smtClean="0"/>
              <a:t>05/01/36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1733383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A33311A-4D92-4EF1-A4A4-6341A456CD17}" type="datetimeFigureOut">
              <a:rPr lang="ar-SA" smtClean="0"/>
              <a:t>05/01/36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933343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A33311A-4D92-4EF1-A4A4-6341A456CD17}" type="datetimeFigureOut">
              <a:rPr lang="ar-SA" smtClean="0"/>
              <a:t>05/01/36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3301164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33311A-4D92-4EF1-A4A4-6341A456CD17}" type="datetimeFigureOut">
              <a:rPr lang="ar-SA" smtClean="0"/>
              <a:t>05/01/36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372204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33311A-4D92-4EF1-A4A4-6341A456CD17}" type="datetimeFigureOut">
              <a:rPr lang="ar-SA" smtClean="0"/>
              <a:t>05/01/36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3018357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33311A-4D92-4EF1-A4A4-6341A456CD17}" type="datetimeFigureOut">
              <a:rPr lang="ar-SA" smtClean="0"/>
              <a:t>05/01/36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95F6057-302A-4F5D-8B83-D0705FA94E53}" type="slidenum">
              <a:rPr lang="ar-SA" smtClean="0"/>
              <a:t>‹#›</a:t>
            </a:fld>
            <a:endParaRPr lang="ar-SA"/>
          </a:p>
        </p:txBody>
      </p:sp>
    </p:spTree>
    <p:extLst>
      <p:ext uri="{BB962C8B-B14F-4D97-AF65-F5344CB8AC3E}">
        <p14:creationId xmlns:p14="http://schemas.microsoft.com/office/powerpoint/2010/main" val="3744672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A33311A-4D92-4EF1-A4A4-6341A456CD17}" type="datetimeFigureOut">
              <a:rPr lang="ar-SA" smtClean="0"/>
              <a:t>05/01/36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95F6057-302A-4F5D-8B83-D0705FA94E53}" type="slidenum">
              <a:rPr lang="ar-SA" smtClean="0"/>
              <a:t>‹#›</a:t>
            </a:fld>
            <a:endParaRPr lang="ar-SA"/>
          </a:p>
        </p:txBody>
      </p:sp>
    </p:spTree>
    <p:extLst>
      <p:ext uri="{BB962C8B-B14F-4D97-AF65-F5344CB8AC3E}">
        <p14:creationId xmlns:p14="http://schemas.microsoft.com/office/powerpoint/2010/main" val="160607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gif"/><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3444476" y="1097591"/>
            <a:ext cx="5303055"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تفسير سورة النازعات </a:t>
            </a:r>
            <a:endParaRPr lang="ar-SA" sz="5400" b="1" cap="none" spc="0" dirty="0">
              <a:ln w="0"/>
              <a:solidFill>
                <a:srgbClr val="8D0B7E"/>
              </a:solidFill>
              <a:effectLst>
                <a:reflection blurRad="6350" stA="53000" endA="300" endPos="35500" dir="5400000" sy="-90000" algn="bl" rotWithShape="0"/>
              </a:effectLst>
            </a:endParaRPr>
          </a:p>
        </p:txBody>
      </p:sp>
      <p:sp>
        <p:nvSpPr>
          <p:cNvPr id="4" name="مستطيل 3"/>
          <p:cNvSpPr/>
          <p:nvPr/>
        </p:nvSpPr>
        <p:spPr>
          <a:xfrm>
            <a:off x="4493643" y="2967335"/>
            <a:ext cx="3204723" cy="923330"/>
          </a:xfrm>
          <a:prstGeom prst="rect">
            <a:avLst/>
          </a:prstGeom>
          <a:noFill/>
        </p:spPr>
        <p:txBody>
          <a:bodyPr wrap="none" lIns="91440" tIns="45720" rIns="91440" bIns="45720">
            <a:prstTxWarp prst="textDeflate">
              <a:avLst>
                <a:gd name="adj" fmla="val 0"/>
              </a:avLst>
            </a:prstTxWarp>
            <a:spAutoFit/>
          </a:bodyPr>
          <a:lstStyle/>
          <a:p>
            <a:pPr algn="ctr"/>
            <a:r>
              <a:rPr lang="ar-SA" sz="5400" b="1" dirty="0" smtClean="0">
                <a:ln w="13462">
                  <a:solidFill>
                    <a:schemeClr val="bg1"/>
                  </a:solidFill>
                  <a:prstDash val="solid"/>
                </a:ln>
                <a:solidFill>
                  <a:srgbClr val="151637"/>
                </a:solidFill>
                <a:effectLst>
                  <a:outerShdw dist="38100" dir="2700000" algn="bl" rotWithShape="0">
                    <a:schemeClr val="accent5"/>
                  </a:outerShdw>
                </a:effectLst>
              </a:rPr>
              <a:t>مكيـــــــــــــة </a:t>
            </a:r>
            <a:endParaRPr lang="ar-SA" sz="5400" b="1" dirty="0">
              <a:ln w="13462">
                <a:solidFill>
                  <a:schemeClr val="bg1"/>
                </a:solidFill>
                <a:prstDash val="solid"/>
              </a:ln>
              <a:solidFill>
                <a:srgbClr val="151637"/>
              </a:solidFill>
              <a:effectLst>
                <a:outerShdw dist="38100" dir="2700000" algn="bl" rotWithShape="0">
                  <a:schemeClr val="accent5"/>
                </a:outerShdw>
              </a:effectLst>
            </a:endParaRPr>
          </a:p>
        </p:txBody>
      </p:sp>
    </p:spTree>
    <p:extLst>
      <p:ext uri="{BB962C8B-B14F-4D97-AF65-F5344CB8AC3E}">
        <p14:creationId xmlns:p14="http://schemas.microsoft.com/office/powerpoint/2010/main" val="408635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47"/>
            <a:ext cx="12192000" cy="6857999"/>
          </a:xfrm>
          <a:prstGeom prst="rect">
            <a:avLst/>
          </a:prstGeom>
        </p:spPr>
      </p:pic>
      <p:sp>
        <p:nvSpPr>
          <p:cNvPr id="3" name="مستطيل 2"/>
          <p:cNvSpPr/>
          <p:nvPr/>
        </p:nvSpPr>
        <p:spPr>
          <a:xfrm>
            <a:off x="4006328" y="947467"/>
            <a:ext cx="4179349" cy="923330"/>
          </a:xfrm>
          <a:prstGeom prst="rect">
            <a:avLst/>
          </a:prstGeom>
          <a:noFill/>
        </p:spPr>
        <p:txBody>
          <a:bodyPr wrap="none" lIns="91440" tIns="45720" rIns="91440" bIns="45720">
            <a:spAutoFit/>
          </a:bodyPr>
          <a:lstStyle/>
          <a:p>
            <a:pPr algn="ctr"/>
            <a:r>
              <a:rPr lang="ar-SA" sz="5400" b="1" cap="none" spc="0" dirty="0" smtClean="0">
                <a:ln w="0"/>
                <a:solidFill>
                  <a:srgbClr val="D60093"/>
                </a:solidFill>
                <a:effectLst>
                  <a:reflection blurRad="6350" stA="53000" endA="300" endPos="35500" dir="5400000" sy="-90000" algn="bl" rotWithShape="0"/>
                </a:effectLst>
              </a:rPr>
              <a:t>«فالمدبرات أمرا»</a:t>
            </a:r>
            <a:endParaRPr lang="ar-SA" sz="5400" b="1" cap="none" spc="0" dirty="0">
              <a:ln w="0"/>
              <a:solidFill>
                <a:srgbClr val="D60093"/>
              </a:solidFill>
              <a:effectLst>
                <a:reflection blurRad="6350" stA="53000" endA="300" endPos="35500" dir="5400000" sy="-90000" algn="bl" rotWithShape="0"/>
              </a:effectLst>
            </a:endParaRPr>
          </a:p>
        </p:txBody>
      </p:sp>
      <p:sp>
        <p:nvSpPr>
          <p:cNvPr id="4" name="مربع نص 3"/>
          <p:cNvSpPr txBox="1"/>
          <p:nvPr/>
        </p:nvSpPr>
        <p:spPr>
          <a:xfrm>
            <a:off x="545910" y="2074460"/>
            <a:ext cx="11013743" cy="2800767"/>
          </a:xfrm>
          <a:prstGeom prst="rect">
            <a:avLst/>
          </a:prstGeom>
          <a:noFill/>
        </p:spPr>
        <p:txBody>
          <a:bodyPr wrap="square" rtlCol="1">
            <a:spAutoFit/>
          </a:bodyPr>
          <a:lstStyle/>
          <a:p>
            <a:r>
              <a:rPr lang="ar-SA" sz="4400" b="1" dirty="0" smtClean="0"/>
              <a:t>أجمع المفسرون على إنها الملائكة تدبر الأمر فتنفذ ما أمر الله به من السماء إلى الأرض كل حسب أمره. فجبريل موكول بالوحي، وإسرافيل موكول بالنفخ في الصور، وميكائيل بالقطر والنبات والزرع. وهكذا كل بحسب عمله.  </a:t>
            </a:r>
            <a:endParaRPr lang="ar-SA" sz="4400" b="1" dirty="0"/>
          </a:p>
        </p:txBody>
      </p:sp>
      <p:sp>
        <p:nvSpPr>
          <p:cNvPr id="5" name="مستطيل 4"/>
          <p:cNvSpPr/>
          <p:nvPr/>
        </p:nvSpPr>
        <p:spPr>
          <a:xfrm>
            <a:off x="1516060" y="4943283"/>
            <a:ext cx="9159880" cy="923330"/>
          </a:xfrm>
          <a:prstGeom prst="rect">
            <a:avLst/>
          </a:prstGeom>
          <a:noFill/>
        </p:spPr>
        <p:txBody>
          <a:bodyPr wrap="none" lIns="91440" tIns="45720" rIns="91440" bIns="45720">
            <a:spAutoFit/>
          </a:bodyPr>
          <a:lstStyle/>
          <a:p>
            <a:pPr algn="ctr"/>
            <a:r>
              <a:rPr lang="ar-SA" sz="5400" b="1" cap="none" spc="0" dirty="0" smtClean="0">
                <a:ln w="0"/>
                <a:solidFill>
                  <a:schemeClr val="accent1">
                    <a:lumMod val="50000"/>
                  </a:schemeClr>
                </a:solidFill>
                <a:effectLst>
                  <a:outerShdw blurRad="38100" dist="25400" dir="5400000" algn="ctr" rotWithShape="0">
                    <a:srgbClr val="6E747A">
                      <a:alpha val="43000"/>
                    </a:srgbClr>
                  </a:outerShdw>
                </a:effectLst>
              </a:rPr>
              <a:t>وجواب القسم محذوف. تقديره «لتبعثن»</a:t>
            </a:r>
            <a:endParaRPr lang="ar-SA" sz="5400" b="1" cap="none" spc="0" dirty="0">
              <a:ln w="0"/>
              <a:solidFill>
                <a:schemeClr val="accent1">
                  <a:lumMod val="50000"/>
                </a:schemeClr>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36935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0" y="-39890"/>
            <a:ext cx="12192000" cy="6857999"/>
          </a:xfrm>
          <a:prstGeom prst="rect">
            <a:avLst/>
          </a:prstGeom>
        </p:spPr>
      </p:pic>
      <p:sp>
        <p:nvSpPr>
          <p:cNvPr id="3" name="مستطيل 2"/>
          <p:cNvSpPr/>
          <p:nvPr/>
        </p:nvSpPr>
        <p:spPr>
          <a:xfrm>
            <a:off x="1537349" y="810989"/>
            <a:ext cx="8680582" cy="923330"/>
          </a:xfrm>
          <a:prstGeom prst="rect">
            <a:avLst/>
          </a:prstGeom>
          <a:noFill/>
        </p:spPr>
        <p:txBody>
          <a:bodyPr wrap="none" lIns="91440" tIns="45720" rIns="91440" bIns="45720">
            <a:spAutoFit/>
          </a:bodyPr>
          <a:lstStyle/>
          <a:p>
            <a:pPr algn="ctr"/>
            <a:r>
              <a:rPr lang="ar-SA" sz="5400" b="1" cap="none" spc="0" dirty="0" smtClean="0">
                <a:ln w="0"/>
                <a:solidFill>
                  <a:srgbClr val="D60093"/>
                </a:solidFill>
                <a:effectLst>
                  <a:outerShdw blurRad="38100" dist="19050" dir="2700000" algn="tl" rotWithShape="0">
                    <a:schemeClr val="dk1">
                      <a:alpha val="40000"/>
                    </a:schemeClr>
                  </a:outerShdw>
                  <a:reflection blurRad="6350" stA="55000" endA="300" endPos="45500" dir="5400000" sy="-100000" algn="bl" rotWithShape="0"/>
                </a:effectLst>
              </a:rPr>
              <a:t>« يوم ترجف الراجفة. تتبعها الرادفة»</a:t>
            </a:r>
            <a:endParaRPr lang="ar-SA" sz="5400" b="1" cap="none" spc="0" dirty="0">
              <a:ln w="0"/>
              <a:solidFill>
                <a:srgbClr val="D60093"/>
              </a:solidFill>
              <a:effectLst>
                <a:outerShdw blurRad="38100" dist="19050" dir="2700000" algn="tl" rotWithShape="0">
                  <a:schemeClr val="dk1">
                    <a:alpha val="40000"/>
                  </a:schemeClr>
                </a:outerShdw>
                <a:reflection blurRad="6350" stA="55000" endA="300" endPos="45500" dir="5400000" sy="-100000" algn="bl" rotWithShape="0"/>
              </a:effectLst>
            </a:endParaRPr>
          </a:p>
        </p:txBody>
      </p:sp>
      <p:sp>
        <p:nvSpPr>
          <p:cNvPr id="5" name="مربع نص 4"/>
          <p:cNvSpPr txBox="1"/>
          <p:nvPr/>
        </p:nvSpPr>
        <p:spPr>
          <a:xfrm>
            <a:off x="13148854" y="3957850"/>
            <a:ext cx="298479" cy="584775"/>
          </a:xfrm>
          <a:prstGeom prst="rect">
            <a:avLst/>
          </a:prstGeom>
          <a:noFill/>
        </p:spPr>
        <p:txBody>
          <a:bodyPr wrap="none" rtlCol="1">
            <a:spAutoFit/>
          </a:bodyPr>
          <a:lstStyle/>
          <a:p>
            <a:r>
              <a:rPr lang="ar-SA" sz="3200" b="1" dirty="0" smtClean="0">
                <a:latin typeface="AGA Arabesque" panose="05010101010101010101" pitchFamily="2" charset="2"/>
              </a:rPr>
              <a:t> </a:t>
            </a:r>
            <a:endParaRPr lang="ar-SA" sz="3200" b="1" dirty="0">
              <a:latin typeface="AGA Arabesque" panose="05010101010101010101" pitchFamily="2" charset="2"/>
            </a:endParaRPr>
          </a:p>
        </p:txBody>
      </p:sp>
      <p:graphicFrame>
        <p:nvGraphicFramePr>
          <p:cNvPr id="7" name="رسم تخطيطي 6"/>
          <p:cNvGraphicFramePr/>
          <p:nvPr>
            <p:extLst>
              <p:ext uri="{D42A27DB-BD31-4B8C-83A1-F6EECF244321}">
                <p14:modId xmlns:p14="http://schemas.microsoft.com/office/powerpoint/2010/main" val="1941844552"/>
              </p:ext>
            </p:extLst>
          </p:nvPr>
        </p:nvGraphicFramePr>
        <p:xfrm>
          <a:off x="2032000" y="2224585"/>
          <a:ext cx="7903570" cy="3913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6619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47"/>
            <a:ext cx="12192000" cy="6857999"/>
          </a:xfrm>
          <a:prstGeom prst="rect">
            <a:avLst/>
          </a:prstGeom>
        </p:spPr>
      </p:pic>
      <p:sp>
        <p:nvSpPr>
          <p:cNvPr id="4" name="مربع نص 3"/>
          <p:cNvSpPr txBox="1"/>
          <p:nvPr/>
        </p:nvSpPr>
        <p:spPr>
          <a:xfrm>
            <a:off x="0" y="1815153"/>
            <a:ext cx="11013743" cy="2800767"/>
          </a:xfrm>
          <a:prstGeom prst="rect">
            <a:avLst/>
          </a:prstGeom>
          <a:noFill/>
        </p:spPr>
        <p:txBody>
          <a:bodyPr wrap="square" rtlCol="1">
            <a:spAutoFit/>
          </a:bodyPr>
          <a:lstStyle/>
          <a:p>
            <a:r>
              <a:rPr lang="ar-SA" sz="4400" b="1" dirty="0" smtClean="0"/>
              <a:t>عن أبي قال: قال رسول الله </a:t>
            </a:r>
            <a:r>
              <a:rPr lang="ar-SA" sz="4400" b="1" dirty="0" smtClean="0">
                <a:sym typeface="AGA Arabesque" panose="05010101010101010101" pitchFamily="2" charset="2"/>
              </a:rPr>
              <a:t></a:t>
            </a:r>
            <a:r>
              <a:rPr lang="ar-SA" sz="4400" b="1" dirty="0" smtClean="0">
                <a:sym typeface="Wingdings" panose="05000000000000000000" pitchFamily="2" charset="2"/>
              </a:rPr>
              <a:t>: ( جاءت الراجفة تتبعها الرادفة، جاء الموت بما فيه.) فقال رجل: أرأيت إن جعلت صلاتي كلها عليك؟ قال: ( إذا يكفيك الله ما أهمك من دنياك وآخرتك.)</a:t>
            </a:r>
            <a:endParaRPr lang="ar-SA" sz="4400" b="1" dirty="0"/>
          </a:p>
        </p:txBody>
      </p:sp>
    </p:spTree>
    <p:extLst>
      <p:ext uri="{BB962C8B-B14F-4D97-AF65-F5344CB8AC3E}">
        <p14:creationId xmlns:p14="http://schemas.microsoft.com/office/powerpoint/2010/main" val="146225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372750" y="685182"/>
            <a:ext cx="10954892" cy="923330"/>
          </a:xfrm>
          <a:prstGeom prst="rect">
            <a:avLst/>
          </a:prstGeom>
          <a:noFill/>
        </p:spPr>
        <p:txBody>
          <a:bodyPr wrap="square" lIns="91440" tIns="45720" rIns="91440" bIns="45720">
            <a:spAutoFit/>
          </a:bodyPr>
          <a:lstStyle/>
          <a:p>
            <a:pPr algn="ctr"/>
            <a:r>
              <a:rPr lang="ar-SA" sz="5400" b="1" cap="none" spc="0" dirty="0" smtClean="0">
                <a:ln w="0"/>
                <a:solidFill>
                  <a:schemeClr val="accent1">
                    <a:lumMod val="50000"/>
                  </a:schemeClr>
                </a:solidFill>
                <a:effectLst>
                  <a:outerShdw blurRad="38100" dist="25400" dir="5400000" algn="ctr" rotWithShape="0">
                    <a:srgbClr val="6E747A">
                      <a:alpha val="43000"/>
                    </a:srgbClr>
                  </a:outerShdw>
                </a:effectLst>
              </a:rPr>
              <a:t> </a:t>
            </a:r>
            <a:r>
              <a:rPr lang="ar-SA" sz="5400" b="1" cap="none" spc="0" dirty="0" smtClean="0">
                <a:ln w="0"/>
                <a:solidFill>
                  <a:srgbClr val="8D0B7E"/>
                </a:solidFill>
                <a:effectLst>
                  <a:outerShdw blurRad="38100" dist="25400" dir="5400000" algn="ctr" rotWithShape="0">
                    <a:srgbClr val="6E747A">
                      <a:alpha val="43000"/>
                    </a:srgbClr>
                  </a:outerShdw>
                </a:effectLst>
              </a:rPr>
              <a:t>«</a:t>
            </a:r>
            <a:r>
              <a:rPr lang="ar-SA" sz="4400" b="1" cap="none" spc="0" dirty="0" smtClean="0">
                <a:ln w="0"/>
                <a:solidFill>
                  <a:srgbClr val="8D0B7E"/>
                </a:solidFill>
                <a:effectLst>
                  <a:outerShdw blurRad="38100" dist="25400" dir="5400000" algn="ctr" rotWithShape="0">
                    <a:srgbClr val="6E747A">
                      <a:alpha val="43000"/>
                    </a:srgbClr>
                  </a:outerShdw>
                </a:effectLst>
              </a:rPr>
              <a:t>قلوب يومئذ واجفة. أبصارها خاشعة»</a:t>
            </a:r>
            <a:endParaRPr lang="ar-SA" sz="5400" b="1" cap="none" spc="0" dirty="0">
              <a:ln w="0"/>
              <a:solidFill>
                <a:srgbClr val="8D0B7E"/>
              </a:solidFill>
              <a:effectLst>
                <a:outerShdw blurRad="38100" dist="25400" dir="5400000" algn="ctr" rotWithShape="0">
                  <a:srgbClr val="6E747A">
                    <a:alpha val="43000"/>
                  </a:srgbClr>
                </a:outerShdw>
              </a:effectLst>
            </a:endParaRPr>
          </a:p>
        </p:txBody>
      </p:sp>
      <p:sp>
        <p:nvSpPr>
          <p:cNvPr id="4" name="مستطيل 3"/>
          <p:cNvSpPr/>
          <p:nvPr/>
        </p:nvSpPr>
        <p:spPr>
          <a:xfrm>
            <a:off x="1882357" y="1940775"/>
            <a:ext cx="8427307" cy="2800767"/>
          </a:xfrm>
          <a:prstGeom prst="rect">
            <a:avLst/>
          </a:prstGeom>
          <a:noFill/>
        </p:spPr>
        <p:txBody>
          <a:bodyPr wrap="none" lIns="91440" tIns="45720" rIns="91440" bIns="45720">
            <a:spAutoFit/>
          </a:bodyPr>
          <a:lstStyle/>
          <a:p>
            <a:pPr algn="ctr"/>
            <a:r>
              <a:rPr lang="ar-SA" sz="4400" b="1" cap="none" spc="0" dirty="0" smtClean="0">
                <a:ln w="0"/>
                <a:solidFill>
                  <a:srgbClr val="D60093"/>
                </a:solidFill>
                <a:effectLst>
                  <a:outerShdw blurRad="38100" dist="25400" dir="5400000" algn="ctr" rotWithShape="0">
                    <a:srgbClr val="6E747A">
                      <a:alpha val="43000"/>
                    </a:srgbClr>
                  </a:outerShdw>
                </a:effectLst>
              </a:rPr>
              <a:t>هي قلوب الكفار. </a:t>
            </a:r>
          </a:p>
          <a:p>
            <a:pPr algn="ctr"/>
            <a:r>
              <a:rPr lang="ar-SA" sz="4400" b="1" cap="none" spc="0" dirty="0" smtClean="0">
                <a:ln w="0"/>
                <a:solidFill>
                  <a:srgbClr val="D60093"/>
                </a:solidFill>
                <a:effectLst>
                  <a:outerShdw blurRad="38100" dist="25400" dir="5400000" algn="ctr" rotWithShape="0">
                    <a:srgbClr val="6E747A">
                      <a:alpha val="43000"/>
                    </a:srgbClr>
                  </a:outerShdw>
                </a:effectLst>
              </a:rPr>
              <a:t>والواجفة: خائفة خوفا شديدا. </a:t>
            </a:r>
          </a:p>
          <a:p>
            <a:pPr algn="ctr"/>
            <a:r>
              <a:rPr lang="ar-SA" sz="4400" b="1" cap="none" spc="0" dirty="0" smtClean="0">
                <a:ln w="0"/>
                <a:solidFill>
                  <a:srgbClr val="D60093"/>
                </a:solidFill>
                <a:effectLst>
                  <a:outerShdw blurRad="38100" dist="25400" dir="5400000" algn="ctr" rotWithShape="0">
                    <a:srgbClr val="6E747A">
                      <a:alpha val="43000"/>
                    </a:srgbClr>
                  </a:outerShdw>
                </a:effectLst>
              </a:rPr>
              <a:t>وخاشعة: ذليلة لا تكاد تحدق. </a:t>
            </a:r>
          </a:p>
          <a:p>
            <a:pPr algn="ctr"/>
            <a:r>
              <a:rPr lang="ar-SA" sz="4400" b="1" dirty="0" smtClean="0">
                <a:ln w="0"/>
                <a:solidFill>
                  <a:srgbClr val="D60093"/>
                </a:solidFill>
                <a:effectLst>
                  <a:outerShdw blurRad="38100" dist="25400" dir="5400000" algn="ctr" rotWithShape="0">
                    <a:srgbClr val="6E747A">
                      <a:alpha val="43000"/>
                    </a:srgbClr>
                  </a:outerShdw>
                </a:effectLst>
              </a:rPr>
              <a:t>غضت أبصارها لذلها. مما عاينت من الأهوال.</a:t>
            </a:r>
            <a:endParaRPr lang="ar-SA" sz="4400" b="1" cap="none" spc="0" dirty="0">
              <a:ln w="0"/>
              <a:solidFill>
                <a:srgbClr val="D60093"/>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7116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2296732" y="1097591"/>
            <a:ext cx="7598555"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يقولون أإنا لمردودون في الحافرة</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1754326"/>
          </a:xfrm>
          <a:prstGeom prst="rect">
            <a:avLst/>
          </a:prstGeom>
          <a:noFill/>
        </p:spPr>
        <p:txBody>
          <a:bodyPr wrap="square" rtlCol="1">
            <a:spAutoFit/>
          </a:bodyPr>
          <a:lstStyle/>
          <a:p>
            <a:r>
              <a:rPr lang="ar-SA" sz="3600" b="1" dirty="0" smtClean="0">
                <a:solidFill>
                  <a:srgbClr val="8D0B7E"/>
                </a:solidFill>
              </a:rPr>
              <a:t>أي أنرجع للحياة بعد أن نموت وندفن تحت التراب . </a:t>
            </a:r>
          </a:p>
          <a:p>
            <a:r>
              <a:rPr lang="ar-SA" sz="3600" b="1" dirty="0" smtClean="0">
                <a:solidFill>
                  <a:srgbClr val="8D0B7E"/>
                </a:solidFill>
              </a:rPr>
              <a:t>والحافرة عند العرب: رجوع المرء من الطريق الذي أتى منه. </a:t>
            </a:r>
          </a:p>
          <a:p>
            <a:r>
              <a:rPr lang="ar-SA" sz="3600" b="1" dirty="0" smtClean="0">
                <a:solidFill>
                  <a:srgbClr val="8D0B7E"/>
                </a:solidFill>
              </a:rPr>
              <a:t>كأنه يتبع حفر قدميه في الأرض</a:t>
            </a:r>
            <a:r>
              <a:rPr lang="ar-SA" sz="3200" b="1" dirty="0" smtClean="0">
                <a:solidFill>
                  <a:srgbClr val="8D0B7E"/>
                </a:solidFill>
              </a:rPr>
              <a:t>. </a:t>
            </a:r>
            <a:endParaRPr lang="ar-SA" sz="3200" b="1" dirty="0">
              <a:solidFill>
                <a:srgbClr val="8D0B7E"/>
              </a:solidFill>
            </a:endParaRPr>
          </a:p>
        </p:txBody>
      </p:sp>
    </p:spTree>
    <p:extLst>
      <p:ext uri="{BB962C8B-B14F-4D97-AF65-F5344CB8AC3E}">
        <p14:creationId xmlns:p14="http://schemas.microsoft.com/office/powerpoint/2010/main" val="95323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73" y="0"/>
            <a:ext cx="12192000" cy="6857999"/>
          </a:xfrm>
          <a:prstGeom prst="rect">
            <a:avLst/>
          </a:prstGeom>
        </p:spPr>
      </p:pic>
      <p:sp>
        <p:nvSpPr>
          <p:cNvPr id="3" name="مستطيل 2"/>
          <p:cNvSpPr/>
          <p:nvPr/>
        </p:nvSpPr>
        <p:spPr>
          <a:xfrm>
            <a:off x="3462118" y="1097591"/>
            <a:ext cx="5267789"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«أءذا كنا عظما نخرة»</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1754326"/>
          </a:xfrm>
          <a:prstGeom prst="rect">
            <a:avLst/>
          </a:prstGeom>
          <a:noFill/>
        </p:spPr>
        <p:txBody>
          <a:bodyPr wrap="square" rtlCol="1">
            <a:spAutoFit/>
          </a:bodyPr>
          <a:lstStyle/>
          <a:p>
            <a:r>
              <a:rPr lang="ar-SA" sz="3600" b="1" dirty="0" smtClean="0">
                <a:solidFill>
                  <a:srgbClr val="8D0B7E"/>
                </a:solidFill>
              </a:rPr>
              <a:t>أي نرجع إلى حالنا وقد صرنا عظاما بالية. قال ابن عباس: هي العظم إذا بلى ودخلت الريح فيه.</a:t>
            </a:r>
          </a:p>
          <a:p>
            <a:r>
              <a:rPr lang="ar-SA" sz="3600" b="1" dirty="0" smtClean="0">
                <a:solidFill>
                  <a:srgbClr val="8D0B7E"/>
                </a:solidFill>
              </a:rPr>
              <a:t>وهذا قول منكري البعث .</a:t>
            </a:r>
          </a:p>
        </p:txBody>
      </p:sp>
    </p:spTree>
    <p:extLst>
      <p:ext uri="{BB962C8B-B14F-4D97-AF65-F5344CB8AC3E}">
        <p14:creationId xmlns:p14="http://schemas.microsoft.com/office/powerpoint/2010/main" val="232411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2996448" y="1097591"/>
            <a:ext cx="6199134"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«قالوا تلك إذا كرة خاسرة»</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1138773"/>
          </a:xfrm>
          <a:prstGeom prst="rect">
            <a:avLst/>
          </a:prstGeom>
          <a:noFill/>
        </p:spPr>
        <p:txBody>
          <a:bodyPr wrap="square" rtlCol="1">
            <a:spAutoFit/>
          </a:bodyPr>
          <a:lstStyle/>
          <a:p>
            <a:r>
              <a:rPr lang="ar-SA" sz="3600" b="1" dirty="0" smtClean="0">
                <a:solidFill>
                  <a:srgbClr val="8D0B7E"/>
                </a:solidFill>
              </a:rPr>
              <a:t>قالت قريش: لئن أحيانا الله بعد أن نموت </a:t>
            </a:r>
            <a:r>
              <a:rPr lang="ar-SA" sz="3600" b="1" dirty="0" err="1" smtClean="0">
                <a:solidFill>
                  <a:srgbClr val="8D0B7E"/>
                </a:solidFill>
              </a:rPr>
              <a:t>لنخسرن</a:t>
            </a:r>
            <a:r>
              <a:rPr lang="ar-SA" sz="3200" b="1" dirty="0" smtClean="0">
                <a:solidFill>
                  <a:srgbClr val="8D0B7E"/>
                </a:solidFill>
              </a:rPr>
              <a:t>.</a:t>
            </a:r>
          </a:p>
          <a:p>
            <a:r>
              <a:rPr lang="ar-SA" sz="3200" b="1" dirty="0" smtClean="0">
                <a:solidFill>
                  <a:srgbClr val="8D0B7E"/>
                </a:solidFill>
              </a:rPr>
              <a:t>فهي رجعة لا خير فيها لأن فيها غبن لهم. </a:t>
            </a:r>
            <a:endParaRPr lang="ar-SA" sz="3200" b="1" dirty="0">
              <a:solidFill>
                <a:srgbClr val="8D0B7E"/>
              </a:solidFill>
            </a:endParaRPr>
          </a:p>
        </p:txBody>
      </p:sp>
    </p:spTree>
    <p:extLst>
      <p:ext uri="{BB962C8B-B14F-4D97-AF65-F5344CB8AC3E}">
        <p14:creationId xmlns:p14="http://schemas.microsoft.com/office/powerpoint/2010/main" val="365341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1181850" y="1097591"/>
            <a:ext cx="9828333"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«فإنما هي زجرة. واحدة فإذا هم بالساهرة»</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2308324"/>
          </a:xfrm>
          <a:prstGeom prst="rect">
            <a:avLst/>
          </a:prstGeom>
          <a:noFill/>
        </p:spPr>
        <p:txBody>
          <a:bodyPr wrap="square" rtlCol="1">
            <a:spAutoFit/>
          </a:bodyPr>
          <a:lstStyle/>
          <a:p>
            <a:r>
              <a:rPr lang="ar-SA" sz="3600" b="1" dirty="0" smtClean="0">
                <a:solidFill>
                  <a:srgbClr val="8D0B7E"/>
                </a:solidFill>
              </a:rPr>
              <a:t>فالأمر يسير على الله . زجرة واحدة فيقمون من قبورهم قومة رجل واحد. فيخرجون من قبورهم أحياء ويكونون على الأرض.</a:t>
            </a:r>
          </a:p>
          <a:p>
            <a:r>
              <a:rPr lang="ar-SA" sz="3600" b="1" dirty="0" smtClean="0">
                <a:solidFill>
                  <a:srgbClr val="8D0B7E"/>
                </a:solidFill>
              </a:rPr>
              <a:t>و(الساهرة) المكان المستوي. وهي الأرض كلها. كانوا بأسفلها وخرجوا على ظاهرها.  </a:t>
            </a:r>
            <a:endParaRPr lang="ar-SA" sz="3200" b="1" dirty="0">
              <a:solidFill>
                <a:srgbClr val="8D0B7E"/>
              </a:solidFill>
            </a:endParaRPr>
          </a:p>
        </p:txBody>
      </p:sp>
    </p:spTree>
    <p:extLst>
      <p:ext uri="{BB962C8B-B14F-4D97-AF65-F5344CB8AC3E}">
        <p14:creationId xmlns:p14="http://schemas.microsoft.com/office/powerpoint/2010/main" val="12064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664075" y="1097591"/>
            <a:ext cx="10863871" cy="923330"/>
          </a:xfrm>
          <a:prstGeom prst="rect">
            <a:avLst/>
          </a:prstGeom>
          <a:noFill/>
        </p:spPr>
        <p:txBody>
          <a:bodyPr wrap="none" lIns="91440" tIns="45720" rIns="91440" bIns="45720">
            <a:spAutoFit/>
          </a:bodyPr>
          <a:lstStyle/>
          <a:p>
            <a:pPr algn="ctr"/>
            <a:r>
              <a:rPr lang="ar-SA" sz="4400" b="1" cap="none" spc="0" dirty="0" smtClean="0">
                <a:ln w="0"/>
                <a:solidFill>
                  <a:srgbClr val="8D0B7E"/>
                </a:solidFill>
                <a:effectLst>
                  <a:reflection blurRad="6350" stA="53000" endA="300" endPos="35500" dir="5400000" sy="-90000" algn="bl" rotWithShape="0"/>
                </a:effectLst>
              </a:rPr>
              <a:t>«</a:t>
            </a:r>
            <a:r>
              <a:rPr lang="ar-SA" sz="4400" b="1" dirty="0">
                <a:solidFill>
                  <a:srgbClr val="800080"/>
                </a:solidFill>
                <a:latin typeface=" diwani"/>
              </a:rPr>
              <a:t>هَلْ أتَاكَ حَدِيثُ مُوسَى </a:t>
            </a:r>
            <a:r>
              <a:rPr lang="ar-SA" sz="4400" b="1" dirty="0" smtClean="0">
                <a:solidFill>
                  <a:srgbClr val="800080"/>
                </a:solidFill>
                <a:latin typeface=" diwani"/>
              </a:rPr>
              <a:t>إِذْ </a:t>
            </a:r>
            <a:r>
              <a:rPr lang="ar-SA" sz="4400" b="1" dirty="0">
                <a:solidFill>
                  <a:srgbClr val="800080"/>
                </a:solidFill>
                <a:latin typeface=" diwani"/>
              </a:rPr>
              <a:t>نَادَاهُ رَبُّهُ بِالْوَادِ الْمُقَدَّسِ طُوًى </a:t>
            </a:r>
            <a:r>
              <a:rPr lang="ar-SA" sz="5400" b="1" dirty="0" smtClean="0">
                <a:solidFill>
                  <a:srgbClr val="800080"/>
                </a:solidFill>
                <a:latin typeface=" diwani"/>
              </a:rPr>
              <a:t>«</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3416320"/>
          </a:xfrm>
          <a:prstGeom prst="rect">
            <a:avLst/>
          </a:prstGeom>
          <a:noFill/>
        </p:spPr>
        <p:txBody>
          <a:bodyPr wrap="square" rtlCol="1">
            <a:spAutoFit/>
          </a:bodyPr>
          <a:lstStyle/>
          <a:p>
            <a:r>
              <a:rPr lang="ar-SA" sz="3600" b="1" dirty="0" smtClean="0">
                <a:solidFill>
                  <a:srgbClr val="D60093"/>
                </a:solidFill>
              </a:rPr>
              <a:t> هل سمعت بخبره؟ استفهام للتشويق لخبر موسى. والمعنى هل جاءك خبر موسى حين كلمه الله نداء في وادي طوى المطهر.</a:t>
            </a:r>
          </a:p>
          <a:p>
            <a:r>
              <a:rPr lang="ar-SA" sz="3600" b="1" dirty="0" smtClean="0">
                <a:solidFill>
                  <a:srgbClr val="D60093"/>
                </a:solidFill>
              </a:rPr>
              <a:t>المقدس: المطهر.</a:t>
            </a:r>
          </a:p>
          <a:p>
            <a:r>
              <a:rPr lang="ar-SA" sz="3600" b="1" dirty="0" smtClean="0">
                <a:solidFill>
                  <a:srgbClr val="D60093"/>
                </a:solidFill>
              </a:rPr>
              <a:t>وادي: مجرى الماء.</a:t>
            </a:r>
          </a:p>
          <a:p>
            <a:r>
              <a:rPr lang="ar-SA" sz="3600" b="1" dirty="0" smtClean="0">
                <a:solidFill>
                  <a:srgbClr val="D60093"/>
                </a:solidFill>
              </a:rPr>
              <a:t>طوى: اسم للوادي على الصحيح.</a:t>
            </a:r>
          </a:p>
          <a:p>
            <a:r>
              <a:rPr lang="ar-SA" sz="3600" b="1" dirty="0" smtClean="0">
                <a:solidFill>
                  <a:srgbClr val="D60093"/>
                </a:solidFill>
              </a:rPr>
              <a:t>ناداه: نداء سمعه بصوت الله </a:t>
            </a:r>
            <a:r>
              <a:rPr lang="ar-SA" sz="3600" b="1" dirty="0" err="1" smtClean="0">
                <a:solidFill>
                  <a:srgbClr val="D60093"/>
                </a:solidFill>
              </a:rPr>
              <a:t>عزوجل</a:t>
            </a:r>
            <a:endParaRPr lang="ar-SA" sz="3200" b="1" dirty="0">
              <a:solidFill>
                <a:srgbClr val="D60093"/>
              </a:solidFill>
            </a:endParaRPr>
          </a:p>
        </p:txBody>
      </p:sp>
    </p:spTree>
    <p:extLst>
      <p:ext uri="{BB962C8B-B14F-4D97-AF65-F5344CB8AC3E}">
        <p14:creationId xmlns:p14="http://schemas.microsoft.com/office/powerpoint/2010/main" val="449777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2375280" y="1097591"/>
            <a:ext cx="7441460" cy="923330"/>
          </a:xfrm>
          <a:prstGeom prst="rect">
            <a:avLst/>
          </a:prstGeom>
          <a:noFill/>
        </p:spPr>
        <p:txBody>
          <a:bodyPr wrap="none" lIns="91440" tIns="45720" rIns="91440" bIns="45720">
            <a:spAutoFit/>
          </a:bodyPr>
          <a:lstStyle/>
          <a:p>
            <a:pPr algn="just"/>
            <a:r>
              <a:rPr lang="ar-SA" sz="5400" b="1" dirty="0">
                <a:solidFill>
                  <a:srgbClr val="800080"/>
                </a:solidFill>
                <a:latin typeface=" diwani"/>
              </a:rPr>
              <a:t>اذْهَبْ إِلَى فِرْعَوْنَ إِنَّهُ طَغَى (17</a:t>
            </a:r>
            <a:r>
              <a:rPr lang="ar-SA" sz="5400" b="1" dirty="0" smtClean="0">
                <a:solidFill>
                  <a:srgbClr val="800080"/>
                </a:solidFill>
                <a:latin typeface=" diwani"/>
              </a:rPr>
              <a:t>)</a:t>
            </a:r>
            <a:endParaRPr lang="ar-SA" sz="5400" b="1" dirty="0">
              <a:solidFill>
                <a:srgbClr val="800080"/>
              </a:solidFill>
              <a:latin typeface=" diwani"/>
            </a:endParaRPr>
          </a:p>
        </p:txBody>
      </p:sp>
      <p:sp>
        <p:nvSpPr>
          <p:cNvPr id="5" name="مربع نص 4"/>
          <p:cNvSpPr txBox="1"/>
          <p:nvPr/>
        </p:nvSpPr>
        <p:spPr>
          <a:xfrm>
            <a:off x="703384" y="2415654"/>
            <a:ext cx="10211254" cy="2308324"/>
          </a:xfrm>
          <a:prstGeom prst="rect">
            <a:avLst/>
          </a:prstGeom>
          <a:noFill/>
        </p:spPr>
        <p:txBody>
          <a:bodyPr wrap="square" rtlCol="1">
            <a:spAutoFit/>
          </a:bodyPr>
          <a:lstStyle/>
          <a:p>
            <a:r>
              <a:rPr lang="ar-SA" sz="3600" b="1" dirty="0" smtClean="0">
                <a:solidFill>
                  <a:srgbClr val="8D0B7E"/>
                </a:solidFill>
              </a:rPr>
              <a:t> طغى: تجبر وتمرد وعتا. </a:t>
            </a:r>
          </a:p>
          <a:p>
            <a:r>
              <a:rPr lang="ar-SA" sz="3600" b="1" dirty="0" smtClean="0">
                <a:solidFill>
                  <a:srgbClr val="8D0B7E"/>
                </a:solidFill>
              </a:rPr>
              <a:t>لأنه ادعى ما ليس له فقال </a:t>
            </a:r>
            <a:r>
              <a:rPr lang="ar-SA" sz="3600" b="1" dirty="0" smtClean="0">
                <a:solidFill>
                  <a:srgbClr val="8D0B7E"/>
                </a:solidFill>
                <a:sym typeface="Wingdings" panose="05000000000000000000" pitchFamily="2" charset="2"/>
              </a:rPr>
              <a:t>: (أنا ربكم الأعلى).</a:t>
            </a:r>
          </a:p>
          <a:p>
            <a:r>
              <a:rPr lang="ar-SA" sz="3600" b="1" dirty="0" smtClean="0">
                <a:solidFill>
                  <a:srgbClr val="8D0B7E"/>
                </a:solidFill>
                <a:sym typeface="Wingdings" panose="05000000000000000000" pitchFamily="2" charset="2"/>
              </a:rPr>
              <a:t>أنكر حق غيره. وهو حق الله تعالى في </a:t>
            </a:r>
            <a:r>
              <a:rPr lang="ar-SA" sz="3600" b="1" dirty="0" err="1" smtClean="0">
                <a:solidFill>
                  <a:srgbClr val="8D0B7E"/>
                </a:solidFill>
                <a:sym typeface="Wingdings" panose="05000000000000000000" pitchFamily="2" charset="2"/>
              </a:rPr>
              <a:t>الأوهية</a:t>
            </a:r>
            <a:r>
              <a:rPr lang="ar-SA" sz="3600" b="1" dirty="0" smtClean="0">
                <a:solidFill>
                  <a:srgbClr val="8D0B7E"/>
                </a:solidFill>
                <a:sym typeface="Wingdings" panose="05000000000000000000" pitchFamily="2" charset="2"/>
              </a:rPr>
              <a:t> فقال: (ما علمتم لكم إلها غيري) . </a:t>
            </a:r>
            <a:endParaRPr lang="ar-SA" sz="3200" b="1" dirty="0">
              <a:solidFill>
                <a:srgbClr val="8D0B7E"/>
              </a:solidFill>
            </a:endParaRPr>
          </a:p>
        </p:txBody>
      </p:sp>
    </p:spTree>
    <p:extLst>
      <p:ext uri="{BB962C8B-B14F-4D97-AF65-F5344CB8AC3E}">
        <p14:creationId xmlns:p14="http://schemas.microsoft.com/office/powerpoint/2010/main" val="260274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563"/>
            <a:ext cx="12192000" cy="6918563"/>
          </a:xfrm>
          <a:prstGeom prst="rect">
            <a:avLst/>
          </a:prstGeom>
        </p:spPr>
      </p:pic>
    </p:spTree>
    <p:extLst>
      <p:ext uri="{BB962C8B-B14F-4D97-AF65-F5344CB8AC3E}">
        <p14:creationId xmlns:p14="http://schemas.microsoft.com/office/powerpoint/2010/main" val="1350548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2442605" y="1097591"/>
            <a:ext cx="7306808" cy="923330"/>
          </a:xfrm>
          <a:prstGeom prst="rect">
            <a:avLst/>
          </a:prstGeom>
          <a:noFill/>
        </p:spPr>
        <p:txBody>
          <a:bodyPr wrap="none" lIns="91440" tIns="45720" rIns="91440" bIns="45720">
            <a:spAutoFit/>
          </a:bodyPr>
          <a:lstStyle/>
          <a:p>
            <a:pPr algn="ctr"/>
            <a:r>
              <a:rPr lang="ar-SA" sz="5400" b="1" dirty="0" smtClean="0">
                <a:solidFill>
                  <a:srgbClr val="800080"/>
                </a:solidFill>
                <a:latin typeface=" diwani"/>
              </a:rPr>
              <a:t>(فَقُلْ </a:t>
            </a:r>
            <a:r>
              <a:rPr lang="ar-SA" sz="5400" b="1" dirty="0">
                <a:solidFill>
                  <a:srgbClr val="800080"/>
                </a:solidFill>
                <a:latin typeface=" diwani"/>
              </a:rPr>
              <a:t>هَلْ لَكَ إِلَى أَنْ تَزَكَّى (18</a:t>
            </a:r>
            <a:r>
              <a:rPr lang="ar-SA" sz="5400" b="1" dirty="0" smtClean="0">
                <a:solidFill>
                  <a:srgbClr val="800080"/>
                </a:solidFill>
                <a:latin typeface=" diwani"/>
              </a:rPr>
              <a:t>))</a:t>
            </a:r>
            <a:endParaRPr lang="ar-SA" sz="5400" b="1" cap="none" spc="0" dirty="0">
              <a:ln w="0"/>
              <a:solidFill>
                <a:srgbClr val="8D0B7E"/>
              </a:solidFill>
              <a:effectLst>
                <a:reflection blurRad="6350" stA="53000" endA="300" endPos="35500" dir="5400000" sy="-90000" algn="bl" rotWithShape="0"/>
              </a:effectLst>
            </a:endParaRPr>
          </a:p>
        </p:txBody>
      </p:sp>
      <p:sp>
        <p:nvSpPr>
          <p:cNvPr id="4" name="مربع نص 3"/>
          <p:cNvSpPr txBox="1"/>
          <p:nvPr/>
        </p:nvSpPr>
        <p:spPr>
          <a:xfrm>
            <a:off x="673682" y="2354355"/>
            <a:ext cx="10844635" cy="1323439"/>
          </a:xfrm>
          <a:prstGeom prst="rect">
            <a:avLst/>
          </a:prstGeom>
          <a:noFill/>
        </p:spPr>
        <p:txBody>
          <a:bodyPr wrap="none" rtlCol="1">
            <a:spAutoFit/>
          </a:bodyPr>
          <a:lstStyle/>
          <a:p>
            <a:r>
              <a:rPr lang="ar-SA" sz="4000" b="1" dirty="0" smtClean="0">
                <a:solidFill>
                  <a:srgbClr val="D60093"/>
                </a:solidFill>
              </a:rPr>
              <a:t>الاستفهام: للتشويق هل لك أن تجيب إلى طريقة ومسلك تزكى به:</a:t>
            </a:r>
          </a:p>
          <a:p>
            <a:r>
              <a:rPr lang="ar-SA" sz="4000" b="1" dirty="0" smtClean="0">
                <a:solidFill>
                  <a:srgbClr val="D60093"/>
                </a:solidFill>
              </a:rPr>
              <a:t> أي تسلم وتطيع. وتطهر من الكفر والتجبر.</a:t>
            </a:r>
            <a:endParaRPr lang="ar-SA" sz="4000" b="1" dirty="0">
              <a:solidFill>
                <a:srgbClr val="D60093"/>
              </a:solidFill>
            </a:endParaRPr>
          </a:p>
        </p:txBody>
      </p:sp>
    </p:spTree>
    <p:extLst>
      <p:ext uri="{BB962C8B-B14F-4D97-AF65-F5344CB8AC3E}">
        <p14:creationId xmlns:p14="http://schemas.microsoft.com/office/powerpoint/2010/main" val="419757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2411347" y="1097591"/>
            <a:ext cx="7369326"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a:t>
            </a:r>
            <a:r>
              <a:rPr lang="ar-SA" sz="5400" b="1" dirty="0">
                <a:solidFill>
                  <a:srgbClr val="800080"/>
                </a:solidFill>
                <a:latin typeface=" diwani"/>
              </a:rPr>
              <a:t>وَأَهْدِيَكَ إِلَى رَبِّكَ فَتَخْشَى (19</a:t>
            </a:r>
            <a:r>
              <a:rPr lang="ar-SA" sz="5400" b="1" dirty="0" smtClean="0">
                <a:solidFill>
                  <a:srgbClr val="800080"/>
                </a:solidFill>
                <a:latin typeface=" diwani"/>
              </a:rPr>
              <a:t>))</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703384" y="2415654"/>
            <a:ext cx="10211254" cy="1754326"/>
          </a:xfrm>
          <a:prstGeom prst="rect">
            <a:avLst/>
          </a:prstGeom>
          <a:noFill/>
        </p:spPr>
        <p:txBody>
          <a:bodyPr wrap="square" rtlCol="1">
            <a:spAutoFit/>
          </a:bodyPr>
          <a:lstStyle/>
          <a:p>
            <a:pPr algn="just"/>
            <a:r>
              <a:rPr lang="ar-SA" sz="3600" b="1" dirty="0" smtClean="0">
                <a:solidFill>
                  <a:srgbClr val="800080"/>
                </a:solidFill>
                <a:latin typeface=" diwani"/>
              </a:rPr>
              <a:t>أهديك: أدلك وأُرشدك إلى الطريق الموصول لمن ملَكَكَ بربوبيته، وهو الاستسلام لله. </a:t>
            </a:r>
          </a:p>
          <a:p>
            <a:pPr algn="just"/>
            <a:r>
              <a:rPr lang="ar-SA" sz="3600" b="1" dirty="0" smtClean="0">
                <a:solidFill>
                  <a:srgbClr val="800080"/>
                </a:solidFill>
                <a:latin typeface=" diwani"/>
              </a:rPr>
              <a:t>فتخشى: الخشية هي الخوف عن علم.</a:t>
            </a:r>
            <a:endParaRPr lang="ar-SA" sz="3600" b="1" dirty="0">
              <a:solidFill>
                <a:srgbClr val="800080"/>
              </a:solidFill>
              <a:latin typeface=" diwani"/>
            </a:endParaRPr>
          </a:p>
        </p:txBody>
      </p:sp>
    </p:spTree>
    <p:extLst>
      <p:ext uri="{BB962C8B-B14F-4D97-AF65-F5344CB8AC3E}">
        <p14:creationId xmlns:p14="http://schemas.microsoft.com/office/powerpoint/2010/main" val="278312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703348" y="1097591"/>
            <a:ext cx="10785325" cy="923330"/>
          </a:xfrm>
          <a:prstGeom prst="rect">
            <a:avLst/>
          </a:prstGeom>
          <a:noFill/>
        </p:spPr>
        <p:txBody>
          <a:bodyPr wrap="none" lIns="91440" tIns="45720" rIns="91440" bIns="45720">
            <a:spAutoFit/>
          </a:bodyPr>
          <a:lstStyle/>
          <a:p>
            <a:pPr algn="ctr"/>
            <a:r>
              <a:rPr lang="ar-SA" sz="5400" b="1" cap="none" spc="0" dirty="0" smtClean="0">
                <a:ln w="0"/>
                <a:solidFill>
                  <a:srgbClr val="8D0B7E"/>
                </a:solidFill>
                <a:effectLst>
                  <a:reflection blurRad="6350" stA="53000" endA="300" endPos="35500" dir="5400000" sy="-90000" algn="bl" rotWithShape="0"/>
                </a:effectLst>
              </a:rPr>
              <a:t>(</a:t>
            </a:r>
            <a:r>
              <a:rPr lang="ar-SA" sz="5400" b="1" dirty="0">
                <a:solidFill>
                  <a:srgbClr val="800080"/>
                </a:solidFill>
                <a:latin typeface=" diwani"/>
              </a:rPr>
              <a:t>فَأَرَاهُ الْآَيَةَ الْكُبْرَى (20) فَكَذَّبَ وَعَصَى (21) </a:t>
            </a:r>
            <a:r>
              <a:rPr lang="ar-SA" sz="5400" b="1" dirty="0" smtClean="0">
                <a:solidFill>
                  <a:srgbClr val="800080"/>
                </a:solidFill>
                <a:latin typeface=" diwani"/>
              </a:rPr>
              <a:t>)</a:t>
            </a:r>
            <a:endParaRPr lang="ar-SA" sz="54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812566" y="2551836"/>
            <a:ext cx="10211254" cy="3416320"/>
          </a:xfrm>
          <a:prstGeom prst="rect">
            <a:avLst/>
          </a:prstGeom>
          <a:noFill/>
        </p:spPr>
        <p:txBody>
          <a:bodyPr wrap="square" rtlCol="1">
            <a:spAutoFit/>
          </a:bodyPr>
          <a:lstStyle/>
          <a:p>
            <a:pPr algn="just"/>
            <a:r>
              <a:rPr lang="ar-SA" sz="3600" b="1" dirty="0" smtClean="0">
                <a:solidFill>
                  <a:srgbClr val="D60093"/>
                </a:solidFill>
                <a:latin typeface=" diwani"/>
              </a:rPr>
              <a:t>الآية العظمى الدالة على نبوته. وهي العصا واليد علامة واضحة على نبوته، وصدقه.</a:t>
            </a:r>
          </a:p>
          <a:p>
            <a:pPr algn="just"/>
            <a:r>
              <a:rPr lang="ar-SA" sz="3600" b="1" dirty="0" smtClean="0">
                <a:solidFill>
                  <a:srgbClr val="D60093"/>
                </a:solidFill>
                <a:latin typeface=" diwani"/>
              </a:rPr>
              <a:t>فكذب الخبر، وعصا الأمر. وحاصله أنه كفر قلبه، فلم ينفعل لموسى ظاهرا وباطنا. وعلمه أن ما جاء به حق </a:t>
            </a:r>
            <a:r>
              <a:rPr lang="ar-SA" sz="3600" b="1" dirty="0" err="1" smtClean="0">
                <a:solidFill>
                  <a:srgbClr val="D60093"/>
                </a:solidFill>
                <a:latin typeface=" diwani"/>
              </a:rPr>
              <a:t>لايلزم</a:t>
            </a:r>
            <a:r>
              <a:rPr lang="ar-SA" sz="3600" b="1" dirty="0" smtClean="0">
                <a:solidFill>
                  <a:srgbClr val="D60093"/>
                </a:solidFill>
                <a:latin typeface=" diwani"/>
              </a:rPr>
              <a:t> منه أنه مؤمن به، لأن المعرفة علم القلب. والإيمان العمل به. وهو الانقياد للحق والخضوع له.</a:t>
            </a:r>
            <a:endParaRPr lang="ar-SA" sz="3600" b="1" dirty="0">
              <a:solidFill>
                <a:srgbClr val="D60093"/>
              </a:solidFill>
              <a:latin typeface=" diwani"/>
            </a:endParaRPr>
          </a:p>
        </p:txBody>
      </p:sp>
    </p:spTree>
    <p:extLst>
      <p:ext uri="{BB962C8B-B14F-4D97-AF65-F5344CB8AC3E}">
        <p14:creationId xmlns:p14="http://schemas.microsoft.com/office/powerpoint/2010/main" val="154305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1745299" y="1097591"/>
            <a:ext cx="8701420" cy="830997"/>
          </a:xfrm>
          <a:prstGeom prst="rect">
            <a:avLst/>
          </a:prstGeom>
          <a:noFill/>
        </p:spPr>
        <p:txBody>
          <a:bodyPr wrap="none" lIns="91440" tIns="45720" rIns="91440" bIns="45720">
            <a:spAutoFit/>
          </a:bodyPr>
          <a:lstStyle/>
          <a:p>
            <a:pPr algn="ctr"/>
            <a:r>
              <a:rPr lang="ar-SA" sz="4800" b="1" cap="none" spc="0" dirty="0" smtClean="0">
                <a:ln w="0"/>
                <a:solidFill>
                  <a:srgbClr val="8D0B7E"/>
                </a:solidFill>
                <a:effectLst>
                  <a:reflection blurRad="6350" stA="53000" endA="300" endPos="35500" dir="5400000" sy="-90000" algn="bl" rotWithShape="0"/>
                </a:effectLst>
              </a:rPr>
              <a:t>(</a:t>
            </a:r>
            <a:r>
              <a:rPr lang="ar-SA" sz="4800" b="1" dirty="0">
                <a:solidFill>
                  <a:srgbClr val="800080"/>
                </a:solidFill>
                <a:latin typeface=" diwani"/>
              </a:rPr>
              <a:t>ثُمَّ أَدْبَرَ يَسْعَى (22) فَحَشَرَ فَنَادَى (23) </a:t>
            </a:r>
            <a:r>
              <a:rPr lang="ar-SA" sz="4800" b="1" dirty="0" smtClean="0">
                <a:solidFill>
                  <a:srgbClr val="800080"/>
                </a:solidFill>
                <a:latin typeface=" diwani"/>
              </a:rPr>
              <a:t> )</a:t>
            </a:r>
            <a:endParaRPr lang="ar-SA" sz="4800" b="1" cap="none" spc="0" dirty="0">
              <a:ln w="0"/>
              <a:solidFill>
                <a:srgbClr val="8D0B7E"/>
              </a:solidFill>
              <a:effectLst>
                <a:reflection blurRad="6350" stA="53000" endA="300" endPos="35500" dir="5400000" sy="-90000" algn="bl" rotWithShape="0"/>
              </a:effectLst>
            </a:endParaRPr>
          </a:p>
        </p:txBody>
      </p:sp>
      <p:sp>
        <p:nvSpPr>
          <p:cNvPr id="4" name="مربع نص 3"/>
          <p:cNvSpPr txBox="1"/>
          <p:nvPr/>
        </p:nvSpPr>
        <p:spPr>
          <a:xfrm>
            <a:off x="350914" y="2392402"/>
            <a:ext cx="10748455" cy="1938992"/>
          </a:xfrm>
          <a:prstGeom prst="rect">
            <a:avLst/>
          </a:prstGeom>
          <a:noFill/>
        </p:spPr>
        <p:txBody>
          <a:bodyPr wrap="none" rtlCol="1">
            <a:spAutoFit/>
          </a:bodyPr>
          <a:lstStyle/>
          <a:p>
            <a:r>
              <a:rPr lang="ar-SA" sz="4000" b="1" dirty="0" smtClean="0">
                <a:solidFill>
                  <a:srgbClr val="D60093"/>
                </a:solidFill>
              </a:rPr>
              <a:t>تولى وأعرض. ومضى في عمل الفساد. سعيا حثيثا.</a:t>
            </a:r>
          </a:p>
          <a:p>
            <a:r>
              <a:rPr lang="ar-SA" sz="4000" b="1" dirty="0" smtClean="0">
                <a:solidFill>
                  <a:srgbClr val="D60093"/>
                </a:solidFill>
              </a:rPr>
              <a:t>فجمع الناس ونادى فيهم بصوت مرتفع ليكون ذلك أبلغ في نهيهم</a:t>
            </a:r>
          </a:p>
          <a:p>
            <a:r>
              <a:rPr lang="ar-SA" sz="4000" b="1" dirty="0" smtClean="0">
                <a:solidFill>
                  <a:srgbClr val="D60093"/>
                </a:solidFill>
              </a:rPr>
              <a:t>عما يريد منهم موسى عليه السلام.  </a:t>
            </a:r>
            <a:endParaRPr lang="ar-SA" sz="4000" b="1" dirty="0">
              <a:solidFill>
                <a:srgbClr val="D60093"/>
              </a:solidFill>
            </a:endParaRPr>
          </a:p>
        </p:txBody>
      </p:sp>
    </p:spTree>
    <p:extLst>
      <p:ext uri="{BB962C8B-B14F-4D97-AF65-F5344CB8AC3E}">
        <p14:creationId xmlns:p14="http://schemas.microsoft.com/office/powerpoint/2010/main" val="242818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996287" y="1097591"/>
            <a:ext cx="10140285" cy="1200329"/>
          </a:xfrm>
          <a:prstGeom prst="rect">
            <a:avLst/>
          </a:prstGeom>
          <a:noFill/>
        </p:spPr>
        <p:txBody>
          <a:bodyPr wrap="square" lIns="91440" tIns="45720" rIns="91440" bIns="45720">
            <a:spAutoFit/>
          </a:bodyPr>
          <a:lstStyle/>
          <a:p>
            <a:pPr algn="ctr"/>
            <a:r>
              <a:rPr lang="ar-SA" sz="3600" b="1" cap="none" spc="0" dirty="0" smtClean="0">
                <a:ln w="0"/>
                <a:solidFill>
                  <a:srgbClr val="8D0B7E"/>
                </a:solidFill>
                <a:effectLst>
                  <a:reflection blurRad="6350" stA="53000" endA="300" endPos="35500" dir="5400000" sy="-90000" algn="bl" rotWithShape="0"/>
                </a:effectLst>
              </a:rPr>
              <a:t>(</a:t>
            </a:r>
            <a:r>
              <a:rPr lang="ar-SA" sz="3600" b="1" dirty="0">
                <a:solidFill>
                  <a:srgbClr val="800080"/>
                </a:solidFill>
                <a:latin typeface=" diwani"/>
              </a:rPr>
              <a:t>فَقَالَ أَنَا رَبُّكُمُ الْأَعْلَى (24) فَأَخَذَهُ اللَّهُ نَكَالَ الْآَخِرَةِ وَالْأُولَى (25</a:t>
            </a:r>
            <a:r>
              <a:rPr lang="ar-SA" sz="3600" b="1" dirty="0" smtClean="0">
                <a:solidFill>
                  <a:srgbClr val="800080"/>
                </a:solidFill>
                <a:latin typeface=" diwani"/>
              </a:rPr>
              <a:t>)</a:t>
            </a:r>
          </a:p>
          <a:p>
            <a:pPr algn="ctr"/>
            <a:r>
              <a:rPr lang="ar-SA" sz="3600" b="1" smtClean="0">
                <a:solidFill>
                  <a:srgbClr val="800080"/>
                </a:solidFill>
                <a:latin typeface=" diwani"/>
              </a:rPr>
              <a:t>إن </a:t>
            </a:r>
            <a:r>
              <a:rPr lang="ar-SA" sz="3600" b="1" dirty="0" smtClean="0">
                <a:solidFill>
                  <a:srgbClr val="800080"/>
                </a:solidFill>
                <a:latin typeface=" diwani"/>
              </a:rPr>
              <a:t>في ذلك لعبرة لمن يخشى)</a:t>
            </a:r>
            <a:endParaRPr lang="ar-SA" sz="3600" b="1" cap="none" spc="0" dirty="0">
              <a:ln w="0"/>
              <a:solidFill>
                <a:srgbClr val="8D0B7E"/>
              </a:solidFill>
              <a:effectLst>
                <a:reflection blurRad="6350" stA="53000" endA="300" endPos="35500" dir="5400000" sy="-90000" algn="bl" rotWithShape="0"/>
              </a:effectLst>
            </a:endParaRPr>
          </a:p>
        </p:txBody>
      </p:sp>
      <p:sp>
        <p:nvSpPr>
          <p:cNvPr id="5" name="مربع نص 4"/>
          <p:cNvSpPr txBox="1"/>
          <p:nvPr/>
        </p:nvSpPr>
        <p:spPr>
          <a:xfrm>
            <a:off x="826214" y="2335704"/>
            <a:ext cx="10211254" cy="3416320"/>
          </a:xfrm>
          <a:prstGeom prst="rect">
            <a:avLst/>
          </a:prstGeom>
          <a:noFill/>
        </p:spPr>
        <p:txBody>
          <a:bodyPr wrap="square" rtlCol="1">
            <a:spAutoFit/>
          </a:bodyPr>
          <a:lstStyle/>
          <a:p>
            <a:pPr algn="just"/>
            <a:r>
              <a:rPr lang="ar-SA" sz="3600" b="1" dirty="0" smtClean="0">
                <a:solidFill>
                  <a:srgbClr val="800080"/>
                </a:solidFill>
                <a:latin typeface=" diwani"/>
              </a:rPr>
              <a:t>الأعلى: اسم تفضيل من العلو . وكان يفتخر بالأنهار الواسعة، وبملك</a:t>
            </a:r>
          </a:p>
          <a:p>
            <a:pPr algn="just"/>
            <a:r>
              <a:rPr lang="ar-SA" sz="3600" b="1" dirty="0" smtClean="0">
                <a:solidFill>
                  <a:srgbClr val="800080"/>
                </a:solidFill>
                <a:latin typeface=" diwani"/>
              </a:rPr>
              <a:t>مصر. (يا قوم أليس لي ملك مصر وهذه الأنهار تجري من تحتي أفلا تبصرون، أن أنا خير من هذا الذي هو مهين </a:t>
            </a:r>
            <a:r>
              <a:rPr lang="ar-SA" sz="3600" b="1" dirty="0" err="1" smtClean="0">
                <a:solidFill>
                  <a:srgbClr val="800080"/>
                </a:solidFill>
                <a:latin typeface=" diwani"/>
              </a:rPr>
              <a:t>ولايكاد</a:t>
            </a:r>
            <a:r>
              <a:rPr lang="ar-SA" sz="3600" b="1" dirty="0" smtClean="0">
                <a:solidFill>
                  <a:srgbClr val="800080"/>
                </a:solidFill>
                <a:latin typeface=" diwani"/>
              </a:rPr>
              <a:t> يبين.)</a:t>
            </a:r>
          </a:p>
          <a:p>
            <a:pPr algn="just"/>
            <a:r>
              <a:rPr lang="ar-SA" sz="3600" b="1" dirty="0" smtClean="0">
                <a:solidFill>
                  <a:srgbClr val="800080"/>
                </a:solidFill>
                <a:latin typeface=" diwani"/>
              </a:rPr>
              <a:t>فنكل الله به في الآخرة والأولى . بأن أغرقه في وقال تعالى:( جعلناهم </a:t>
            </a:r>
            <a:r>
              <a:rPr lang="ar-SA" sz="3600" b="1" dirty="0" err="1" smtClean="0">
                <a:solidFill>
                  <a:srgbClr val="800080"/>
                </a:solidFill>
                <a:latin typeface=" diwani"/>
              </a:rPr>
              <a:t>أأمة</a:t>
            </a:r>
            <a:r>
              <a:rPr lang="ar-SA" sz="3600" b="1" dirty="0" smtClean="0">
                <a:solidFill>
                  <a:srgbClr val="800080"/>
                </a:solidFill>
                <a:latin typeface=" diwani"/>
              </a:rPr>
              <a:t> يدعون إلى النار. ويوم القيامة </a:t>
            </a:r>
            <a:r>
              <a:rPr lang="ar-SA" sz="3600" b="1" dirty="0" err="1" smtClean="0">
                <a:solidFill>
                  <a:srgbClr val="800080"/>
                </a:solidFill>
                <a:latin typeface=" diwani"/>
              </a:rPr>
              <a:t>لاينصرون</a:t>
            </a:r>
            <a:r>
              <a:rPr lang="ar-SA" sz="3600" b="1" dirty="0" smtClean="0">
                <a:solidFill>
                  <a:srgbClr val="800080"/>
                </a:solidFill>
                <a:latin typeface=" diwani"/>
              </a:rPr>
              <a:t>).</a:t>
            </a:r>
          </a:p>
          <a:p>
            <a:pPr algn="just"/>
            <a:r>
              <a:rPr lang="ar-SA" sz="3600" b="1" dirty="0" smtClean="0">
                <a:solidFill>
                  <a:srgbClr val="800080"/>
                </a:solidFill>
                <a:latin typeface=" diwani"/>
              </a:rPr>
              <a:t>إن فيذلك لعبرة لمن يتعظ ويخشى ربه.</a:t>
            </a:r>
            <a:endParaRPr lang="ar-SA" sz="3600" b="1" dirty="0">
              <a:solidFill>
                <a:srgbClr val="800080"/>
              </a:solidFill>
              <a:latin typeface=" diwani"/>
            </a:endParaRPr>
          </a:p>
        </p:txBody>
      </p:sp>
    </p:spTree>
    <p:extLst>
      <p:ext uri="{BB962C8B-B14F-4D97-AF65-F5344CB8AC3E}">
        <p14:creationId xmlns:p14="http://schemas.microsoft.com/office/powerpoint/2010/main" val="252615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818867" y="1004080"/>
            <a:ext cx="10345002" cy="5016758"/>
          </a:xfrm>
          <a:prstGeom prst="rect">
            <a:avLst/>
          </a:prstGeom>
        </p:spPr>
        <p:txBody>
          <a:bodyPr wrap="square">
            <a:spAutoFit/>
          </a:bodyPr>
          <a:lstStyle/>
          <a:p>
            <a:r>
              <a:rPr lang="ar-SA" sz="3200" b="1" dirty="0">
                <a:solidFill>
                  <a:srgbClr val="800080"/>
                </a:solidFill>
                <a:latin typeface=" diwani"/>
              </a:rPr>
              <a:t>أَأَنْتُمْ أَشَدُّ خَلْقًا أَمِ السَّمَاءُ بَنَاهَا (27) رَفَعَ سَمْكَهَا فَسَوَّاهَا (28) وَأَغْطَشَ لَيْلَهَا وَأَخْرَجَ ضُحَاهَا (29</a:t>
            </a:r>
            <a:r>
              <a:rPr lang="ar-SA" sz="3200" b="1" dirty="0" smtClean="0">
                <a:solidFill>
                  <a:srgbClr val="800080"/>
                </a:solidFill>
                <a:latin typeface=" diwani"/>
              </a:rPr>
              <a:t>)</a:t>
            </a:r>
          </a:p>
          <a:p>
            <a:endParaRPr lang="ar-SA" sz="3200" b="1" dirty="0">
              <a:solidFill>
                <a:srgbClr val="800080"/>
              </a:solidFill>
              <a:latin typeface=" diwani"/>
            </a:endParaRPr>
          </a:p>
          <a:p>
            <a:r>
              <a:rPr lang="ar-SA" sz="3200" b="1" dirty="0" smtClean="0">
                <a:solidFill>
                  <a:srgbClr val="800080"/>
                </a:solidFill>
                <a:latin typeface=" diwani"/>
              </a:rPr>
              <a:t>الاستفهام لتقرير امكان البعث. لأن المشركين كذبوا بالبعث وقالوا: (من يحيي العظام وهي رميم) فمن أقدر بقدرة الله على خلق السماء، لابد أن يقر بقدرته على البعث. كما قال تعالى : (لخلق السموات والأرض أكبر من خلق الناس)</a:t>
            </a:r>
          </a:p>
          <a:p>
            <a:r>
              <a:rPr lang="ar-SA" sz="3200" b="1" dirty="0" smtClean="0">
                <a:solidFill>
                  <a:srgbClr val="800080"/>
                </a:solidFill>
                <a:latin typeface=" diwani"/>
              </a:rPr>
              <a:t>بناها: شيدها . ثم بين ذلك البناء فقال:</a:t>
            </a:r>
          </a:p>
          <a:p>
            <a:r>
              <a:rPr lang="ar-SA" sz="3200" b="1" dirty="0" smtClean="0">
                <a:solidFill>
                  <a:srgbClr val="800080"/>
                </a:solidFill>
                <a:latin typeface=" diwani"/>
              </a:rPr>
              <a:t>(رفع سمكها فسواها) جعلها عالية البناء، بعيدة الفناء، مستوية الأرجاء، مكللة بالكواكب في الليلة المظلمة. مرفوعة بغير عمد.</a:t>
            </a:r>
          </a:p>
          <a:p>
            <a:r>
              <a:rPr lang="ar-SA" sz="3200" b="1" dirty="0" smtClean="0">
                <a:solidFill>
                  <a:srgbClr val="800080"/>
                </a:solidFill>
                <a:latin typeface=" diwani"/>
              </a:rPr>
              <a:t>أغطش: أظلم ليلها، وأخرج ضحاها : أنار نهارها.</a:t>
            </a:r>
            <a:endParaRPr lang="ar-SA" sz="3200" dirty="0"/>
          </a:p>
        </p:txBody>
      </p:sp>
    </p:spTree>
    <p:extLst>
      <p:ext uri="{BB962C8B-B14F-4D97-AF65-F5344CB8AC3E}">
        <p14:creationId xmlns:p14="http://schemas.microsoft.com/office/powerpoint/2010/main" val="10754325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787021" y="1311406"/>
            <a:ext cx="10617958" cy="3416320"/>
          </a:xfrm>
          <a:prstGeom prst="rect">
            <a:avLst/>
          </a:prstGeom>
        </p:spPr>
        <p:txBody>
          <a:bodyPr wrap="square">
            <a:spAutoFit/>
          </a:bodyPr>
          <a:lstStyle/>
          <a:p>
            <a:r>
              <a:rPr lang="ar-SA" sz="3600" b="1" dirty="0" smtClean="0">
                <a:solidFill>
                  <a:srgbClr val="800080"/>
                </a:solidFill>
                <a:latin typeface=" diwani"/>
              </a:rPr>
              <a:t>(وَالْأَرْضَ </a:t>
            </a:r>
            <a:r>
              <a:rPr lang="ar-SA" sz="3600" b="1" dirty="0">
                <a:solidFill>
                  <a:srgbClr val="800080"/>
                </a:solidFill>
                <a:latin typeface=" diwani"/>
              </a:rPr>
              <a:t>بَعْدَ ذَلِكَ دَحَاهَا (30) أَخْرَجَ مِنْهَا مَاءَهَا وَمَرْعَاهَا (31</a:t>
            </a:r>
            <a:r>
              <a:rPr lang="ar-SA" sz="3600" b="1" dirty="0" smtClean="0">
                <a:solidFill>
                  <a:srgbClr val="800080"/>
                </a:solidFill>
                <a:latin typeface=" diwani"/>
              </a:rPr>
              <a:t>))</a:t>
            </a:r>
          </a:p>
          <a:p>
            <a:endParaRPr lang="ar-SA" sz="3600" b="1" dirty="0">
              <a:solidFill>
                <a:srgbClr val="800080"/>
              </a:solidFill>
              <a:latin typeface=" diwani"/>
            </a:endParaRPr>
          </a:p>
          <a:p>
            <a:r>
              <a:rPr lang="ar-SA" sz="3600" b="1" dirty="0" smtClean="0">
                <a:solidFill>
                  <a:srgbClr val="800080"/>
                </a:solidFill>
                <a:latin typeface=" diwani"/>
              </a:rPr>
              <a:t>دحاها: بسطها ثم بين ذلك الدحو فقال: (أخرج منها ماءها ومرعاها)</a:t>
            </a:r>
          </a:p>
          <a:p>
            <a:r>
              <a:rPr lang="ar-SA" sz="3600" b="1" dirty="0" smtClean="0">
                <a:solidFill>
                  <a:srgbClr val="800080"/>
                </a:solidFill>
                <a:latin typeface=" diwani"/>
              </a:rPr>
              <a:t>خلقت الأرض قبل السماء، ودحيت بعد خلق السماء بمعنى أخرج منها</a:t>
            </a:r>
          </a:p>
          <a:p>
            <a:r>
              <a:rPr lang="ar-SA" sz="3600" b="1" dirty="0" smtClean="0">
                <a:solidFill>
                  <a:srgbClr val="800080"/>
                </a:solidFill>
                <a:latin typeface=" diwani"/>
              </a:rPr>
              <a:t>الماء والمرعى، وشقق الأنهار، وجعل فيها الجبال والسبل والآكام.</a:t>
            </a:r>
          </a:p>
          <a:p>
            <a:endParaRPr lang="ar-SA" sz="3600" dirty="0"/>
          </a:p>
        </p:txBody>
      </p:sp>
    </p:spTree>
    <p:extLst>
      <p:ext uri="{BB962C8B-B14F-4D97-AF65-F5344CB8AC3E}">
        <p14:creationId xmlns:p14="http://schemas.microsoft.com/office/powerpoint/2010/main" val="346956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928049" y="785715"/>
            <a:ext cx="10112990" cy="4524315"/>
          </a:xfrm>
          <a:prstGeom prst="rect">
            <a:avLst/>
          </a:prstGeom>
        </p:spPr>
        <p:txBody>
          <a:bodyPr wrap="square">
            <a:spAutoFit/>
          </a:bodyPr>
          <a:lstStyle/>
          <a:p>
            <a:r>
              <a:rPr lang="ar-SA" b="1" dirty="0" smtClean="0">
                <a:solidFill>
                  <a:srgbClr val="800080"/>
                </a:solidFill>
                <a:latin typeface=" diwani"/>
              </a:rPr>
              <a:t>(</a:t>
            </a:r>
            <a:r>
              <a:rPr lang="ar-SA" sz="3600" b="1" dirty="0" smtClean="0">
                <a:solidFill>
                  <a:srgbClr val="800080"/>
                </a:solidFill>
                <a:latin typeface=" diwani"/>
              </a:rPr>
              <a:t>وَالْجِبَالَ </a:t>
            </a:r>
            <a:r>
              <a:rPr lang="ar-SA" sz="3600" b="1" dirty="0" err="1">
                <a:solidFill>
                  <a:srgbClr val="800080"/>
                </a:solidFill>
                <a:latin typeface=" diwani"/>
              </a:rPr>
              <a:t>أَرْسَاهَا</a:t>
            </a:r>
            <a:r>
              <a:rPr lang="ar-SA" sz="3600" b="1" dirty="0">
                <a:solidFill>
                  <a:srgbClr val="800080"/>
                </a:solidFill>
                <a:latin typeface=" diwani"/>
              </a:rPr>
              <a:t> (32) مَتَاعًا لَكُمْ وَلِأَنْعَامِكُمْ (33</a:t>
            </a:r>
            <a:r>
              <a:rPr lang="ar-SA" sz="3600" b="1" dirty="0" smtClean="0">
                <a:solidFill>
                  <a:srgbClr val="800080"/>
                </a:solidFill>
                <a:latin typeface=" diwani"/>
              </a:rPr>
              <a:t>))</a:t>
            </a:r>
          </a:p>
          <a:p>
            <a:endParaRPr lang="ar-SA" sz="3600" b="1" dirty="0">
              <a:solidFill>
                <a:srgbClr val="800080"/>
              </a:solidFill>
              <a:latin typeface=" diwani"/>
            </a:endParaRPr>
          </a:p>
          <a:p>
            <a:r>
              <a:rPr lang="ar-SA" sz="3600" b="1" dirty="0" smtClean="0">
                <a:solidFill>
                  <a:srgbClr val="800080"/>
                </a:solidFill>
                <a:latin typeface=" diwani"/>
              </a:rPr>
              <a:t>الجبال: راسية مثبتة في الأرض، وهي تمسك الأرض لئلا تضطرب بالخلق كما قال تعالى : (وألقى في الأرض رواسي أن تميد بكم ). </a:t>
            </a:r>
          </a:p>
          <a:p>
            <a:endParaRPr lang="ar-SA" sz="3600" b="1" dirty="0">
              <a:solidFill>
                <a:srgbClr val="800080"/>
              </a:solidFill>
              <a:latin typeface=" diwani"/>
            </a:endParaRPr>
          </a:p>
          <a:p>
            <a:r>
              <a:rPr lang="ar-SA" sz="3600" b="1" dirty="0" smtClean="0">
                <a:solidFill>
                  <a:srgbClr val="800080"/>
                </a:solidFill>
                <a:latin typeface=" diwani"/>
              </a:rPr>
              <a:t>(متاعا لكم) كل ما تقدم متاعا لخلقه ولما يحتاجون إليه من الأنعام التي يأكلونها ويركبونها مدة احتياجهم إليها في هذه الدار، إلى أن ينتهي الأمد وينقضي الأجل.</a:t>
            </a:r>
            <a:endParaRPr lang="ar-SA" sz="3600" dirty="0">
              <a:solidFill>
                <a:srgbClr val="D60093"/>
              </a:solidFill>
            </a:endParaRPr>
          </a:p>
        </p:txBody>
      </p:sp>
    </p:spTree>
    <p:extLst>
      <p:ext uri="{BB962C8B-B14F-4D97-AF65-F5344CB8AC3E}">
        <p14:creationId xmlns:p14="http://schemas.microsoft.com/office/powerpoint/2010/main" val="268338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48"/>
            <a:ext cx="12192000" cy="6857999"/>
          </a:xfrm>
          <a:prstGeom prst="rect">
            <a:avLst/>
          </a:prstGeom>
        </p:spPr>
      </p:pic>
      <p:sp>
        <p:nvSpPr>
          <p:cNvPr id="2" name="مستطيل 1"/>
          <p:cNvSpPr/>
          <p:nvPr/>
        </p:nvSpPr>
        <p:spPr>
          <a:xfrm>
            <a:off x="846161" y="690181"/>
            <a:ext cx="10399594" cy="3416320"/>
          </a:xfrm>
          <a:prstGeom prst="rect">
            <a:avLst/>
          </a:prstGeom>
        </p:spPr>
        <p:txBody>
          <a:bodyPr wrap="square">
            <a:spAutoFit/>
          </a:bodyPr>
          <a:lstStyle/>
          <a:p>
            <a:r>
              <a:rPr lang="ar-SA" sz="3600" b="1" dirty="0" smtClean="0">
                <a:solidFill>
                  <a:srgbClr val="800080"/>
                </a:solidFill>
                <a:latin typeface=" diwani"/>
              </a:rPr>
              <a:t>(فَإِذَا </a:t>
            </a:r>
            <a:r>
              <a:rPr lang="ar-SA" sz="3600" b="1" dirty="0">
                <a:solidFill>
                  <a:srgbClr val="800080"/>
                </a:solidFill>
                <a:latin typeface=" diwani"/>
              </a:rPr>
              <a:t>جَاءَتِ الطَّامَّةُ الْكُبْرَى (34) يَوْمَ يَتَذَكَّرُ الْإِنْسَانُ مَا سَعَى (35</a:t>
            </a:r>
            <a:r>
              <a:rPr lang="ar-SA" sz="3600" b="1" dirty="0" smtClean="0">
                <a:solidFill>
                  <a:srgbClr val="800080"/>
                </a:solidFill>
                <a:latin typeface=" diwani"/>
              </a:rPr>
              <a:t>))</a:t>
            </a:r>
          </a:p>
          <a:p>
            <a:endParaRPr lang="ar-SA" sz="3600" b="1" dirty="0">
              <a:solidFill>
                <a:srgbClr val="800080"/>
              </a:solidFill>
              <a:latin typeface=" diwani"/>
            </a:endParaRPr>
          </a:p>
          <a:p>
            <a:r>
              <a:rPr lang="ar-SA" sz="3600" b="1" dirty="0" smtClean="0">
                <a:solidFill>
                  <a:srgbClr val="800080"/>
                </a:solidFill>
                <a:latin typeface=" diwani"/>
              </a:rPr>
              <a:t>الطامة الكبرى: وهو يوم القيامة، سميت بذلك لأنها تطم على كل أمر </a:t>
            </a:r>
          </a:p>
          <a:p>
            <a:r>
              <a:rPr lang="ar-SA" sz="3600" b="1" dirty="0" smtClean="0">
                <a:solidFill>
                  <a:srgbClr val="800080"/>
                </a:solidFill>
                <a:latin typeface=" diwani"/>
              </a:rPr>
              <a:t>هائل فظيع.</a:t>
            </a:r>
          </a:p>
          <a:p>
            <a:r>
              <a:rPr lang="ar-SA" sz="3600" b="1" dirty="0" smtClean="0">
                <a:solidFill>
                  <a:srgbClr val="800080"/>
                </a:solidFill>
                <a:latin typeface=" diwani"/>
              </a:rPr>
              <a:t>حينئذ يتذكر ابن آدم جميع عمله خيره وشره.</a:t>
            </a:r>
          </a:p>
          <a:p>
            <a:endParaRPr lang="ar-SA" sz="3600" dirty="0"/>
          </a:p>
        </p:txBody>
      </p:sp>
    </p:spTree>
    <p:extLst>
      <p:ext uri="{BB962C8B-B14F-4D97-AF65-F5344CB8AC3E}">
        <p14:creationId xmlns:p14="http://schemas.microsoft.com/office/powerpoint/2010/main" val="25640202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586854" y="1277035"/>
            <a:ext cx="10590663" cy="3970318"/>
          </a:xfrm>
          <a:prstGeom prst="rect">
            <a:avLst/>
          </a:prstGeom>
        </p:spPr>
        <p:txBody>
          <a:bodyPr wrap="square">
            <a:spAutoFit/>
          </a:bodyPr>
          <a:lstStyle/>
          <a:p>
            <a:r>
              <a:rPr lang="ar-SA" sz="3600" b="1" dirty="0" smtClean="0">
                <a:solidFill>
                  <a:srgbClr val="800080"/>
                </a:solidFill>
                <a:latin typeface=" diwani"/>
              </a:rPr>
              <a:t>(وَبُرِّزَتِ </a:t>
            </a:r>
            <a:r>
              <a:rPr lang="ar-SA" sz="3600" b="1" dirty="0">
                <a:solidFill>
                  <a:srgbClr val="800080"/>
                </a:solidFill>
                <a:latin typeface=" diwani"/>
              </a:rPr>
              <a:t>الْجَحِيمُ لِمَنْ يَرَى (36) فَأَمَّا مَنْ طَغَى (37) وَآَثَرَ الْحَيَاةَ الدُّنْيَا (38) فَإِنَّ الْجَحِيمَ هِيَ </a:t>
            </a:r>
            <a:r>
              <a:rPr lang="ar-SA" sz="3600" b="1" dirty="0" smtClean="0">
                <a:solidFill>
                  <a:srgbClr val="800080"/>
                </a:solidFill>
                <a:latin typeface=" diwani"/>
              </a:rPr>
              <a:t>الْمَأْوَى)</a:t>
            </a:r>
          </a:p>
          <a:p>
            <a:r>
              <a:rPr lang="ar-SA" sz="3600" b="1" dirty="0" smtClean="0">
                <a:solidFill>
                  <a:srgbClr val="800080"/>
                </a:solidFill>
                <a:latin typeface=" diwani"/>
              </a:rPr>
              <a:t>أظهرت للناظرين فرآها الناس عيانا. </a:t>
            </a:r>
          </a:p>
          <a:p>
            <a:r>
              <a:rPr lang="ar-SA" sz="3600" b="1" dirty="0" smtClean="0">
                <a:solidFill>
                  <a:srgbClr val="800080"/>
                </a:solidFill>
                <a:latin typeface=" diwani"/>
              </a:rPr>
              <a:t>ثم ذكر صفات أهل النار وهي :</a:t>
            </a:r>
          </a:p>
          <a:p>
            <a:r>
              <a:rPr lang="ar-SA" sz="3600" b="1" dirty="0" smtClean="0">
                <a:solidFill>
                  <a:srgbClr val="800080"/>
                </a:solidFill>
                <a:latin typeface=" diwani"/>
              </a:rPr>
              <a:t>(فأما من طغى) أي تمرد وعتا. ولم يعبد الله تعالى.</a:t>
            </a:r>
          </a:p>
          <a:p>
            <a:r>
              <a:rPr lang="ar-SA" sz="3600" b="1" dirty="0" smtClean="0">
                <a:solidFill>
                  <a:srgbClr val="800080"/>
                </a:solidFill>
                <a:latin typeface=" diwani"/>
              </a:rPr>
              <a:t>(وأثر الحياة الدنيا) أي قدمها على أمر دينه وأخراه.</a:t>
            </a:r>
          </a:p>
          <a:p>
            <a:r>
              <a:rPr lang="ar-SA" sz="3600" b="1" dirty="0" smtClean="0">
                <a:solidFill>
                  <a:srgbClr val="800080"/>
                </a:solidFill>
                <a:latin typeface=" diwani"/>
              </a:rPr>
              <a:t>(فإن الجحيم هي المأوى) أي مصيره .</a:t>
            </a:r>
            <a:endParaRPr lang="ar-SA" sz="3600" dirty="0"/>
          </a:p>
        </p:txBody>
      </p:sp>
    </p:spTree>
    <p:extLst>
      <p:ext uri="{BB962C8B-B14F-4D97-AF65-F5344CB8AC3E}">
        <p14:creationId xmlns:p14="http://schemas.microsoft.com/office/powerpoint/2010/main" val="2598625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1064525" y="889844"/>
            <a:ext cx="10317708" cy="5509200"/>
          </a:xfrm>
          <a:prstGeom prst="rect">
            <a:avLst/>
          </a:prstGeom>
        </p:spPr>
        <p:txBody>
          <a:bodyPr wrap="square">
            <a:spAutoFit/>
          </a:bodyPr>
          <a:lstStyle/>
          <a:p>
            <a:pPr algn="just"/>
            <a:r>
              <a:rPr lang="ar-SA" sz="3200" b="1" dirty="0" smtClean="0">
                <a:solidFill>
                  <a:srgbClr val="800080"/>
                </a:solidFill>
                <a:effectLst/>
                <a:latin typeface=" diwani"/>
              </a:rPr>
              <a:t>وَالنَّازِعَاتِ غَرْقًا (1) وَالنَّاشِطَاتِ نَشْطًا (2) وَالسَّابِحَاتِ سَبْحًا (3) فَالسَّابِقَاتِ سَبْقًا (4) فَالْمُدَبِّرَاتِ أَمْرًا (5) يَوْمَ تَرْجُفُ الرَّاجِفَةُ (6) تَتْبَعُهَا الرَّادِفَةُ (7) قُلُوبٌ يَوْمَئِذٍ وَاجِفَةٌ (8) أَبْصَارُهَا خَاشِعَةٌ (9) يَقُولُونَ أَئِنَّا لَمَرْدُودُونَ فِي الْحَافِرَةِ (10) أَئِذَا كُنَّا عِظَامًا نَخِرَةً (11) قَالُوا تِلْكَ إِذًا كَرَّةٌ خَاسِرَةٌ (12) فَإِنَّمَا هِيَ زَجْرَةٌ وَاحِدَةٌ (13) فَإِذَا هُمْ بِالسَّاهِرَةِ (14) هَلْ أتَاكَ حَدِيثُ مُوسَى (15) إِذْ نَادَاهُ رَبُّهُ بِالْوَادِ الْمُقَدَّسِ طُوًى (16) اذْهَبْ إِلَى فِرْعَوْنَ إِنَّهُ طَغَى (17) فَقُلْ هَلْ لَكَ إِلَى أَنْ تَزَكَّى (18) وَأَهْدِيَكَ إِلَى رَبِّكَ فَتَخْشَى (19) فَأَرَاهُ الْآَيَةَ الْكُبْرَى (20) فَكَذَّبَ وَعَصَى (21) ثُمَّ أَدْبَرَ يَسْعَى (22) فَحَشَرَ فَنَادَى (23) فَقَالَ أَنَا رَبُّكُمُ الْأَعْلَى (24) فَأَخَذَهُ اللَّهُ نَكَالَ الْآَخِرَةِ وَالْأُولَى (25)</a:t>
            </a:r>
          </a:p>
          <a:p>
            <a:pPr algn="just"/>
            <a:r>
              <a:rPr lang="ar-SA" sz="3200" b="1" dirty="0" smtClean="0">
                <a:solidFill>
                  <a:srgbClr val="800080"/>
                </a:solidFill>
                <a:effectLst/>
                <a:latin typeface=" diwani"/>
              </a:rPr>
              <a:t/>
            </a:r>
            <a:br>
              <a:rPr lang="ar-SA" sz="3200" b="1" dirty="0" smtClean="0">
                <a:solidFill>
                  <a:srgbClr val="800080"/>
                </a:solidFill>
                <a:effectLst/>
                <a:latin typeface=" diwani"/>
              </a:rPr>
            </a:br>
            <a:endParaRPr lang="ar-SA" sz="3200" b="1" dirty="0">
              <a:solidFill>
                <a:srgbClr val="800080"/>
              </a:solidFill>
            </a:endParaRPr>
          </a:p>
        </p:txBody>
      </p:sp>
    </p:spTree>
    <p:extLst>
      <p:ext uri="{BB962C8B-B14F-4D97-AF65-F5344CB8AC3E}">
        <p14:creationId xmlns:p14="http://schemas.microsoft.com/office/powerpoint/2010/main" val="463895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655092" y="1720839"/>
            <a:ext cx="10563368" cy="3416320"/>
          </a:xfrm>
          <a:prstGeom prst="rect">
            <a:avLst/>
          </a:prstGeom>
        </p:spPr>
        <p:txBody>
          <a:bodyPr wrap="square">
            <a:spAutoFit/>
          </a:bodyPr>
          <a:lstStyle/>
          <a:p>
            <a:pPr algn="just"/>
            <a:r>
              <a:rPr lang="ar-SA" sz="3200" b="1" dirty="0" smtClean="0">
                <a:solidFill>
                  <a:srgbClr val="800080"/>
                </a:solidFill>
                <a:latin typeface=" diwani"/>
              </a:rPr>
              <a:t>(وَأَمَّا </a:t>
            </a:r>
            <a:r>
              <a:rPr lang="ar-SA" sz="3200" b="1" dirty="0">
                <a:solidFill>
                  <a:srgbClr val="800080"/>
                </a:solidFill>
                <a:latin typeface=" diwani"/>
              </a:rPr>
              <a:t>مَنْ خَافَ مَقَامَ رَبِّهِ وَنَهَى النَّفْسَ عَنِ الْهَوَى (40) فَإِنَّ الْجَنَّةَ هِيَ الْمَأْوَى (41</a:t>
            </a:r>
            <a:r>
              <a:rPr lang="ar-SA" sz="3200" b="1" dirty="0" smtClean="0">
                <a:solidFill>
                  <a:srgbClr val="800080"/>
                </a:solidFill>
                <a:latin typeface=" diwani"/>
              </a:rPr>
              <a:t>))</a:t>
            </a:r>
          </a:p>
          <a:p>
            <a:pPr algn="just"/>
            <a:endParaRPr lang="ar-SA" sz="3200" b="1" dirty="0" smtClean="0">
              <a:solidFill>
                <a:srgbClr val="800080"/>
              </a:solidFill>
              <a:latin typeface=" diwani"/>
            </a:endParaRPr>
          </a:p>
          <a:p>
            <a:pPr algn="just"/>
            <a:r>
              <a:rPr lang="ar-SA" sz="4000" b="1" dirty="0" smtClean="0">
                <a:solidFill>
                  <a:srgbClr val="D60093"/>
                </a:solidFill>
                <a:latin typeface=" diwani"/>
              </a:rPr>
              <a:t>خاف مقام ربه، ونهى النفس عن هواها. المخالف لأمر الله ورسوله. وردها إلى طاعة الله تعالى، فإن منقلبه ومصيره ومرجعه إلى جنة الخلد. </a:t>
            </a:r>
            <a:endParaRPr lang="ar-SA" sz="4000" b="1" dirty="0">
              <a:solidFill>
                <a:srgbClr val="D60093"/>
              </a:solidFill>
            </a:endParaRPr>
          </a:p>
        </p:txBody>
      </p:sp>
    </p:spTree>
    <p:extLst>
      <p:ext uri="{BB962C8B-B14F-4D97-AF65-F5344CB8AC3E}">
        <p14:creationId xmlns:p14="http://schemas.microsoft.com/office/powerpoint/2010/main" val="3112214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مستطيل 1"/>
          <p:cNvSpPr/>
          <p:nvPr/>
        </p:nvSpPr>
        <p:spPr>
          <a:xfrm>
            <a:off x="1201004" y="853954"/>
            <a:ext cx="10140286" cy="5509200"/>
          </a:xfrm>
          <a:prstGeom prst="rect">
            <a:avLst/>
          </a:prstGeom>
        </p:spPr>
        <p:txBody>
          <a:bodyPr wrap="square">
            <a:spAutoFit/>
          </a:bodyPr>
          <a:lstStyle/>
          <a:p>
            <a:pPr algn="just"/>
            <a:r>
              <a:rPr lang="ar-SA" sz="3200" b="1" dirty="0">
                <a:solidFill>
                  <a:srgbClr val="800080"/>
                </a:solidFill>
                <a:latin typeface=" diwani"/>
              </a:rPr>
              <a:t>يَسْأَلُونَكَ عَنِ السَّاعَةِ أَيَّانَ مُرْسَاهَا (42) فِيمَ أَنْتَ مِنْ ذِكْرَاهَا (43) إِلَى رَبِّكَ مُنْتَهَاهَا (44) إِنَّمَا أَنْتَ مُنْذِرُ مَنْ يَخْشَاهَا (45) كَأَنَّهُمْ يَوْمَ يَرَوْنَهَا لَمْ يَلْبَثُوا إِلَّا عَشِيَّةً أَوْ ضُحَاهَا (46</a:t>
            </a:r>
            <a:r>
              <a:rPr lang="ar-SA" sz="3200" b="1" dirty="0" smtClean="0">
                <a:solidFill>
                  <a:srgbClr val="800080"/>
                </a:solidFill>
                <a:latin typeface=" diwani"/>
              </a:rPr>
              <a:t>)</a:t>
            </a:r>
          </a:p>
          <a:p>
            <a:pPr algn="just"/>
            <a:r>
              <a:rPr lang="ar-SA" sz="3200" b="1" dirty="0" smtClean="0">
                <a:solidFill>
                  <a:srgbClr val="D60093"/>
                </a:solidFill>
                <a:latin typeface=" diwani"/>
              </a:rPr>
              <a:t>مرساها: متى وقوعها؟</a:t>
            </a:r>
          </a:p>
          <a:p>
            <a:pPr algn="just"/>
            <a:r>
              <a:rPr lang="ar-SA" sz="3200" b="1" dirty="0" smtClean="0">
                <a:solidFill>
                  <a:srgbClr val="D60093"/>
                </a:solidFill>
                <a:latin typeface=" diwani"/>
              </a:rPr>
              <a:t>والسؤال نوعين:</a:t>
            </a:r>
          </a:p>
          <a:p>
            <a:pPr algn="just"/>
            <a:r>
              <a:rPr lang="ar-SA" sz="3200" b="1" dirty="0" smtClean="0">
                <a:solidFill>
                  <a:srgbClr val="D60093"/>
                </a:solidFill>
                <a:latin typeface=" diwani"/>
              </a:rPr>
              <a:t>سؤال استبعاد وإنكار لها.</a:t>
            </a:r>
          </a:p>
          <a:p>
            <a:pPr algn="just"/>
            <a:r>
              <a:rPr lang="ar-SA" sz="3200" b="1" dirty="0" smtClean="0">
                <a:solidFill>
                  <a:srgbClr val="D60093"/>
                </a:solidFill>
                <a:latin typeface=" diwani"/>
              </a:rPr>
              <a:t>سؤال ليستعد لها. </a:t>
            </a:r>
          </a:p>
          <a:p>
            <a:pPr algn="just"/>
            <a:r>
              <a:rPr lang="ar-SA" sz="3200" b="1" dirty="0" smtClean="0">
                <a:solidFill>
                  <a:srgbClr val="D60093"/>
                </a:solidFill>
                <a:latin typeface=" diwani"/>
              </a:rPr>
              <a:t>لكن السؤال الذي يجب أن يرد على النفس ويكون لديك جواب له. على أي حال أموت؟ </a:t>
            </a:r>
          </a:p>
          <a:p>
            <a:pPr algn="just"/>
            <a:r>
              <a:rPr lang="ar-SA" sz="3200" b="1" dirty="0" smtClean="0">
                <a:solidFill>
                  <a:srgbClr val="D60093"/>
                </a:solidFill>
                <a:latin typeface=" diwani"/>
              </a:rPr>
              <a:t>ولذا ينبغي لك أن تكثر الاستغفار، ومحاسبة النفس، والاستعداد لما بعد الموت.</a:t>
            </a:r>
            <a:endParaRPr lang="ar-SA" sz="3200" b="1" dirty="0">
              <a:solidFill>
                <a:srgbClr val="D60093"/>
              </a:solidFill>
            </a:endParaRPr>
          </a:p>
        </p:txBody>
      </p:sp>
    </p:spTree>
    <p:extLst>
      <p:ext uri="{BB962C8B-B14F-4D97-AF65-F5344CB8AC3E}">
        <p14:creationId xmlns:p14="http://schemas.microsoft.com/office/powerpoint/2010/main" val="28986174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478" y="-150125"/>
            <a:ext cx="12192000" cy="6857999"/>
          </a:xfrm>
          <a:prstGeom prst="rect">
            <a:avLst/>
          </a:prstGeom>
        </p:spPr>
      </p:pic>
      <p:sp>
        <p:nvSpPr>
          <p:cNvPr id="4" name="مستطيل 3"/>
          <p:cNvSpPr/>
          <p:nvPr/>
        </p:nvSpPr>
        <p:spPr>
          <a:xfrm>
            <a:off x="3104744" y="1851027"/>
            <a:ext cx="5740674" cy="1754326"/>
          </a:xfrm>
          <a:prstGeom prst="rect">
            <a:avLst/>
          </a:prstGeom>
          <a:noFill/>
        </p:spPr>
        <p:txBody>
          <a:bodyPr wrap="none" lIns="91440" tIns="45720" rIns="91440" bIns="45720">
            <a:prstTxWarp prst="textArchUp">
              <a:avLst/>
            </a:prstTxWarp>
            <a:spAutoFit/>
          </a:bodyPr>
          <a:lstStyle/>
          <a:p>
            <a:pPr algn="ctr"/>
            <a:r>
              <a:rPr lang="ar-SA" sz="5400" b="1" dirty="0" smtClean="0">
                <a:ln w="22225">
                  <a:solidFill>
                    <a:schemeClr val="accent2"/>
                  </a:solidFill>
                  <a:prstDash val="solid"/>
                </a:ln>
                <a:solidFill>
                  <a:schemeClr val="accent2">
                    <a:lumMod val="40000"/>
                    <a:lumOff val="60000"/>
                  </a:schemeClr>
                </a:solidFill>
                <a:effectLst>
                  <a:glow rad="139700">
                    <a:schemeClr val="accent4">
                      <a:satMod val="175000"/>
                      <a:alpha val="40000"/>
                    </a:schemeClr>
                  </a:glow>
                </a:effectLst>
              </a:rPr>
              <a:t>والحمد لله رب العالمين </a:t>
            </a:r>
          </a:p>
          <a:p>
            <a:pPr algn="ctr"/>
            <a:r>
              <a:rPr lang="ar-SA" sz="5400" b="1" dirty="0" smtClean="0">
                <a:ln w="22225">
                  <a:solidFill>
                    <a:schemeClr val="accent2"/>
                  </a:solidFill>
                  <a:prstDash val="solid"/>
                </a:ln>
                <a:solidFill>
                  <a:schemeClr val="accent2">
                    <a:lumMod val="40000"/>
                    <a:lumOff val="60000"/>
                  </a:schemeClr>
                </a:solidFill>
                <a:effectLst>
                  <a:glow rad="139700">
                    <a:schemeClr val="accent4">
                      <a:satMod val="175000"/>
                      <a:alpha val="40000"/>
                    </a:schemeClr>
                  </a:glow>
                </a:effectLst>
              </a:rPr>
              <a:t>تم تفسير سورة النازعات</a:t>
            </a:r>
            <a:endParaRPr lang="ar-SA" sz="5400" b="1" dirty="0">
              <a:ln w="22225">
                <a:solidFill>
                  <a:schemeClr val="accent2"/>
                </a:solidFill>
                <a:prstDash val="solid"/>
              </a:ln>
              <a:solidFill>
                <a:schemeClr val="accent2">
                  <a:lumMod val="40000"/>
                  <a:lumOff val="60000"/>
                </a:schemeClr>
              </a:solidFill>
              <a:effectLst>
                <a:glow rad="139700">
                  <a:schemeClr val="accent4">
                    <a:satMod val="175000"/>
                    <a:alpha val="40000"/>
                  </a:schemeClr>
                </a:glow>
              </a:effectLst>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504" y="2565780"/>
            <a:ext cx="6387153" cy="3552896"/>
          </a:xfrm>
          <a:prstGeom prst="rect">
            <a:avLst/>
          </a:prstGeom>
        </p:spPr>
      </p:pic>
    </p:spTree>
    <p:extLst>
      <p:ext uri="{BB962C8B-B14F-4D97-AF65-F5344CB8AC3E}">
        <p14:creationId xmlns:p14="http://schemas.microsoft.com/office/powerpoint/2010/main" val="4018792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896203" y="1058166"/>
            <a:ext cx="10399594" cy="4524315"/>
          </a:xfrm>
          <a:prstGeom prst="rect">
            <a:avLst/>
          </a:prstGeom>
        </p:spPr>
        <p:txBody>
          <a:bodyPr wrap="square">
            <a:spAutoFit/>
          </a:bodyPr>
          <a:lstStyle/>
          <a:p>
            <a:pPr algn="just"/>
            <a:r>
              <a:rPr lang="ar-SA" sz="3200" b="1" dirty="0" smtClean="0">
                <a:solidFill>
                  <a:srgbClr val="800080"/>
                </a:solidFill>
                <a:effectLst/>
                <a:latin typeface=" diwani"/>
              </a:rPr>
              <a:t>إِنَّ فِي ذَلِكَ لَعِبْرَةً لِمَنْ يَخْشَى (26) أَأَنْتُمْ أَشَدُّ خَلْقًا أَمِ السَّمَاءُ بَنَاهَا (27) رَفَعَ سَمْكَهَا فَسَوَّاهَا (28) وَأَغْطَشَ لَيْلَهَا وَأَخْرَجَ ضُحَاهَا (29) وَالْأَرْضَ بَعْدَ ذَلِكَ دَحَاهَا (30) أَخْرَجَ مِنْهَا مَاءَهَا وَمَرْعَاهَا (31) وَالْجِبَالَ </a:t>
            </a:r>
            <a:r>
              <a:rPr lang="ar-SA" sz="3200" b="1" dirty="0" err="1" smtClean="0">
                <a:solidFill>
                  <a:srgbClr val="800080"/>
                </a:solidFill>
                <a:effectLst/>
                <a:latin typeface=" diwani"/>
              </a:rPr>
              <a:t>أَرْسَاهَا</a:t>
            </a:r>
            <a:r>
              <a:rPr lang="ar-SA" sz="3200" b="1" dirty="0" smtClean="0">
                <a:solidFill>
                  <a:srgbClr val="800080"/>
                </a:solidFill>
                <a:effectLst/>
                <a:latin typeface=" diwani"/>
              </a:rPr>
              <a:t> (32) مَتَاعًا لَكُمْ وَلِأَنْعَامِكُمْ (33) فَإِذَا جَاءَتِ الطَّامَّةُ الْكُبْرَى (34) يَوْمَ يَتَذَكَّرُ الْإِنْسَانُ مَا سَعَى (35) وَبُرِّزَتِ الْجَحِيمُ لِمَنْ يَرَى (36) فَأَمَّا مَنْ طَغَى (37) وَآَثَرَ الْحَيَاةَ الدُّنْيَا (38) فَإِنَّ الْجَحِيمَ هِيَ الْمَأْوَى (39) وَأَمَّا مَنْ خَافَ مَقَامَ رَبِّهِ وَنَهَى النَّفْسَ عَنِ الْهَوَى (40) فَإِنَّ الْجَنَّةَ هِيَ الْمَأْوَى (41) يَسْأَلُونَكَ عَنِ السَّاعَةِ أَيَّانَ مُرْسَاهَا (42) فِيمَ أَنْتَ مِنْ ذِكْرَاهَا (43) إِلَى رَبِّكَ مُنْتَهَاهَا (44) إِنَّمَا أَنْتَ مُنْذِرُ مَنْ يَخْشَاهَا (45) كَأَنَّهُمْ يَوْمَ يَرَوْنَهَا لَمْ يَلْبَثُوا إِلَّا عَشِيَّةً أَوْ ضُحَاهَا (46)</a:t>
            </a:r>
            <a:endParaRPr lang="ar-SA" sz="3200" b="1" dirty="0">
              <a:solidFill>
                <a:srgbClr val="800080"/>
              </a:solidFill>
            </a:endParaRPr>
          </a:p>
        </p:txBody>
      </p:sp>
    </p:spTree>
    <p:extLst>
      <p:ext uri="{BB962C8B-B14F-4D97-AF65-F5344CB8AC3E}">
        <p14:creationId xmlns:p14="http://schemas.microsoft.com/office/powerpoint/2010/main" val="134014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936992" y="1150922"/>
            <a:ext cx="10695557" cy="5078313"/>
          </a:xfrm>
          <a:prstGeom prst="rect">
            <a:avLst/>
          </a:prstGeom>
          <a:noFill/>
        </p:spPr>
        <p:txBody>
          <a:bodyPr wrap="none" lIns="91440" tIns="45720" rIns="91440" bIns="45720">
            <a:spAutoFit/>
          </a:bodyPr>
          <a:lstStyle/>
          <a:p>
            <a:pPr algn="ctr"/>
            <a:r>
              <a:rPr lang="ar-SA" sz="5400" b="1" cap="none" spc="0" dirty="0" smtClean="0">
                <a:ln w="0"/>
                <a:solidFill>
                  <a:srgbClr val="D60093"/>
                </a:solidFill>
                <a:effectLst>
                  <a:outerShdw blurRad="38100" dist="19050" dir="2700000" algn="tl" rotWithShape="0">
                    <a:schemeClr val="dk1">
                      <a:alpha val="40000"/>
                    </a:schemeClr>
                  </a:outerShdw>
                </a:effectLst>
              </a:rPr>
              <a:t>النازعات :</a:t>
            </a:r>
            <a:r>
              <a:rPr lang="ar-SA" sz="5400" b="1" cap="none" spc="0" dirty="0" smtClean="0">
                <a:ln w="0"/>
                <a:solidFill>
                  <a:srgbClr val="FF0000"/>
                </a:solidFill>
                <a:effectLst>
                  <a:outerShdw blurRad="38100" dist="19050" dir="2700000" algn="tl" rotWithShape="0">
                    <a:schemeClr val="dk1">
                      <a:alpha val="40000"/>
                    </a:schemeClr>
                  </a:outerShdw>
                </a:effectLst>
              </a:rPr>
              <a:t>فيها أقوال</a:t>
            </a:r>
            <a:r>
              <a:rPr lang="ar-SA" sz="5400" b="1" cap="none" spc="0" dirty="0" smtClean="0">
                <a:ln w="0"/>
                <a:solidFill>
                  <a:srgbClr val="D60093"/>
                </a:solidFill>
                <a:effectLst>
                  <a:outerShdw blurRad="38100" dist="19050" dir="2700000" algn="tl" rotWithShape="0">
                    <a:schemeClr val="dk1">
                      <a:alpha val="40000"/>
                    </a:schemeClr>
                  </a:outerShdw>
                </a:effectLst>
              </a:rPr>
              <a:t> </a:t>
            </a:r>
          </a:p>
          <a:p>
            <a:pPr marL="914400" indent="-914400" algn="ctr">
              <a:buAutoNum type="arabicPeriod"/>
            </a:pPr>
            <a:r>
              <a:rPr lang="ar-SA" sz="5400" b="1" cap="none" spc="0" dirty="0" smtClean="0">
                <a:ln w="0"/>
                <a:solidFill>
                  <a:srgbClr val="D60093"/>
                </a:solidFill>
                <a:effectLst>
                  <a:outerShdw blurRad="38100" dist="19050" dir="2700000" algn="tl" rotWithShape="0">
                    <a:schemeClr val="dk1">
                      <a:alpha val="40000"/>
                    </a:schemeClr>
                  </a:outerShdw>
                </a:effectLst>
              </a:rPr>
              <a:t>الملائكة تنزع أرواح بني آدم.</a:t>
            </a:r>
          </a:p>
          <a:p>
            <a:pPr marL="914400" indent="-914400" algn="ctr">
              <a:buAutoNum type="arabicPeriod"/>
            </a:pPr>
            <a:r>
              <a:rPr lang="ar-SA" sz="5400" b="1" dirty="0" smtClean="0">
                <a:ln w="0"/>
                <a:solidFill>
                  <a:srgbClr val="D60093"/>
                </a:solidFill>
                <a:effectLst>
                  <a:outerShdw blurRad="38100" dist="19050" dir="2700000" algn="tl" rotWithShape="0">
                    <a:schemeClr val="dk1">
                      <a:alpha val="40000"/>
                    </a:schemeClr>
                  </a:outerShdw>
                </a:effectLst>
              </a:rPr>
              <a:t>أنفس الكفار تنزع ثم تنشط ثم تلقى في النار</a:t>
            </a:r>
          </a:p>
          <a:p>
            <a:pPr marL="914400" indent="-914400" algn="ctr">
              <a:buAutoNum type="arabicPeriod"/>
            </a:pPr>
            <a:r>
              <a:rPr lang="ar-SA" sz="5400" b="1" cap="none" spc="0" dirty="0" smtClean="0">
                <a:ln w="0"/>
                <a:solidFill>
                  <a:srgbClr val="D60093"/>
                </a:solidFill>
                <a:effectLst>
                  <a:outerShdw blurRad="38100" dist="19050" dir="2700000" algn="tl" rotWithShape="0">
                    <a:schemeClr val="dk1">
                      <a:alpha val="40000"/>
                    </a:schemeClr>
                  </a:outerShdw>
                </a:effectLst>
              </a:rPr>
              <a:t>الموت.</a:t>
            </a:r>
          </a:p>
          <a:p>
            <a:pPr marL="914400" indent="-914400" algn="ctr">
              <a:buAutoNum type="arabicPeriod"/>
            </a:pPr>
            <a:r>
              <a:rPr lang="ar-SA" sz="5400" b="1" dirty="0" smtClean="0">
                <a:ln w="0"/>
                <a:solidFill>
                  <a:srgbClr val="D60093"/>
                </a:solidFill>
                <a:effectLst>
                  <a:outerShdw blurRad="38100" dist="19050" dir="2700000" algn="tl" rotWithShape="0">
                    <a:schemeClr val="dk1">
                      <a:alpha val="40000"/>
                    </a:schemeClr>
                  </a:outerShdw>
                </a:effectLst>
              </a:rPr>
              <a:t>القسي في القتال.</a:t>
            </a:r>
          </a:p>
          <a:p>
            <a:pPr algn="ctr"/>
            <a:r>
              <a:rPr lang="ar-SA" sz="5400" b="1" cap="none" spc="0" dirty="0" smtClean="0">
                <a:ln w="0"/>
                <a:solidFill>
                  <a:srgbClr val="FF0000"/>
                </a:solidFill>
                <a:effectLst>
                  <a:outerShdw blurRad="38100" dist="19050" dir="2700000" algn="tl" rotWithShape="0">
                    <a:schemeClr val="dk1">
                      <a:alpha val="40000"/>
                    </a:schemeClr>
                  </a:outerShdw>
                </a:effectLst>
              </a:rPr>
              <a:t>الصحيح: الأول. </a:t>
            </a:r>
            <a:endParaRPr lang="ar-SA" sz="5400" b="1"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2757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repeatCount="indefinite" fill="hold" nodeType="clickEffect">
                                  <p:stCondLst>
                                    <p:cond delay="0"/>
                                  </p:stCondLst>
                                  <p:childTnLst>
                                    <p:anim calcmode="discrete" valueType="str">
                                      <p:cBhvr override="childStyle">
                                        <p:cTn id="6" dur="1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21" presetClass="entr" presetSubtype="1" repeatCount="indefinite"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Effect transition="in" filter="wheel(1)">
                                      <p:cBhvr>
                                        <p:cTn id="11"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717452" y="843676"/>
            <a:ext cx="10760353" cy="3970318"/>
          </a:xfrm>
          <a:prstGeom prst="rect">
            <a:avLst/>
          </a:prstGeom>
          <a:noFill/>
        </p:spPr>
        <p:txBody>
          <a:bodyPr wrap="square" lIns="91440" tIns="45720" rIns="91440" bIns="45720">
            <a:spAutoFit/>
          </a:bodyPr>
          <a:lstStyle/>
          <a:p>
            <a:r>
              <a:rPr lang="ar-SA" sz="5400" b="1" dirty="0" smtClean="0">
                <a:ln w="9525">
                  <a:solidFill>
                    <a:schemeClr val="bg1"/>
                  </a:solidFill>
                  <a:prstDash val="solid"/>
                </a:ln>
                <a:solidFill>
                  <a:srgbClr val="800080"/>
                </a:solidFill>
                <a:effectLst>
                  <a:outerShdw blurRad="12700" dist="38100" dir="2700000" algn="tl" rotWithShape="0">
                    <a:schemeClr val="accent5">
                      <a:lumMod val="60000"/>
                      <a:lumOff val="40000"/>
                    </a:schemeClr>
                  </a:outerShdw>
                </a:effectLst>
              </a:rPr>
              <a:t>والنازعات غرقا</a:t>
            </a:r>
            <a:r>
              <a:rPr lang="ar-SA" sz="5400" b="1" cap="none" spc="0" dirty="0" smtClean="0">
                <a:ln w="22225">
                  <a:solidFill>
                    <a:schemeClr val="accent2"/>
                  </a:solidFill>
                  <a:prstDash val="solid"/>
                </a:ln>
                <a:effectLst/>
              </a:rPr>
              <a:t>: </a:t>
            </a:r>
            <a:endParaRPr lang="ar-SA" sz="5400" b="1" cap="none" spc="0" dirty="0" smtClean="0">
              <a:ln w="22225">
                <a:solidFill>
                  <a:schemeClr val="accent2"/>
                </a:solidFill>
                <a:prstDash val="solid"/>
              </a:ln>
              <a:solidFill>
                <a:srgbClr val="D60093"/>
              </a:solidFill>
              <a:effectLst/>
            </a:endParaRPr>
          </a:p>
          <a:p>
            <a:r>
              <a:rPr lang="ar-SA" sz="3600" b="1" dirty="0" smtClean="0">
                <a:ln w="0"/>
                <a:effectLst>
                  <a:outerShdw blurRad="38100" dist="19050" dir="2700000" algn="tl" rotWithShape="0">
                    <a:schemeClr val="dk1">
                      <a:alpha val="40000"/>
                    </a:schemeClr>
                  </a:outerShdw>
                </a:effectLst>
              </a:rPr>
              <a:t>الواو: واو القسم. يقسم تعالى بالملائكة، حين تجذب أرواح الكفار من أجسادهم عند الموت جذبا شديدا، كما يشد الرامي بالقوس السهم إلى آخره. </a:t>
            </a:r>
          </a:p>
          <a:p>
            <a:r>
              <a:rPr lang="ar-SA" sz="3600" b="1" dirty="0" smtClean="0">
                <a:ln w="0"/>
                <a:effectLst>
                  <a:outerShdw blurRad="38100" dist="19050" dir="2700000" algn="tl" rotWithShape="0">
                    <a:schemeClr val="dk1">
                      <a:alpha val="40000"/>
                    </a:schemeClr>
                  </a:outerShdw>
                </a:effectLst>
              </a:rPr>
              <a:t>«غرقا» نزعا شديدا.</a:t>
            </a:r>
          </a:p>
          <a:p>
            <a:pPr algn="ctr"/>
            <a:endParaRPr lang="ar-SA"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04104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364" y="-136478"/>
            <a:ext cx="12192000" cy="6857999"/>
          </a:xfrm>
          <a:prstGeom prst="rect">
            <a:avLst/>
          </a:prstGeom>
        </p:spPr>
      </p:pic>
      <p:sp>
        <p:nvSpPr>
          <p:cNvPr id="3" name="مستطيل 2"/>
          <p:cNvSpPr/>
          <p:nvPr/>
        </p:nvSpPr>
        <p:spPr>
          <a:xfrm>
            <a:off x="1310185" y="715454"/>
            <a:ext cx="10249470" cy="4247317"/>
          </a:xfrm>
          <a:prstGeom prst="rect">
            <a:avLst/>
          </a:prstGeom>
          <a:noFill/>
        </p:spPr>
        <p:txBody>
          <a:bodyPr wrap="square" lIns="91440" tIns="45720" rIns="91440" bIns="45720">
            <a:spAutoFit/>
          </a:bodyPr>
          <a:lstStyle/>
          <a:p>
            <a:pPr algn="ctr"/>
            <a:r>
              <a:rPr lang="ar-SA" sz="5400" b="0" cap="none" spc="0" dirty="0" smtClean="0">
                <a:ln w="0"/>
                <a:solidFill>
                  <a:schemeClr val="tx1"/>
                </a:solidFill>
                <a:effectLst>
                  <a:outerShdw blurRad="38100" dist="19050" dir="2700000" algn="tl" rotWithShape="0">
                    <a:schemeClr val="dk1">
                      <a:alpha val="40000"/>
                    </a:schemeClr>
                  </a:outerShdw>
                </a:effectLst>
              </a:rPr>
              <a:t>والناشطات نشطا:</a:t>
            </a:r>
          </a:p>
          <a:p>
            <a:pPr algn="ctr"/>
            <a:endParaRPr lang="ar-SA" sz="5400" dirty="0" smtClean="0">
              <a:ln w="0"/>
              <a:effectLst>
                <a:outerShdw blurRad="38100" dist="19050" dir="2700000" algn="tl" rotWithShape="0">
                  <a:schemeClr val="dk1">
                    <a:alpha val="40000"/>
                  </a:schemeClr>
                </a:outerShdw>
              </a:effectLst>
            </a:endParaRPr>
          </a:p>
          <a:p>
            <a:pPr algn="ctr"/>
            <a:r>
              <a:rPr lang="ar-SA" sz="5400" dirty="0" smtClean="0">
                <a:ln w="0"/>
                <a:effectLst>
                  <a:outerShdw blurRad="38100" dist="19050" dir="2700000" algn="tl" rotWithShape="0">
                    <a:schemeClr val="dk1">
                      <a:alpha val="40000"/>
                    </a:schemeClr>
                  </a:outerShdw>
                </a:effectLst>
              </a:rPr>
              <a:t>الملائكة تسل أرواح المؤمنين بخفة وسهولة.</a:t>
            </a:r>
          </a:p>
          <a:p>
            <a:pPr algn="ctr"/>
            <a:r>
              <a:rPr lang="ar-SA" sz="5400" b="0" cap="none" spc="0" dirty="0" smtClean="0">
                <a:ln w="0"/>
                <a:solidFill>
                  <a:schemeClr val="tx1"/>
                </a:solidFill>
                <a:effectLst>
                  <a:outerShdw blurRad="38100" dist="19050" dir="2700000" algn="tl" rotWithShape="0">
                    <a:schemeClr val="dk1">
                      <a:alpha val="40000"/>
                    </a:schemeClr>
                  </a:outerShdw>
                </a:effectLst>
              </a:rPr>
              <a:t>من قولهم نشطت العقدة، تنبيها على سهولة الأمر عليهم.</a:t>
            </a:r>
            <a:endParaRPr lang="ar-SA"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1756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indefinite" fill="hold" nodeType="clickEffect">
                                  <p:stCondLst>
                                    <p:cond delay="0"/>
                                  </p:stCondLst>
                                  <p:childTnLst>
                                    <p:animEffect transition="out" filter="fade">
                                      <p:cBhvr>
                                        <p:cTn id="6" dur="5000" tmFilter="0, 0; .2, .5; .8, .5; 1, 0"/>
                                        <p:tgtEl>
                                          <p:spTgt spid="3">
                                            <p:txEl>
                                              <p:pRg st="2" end="2"/>
                                            </p:txEl>
                                          </p:spTgt>
                                        </p:tgtEl>
                                      </p:cBhvr>
                                    </p:animEffect>
                                    <p:animScale>
                                      <p:cBhvr>
                                        <p:cTn id="7" dur="2500" autoRev="1" fill="hold"/>
                                        <p:tgtEl>
                                          <p:spTgt spid="3">
                                            <p:txEl>
                                              <p:pRg st="2" end="2"/>
                                            </p:txEl>
                                          </p:spTgt>
                                        </p:tgtEl>
                                      </p:cBhvr>
                                      <p:by x="105000" y="105000"/>
                                    </p:animScale>
                                  </p:childTnLst>
                                </p:cTn>
                              </p:par>
                              <p:par>
                                <p:cTn id="8" presetID="26" presetClass="emph" presetSubtype="0" repeatCount="indefinite" fill="hold" nodeType="withEffect">
                                  <p:stCondLst>
                                    <p:cond delay="0"/>
                                  </p:stCondLst>
                                  <p:childTnLst>
                                    <p:animEffect transition="out" filter="fade">
                                      <p:cBhvr>
                                        <p:cTn id="9" dur="5000" tmFilter="0, 0; .2, .5; .8, .5; 1, 0"/>
                                        <p:tgtEl>
                                          <p:spTgt spid="3">
                                            <p:txEl>
                                              <p:pRg st="3" end="3"/>
                                            </p:txEl>
                                          </p:spTgt>
                                        </p:tgtEl>
                                      </p:cBhvr>
                                    </p:animEffect>
                                    <p:animScale>
                                      <p:cBhvr>
                                        <p:cTn id="10" dur="2500" autoRev="1" fill="hold"/>
                                        <p:tgtEl>
                                          <p:spTgt spid="3">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837201" y="1029353"/>
            <a:ext cx="10517623" cy="5078313"/>
          </a:xfrm>
          <a:prstGeom prst="rect">
            <a:avLst/>
          </a:prstGeom>
          <a:noFill/>
        </p:spPr>
        <p:txBody>
          <a:bodyPr wrap="none" lIns="91440" tIns="45720" rIns="91440" bIns="45720">
            <a:spAutoFit/>
          </a:bodyPr>
          <a:lstStyle/>
          <a:p>
            <a:pPr algn="ctr"/>
            <a:r>
              <a:rPr lang="ar-SA" sz="5400" b="1" dirty="0" smtClean="0">
                <a:ln w="22225">
                  <a:solidFill>
                    <a:schemeClr val="accent2"/>
                  </a:solidFill>
                  <a:prstDash val="solid"/>
                </a:ln>
                <a:solidFill>
                  <a:schemeClr val="accent2">
                    <a:lumMod val="40000"/>
                    <a:lumOff val="60000"/>
                  </a:schemeClr>
                </a:solidFill>
              </a:rPr>
              <a:t>والسابحات سبحا:</a:t>
            </a:r>
          </a:p>
          <a:p>
            <a:pPr algn="ctr"/>
            <a:r>
              <a:rPr lang="ar-SA" sz="5400" dirty="0" smtClean="0">
                <a:ln w="0"/>
                <a:effectLst>
                  <a:outerShdw blurRad="38100" dist="19050" dir="2700000" algn="tl" rotWithShape="0">
                    <a:schemeClr val="dk1">
                      <a:alpha val="40000"/>
                    </a:schemeClr>
                  </a:outerShdw>
                </a:effectLst>
              </a:rPr>
              <a:t>الملائكة تجوب آفاق السماء ، وتسرع كما يسرع</a:t>
            </a:r>
          </a:p>
          <a:p>
            <a:pPr algn="ctr"/>
            <a:r>
              <a:rPr lang="ar-SA" sz="5400" dirty="0" smtClean="0">
                <a:ln w="0"/>
                <a:effectLst>
                  <a:outerShdw blurRad="38100" dist="19050" dir="2700000" algn="tl" rotWithShape="0">
                    <a:schemeClr val="dk1">
                      <a:alpha val="40000"/>
                    </a:schemeClr>
                  </a:outerShdw>
                </a:effectLst>
              </a:rPr>
              <a:t>السابح في الماء. وتنزل إلى الأرض.</a:t>
            </a:r>
          </a:p>
          <a:p>
            <a:pPr algn="ctr"/>
            <a:r>
              <a:rPr lang="ar-SA" sz="5400" dirty="0" smtClean="0">
                <a:ln w="0"/>
                <a:effectLst>
                  <a:outerShdw blurRad="38100" dist="19050" dir="2700000" algn="tl" rotWithShape="0">
                    <a:schemeClr val="dk1">
                      <a:alpha val="40000"/>
                    </a:schemeClr>
                  </a:outerShdw>
                </a:effectLst>
              </a:rPr>
              <a:t>وقيل: الموت.</a:t>
            </a:r>
          </a:p>
          <a:p>
            <a:pPr algn="ctr"/>
            <a:r>
              <a:rPr lang="ar-SA" sz="5400" dirty="0" smtClean="0">
                <a:ln w="0"/>
                <a:effectLst>
                  <a:outerShdw blurRad="38100" dist="19050" dir="2700000" algn="tl" rotWithShape="0">
                    <a:schemeClr val="dk1">
                      <a:alpha val="40000"/>
                    </a:schemeClr>
                  </a:outerShdw>
                </a:effectLst>
              </a:rPr>
              <a:t>وقيل: السفن.</a:t>
            </a:r>
          </a:p>
          <a:p>
            <a:pPr algn="ctr"/>
            <a:r>
              <a:rPr lang="ar-SA" sz="5400" dirty="0" smtClean="0">
                <a:ln w="0"/>
                <a:effectLst>
                  <a:outerShdw blurRad="38100" dist="19050" dir="2700000" algn="tl" rotWithShape="0">
                    <a:schemeClr val="dk1">
                      <a:alpha val="40000"/>
                    </a:schemeClr>
                  </a:outerShdw>
                </a:effectLst>
              </a:rPr>
              <a:t>وقيل: النجوم.</a:t>
            </a:r>
          </a:p>
        </p:txBody>
      </p:sp>
    </p:spTree>
    <p:extLst>
      <p:ext uri="{BB962C8B-B14F-4D97-AF65-F5344CB8AC3E}">
        <p14:creationId xmlns:p14="http://schemas.microsoft.com/office/powerpoint/2010/main" val="3360403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مستطيل 2"/>
          <p:cNvSpPr/>
          <p:nvPr/>
        </p:nvSpPr>
        <p:spPr>
          <a:xfrm>
            <a:off x="789098" y="1343252"/>
            <a:ext cx="10613803" cy="3416320"/>
          </a:xfrm>
          <a:prstGeom prst="rect">
            <a:avLst/>
          </a:prstGeom>
          <a:noFill/>
        </p:spPr>
        <p:txBody>
          <a:bodyPr wrap="none" lIns="91440" tIns="45720" rIns="91440" bIns="45720">
            <a:spAutoFit/>
          </a:bodyPr>
          <a:lstStyle/>
          <a:p>
            <a:pPr algn="ctr"/>
            <a:r>
              <a:rPr lang="ar-SA" sz="5400" b="1" cap="none" spc="0" dirty="0" smtClean="0">
                <a:ln w="0"/>
                <a:solidFill>
                  <a:srgbClr val="800080"/>
                </a:solidFill>
                <a:effectLst>
                  <a:outerShdw blurRad="38100" dist="19050" dir="2700000" algn="tl" rotWithShape="0">
                    <a:schemeClr val="dk1">
                      <a:alpha val="40000"/>
                    </a:schemeClr>
                  </a:outerShdw>
                </a:effectLst>
              </a:rPr>
              <a:t>«فالسابقات سبقا»</a:t>
            </a:r>
          </a:p>
          <a:p>
            <a:pPr algn="ctr"/>
            <a:r>
              <a:rPr lang="ar-SA" sz="5400" dirty="0" smtClean="0">
                <a:ln w="0"/>
                <a:effectLst>
                  <a:outerShdw blurRad="38100" dist="19050" dir="2700000" algn="tl" rotWithShape="0">
                    <a:schemeClr val="dk1">
                      <a:alpha val="40000"/>
                    </a:schemeClr>
                  </a:outerShdw>
                </a:effectLst>
              </a:rPr>
              <a:t>الملائكة تسبق بعضها بعضا في تدبير أمر الله.</a:t>
            </a:r>
          </a:p>
          <a:p>
            <a:pPr algn="ctr"/>
            <a:r>
              <a:rPr lang="ar-SA" sz="5400" b="0" cap="none" spc="0" dirty="0" smtClean="0">
                <a:ln w="0"/>
                <a:solidFill>
                  <a:schemeClr val="tx1"/>
                </a:solidFill>
                <a:effectLst>
                  <a:outerShdw blurRad="38100" dist="19050" dir="2700000" algn="tl" rotWithShape="0">
                    <a:schemeClr val="dk1">
                      <a:alpha val="40000"/>
                    </a:schemeClr>
                  </a:outerShdw>
                </a:effectLst>
              </a:rPr>
              <a:t>والفاء: دليل على أن الأوصاف الثلاثة لموصوف</a:t>
            </a:r>
          </a:p>
          <a:p>
            <a:pPr algn="ctr"/>
            <a:r>
              <a:rPr lang="ar-SA" sz="5400" dirty="0" smtClean="0">
                <a:ln w="0"/>
                <a:effectLst>
                  <a:outerShdw blurRad="38100" dist="19050" dir="2700000" algn="tl" rotWithShape="0">
                    <a:schemeClr val="dk1">
                      <a:alpha val="40000"/>
                    </a:schemeClr>
                  </a:outerShdw>
                </a:effectLst>
              </a:rPr>
              <a:t>واحد وهو الملائكة.</a:t>
            </a:r>
            <a:endParaRPr lang="ar-SA"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5689175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1637</Words>
  <Application>Microsoft Office PowerPoint</Application>
  <PresentationFormat>ملء الشاشة</PresentationFormat>
  <Paragraphs>123</Paragraphs>
  <Slides>32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32</vt:i4>
      </vt:variant>
    </vt:vector>
  </HeadingPairs>
  <TitlesOfParts>
    <vt:vector size="40" baseType="lpstr">
      <vt:lpstr> diwani</vt:lpstr>
      <vt:lpstr>AGA Arabesque</vt:lpstr>
      <vt:lpstr>Arial</vt:lpstr>
      <vt:lpstr>Calibri</vt:lpstr>
      <vt:lpstr>Calibri Light</vt:lpstr>
      <vt:lpstr>Times New 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د.وفاء الزعاقي</dc:creator>
  <cp:lastModifiedBy>د.وفاء الزعاقي</cp:lastModifiedBy>
  <cp:revision>28</cp:revision>
  <dcterms:created xsi:type="dcterms:W3CDTF">2014-10-27T21:16:42Z</dcterms:created>
  <dcterms:modified xsi:type="dcterms:W3CDTF">2014-10-28T09:20:04Z</dcterms:modified>
</cp:coreProperties>
</file>