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9" r:id="rId14"/>
    <p:sldId id="267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543800" cy="1524000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Exp#5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Triglycerides</a:t>
            </a:r>
            <a:endParaRPr lang="ar-S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27584" y="3140968"/>
            <a:ext cx="6858000" cy="990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Quantitative </a:t>
            </a:r>
            <a:r>
              <a:rPr lang="en-US" b="1" dirty="0">
                <a:solidFill>
                  <a:schemeClr val="tx1"/>
                </a:solidFill>
              </a:rPr>
              <a:t>determination of the </a:t>
            </a:r>
            <a:r>
              <a:rPr lang="en-US" b="1" dirty="0" smtClean="0">
                <a:solidFill>
                  <a:schemeClr val="tx1"/>
                </a:solidFill>
              </a:rPr>
              <a:t>TG </a:t>
            </a:r>
            <a:r>
              <a:rPr lang="en-US" b="1" dirty="0">
                <a:solidFill>
                  <a:schemeClr val="tx1"/>
                </a:solidFill>
              </a:rPr>
              <a:t>in serum or plasma</a:t>
            </a:r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95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836712"/>
            <a:ext cx="7543800" cy="591155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*AAP= </a:t>
            </a:r>
            <a:r>
              <a:rPr lang="en-US" sz="2800" dirty="0" err="1" smtClean="0">
                <a:solidFill>
                  <a:schemeClr val="tx1"/>
                </a:solidFill>
              </a:rPr>
              <a:t>aminoantipyrine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*GPO=glycerol-3-phosphate </a:t>
            </a:r>
            <a:r>
              <a:rPr lang="en-US" sz="2800" dirty="0" smtClean="0">
                <a:solidFill>
                  <a:schemeClr val="tx1"/>
                </a:solidFill>
              </a:rPr>
              <a:t>oxidase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amount of the dye </a:t>
            </a:r>
            <a:r>
              <a:rPr lang="en-US" sz="2800" dirty="0" smtClean="0">
                <a:solidFill>
                  <a:schemeClr val="tx1"/>
                </a:solidFill>
              </a:rPr>
              <a:t>formed is </a:t>
            </a:r>
            <a:r>
              <a:rPr lang="en-US" sz="2800" dirty="0">
                <a:solidFill>
                  <a:schemeClr val="tx1"/>
                </a:solidFill>
              </a:rPr>
              <a:t>directly proportional to the </a:t>
            </a:r>
            <a:r>
              <a:rPr lang="en-US" sz="2800" dirty="0" smtClean="0">
                <a:solidFill>
                  <a:schemeClr val="tx1"/>
                </a:solidFill>
              </a:rPr>
              <a:t>conc. of TG in </a:t>
            </a:r>
            <a:r>
              <a:rPr lang="en-US" sz="2800" dirty="0">
                <a:solidFill>
                  <a:schemeClr val="tx1"/>
                </a:solidFill>
              </a:rPr>
              <a:t>the </a:t>
            </a:r>
            <a:r>
              <a:rPr lang="en-US" sz="2800" dirty="0" smtClean="0">
                <a:solidFill>
                  <a:schemeClr val="tx1"/>
                </a:solidFill>
              </a:rPr>
              <a:t>sample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*Specimen: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Fresh</a:t>
            </a:r>
            <a:r>
              <a:rPr lang="en-US" sz="2800" dirty="0">
                <a:solidFill>
                  <a:schemeClr val="tx1"/>
                </a:solidFill>
              </a:rPr>
              <a:t>,  non-</a:t>
            </a:r>
            <a:r>
              <a:rPr lang="en-US" sz="2800" dirty="0" err="1">
                <a:solidFill>
                  <a:schemeClr val="tx1"/>
                </a:solidFill>
              </a:rPr>
              <a:t>hemolyzed</a:t>
            </a:r>
            <a:r>
              <a:rPr lang="en-US" sz="2800" dirty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chemeClr val="tx1"/>
                </a:solidFill>
              </a:rPr>
              <a:t>serum( Fasting better)	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TG in </a:t>
            </a:r>
            <a:r>
              <a:rPr lang="en-US" sz="2800" dirty="0">
                <a:solidFill>
                  <a:schemeClr val="tx1"/>
                </a:solidFill>
              </a:rPr>
              <a:t>serum appears stable for </a:t>
            </a:r>
            <a:r>
              <a:rPr lang="en-US" sz="2800" dirty="0" smtClean="0">
                <a:solidFill>
                  <a:schemeClr val="tx1"/>
                </a:solidFill>
              </a:rPr>
              <a:t>3 days </a:t>
            </a:r>
            <a:r>
              <a:rPr lang="en-US" sz="2800" dirty="0">
                <a:solidFill>
                  <a:schemeClr val="tx1"/>
                </a:solidFill>
              </a:rPr>
              <a:t>when  stored </a:t>
            </a:r>
            <a:r>
              <a:rPr lang="en-US" sz="2800" dirty="0" smtClean="0">
                <a:solidFill>
                  <a:schemeClr val="tx1"/>
                </a:solidFill>
              </a:rPr>
              <a:t>at 2-8 </a:t>
            </a:r>
            <a:r>
              <a:rPr lang="en-US" sz="2800" dirty="0">
                <a:solidFill>
                  <a:schemeClr val="tx1"/>
                </a:solidFill>
              </a:rPr>
              <a:t>°c</a:t>
            </a: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79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10683"/>
            <a:ext cx="6781800" cy="1600200"/>
          </a:xfrm>
        </p:spPr>
        <p:txBody>
          <a:bodyPr/>
          <a:lstStyle/>
          <a:p>
            <a:r>
              <a:rPr lang="en-US" dirty="0" smtClean="0"/>
              <a:t>Procedure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4716980"/>
              </p:ext>
            </p:extLst>
          </p:nvPr>
        </p:nvGraphicFramePr>
        <p:xfrm>
          <a:off x="827584" y="1844824"/>
          <a:ext cx="7543800" cy="448365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699977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Test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err="1" smtClean="0"/>
                        <a:t>Std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err="1" smtClean="0"/>
                        <a:t>Balnk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800" b="1" dirty="0"/>
                    </a:p>
                  </a:txBody>
                  <a:tcPr/>
                </a:tc>
              </a:tr>
              <a:tr h="709699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1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WR-ml</a:t>
                      </a:r>
                      <a:endParaRPr lang="ar-SA" sz="2800" b="1" dirty="0"/>
                    </a:p>
                  </a:txBody>
                  <a:tcPr/>
                </a:tc>
              </a:tr>
              <a:tr h="709699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---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10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---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err="1" smtClean="0"/>
                        <a:t>Std</a:t>
                      </a:r>
                      <a:r>
                        <a:rPr lang="en-US" sz="2800" b="1" dirty="0" smtClean="0"/>
                        <a:t>-µl</a:t>
                      </a:r>
                      <a:endParaRPr lang="ar-SA" sz="2800" b="1" dirty="0"/>
                    </a:p>
                  </a:txBody>
                  <a:tcPr/>
                </a:tc>
              </a:tr>
              <a:tr h="709699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10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---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---</a:t>
                      </a:r>
                      <a:endParaRPr lang="ar-SA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Sample-µl</a:t>
                      </a:r>
                      <a:endParaRPr lang="ar-SA" sz="2800" b="1" dirty="0"/>
                    </a:p>
                  </a:txBody>
                  <a:tcPr/>
                </a:tc>
              </a:tr>
              <a:tr h="709699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Mix and incubate at 37C for 10 min then read A  at505 nm against blank</a:t>
                      </a:r>
                      <a:endParaRPr lang="ar-SA" sz="2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709699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/>
                        <a:t>Final color is stable for 30 min at RT</a:t>
                      </a:r>
                      <a:endParaRPr lang="ar-SA" sz="2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305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243408"/>
            <a:ext cx="6781800" cy="1600200"/>
          </a:xfrm>
        </p:spPr>
        <p:txBody>
          <a:bodyPr/>
          <a:lstStyle/>
          <a:p>
            <a:r>
              <a:rPr lang="en-US" dirty="0" smtClean="0"/>
              <a:t>Calculation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484784"/>
            <a:ext cx="7704856" cy="237626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 test  X </a:t>
            </a:r>
            <a:r>
              <a:rPr lang="en-US" sz="2800" dirty="0" err="1" smtClean="0">
                <a:solidFill>
                  <a:schemeClr val="tx1"/>
                </a:solidFill>
              </a:rPr>
              <a:t>Conc.of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std</a:t>
            </a:r>
            <a:r>
              <a:rPr lang="en-US" sz="2800" dirty="0" smtClean="0">
                <a:solidFill>
                  <a:schemeClr val="tx1"/>
                </a:solidFill>
              </a:rPr>
              <a:t>(200mg/dl)  = TG in test </a:t>
            </a:r>
            <a:r>
              <a:rPr lang="en-US" dirty="0" smtClean="0">
                <a:solidFill>
                  <a:schemeClr val="tx1"/>
                </a:solidFill>
              </a:rPr>
              <a:t>(mg/dl)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 err="1" smtClean="0">
                <a:solidFill>
                  <a:schemeClr val="tx1"/>
                </a:solidFill>
              </a:rPr>
              <a:t>Std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>
            <a:off x="683568" y="2708920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23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3851"/>
            <a:ext cx="6781800" cy="1600200"/>
          </a:xfrm>
        </p:spPr>
        <p:txBody>
          <a:bodyPr/>
          <a:lstStyle/>
          <a:p>
            <a:r>
              <a:rPr lang="en-US" dirty="0" smtClean="0"/>
              <a:t>Normal Range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844824"/>
            <a:ext cx="7543800" cy="3886200"/>
          </a:xfrm>
        </p:spPr>
        <p:txBody>
          <a:bodyPr>
            <a:normAutofit/>
          </a:bodyPr>
          <a:lstStyle/>
          <a:p>
            <a:pPr marL="0" lvl="0" indent="0" algn="l">
              <a:buClr>
                <a:srgbClr val="AD0101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According </a:t>
            </a:r>
            <a:r>
              <a:rPr lang="en-US" sz="2800" dirty="0">
                <a:solidFill>
                  <a:prstClr val="black"/>
                </a:solidFill>
              </a:rPr>
              <a:t>age more than those values indicate hyperlipidemia</a:t>
            </a:r>
          </a:p>
          <a:p>
            <a:pPr marL="0" lvl="0" indent="0" algn="l">
              <a:buClr>
                <a:srgbClr val="AD0101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 0 - 29 years ......... 10 - 140 mg/dl</a:t>
            </a:r>
          </a:p>
          <a:p>
            <a:pPr marL="0" lvl="0" indent="0" algn="l">
              <a:buClr>
                <a:srgbClr val="AD0101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30 - 39 years .......... </a:t>
            </a:r>
            <a:r>
              <a:rPr lang="en-US" sz="2800" b="1" dirty="0">
                <a:solidFill>
                  <a:srgbClr val="C00000"/>
                </a:solidFill>
              </a:rPr>
              <a:t>10 - 150 mg/dl</a:t>
            </a:r>
          </a:p>
          <a:p>
            <a:pPr marL="0" lvl="0" indent="0" algn="l">
              <a:buClr>
                <a:srgbClr val="AD0101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40  - 49 years .......... 10 -  160 mg/dl</a:t>
            </a:r>
          </a:p>
          <a:p>
            <a:pPr marL="0" lvl="0" indent="0" algn="l">
              <a:buClr>
                <a:srgbClr val="AD0101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50  -  59 years ......... 10 - 190 mg/dl</a:t>
            </a:r>
          </a:p>
          <a:p>
            <a:pPr marL="0" lvl="0" indent="0" algn="l">
              <a:buClr>
                <a:srgbClr val="AD0101"/>
              </a:buClr>
              <a:buNone/>
            </a:pPr>
            <a:endParaRPr lang="ar-SA" sz="2800" dirty="0">
              <a:solidFill>
                <a:prstClr val="black"/>
              </a:solidFill>
            </a:endParaRPr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8938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87424"/>
            <a:ext cx="6781800" cy="1600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Interferences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378496"/>
            <a:ext cx="7543800" cy="547950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Some lab mistakes lead to falsely elevation of TG level: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Glycerol </a:t>
            </a:r>
            <a:r>
              <a:rPr lang="en-US" sz="2800" dirty="0">
                <a:solidFill>
                  <a:schemeClr val="tx1"/>
                </a:solidFill>
              </a:rPr>
              <a:t>in rubber stoppers or in contaminated </a:t>
            </a:r>
            <a:r>
              <a:rPr lang="en-US" sz="2800" dirty="0" smtClean="0">
                <a:solidFill>
                  <a:schemeClr val="tx1"/>
                </a:solidFill>
              </a:rPr>
              <a:t>glassware.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 err="1" smtClean="0">
                <a:solidFill>
                  <a:schemeClr val="tx1"/>
                </a:solidFill>
              </a:rPr>
              <a:t>Lipemic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or grossly </a:t>
            </a:r>
            <a:r>
              <a:rPr lang="en-US" sz="2800" dirty="0" smtClean="0">
                <a:solidFill>
                  <a:schemeClr val="tx1"/>
                </a:solidFill>
              </a:rPr>
              <a:t>icteric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-Samples </a:t>
            </a:r>
            <a:r>
              <a:rPr lang="en-US" sz="2800" dirty="0">
                <a:solidFill>
                  <a:schemeClr val="tx1"/>
                </a:solidFill>
              </a:rPr>
              <a:t>with gross hemolysis or high bilirubin values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>
                <a:solidFill>
                  <a:schemeClr val="tx1"/>
                </a:solidFill>
              </a:rPr>
              <a:t>number of drugs  and  substances affect the measurement of </a:t>
            </a:r>
            <a:r>
              <a:rPr lang="en-US" sz="2800" dirty="0" smtClean="0">
                <a:solidFill>
                  <a:schemeClr val="tx1"/>
                </a:solidFill>
              </a:rPr>
              <a:t>triglycerides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0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7920880" cy="5472607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5" name="مربع نص 4"/>
          <p:cNvSpPr txBox="1"/>
          <p:nvPr/>
        </p:nvSpPr>
        <p:spPr>
          <a:xfrm>
            <a:off x="634096" y="5276733"/>
            <a:ext cx="1489631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dirty="0" smtClean="0"/>
              <a:t>Icteric</a:t>
            </a:r>
            <a:endParaRPr lang="ar-SA" sz="32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699792" y="5276734"/>
            <a:ext cx="201622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dirty="0" err="1" smtClean="0"/>
              <a:t>Lipemic</a:t>
            </a:r>
            <a:endParaRPr lang="ar-SA" sz="32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5580112" y="5276734"/>
            <a:ext cx="194421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3200" dirty="0" smtClean="0"/>
              <a:t>Hemolysis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82984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23642"/>
            <a:ext cx="6781800" cy="1600200"/>
          </a:xfrm>
        </p:spPr>
        <p:txBody>
          <a:bodyPr/>
          <a:lstStyle/>
          <a:p>
            <a:r>
              <a:rPr lang="en-US" dirty="0" smtClean="0"/>
              <a:t>Limitation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980728"/>
            <a:ext cx="7543800" cy="38862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This reagent is linear up to 1000 </a:t>
            </a:r>
            <a:r>
              <a:rPr lang="en-US" sz="2800" dirty="0" smtClean="0">
                <a:solidFill>
                  <a:schemeClr val="tx1"/>
                </a:solidFill>
              </a:rPr>
              <a:t>mg/dl Triglycerides.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Samples </a:t>
            </a:r>
            <a:r>
              <a:rPr lang="en-US" sz="2800" dirty="0">
                <a:solidFill>
                  <a:schemeClr val="tx1"/>
                </a:solidFill>
              </a:rPr>
              <a:t>with </a:t>
            </a:r>
            <a:r>
              <a:rPr lang="en-US" sz="2800" dirty="0" smtClean="0">
                <a:solidFill>
                  <a:schemeClr val="tx1"/>
                </a:solidFill>
              </a:rPr>
              <a:t>values </a:t>
            </a:r>
            <a:r>
              <a:rPr lang="en-US" sz="2800" dirty="0">
                <a:solidFill>
                  <a:schemeClr val="tx1"/>
                </a:solidFill>
              </a:rPr>
              <a:t>above 1000 </a:t>
            </a:r>
            <a:r>
              <a:rPr lang="en-US" sz="2800" dirty="0" smtClean="0">
                <a:solidFill>
                  <a:schemeClr val="tx1"/>
                </a:solidFill>
              </a:rPr>
              <a:t>mg/dl </a:t>
            </a:r>
            <a:r>
              <a:rPr lang="en-US" sz="2800" dirty="0">
                <a:solidFill>
                  <a:schemeClr val="tx1"/>
                </a:solidFill>
              </a:rPr>
              <a:t>should be diluted with water, re-assayed and the results to be multiplied by 2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15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-243408"/>
            <a:ext cx="6781800" cy="1600200"/>
          </a:xfrm>
        </p:spPr>
        <p:txBody>
          <a:bodyPr/>
          <a:lstStyle/>
          <a:p>
            <a:r>
              <a:rPr lang="en-US" dirty="0" smtClean="0"/>
              <a:t>Lipid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844824"/>
            <a:ext cx="7543800" cy="4606280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The major lipids of the body </a:t>
            </a:r>
            <a:r>
              <a:rPr lang="en-US" sz="2800" dirty="0" smtClean="0">
                <a:solidFill>
                  <a:schemeClr val="tx1"/>
                </a:solidFill>
              </a:rPr>
              <a:t>(TG,FA, </a:t>
            </a:r>
            <a:r>
              <a:rPr lang="en-US" sz="2800" dirty="0">
                <a:solidFill>
                  <a:schemeClr val="tx1"/>
                </a:solidFill>
              </a:rPr>
              <a:t>cholesterol, phospholipids and </a:t>
            </a:r>
            <a:r>
              <a:rPr lang="en-US" sz="2800" dirty="0" smtClean="0">
                <a:solidFill>
                  <a:schemeClr val="tx1"/>
                </a:solidFill>
              </a:rPr>
              <a:t>glycolipids)</a:t>
            </a:r>
          </a:p>
          <a:p>
            <a:pPr marL="0" indent="0" algn="l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*They serve as: 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-Source of fuel.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-Important </a:t>
            </a:r>
            <a:r>
              <a:rPr lang="en-US" sz="2800" dirty="0">
                <a:solidFill>
                  <a:schemeClr val="tx1"/>
                </a:solidFill>
              </a:rPr>
              <a:t>component of cell membranes and </a:t>
            </a:r>
            <a:r>
              <a:rPr lang="en-US" sz="2800" dirty="0" smtClean="0">
                <a:solidFill>
                  <a:schemeClr val="tx1"/>
                </a:solidFill>
              </a:rPr>
              <a:t> cells </a:t>
            </a:r>
            <a:r>
              <a:rPr lang="en-US" sz="2800" dirty="0">
                <a:solidFill>
                  <a:schemeClr val="tx1"/>
                </a:solidFill>
              </a:rPr>
              <a:t>structures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-They </a:t>
            </a:r>
            <a:r>
              <a:rPr lang="en-US" sz="2800" dirty="0">
                <a:solidFill>
                  <a:schemeClr val="tx1"/>
                </a:solidFill>
              </a:rPr>
              <a:t>provide stability to the cell membrane and allow for </a:t>
            </a:r>
            <a:r>
              <a:rPr lang="en-US" sz="2800" dirty="0" err="1">
                <a:solidFill>
                  <a:schemeClr val="tx1"/>
                </a:solidFill>
              </a:rPr>
              <a:t>transmembrane</a:t>
            </a:r>
            <a:r>
              <a:rPr lang="en-US" sz="2800" dirty="0">
                <a:solidFill>
                  <a:schemeClr val="tx1"/>
                </a:solidFill>
              </a:rPr>
              <a:t> transport.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-They </a:t>
            </a:r>
            <a:r>
              <a:rPr lang="en-US" sz="2800" dirty="0">
                <a:solidFill>
                  <a:schemeClr val="tx1"/>
                </a:solidFill>
              </a:rPr>
              <a:t>are transported through the blood stream in the form of lipoprotein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61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0"/>
            <a:ext cx="6781800" cy="1600200"/>
          </a:xfrm>
        </p:spPr>
        <p:txBody>
          <a:bodyPr/>
          <a:lstStyle/>
          <a:p>
            <a:r>
              <a:rPr lang="en-US" dirty="0" smtClean="0"/>
              <a:t>Fatty Acid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404664"/>
            <a:ext cx="7543800" cy="540749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Fatty </a:t>
            </a:r>
            <a:r>
              <a:rPr lang="en-US" sz="2800" dirty="0">
                <a:solidFill>
                  <a:schemeClr val="tx1"/>
                </a:solidFill>
              </a:rPr>
              <a:t>Acids: The lipid building blocks.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Fatty acids are composed of a chain of methylene groups with a Carboxyl functional group at one end.</a:t>
            </a: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573016"/>
            <a:ext cx="6408712" cy="2456837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6418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99392"/>
            <a:ext cx="6781800" cy="1600200"/>
          </a:xfrm>
        </p:spPr>
        <p:txBody>
          <a:bodyPr/>
          <a:lstStyle/>
          <a:p>
            <a:r>
              <a:rPr lang="en-US" dirty="0" smtClean="0"/>
              <a:t>Glycerol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052736"/>
            <a:ext cx="7543800" cy="38862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Glycerol is a </a:t>
            </a:r>
            <a:r>
              <a:rPr lang="en-US" sz="2800" dirty="0" smtClean="0">
                <a:solidFill>
                  <a:schemeClr val="tx1"/>
                </a:solidFill>
              </a:rPr>
              <a:t>tri-hydric </a:t>
            </a:r>
            <a:r>
              <a:rPr lang="en-US" sz="2800" dirty="0">
                <a:solidFill>
                  <a:schemeClr val="tx1"/>
                </a:solidFill>
              </a:rPr>
              <a:t>alcohol (containing three -OH hydroxyl groups) that can combine with up to </a:t>
            </a:r>
            <a:r>
              <a:rPr lang="en-US" sz="2800" dirty="0" smtClean="0">
                <a:solidFill>
                  <a:schemeClr val="tx1"/>
                </a:solidFill>
              </a:rPr>
              <a:t>3 </a:t>
            </a:r>
            <a:r>
              <a:rPr lang="en-US" sz="2800" dirty="0">
                <a:solidFill>
                  <a:schemeClr val="tx1"/>
                </a:solidFill>
              </a:rPr>
              <a:t>fatty acids to form </a:t>
            </a:r>
            <a:r>
              <a:rPr lang="en-US" sz="2800" dirty="0" smtClean="0">
                <a:solidFill>
                  <a:schemeClr val="tx1"/>
                </a:solidFill>
              </a:rPr>
              <a:t>mono-glycerides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di-glycerides</a:t>
            </a:r>
            <a:r>
              <a:rPr lang="en-US" sz="2800" dirty="0">
                <a:solidFill>
                  <a:schemeClr val="tx1"/>
                </a:solidFill>
              </a:rPr>
              <a:t>, and </a:t>
            </a:r>
            <a:r>
              <a:rPr lang="en-US" sz="2800" dirty="0" smtClean="0">
                <a:solidFill>
                  <a:schemeClr val="tx1"/>
                </a:solidFill>
              </a:rPr>
              <a:t>tri-glycerides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645024"/>
            <a:ext cx="6408712" cy="2448272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54002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0"/>
            <a:ext cx="6781800" cy="1600200"/>
          </a:xfrm>
        </p:spPr>
        <p:txBody>
          <a:bodyPr/>
          <a:lstStyle/>
          <a:p>
            <a:r>
              <a:rPr lang="en-US" dirty="0"/>
              <a:t>Triglycerides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692696"/>
            <a:ext cx="7543800" cy="396044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TG consist Glycerol and 3 FA, it’s major type of lipid used for energy storage.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It’s found in droplets within the cytoplasm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It’s non-polar and relatively insoluble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17032"/>
            <a:ext cx="6264696" cy="230425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37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0"/>
            <a:ext cx="6781800" cy="1600200"/>
          </a:xfrm>
        </p:spPr>
        <p:txBody>
          <a:bodyPr/>
          <a:lstStyle/>
          <a:p>
            <a:r>
              <a:rPr lang="en-US" dirty="0" smtClean="0"/>
              <a:t>Source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548680"/>
            <a:ext cx="7543800" cy="583264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The source of TG in the body can be </a:t>
            </a:r>
            <a:r>
              <a:rPr lang="en-US" sz="2800" dirty="0" smtClean="0">
                <a:solidFill>
                  <a:schemeClr val="tx1"/>
                </a:solidFill>
              </a:rPr>
              <a:t>either: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dietary </a:t>
            </a:r>
            <a:r>
              <a:rPr lang="en-US" sz="2800" dirty="0">
                <a:solidFill>
                  <a:schemeClr val="tx1"/>
                </a:solidFill>
              </a:rPr>
              <a:t>or synthesized in liver and other tissues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TG molecules allow the body to compactly store long carbon chains(FA) for energy that can be used during fasting states between meals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33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243408"/>
            <a:ext cx="6781800" cy="1600200"/>
          </a:xfrm>
        </p:spPr>
        <p:txBody>
          <a:bodyPr/>
          <a:lstStyle/>
          <a:p>
            <a:r>
              <a:rPr lang="en-US" dirty="0" smtClean="0"/>
              <a:t>Clinical significance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Elevated levels of both cholesterol and triglycerides </a:t>
            </a:r>
            <a:r>
              <a:rPr lang="en-US" sz="2800" dirty="0" smtClean="0">
                <a:solidFill>
                  <a:schemeClr val="tx1"/>
                </a:solidFill>
              </a:rPr>
              <a:t>indicate to: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-Atherosclerotic disease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 err="1" smtClean="0">
                <a:solidFill>
                  <a:schemeClr val="tx1"/>
                </a:solidFill>
              </a:rPr>
              <a:t>hyperlipidemia</a:t>
            </a:r>
            <a:r>
              <a:rPr lang="en-US" sz="28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 err="1" smtClean="0">
                <a:solidFill>
                  <a:schemeClr val="tx1"/>
                </a:solidFill>
              </a:rPr>
              <a:t>can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be inherited traits </a:t>
            </a:r>
            <a:r>
              <a:rPr lang="en-US" sz="2800" dirty="0" smtClean="0">
                <a:solidFill>
                  <a:schemeClr val="tx1"/>
                </a:solidFill>
              </a:rPr>
              <a:t>or </a:t>
            </a:r>
            <a:r>
              <a:rPr lang="en-US" sz="2800" dirty="0">
                <a:solidFill>
                  <a:schemeClr val="tx1"/>
                </a:solidFill>
              </a:rPr>
              <a:t>they can be secondary to a variety of disorders </a:t>
            </a:r>
            <a:r>
              <a:rPr lang="en-US" sz="2800" dirty="0" smtClean="0">
                <a:solidFill>
                  <a:schemeClr val="tx1"/>
                </a:solidFill>
              </a:rPr>
              <a:t>including DM, </a:t>
            </a:r>
            <a:r>
              <a:rPr lang="en-US" sz="2800" dirty="0" err="1">
                <a:solidFill>
                  <a:schemeClr val="tx1"/>
                </a:solidFill>
              </a:rPr>
              <a:t>nephrosis</a:t>
            </a:r>
            <a:r>
              <a:rPr lang="en-US" sz="2800" dirty="0">
                <a:solidFill>
                  <a:schemeClr val="tx1"/>
                </a:solidFill>
              </a:rPr>
              <a:t>, biliary </a:t>
            </a:r>
            <a:r>
              <a:rPr lang="en-US" sz="2800" dirty="0" smtClean="0">
                <a:solidFill>
                  <a:schemeClr val="tx1"/>
                </a:solidFill>
              </a:rPr>
              <a:t>obstruction </a:t>
            </a:r>
            <a:r>
              <a:rPr lang="en-US" sz="2800" dirty="0">
                <a:solidFill>
                  <a:schemeClr val="tx1"/>
                </a:solidFill>
              </a:rPr>
              <a:t>and metabolic disorders associated with endocrine </a:t>
            </a:r>
            <a:r>
              <a:rPr lang="en-US" sz="2800" dirty="0" smtClean="0">
                <a:solidFill>
                  <a:schemeClr val="tx1"/>
                </a:solidFill>
              </a:rPr>
              <a:t>disturbances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47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340768"/>
            <a:ext cx="7543800" cy="511946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Usually, </a:t>
            </a:r>
            <a:r>
              <a:rPr lang="en-US" sz="2800" dirty="0" smtClean="0">
                <a:solidFill>
                  <a:schemeClr val="tx1"/>
                </a:solidFill>
              </a:rPr>
              <a:t>TG conc. </a:t>
            </a:r>
            <a:r>
              <a:rPr lang="en-US" sz="2800" dirty="0">
                <a:solidFill>
                  <a:schemeClr val="tx1"/>
                </a:solidFill>
              </a:rPr>
              <a:t>is requested either in combination with total cholesterol or as part of lipid panel examination </a:t>
            </a:r>
            <a:r>
              <a:rPr lang="en-US" sz="2800" dirty="0" smtClean="0">
                <a:solidFill>
                  <a:schemeClr val="tx1"/>
                </a:solidFill>
              </a:rPr>
              <a:t>(cholesterol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smtClean="0">
                <a:solidFill>
                  <a:schemeClr val="tx1"/>
                </a:solidFill>
              </a:rPr>
              <a:t>TG, </a:t>
            </a:r>
            <a:r>
              <a:rPr lang="en-US" sz="2800" dirty="0">
                <a:solidFill>
                  <a:schemeClr val="tx1"/>
                </a:solidFill>
              </a:rPr>
              <a:t>HDL, </a:t>
            </a:r>
            <a:r>
              <a:rPr lang="en-US" sz="2800" dirty="0" smtClean="0">
                <a:solidFill>
                  <a:schemeClr val="tx1"/>
                </a:solidFill>
              </a:rPr>
              <a:t>LDL) To </a:t>
            </a:r>
            <a:r>
              <a:rPr lang="en-US" sz="2800" dirty="0">
                <a:solidFill>
                  <a:schemeClr val="tx1"/>
                </a:solidFill>
              </a:rPr>
              <a:t>estimate the degree of risk </a:t>
            </a:r>
            <a:r>
              <a:rPr lang="en-US" sz="2800" dirty="0" smtClean="0">
                <a:solidFill>
                  <a:schemeClr val="tx1"/>
                </a:solidFill>
              </a:rPr>
              <a:t>for: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 err="1" smtClean="0">
                <a:solidFill>
                  <a:schemeClr val="tx1"/>
                </a:solidFill>
              </a:rPr>
              <a:t>hyperlipoproteinemia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 smtClean="0">
                <a:solidFill>
                  <a:schemeClr val="tx1"/>
                </a:solidFill>
              </a:rPr>
              <a:t>coronary </a:t>
            </a:r>
            <a:r>
              <a:rPr lang="en-US" sz="2800" dirty="0">
                <a:solidFill>
                  <a:schemeClr val="tx1"/>
                </a:solidFill>
              </a:rPr>
              <a:t>artery disease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-Heart </a:t>
            </a:r>
            <a:r>
              <a:rPr lang="en-US" sz="2800" dirty="0">
                <a:solidFill>
                  <a:schemeClr val="tx1"/>
                </a:solidFill>
              </a:rPr>
              <a:t>disease and stroke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70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6781800" cy="1600200"/>
          </a:xfrm>
        </p:spPr>
        <p:txBody>
          <a:bodyPr/>
          <a:lstStyle/>
          <a:p>
            <a:r>
              <a:rPr lang="en-US" dirty="0" smtClean="0"/>
              <a:t>Principle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84076" y="1917948"/>
            <a:ext cx="7543800" cy="503832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*Quantitative </a:t>
            </a:r>
            <a:r>
              <a:rPr lang="en-US" sz="2800" b="1" dirty="0">
                <a:solidFill>
                  <a:srgbClr val="C00000"/>
                </a:solidFill>
              </a:rPr>
              <a:t>enzymatic method: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TG </a:t>
            </a:r>
            <a:r>
              <a:rPr lang="en-US" sz="2800" dirty="0">
                <a:solidFill>
                  <a:schemeClr val="tx1"/>
                </a:solidFill>
              </a:rPr>
              <a:t>+H2O </a:t>
            </a:r>
            <a:r>
              <a:rPr lang="en-US" sz="2800" dirty="0" smtClean="0">
                <a:solidFill>
                  <a:schemeClr val="tx1"/>
                </a:solidFill>
              </a:rPr>
              <a:t>                               glycerol </a:t>
            </a:r>
            <a:r>
              <a:rPr lang="en-US" sz="2800" dirty="0">
                <a:solidFill>
                  <a:schemeClr val="tx1"/>
                </a:solidFill>
              </a:rPr>
              <a:t>+ </a:t>
            </a:r>
            <a:r>
              <a:rPr lang="en-US" sz="2800" dirty="0" smtClean="0">
                <a:solidFill>
                  <a:schemeClr val="tx1"/>
                </a:solidFill>
              </a:rPr>
              <a:t>FA.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Glycerol +ATP                            G3P</a:t>
            </a:r>
            <a:r>
              <a:rPr lang="en-US" sz="2800" dirty="0">
                <a:solidFill>
                  <a:schemeClr val="tx1"/>
                </a:solidFill>
              </a:rPr>
              <a:t>+ ADP</a:t>
            </a: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G3P+O₂                             DAP</a:t>
            </a:r>
            <a:r>
              <a:rPr lang="en-US" sz="2800" dirty="0">
                <a:solidFill>
                  <a:schemeClr val="tx1"/>
                </a:solidFill>
              </a:rPr>
              <a:t>+ H₂O₂</a:t>
            </a: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H</a:t>
            </a:r>
            <a:r>
              <a:rPr lang="en-US" sz="2800" dirty="0">
                <a:solidFill>
                  <a:schemeClr val="tx1"/>
                </a:solidFill>
              </a:rPr>
              <a:t>₂O₂+4AAP+4-Chlorophenol </a:t>
            </a:r>
            <a:r>
              <a:rPr lang="en-US" sz="2800" dirty="0" smtClean="0">
                <a:solidFill>
                  <a:schemeClr val="tx1"/>
                </a:solidFill>
              </a:rPr>
              <a:t>                  Quinoneimine+2H2O 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2514836" y="2276872"/>
            <a:ext cx="216024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سهم إلى اليمين 4"/>
          <p:cNvSpPr/>
          <p:nvPr/>
        </p:nvSpPr>
        <p:spPr>
          <a:xfrm>
            <a:off x="3131840" y="3195678"/>
            <a:ext cx="2016224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>
            <a:off x="2112380" y="4278830"/>
            <a:ext cx="2088232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سهم إلى اليمين 6"/>
          <p:cNvSpPr/>
          <p:nvPr/>
        </p:nvSpPr>
        <p:spPr>
          <a:xfrm>
            <a:off x="5364088" y="5301208"/>
            <a:ext cx="223224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2882280" y="1907540"/>
            <a:ext cx="10751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Lipase</a:t>
            </a:r>
            <a:endParaRPr lang="ar-SA" sz="2000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2869450" y="2795568"/>
            <a:ext cx="2176027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Glycerol kinase</a:t>
            </a:r>
            <a:endParaRPr lang="ar-SA" sz="20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2112515" y="3914724"/>
            <a:ext cx="10751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GPO</a:t>
            </a:r>
            <a:endParaRPr lang="ar-SA" sz="2000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5508104" y="4901098"/>
            <a:ext cx="143769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/>
              <a:t>peroxidase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93745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107</TotalTime>
  <Words>564</Words>
  <Application>Microsoft Office PowerPoint</Application>
  <PresentationFormat>عرض على الشاشة (3:4)‏</PresentationFormat>
  <Paragraphs>93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NewsPrint</vt:lpstr>
      <vt:lpstr>Exp#5 Triglycerides</vt:lpstr>
      <vt:lpstr>Lipid</vt:lpstr>
      <vt:lpstr>Fatty Acid</vt:lpstr>
      <vt:lpstr>Glycerol</vt:lpstr>
      <vt:lpstr>Triglycerides</vt:lpstr>
      <vt:lpstr>Source</vt:lpstr>
      <vt:lpstr>Clinical significance </vt:lpstr>
      <vt:lpstr>عرض تقديمي في PowerPoint</vt:lpstr>
      <vt:lpstr>Principle</vt:lpstr>
      <vt:lpstr>عرض تقديمي في PowerPoint</vt:lpstr>
      <vt:lpstr>Procedure</vt:lpstr>
      <vt:lpstr>Calculation</vt:lpstr>
      <vt:lpstr>Normal Range</vt:lpstr>
      <vt:lpstr>Interferences</vt:lpstr>
      <vt:lpstr>عرض تقديمي في PowerPoint</vt:lpstr>
      <vt:lpstr>Limitation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Exp#5 Triglycerides</dc:title>
  <dc:creator>TOOT</dc:creator>
  <cp:lastModifiedBy>TOOT</cp:lastModifiedBy>
  <cp:revision>12</cp:revision>
  <dcterms:created xsi:type="dcterms:W3CDTF">2014-02-08T13:58:39Z</dcterms:created>
  <dcterms:modified xsi:type="dcterms:W3CDTF">2014-02-08T15:55:57Z</dcterms:modified>
</cp:coreProperties>
</file>