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3" d="100"/>
          <a:sy n="83" d="100"/>
        </p:scale>
        <p:origin x="45" y="5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10/8/2018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10/8/2018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10/8/2018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10/8/2018</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10/8/2018</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10/8/2018</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10/8/2018</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10/8/2018</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6F3F3-E5C3-4CB8-81B4-9A07BED39029}"/>
              </a:ext>
            </a:extLst>
          </p:cNvPr>
          <p:cNvSpPr>
            <a:spLocks noGrp="1"/>
          </p:cNvSpPr>
          <p:nvPr>
            <p:ph type="ctrTitle"/>
          </p:nvPr>
        </p:nvSpPr>
        <p:spPr/>
        <p:txBody>
          <a:bodyPr/>
          <a:lstStyle/>
          <a:p>
            <a:r>
              <a:rPr lang="en-US" b="1" cap="all" dirty="0"/>
              <a:t>The 6 key qualities of a good interpreter</a:t>
            </a:r>
            <a:endParaRPr lang="en-US" dirty="0"/>
          </a:p>
        </p:txBody>
      </p:sp>
      <p:sp>
        <p:nvSpPr>
          <p:cNvPr id="3" name="Subtitle 2">
            <a:extLst>
              <a:ext uri="{FF2B5EF4-FFF2-40B4-BE49-F238E27FC236}">
                <a16:creationId xmlns:a16="http://schemas.microsoft.com/office/drawing/2014/main" id="{6629578C-1A99-49B5-B2FB-AA52D1ECED5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49628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2EE2-3ADF-4BDC-AE0E-5455EA41ABE0}"/>
              </a:ext>
            </a:extLst>
          </p:cNvPr>
          <p:cNvSpPr>
            <a:spLocks noGrp="1"/>
          </p:cNvSpPr>
          <p:nvPr>
            <p:ph type="title"/>
          </p:nvPr>
        </p:nvSpPr>
        <p:spPr/>
        <p:txBody>
          <a:bodyPr/>
          <a:lstStyle/>
          <a:p>
            <a:r>
              <a:rPr lang="en-US" b="1" dirty="0"/>
              <a:t>Be an extremely good listener.</a:t>
            </a:r>
            <a:r>
              <a:rPr lang="en-US" dirty="0"/>
              <a:t> </a:t>
            </a:r>
          </a:p>
        </p:txBody>
      </p:sp>
      <p:sp>
        <p:nvSpPr>
          <p:cNvPr id="3" name="Content Placeholder 2">
            <a:extLst>
              <a:ext uri="{FF2B5EF4-FFF2-40B4-BE49-F238E27FC236}">
                <a16:creationId xmlns:a16="http://schemas.microsoft.com/office/drawing/2014/main" id="{6CB3FD0A-28EC-4498-8F83-A6DBF599C5AA}"/>
              </a:ext>
            </a:extLst>
          </p:cNvPr>
          <p:cNvSpPr>
            <a:spLocks noGrp="1"/>
          </p:cNvSpPr>
          <p:nvPr>
            <p:ph idx="1"/>
          </p:nvPr>
        </p:nvSpPr>
        <p:spPr/>
        <p:txBody>
          <a:bodyPr/>
          <a:lstStyle/>
          <a:p>
            <a:r>
              <a:rPr lang="en-US" dirty="0"/>
              <a:t>Interpreters need to pick up on every word, every intent and every meaning. They must make sense of a message composed in one language while simultaneously constructing and articulating the same message in another tongue.</a:t>
            </a:r>
          </a:p>
        </p:txBody>
      </p:sp>
    </p:spTree>
    <p:extLst>
      <p:ext uri="{BB962C8B-B14F-4D97-AF65-F5344CB8AC3E}">
        <p14:creationId xmlns:p14="http://schemas.microsoft.com/office/powerpoint/2010/main" val="3198699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572E6-EAF8-499C-B0E6-6BC66D8B1905}"/>
              </a:ext>
            </a:extLst>
          </p:cNvPr>
          <p:cNvSpPr>
            <a:spLocks noGrp="1"/>
          </p:cNvSpPr>
          <p:nvPr>
            <p:ph type="title"/>
          </p:nvPr>
        </p:nvSpPr>
        <p:spPr/>
        <p:txBody>
          <a:bodyPr>
            <a:normAutofit fontScale="90000"/>
          </a:bodyPr>
          <a:lstStyle/>
          <a:p>
            <a:r>
              <a:rPr lang="en-US" b="1" dirty="0"/>
              <a:t>Have excellent sensory, motor and cognitive skills. </a:t>
            </a:r>
            <a:endParaRPr lang="en-US" dirty="0"/>
          </a:p>
        </p:txBody>
      </p:sp>
      <p:sp>
        <p:nvSpPr>
          <p:cNvPr id="3" name="Content Placeholder 2">
            <a:extLst>
              <a:ext uri="{FF2B5EF4-FFF2-40B4-BE49-F238E27FC236}">
                <a16:creationId xmlns:a16="http://schemas.microsoft.com/office/drawing/2014/main" id="{16251997-6B9C-4B8B-9FFF-119DCEB8ABB0}"/>
              </a:ext>
            </a:extLst>
          </p:cNvPr>
          <p:cNvSpPr>
            <a:spLocks noGrp="1"/>
          </p:cNvSpPr>
          <p:nvPr>
            <p:ph idx="1"/>
          </p:nvPr>
        </p:nvSpPr>
        <p:spPr/>
        <p:txBody>
          <a:bodyPr/>
          <a:lstStyle/>
          <a:p>
            <a:r>
              <a:rPr lang="en-US" dirty="0"/>
              <a:t>All of these skills need to work in unison to ensure that not only language, but all nuances and idioms are picked up on and relayed in a comprehensible way, all in the blink of an eye!</a:t>
            </a:r>
          </a:p>
        </p:txBody>
      </p:sp>
    </p:spTree>
    <p:extLst>
      <p:ext uri="{BB962C8B-B14F-4D97-AF65-F5344CB8AC3E}">
        <p14:creationId xmlns:p14="http://schemas.microsoft.com/office/powerpoint/2010/main" val="3109221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9F55A-441B-4FD1-A4FC-ADB3D007D560}"/>
              </a:ext>
            </a:extLst>
          </p:cNvPr>
          <p:cNvSpPr>
            <a:spLocks noGrp="1"/>
          </p:cNvSpPr>
          <p:nvPr>
            <p:ph type="title"/>
          </p:nvPr>
        </p:nvSpPr>
        <p:spPr/>
        <p:txBody>
          <a:bodyPr>
            <a:normAutofit fontScale="90000"/>
          </a:bodyPr>
          <a:lstStyle/>
          <a:p>
            <a:r>
              <a:rPr lang="en-US" b="1" dirty="0"/>
              <a:t>Have an extensive vocabulary of multiple languages. </a:t>
            </a:r>
            <a:endParaRPr lang="en-US" dirty="0"/>
          </a:p>
        </p:txBody>
      </p:sp>
      <p:sp>
        <p:nvSpPr>
          <p:cNvPr id="3" name="Content Placeholder 2">
            <a:extLst>
              <a:ext uri="{FF2B5EF4-FFF2-40B4-BE49-F238E27FC236}">
                <a16:creationId xmlns:a16="http://schemas.microsoft.com/office/drawing/2014/main" id="{0E32CA82-961A-459F-BD47-88BB9669DA6A}"/>
              </a:ext>
            </a:extLst>
          </p:cNvPr>
          <p:cNvSpPr>
            <a:spLocks noGrp="1"/>
          </p:cNvSpPr>
          <p:nvPr>
            <p:ph idx="1"/>
          </p:nvPr>
        </p:nvSpPr>
        <p:spPr/>
        <p:txBody>
          <a:bodyPr/>
          <a:lstStyle/>
          <a:p>
            <a:r>
              <a:rPr lang="en-US" dirty="0"/>
              <a:t>Because interpreters are working in real-time, they can rarely consult a trusted dictionary or reference materials. Therefore, good interpreters will have to have a very good knowledge of the subject-matter and the language and abbreviations or jargon associated with the subject</a:t>
            </a:r>
          </a:p>
        </p:txBody>
      </p:sp>
    </p:spTree>
    <p:extLst>
      <p:ext uri="{BB962C8B-B14F-4D97-AF65-F5344CB8AC3E}">
        <p14:creationId xmlns:p14="http://schemas.microsoft.com/office/powerpoint/2010/main" val="2337248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0B5F5-A539-41B8-948C-2E1915485C93}"/>
              </a:ext>
            </a:extLst>
          </p:cNvPr>
          <p:cNvSpPr>
            <a:spLocks noGrp="1"/>
          </p:cNvSpPr>
          <p:nvPr>
            <p:ph type="title"/>
          </p:nvPr>
        </p:nvSpPr>
        <p:spPr/>
        <p:txBody>
          <a:bodyPr/>
          <a:lstStyle/>
          <a:p>
            <a:r>
              <a:rPr lang="en-US" b="1" dirty="0"/>
              <a:t>Be culturally aware. </a:t>
            </a:r>
            <a:endParaRPr lang="en-US" dirty="0"/>
          </a:p>
        </p:txBody>
      </p:sp>
      <p:sp>
        <p:nvSpPr>
          <p:cNvPr id="3" name="Content Placeholder 2">
            <a:extLst>
              <a:ext uri="{FF2B5EF4-FFF2-40B4-BE49-F238E27FC236}">
                <a16:creationId xmlns:a16="http://schemas.microsoft.com/office/drawing/2014/main" id="{2C0A0FB8-5576-408A-95B2-D7DCF8FB9C9B}"/>
              </a:ext>
            </a:extLst>
          </p:cNvPr>
          <p:cNvSpPr>
            <a:spLocks noGrp="1"/>
          </p:cNvSpPr>
          <p:nvPr>
            <p:ph idx="1"/>
          </p:nvPr>
        </p:nvSpPr>
        <p:spPr/>
        <p:txBody>
          <a:bodyPr/>
          <a:lstStyle/>
          <a:p>
            <a:r>
              <a:rPr lang="en-US" dirty="0"/>
              <a:t>Just as specialist subject knowledge is very important, interpreters must also be aware of the culture of the languages they are interpreting from and into. If a political reference is made in one language, for example, a good interpreter will be ready to transform this into a comparable statement that the target audience can understand</a:t>
            </a:r>
          </a:p>
        </p:txBody>
      </p:sp>
    </p:spTree>
    <p:extLst>
      <p:ext uri="{BB962C8B-B14F-4D97-AF65-F5344CB8AC3E}">
        <p14:creationId xmlns:p14="http://schemas.microsoft.com/office/powerpoint/2010/main" val="585635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673C5-5C1D-4900-8034-2B6DA293E181}"/>
              </a:ext>
            </a:extLst>
          </p:cNvPr>
          <p:cNvSpPr>
            <a:spLocks noGrp="1"/>
          </p:cNvSpPr>
          <p:nvPr>
            <p:ph type="title"/>
          </p:nvPr>
        </p:nvSpPr>
        <p:spPr/>
        <p:txBody>
          <a:bodyPr>
            <a:normAutofit fontScale="90000"/>
          </a:bodyPr>
          <a:lstStyle/>
          <a:p>
            <a:r>
              <a:rPr lang="en-US" b="1" dirty="0"/>
              <a:t>Cope with stress and self-control when dealing with difficult speakers. </a:t>
            </a:r>
            <a:endParaRPr lang="en-US" dirty="0"/>
          </a:p>
        </p:txBody>
      </p:sp>
      <p:sp>
        <p:nvSpPr>
          <p:cNvPr id="3" name="Content Placeholder 2">
            <a:extLst>
              <a:ext uri="{FF2B5EF4-FFF2-40B4-BE49-F238E27FC236}">
                <a16:creationId xmlns:a16="http://schemas.microsoft.com/office/drawing/2014/main" id="{3C077883-5499-40DB-8A3F-9891BC8EF305}"/>
              </a:ext>
            </a:extLst>
          </p:cNvPr>
          <p:cNvSpPr>
            <a:spLocks noGrp="1"/>
          </p:cNvSpPr>
          <p:nvPr>
            <p:ph idx="1"/>
          </p:nvPr>
        </p:nvSpPr>
        <p:spPr/>
        <p:txBody>
          <a:bodyPr/>
          <a:lstStyle/>
          <a:p>
            <a:r>
              <a:rPr lang="en-US" dirty="0"/>
              <a:t>Not everyone speaks with precision and clarity and of course accents can be difficult to discern. Interpreters therefore need to keep their cool and remain relaxed, even in seemingly tough situations.</a:t>
            </a:r>
          </a:p>
        </p:txBody>
      </p:sp>
    </p:spTree>
    <p:extLst>
      <p:ext uri="{BB962C8B-B14F-4D97-AF65-F5344CB8AC3E}">
        <p14:creationId xmlns:p14="http://schemas.microsoft.com/office/powerpoint/2010/main" val="2726158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A347C-804E-4E4B-AB32-58668B1B4B3F}"/>
              </a:ext>
            </a:extLst>
          </p:cNvPr>
          <p:cNvSpPr>
            <a:spLocks noGrp="1"/>
          </p:cNvSpPr>
          <p:nvPr>
            <p:ph type="title"/>
          </p:nvPr>
        </p:nvSpPr>
        <p:spPr/>
        <p:txBody>
          <a:bodyPr/>
          <a:lstStyle/>
          <a:p>
            <a:r>
              <a:rPr lang="en-US" b="1" dirty="0"/>
              <a:t>Show emotional resilience. </a:t>
            </a:r>
            <a:endParaRPr lang="en-US" dirty="0"/>
          </a:p>
        </p:txBody>
      </p:sp>
      <p:sp>
        <p:nvSpPr>
          <p:cNvPr id="3" name="Content Placeholder 2">
            <a:extLst>
              <a:ext uri="{FF2B5EF4-FFF2-40B4-BE49-F238E27FC236}">
                <a16:creationId xmlns:a16="http://schemas.microsoft.com/office/drawing/2014/main" id="{6ACBAA26-3662-4CFE-804E-3D6F45AFDEC7}"/>
              </a:ext>
            </a:extLst>
          </p:cNvPr>
          <p:cNvSpPr>
            <a:spLocks noGrp="1"/>
          </p:cNvSpPr>
          <p:nvPr>
            <p:ph idx="1"/>
          </p:nvPr>
        </p:nvSpPr>
        <p:spPr/>
        <p:txBody>
          <a:bodyPr/>
          <a:lstStyle/>
          <a:p>
            <a:r>
              <a:rPr lang="en-US" dirty="0"/>
              <a:t>Legal and medical interpreters are often involved in cases that are high-profile or difficult to witness, such as murder trials, emergency medical situations or even deaths. In such instances, they have to show high levels of resilience and control with the people they are there to represent</a:t>
            </a:r>
          </a:p>
        </p:txBody>
      </p:sp>
    </p:spTree>
    <p:extLst>
      <p:ext uri="{BB962C8B-B14F-4D97-AF65-F5344CB8AC3E}">
        <p14:creationId xmlns:p14="http://schemas.microsoft.com/office/powerpoint/2010/main" val="275561882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docProps/app.xml><?xml version="1.0" encoding="utf-8"?>
<Properties xmlns="http://schemas.openxmlformats.org/officeDocument/2006/extended-properties" xmlns:vt="http://schemas.openxmlformats.org/officeDocument/2006/docPropsVTypes">
  <Template>TM16401371[[fn=Atlas]]</Template>
  <TotalTime>4</TotalTime>
  <Words>316</Words>
  <Application>Microsoft Office PowerPoint</Application>
  <PresentationFormat>Widescreen</PresentationFormat>
  <Paragraphs>13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 Light</vt:lpstr>
      <vt:lpstr>Rockwell</vt:lpstr>
      <vt:lpstr>Wingdings</vt:lpstr>
      <vt:lpstr>Atlas</vt:lpstr>
      <vt:lpstr>The 6 key qualities of a good interpreter</vt:lpstr>
      <vt:lpstr>Be an extremely good listener. </vt:lpstr>
      <vt:lpstr>Have excellent sensory, motor and cognitive skills. </vt:lpstr>
      <vt:lpstr>Have an extensive vocabulary of multiple languages. </vt:lpstr>
      <vt:lpstr>Be culturally aware. </vt:lpstr>
      <vt:lpstr>Cope with stress and self-control when dealing with difficult speakers. </vt:lpstr>
      <vt:lpstr>Show emotional resilience.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6 key qualities of a good interpreter</dc:title>
  <dc:creator>Fahad ...</dc:creator>
  <cp:lastModifiedBy>Fahad ...</cp:lastModifiedBy>
  <cp:revision>1</cp:revision>
  <dcterms:created xsi:type="dcterms:W3CDTF">2018-10-08T08:04:59Z</dcterms:created>
  <dcterms:modified xsi:type="dcterms:W3CDTF">2018-10-08T08:09:34Z</dcterms:modified>
</cp:coreProperties>
</file>