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75" r:id="rId4"/>
    <p:sldId id="278" r:id="rId5"/>
    <p:sldId id="279" r:id="rId6"/>
    <p:sldId id="280" r:id="rId7"/>
    <p:sldId id="281" r:id="rId8"/>
    <p:sldId id="282" r:id="rId9"/>
  </p:sldIdLst>
  <p:sldSz cx="12192000" cy="6858000"/>
  <p:notesSz cx="7315200" cy="12344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39E86F-0711-4C2D-A4F7-14636AB0578C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22279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DE15D-B40C-478A-B70B-EC74A6C0FE8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2259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C63FD-BE96-4311-BF7C-47F9DE67F9F4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7149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86A1E-1235-48B7-8416-18E8A09CD313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7823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36009-C8A3-48B2-A37D-17E825F8E780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551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896CFA-7C1A-4E59-B774-FBC4677F6C00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0259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31F951-CC83-4309-AEE6-870AFD1FA841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3861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5DB5E-1BD9-4C3D-9C08-D7D5B479A61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0066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6FF53-44DC-4996-8E58-D0B5508EFC69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408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D44F4-9FDF-4E3F-9EB7-D110545FF14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667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>
              <a:defRPr/>
            </a:pPr>
            <a:fld id="{FB5335D4-AFF6-45CE-9418-4783B80A4982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0875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4617B">
                  <a:shade val="90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4617B">
                  <a:shade val="90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919D41-E261-4A9F-80BE-89158AFD9699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Times New Roman" pitchFamily="18" charset="0"/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37717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381672" y="2032306"/>
            <a:ext cx="7261080" cy="5715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Highway Engineering</a:t>
            </a:r>
            <a:b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CE 431</a:t>
            </a:r>
            <a:endParaRPr kumimoji="0" lang="en-US" sz="5400" b="1" i="0" u="none" strike="noStrike" kern="1200" cap="none" spc="0" normalizeH="0" baseline="-2500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803405" y="3702493"/>
            <a:ext cx="8286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0" hangingPunct="0">
              <a:defRPr/>
            </a:pPr>
            <a:r>
              <a:rPr lang="en-US" sz="5400" dirty="0" smtClean="0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n-US" sz="5400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sz="5400" dirty="0" smtClean="0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n-US" sz="5400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sz="5400" dirty="0" smtClean="0">
                <a:solidFill>
                  <a:srgbClr val="002060"/>
                </a:solidFill>
              </a:rPr>
              <a:t>THE ASPHALT INSTITUTE METHOD</a:t>
            </a:r>
            <a:endParaRPr lang="en-US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657475" y="4597400"/>
            <a:ext cx="5857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 eaLnBrk="0" hangingPunct="0">
              <a:defRPr/>
            </a:pPr>
            <a:r>
              <a:rPr lang="en-US" sz="25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Eng. Ali Mohammed Babalghaith</a:t>
            </a:r>
            <a:endParaRPr lang="en-US" sz="2500" baseline="-2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60543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623417" y="1444002"/>
            <a:ext cx="10446351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Full depth asphalt concrete</a:t>
            </a:r>
            <a:r>
              <a:rPr lang="en-US" sz="2400" dirty="0" smtClean="0"/>
              <a:t>. </a:t>
            </a:r>
          </a:p>
          <a:p>
            <a:pPr marL="609600" indent="-609600">
              <a:lnSpc>
                <a:spcPct val="18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Asphalt concrete surface and emulsified asphalt base.</a:t>
            </a:r>
          </a:p>
          <a:p>
            <a:pPr marL="990600" lvl="1" indent="-533400">
              <a:lnSpc>
                <a:spcPct val="18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n-US" sz="2000" b="1" dirty="0" smtClean="0"/>
              <a:t>Type I:</a:t>
            </a:r>
            <a:r>
              <a:rPr lang="en-US" sz="2000" dirty="0" smtClean="0"/>
              <a:t> Emulsified asphalt mixes made with processed dense-graded aggregates. </a:t>
            </a:r>
          </a:p>
          <a:p>
            <a:pPr marL="990600" lvl="1" indent="-533400">
              <a:lnSpc>
                <a:spcPct val="18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n-US" sz="2000" b="1" dirty="0" smtClean="0"/>
              <a:t>Type II: </a:t>
            </a:r>
            <a:r>
              <a:rPr lang="en-US" sz="2000" dirty="0" smtClean="0"/>
              <a:t>Emulsified asphalt mixes made with semi-processed, crusher-run, pit-run, or bank-run aggregates. </a:t>
            </a:r>
          </a:p>
          <a:p>
            <a:pPr marL="990600" lvl="1" indent="-533400">
              <a:lnSpc>
                <a:spcPct val="18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n-US" sz="2000" b="1" dirty="0" smtClean="0"/>
              <a:t>Type III</a:t>
            </a:r>
            <a:r>
              <a:rPr lang="en-US" sz="2000" dirty="0" smtClean="0"/>
              <a:t>: Emulsified asphalt mixes made with sands or </a:t>
            </a:r>
            <a:r>
              <a:rPr lang="en-US" sz="2000" dirty="0" err="1" smtClean="0"/>
              <a:t>silty</a:t>
            </a:r>
            <a:r>
              <a:rPr lang="en-US" sz="2000" dirty="0" smtClean="0"/>
              <a:t> sands. </a:t>
            </a:r>
          </a:p>
          <a:p>
            <a:pPr marL="609600" indent="-609600">
              <a:lnSpc>
                <a:spcPct val="180000"/>
              </a:lnSpc>
              <a:buFont typeface="Wingdings" pitchFamily="2" charset="2"/>
              <a:buAutoNum type="arabicPeriod"/>
            </a:pPr>
            <a:r>
              <a:rPr lang="en-US" sz="2400" b="1" dirty="0" smtClean="0"/>
              <a:t>Asphalt concrete and untreated aggregate base</a:t>
            </a:r>
            <a:r>
              <a:rPr lang="en-US" sz="2400" dirty="0" smtClean="0"/>
              <a:t>.</a:t>
            </a:r>
          </a:p>
          <a:p>
            <a:pPr marL="990600" lvl="1" indent="-533400">
              <a:lnSpc>
                <a:spcPct val="18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n-US" sz="2000" dirty="0" smtClean="0"/>
              <a:t>Base thickness of 6”. </a:t>
            </a:r>
          </a:p>
          <a:p>
            <a:pPr marL="990600" lvl="1" indent="-533400">
              <a:lnSpc>
                <a:spcPct val="180000"/>
              </a:lnSpc>
              <a:buClr>
                <a:srgbClr val="FF0000"/>
              </a:buClr>
              <a:buFont typeface="Wingdings" pitchFamily="2" charset="2"/>
              <a:buAutoNum type="arabicPeriod"/>
            </a:pPr>
            <a:r>
              <a:rPr lang="en-US" sz="2000" dirty="0" smtClean="0"/>
              <a:t>Base thickness of 12”.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65758" y="906950"/>
            <a:ext cx="9671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THE ASPHALT INSTITUTE METHOD 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6215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623417" y="1901217"/>
            <a:ext cx="10446351" cy="672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  <a:buFont typeface="Wingdings" pitchFamily="2" charset="2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Full depth asphalt concrete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65758" y="906950"/>
            <a:ext cx="9671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THE ASPHALT INSTITUTE METHOD </a:t>
            </a:r>
            <a:endParaRPr lang="en-US" sz="3200" b="1" dirty="0">
              <a:solidFill>
                <a:srgbClr val="002060"/>
              </a:solidFill>
            </a:endParaRPr>
          </a:p>
        </p:txBody>
      </p:sp>
      <p:pic>
        <p:nvPicPr>
          <p:cNvPr id="32772" name="Picture 4" descr="C:\Users\TOSHIBA\Desktop\27-03-38 05-51-18 م.jpg"/>
          <p:cNvPicPr>
            <a:picLocks noChangeAspect="1" noChangeArrowheads="1"/>
          </p:cNvPicPr>
          <p:nvPr/>
        </p:nvPicPr>
        <p:blipFill>
          <a:blip r:embed="rId3" cstate="print"/>
          <a:srcRect l="11570" r="11420"/>
          <a:stretch>
            <a:fillRect/>
          </a:stretch>
        </p:blipFill>
        <p:spPr bwMode="auto">
          <a:xfrm rot="16200000">
            <a:off x="1942228" y="2842794"/>
            <a:ext cx="1987569" cy="3743018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rot="5400000">
            <a:off x="446506" y="4180019"/>
            <a:ext cx="882360" cy="1532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2224" y="3651489"/>
            <a:ext cx="581929" cy="768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800" dirty="0" smtClean="0"/>
              <a:t>H</a:t>
            </a:r>
          </a:p>
        </p:txBody>
      </p:sp>
      <p:pic>
        <p:nvPicPr>
          <p:cNvPr id="7169" name="Picture 1" descr="C:\Users\TOSHIBA\Desktop\9c32355c-9452-451a-8748-c086eff4d196.jpg"/>
          <p:cNvPicPr>
            <a:picLocks noChangeAspect="1" noChangeArrowheads="1"/>
          </p:cNvPicPr>
          <p:nvPr/>
        </p:nvPicPr>
        <p:blipFill>
          <a:blip r:embed="rId4"/>
          <a:srcRect l="1498" t="2270" b="8854"/>
          <a:stretch>
            <a:fillRect/>
          </a:stretch>
        </p:blipFill>
        <p:spPr bwMode="auto">
          <a:xfrm>
            <a:off x="5145778" y="3048007"/>
            <a:ext cx="6963103" cy="3671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76215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623417" y="1901217"/>
            <a:ext cx="10446351" cy="1336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2- Asphalt concrete surface and emulsified asphalt base  (Type I)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80000"/>
              </a:lnSpc>
              <a:buFont typeface="Wingdings" pitchFamily="2" charset="2"/>
              <a:buAutoNum type="arabicPeriod"/>
            </a:pPr>
            <a:endParaRPr lang="en-US" sz="2400" dirty="0" smtClean="0"/>
          </a:p>
        </p:txBody>
      </p:sp>
      <p:sp>
        <p:nvSpPr>
          <p:cNvPr id="50" name="TextBox 49"/>
          <p:cNvSpPr txBox="1"/>
          <p:nvPr/>
        </p:nvSpPr>
        <p:spPr>
          <a:xfrm>
            <a:off x="1065758" y="906950"/>
            <a:ext cx="9671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THE ASPHALT INSTITUTE METHOD </a:t>
            </a:r>
            <a:endParaRPr lang="en-US" sz="3200" b="1" dirty="0">
              <a:solidFill>
                <a:srgbClr val="00206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446506" y="4180019"/>
            <a:ext cx="882360" cy="1532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2224" y="3651489"/>
            <a:ext cx="581929" cy="768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800" dirty="0" smtClean="0"/>
              <a:t>H</a:t>
            </a:r>
          </a:p>
        </p:txBody>
      </p:sp>
      <p:pic>
        <p:nvPicPr>
          <p:cNvPr id="35842" name="Picture 2" descr="C:\Users\TOSHIBA\Desktop\27-03-38 06-07-25 م.jpg"/>
          <p:cNvPicPr>
            <a:picLocks noChangeAspect="1" noChangeArrowheads="1"/>
          </p:cNvPicPr>
          <p:nvPr/>
        </p:nvPicPr>
        <p:blipFill>
          <a:blip r:embed="rId3" cstate="print"/>
          <a:srcRect l="12305" r="11367"/>
          <a:stretch>
            <a:fillRect/>
          </a:stretch>
        </p:blipFill>
        <p:spPr bwMode="auto">
          <a:xfrm rot="16200000">
            <a:off x="1931322" y="2817459"/>
            <a:ext cx="1980000" cy="3761968"/>
          </a:xfrm>
          <a:prstGeom prst="rect">
            <a:avLst/>
          </a:prstGeom>
          <a:noFill/>
        </p:spPr>
      </p:pic>
      <p:sp>
        <p:nvSpPr>
          <p:cNvPr id="35844" name="AutoShape 4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6" name="AutoShape 6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8" name="AutoShape 8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5849" name="Picture 9" descr="C:\Users\TOSHIBA\Desktop\c3197cbb-d8c3-40f3-bc59-e1c38474be17.jpg"/>
          <p:cNvPicPr>
            <a:picLocks noChangeAspect="1" noChangeArrowheads="1"/>
          </p:cNvPicPr>
          <p:nvPr/>
        </p:nvPicPr>
        <p:blipFill>
          <a:blip r:embed="rId4"/>
          <a:srcRect l="2727" t="7440" r="2500" b="6479"/>
          <a:stretch>
            <a:fillRect/>
          </a:stretch>
        </p:blipFill>
        <p:spPr bwMode="auto">
          <a:xfrm>
            <a:off x="4992000" y="2990374"/>
            <a:ext cx="7200000" cy="3867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76215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623417" y="1901217"/>
            <a:ext cx="10446351" cy="1336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2- Asphalt concrete surface and emulsified asphalt base  (Type II)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80000"/>
              </a:lnSpc>
              <a:buFont typeface="Wingdings" pitchFamily="2" charset="2"/>
              <a:buAutoNum type="arabicPeriod"/>
            </a:pPr>
            <a:endParaRPr lang="en-US" sz="2400" dirty="0" smtClean="0"/>
          </a:p>
        </p:txBody>
      </p:sp>
      <p:sp>
        <p:nvSpPr>
          <p:cNvPr id="50" name="TextBox 49"/>
          <p:cNvSpPr txBox="1"/>
          <p:nvPr/>
        </p:nvSpPr>
        <p:spPr>
          <a:xfrm>
            <a:off x="1065758" y="906950"/>
            <a:ext cx="9671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THE ASPHALT INSTITUTE METHOD </a:t>
            </a:r>
            <a:endParaRPr lang="en-US" sz="3200" b="1" dirty="0">
              <a:solidFill>
                <a:srgbClr val="00206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-163512" y="4386264"/>
            <a:ext cx="1295401" cy="15876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924" y="3651489"/>
            <a:ext cx="581929" cy="768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800" dirty="0" smtClean="0"/>
              <a:t>H</a:t>
            </a:r>
          </a:p>
        </p:txBody>
      </p:sp>
      <p:sp>
        <p:nvSpPr>
          <p:cNvPr id="35844" name="AutoShape 4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6" name="AutoShape 6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8" name="AutoShape 8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6866" name="Picture 2" descr="C:\Users\TOSHIBA\Desktop\27-03-38 06-12-43 م.jpg"/>
          <p:cNvPicPr>
            <a:picLocks noChangeAspect="1" noChangeArrowheads="1"/>
          </p:cNvPicPr>
          <p:nvPr/>
        </p:nvPicPr>
        <p:blipFill>
          <a:blip r:embed="rId3" cstate="print"/>
          <a:srcRect l="3416" r="4245"/>
          <a:stretch>
            <a:fillRect/>
          </a:stretch>
        </p:blipFill>
        <p:spPr bwMode="auto">
          <a:xfrm rot="16200000">
            <a:off x="1292978" y="3102300"/>
            <a:ext cx="2292144" cy="3600000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rot="5400000">
            <a:off x="4125916" y="3963986"/>
            <a:ext cx="463549" cy="3179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386074" y="3575289"/>
            <a:ext cx="751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000" dirty="0" smtClean="0"/>
              <a:t>min</a:t>
            </a:r>
            <a:r>
              <a:rPr lang="en-US" sz="1400" dirty="0" smtClean="0"/>
              <a:t>.</a:t>
            </a:r>
          </a:p>
        </p:txBody>
      </p:sp>
      <p:pic>
        <p:nvPicPr>
          <p:cNvPr id="36867" name="Picture 3" descr="C:\Users\TOSHIBA\Desktop\4b002202-7f6e-4cc9-be48-e2a48f2094fa.jpg"/>
          <p:cNvPicPr>
            <a:picLocks noChangeAspect="1" noChangeArrowheads="1"/>
          </p:cNvPicPr>
          <p:nvPr/>
        </p:nvPicPr>
        <p:blipFill>
          <a:blip r:embed="rId4"/>
          <a:srcRect l="3240" t="6667" r="2307" b="7037"/>
          <a:stretch>
            <a:fillRect/>
          </a:stretch>
        </p:blipFill>
        <p:spPr bwMode="auto">
          <a:xfrm>
            <a:off x="4992000" y="2715778"/>
            <a:ext cx="7200000" cy="4142222"/>
          </a:xfrm>
          <a:prstGeom prst="rect">
            <a:avLst/>
          </a:prstGeom>
          <a:noFill/>
        </p:spPr>
      </p:pic>
      <p:cxnSp>
        <p:nvCxnSpPr>
          <p:cNvPr id="19" name="Curved Connector 18"/>
          <p:cNvCxnSpPr/>
          <p:nvPr/>
        </p:nvCxnSpPr>
        <p:spPr>
          <a:xfrm rot="16200000" flipH="1">
            <a:off x="3956050" y="3206750"/>
            <a:ext cx="711200" cy="5969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204974" y="2660889"/>
            <a:ext cx="1659126" cy="57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000" dirty="0" smtClean="0"/>
              <a:t>From table </a:t>
            </a:r>
            <a:endParaRPr lang="en-US" sz="1400" dirty="0" smtClean="0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80313" y="1083515"/>
            <a:ext cx="4205287" cy="2729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76215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623417" y="1901217"/>
            <a:ext cx="10446351" cy="1336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2- Asphalt concrete surface and emulsified asphalt base  (Type III)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80000"/>
              </a:lnSpc>
              <a:buFont typeface="Wingdings" pitchFamily="2" charset="2"/>
              <a:buAutoNum type="arabicPeriod"/>
            </a:pPr>
            <a:endParaRPr lang="en-US" sz="2400" dirty="0" smtClean="0"/>
          </a:p>
        </p:txBody>
      </p:sp>
      <p:sp>
        <p:nvSpPr>
          <p:cNvPr id="50" name="TextBox 49"/>
          <p:cNvSpPr txBox="1"/>
          <p:nvPr/>
        </p:nvSpPr>
        <p:spPr>
          <a:xfrm>
            <a:off x="1065758" y="906950"/>
            <a:ext cx="9671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THE ASPHALT INSTITUTE METHOD </a:t>
            </a:r>
            <a:endParaRPr lang="en-US" sz="3200" b="1" dirty="0">
              <a:solidFill>
                <a:srgbClr val="00206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-163512" y="4386264"/>
            <a:ext cx="1295401" cy="15876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0924" y="3651489"/>
            <a:ext cx="581929" cy="768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800" dirty="0" smtClean="0"/>
              <a:t>H</a:t>
            </a:r>
          </a:p>
        </p:txBody>
      </p:sp>
      <p:sp>
        <p:nvSpPr>
          <p:cNvPr id="35844" name="AutoShape 4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6" name="AutoShape 6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8" name="AutoShape 8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4125916" y="3963986"/>
            <a:ext cx="463549" cy="3179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386074" y="3575289"/>
            <a:ext cx="751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000" dirty="0" smtClean="0"/>
              <a:t>min</a:t>
            </a:r>
            <a:r>
              <a:rPr lang="en-US" sz="1400" dirty="0" smtClean="0"/>
              <a:t>.</a:t>
            </a:r>
          </a:p>
        </p:txBody>
      </p:sp>
      <p:cxnSp>
        <p:nvCxnSpPr>
          <p:cNvPr id="19" name="Curved Connector 18"/>
          <p:cNvCxnSpPr/>
          <p:nvPr/>
        </p:nvCxnSpPr>
        <p:spPr>
          <a:xfrm rot="16200000" flipH="1">
            <a:off x="3956050" y="3206750"/>
            <a:ext cx="711200" cy="5969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204974" y="2660889"/>
            <a:ext cx="1659126" cy="57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000" dirty="0" smtClean="0"/>
              <a:t>From table </a:t>
            </a:r>
            <a:endParaRPr lang="en-US" sz="1400" dirty="0" smtClean="0"/>
          </a:p>
        </p:txBody>
      </p:sp>
      <p:pic>
        <p:nvPicPr>
          <p:cNvPr id="37890" name="Picture 2" descr="C:\Users\TOSHIBA\Desktop\27-03-38 06-19-03 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204534" y="3109028"/>
            <a:ext cx="2482300" cy="3600000"/>
          </a:xfrm>
          <a:prstGeom prst="rect">
            <a:avLst/>
          </a:prstGeom>
          <a:noFill/>
        </p:spPr>
      </p:pic>
      <p:pic>
        <p:nvPicPr>
          <p:cNvPr id="37891" name="Picture 3" descr="C:\Users\TOSHIBA\Desktop\464ff666-d7bc-45cf-a207-add62ee810b1.jpg"/>
          <p:cNvPicPr>
            <a:picLocks noChangeAspect="1" noChangeArrowheads="1"/>
          </p:cNvPicPr>
          <p:nvPr/>
        </p:nvPicPr>
        <p:blipFill>
          <a:blip r:embed="rId4"/>
          <a:srcRect l="1771" t="7191" r="1667" b="7530"/>
          <a:stretch>
            <a:fillRect/>
          </a:stretch>
        </p:blipFill>
        <p:spPr bwMode="auto">
          <a:xfrm>
            <a:off x="4992000" y="2943437"/>
            <a:ext cx="7200000" cy="3914563"/>
          </a:xfrm>
          <a:prstGeom prst="rect">
            <a:avLst/>
          </a:prstGeom>
          <a:noFill/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80313" y="1083515"/>
            <a:ext cx="4205287" cy="2729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76215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623417" y="1901217"/>
            <a:ext cx="11200283" cy="672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1" indent="-609600">
              <a:lnSpc>
                <a:spcPct val="18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3- Asphalt concrete and untreated aggregate base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Base thickness of 6”) (150 mm) 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65758" y="906950"/>
            <a:ext cx="9671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THE ASPHALT INSTITUTE METHOD </a:t>
            </a:r>
            <a:endParaRPr lang="en-US" sz="3200" b="1" dirty="0">
              <a:solidFill>
                <a:srgbClr val="00206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3730307" y="4518980"/>
            <a:ext cx="615952" cy="3173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125724" y="3458449"/>
            <a:ext cx="581929" cy="768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800" dirty="0" smtClean="0"/>
              <a:t>H</a:t>
            </a:r>
          </a:p>
        </p:txBody>
      </p:sp>
      <p:sp>
        <p:nvSpPr>
          <p:cNvPr id="35844" name="AutoShape 4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6" name="AutoShape 6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8" name="AutoShape 8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3795716" y="3979226"/>
            <a:ext cx="463549" cy="3179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102100" y="4186159"/>
            <a:ext cx="11303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150mm</a:t>
            </a:r>
          </a:p>
          <a:p>
            <a:pPr marL="609600" indent="-6096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 in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C:\Users\TOSHIBA\Desktop\27-03-38 06-26-33 م.jpg"/>
          <p:cNvPicPr>
            <a:picLocks noChangeAspect="1" noChangeArrowheads="1"/>
          </p:cNvPicPr>
          <p:nvPr/>
        </p:nvPicPr>
        <p:blipFill>
          <a:blip r:embed="rId3" cstate="print"/>
          <a:srcRect l="6255" r="9078"/>
          <a:stretch>
            <a:fillRect/>
          </a:stretch>
        </p:blipFill>
        <p:spPr bwMode="auto">
          <a:xfrm rot="16200000">
            <a:off x="1039245" y="3034340"/>
            <a:ext cx="2101681" cy="3600000"/>
          </a:xfrm>
          <a:prstGeom prst="rect">
            <a:avLst/>
          </a:prstGeom>
          <a:noFill/>
        </p:spPr>
      </p:pic>
      <p:pic>
        <p:nvPicPr>
          <p:cNvPr id="38915" name="Picture 3" descr="C:\Users\TOSHIBA\Desktop\1b5a2342-3dce-4fb2-9c66-7104aa8f25b2.jpg"/>
          <p:cNvPicPr>
            <a:picLocks noChangeAspect="1" noChangeArrowheads="1"/>
          </p:cNvPicPr>
          <p:nvPr/>
        </p:nvPicPr>
        <p:blipFill>
          <a:blip r:embed="rId4"/>
          <a:srcRect l="2292" t="7637" r="4063" b="8819"/>
          <a:stretch>
            <a:fillRect/>
          </a:stretch>
        </p:blipFill>
        <p:spPr bwMode="auto">
          <a:xfrm>
            <a:off x="4992000" y="2893595"/>
            <a:ext cx="7200000" cy="39644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76215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623417" y="1901217"/>
            <a:ext cx="1120028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1" indent="-609600">
              <a:lnSpc>
                <a:spcPct val="18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3- Asphalt concrete and untreated aggregate base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Base thickness of 12”) (300 mm) </a:t>
            </a:r>
            <a:endParaRPr lang="ar-SA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65758" y="906950"/>
            <a:ext cx="96715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THE ASPHALT INSTITUTE METHOD </a:t>
            </a:r>
            <a:endParaRPr lang="en-US" sz="3200" b="1" dirty="0">
              <a:solidFill>
                <a:srgbClr val="00206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3730307" y="4518980"/>
            <a:ext cx="615952" cy="3173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125724" y="3458449"/>
            <a:ext cx="581929" cy="768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80000"/>
              </a:lnSpc>
            </a:pPr>
            <a:r>
              <a:rPr lang="en-US" sz="2800" dirty="0" smtClean="0"/>
              <a:t>H</a:t>
            </a:r>
          </a:p>
        </p:txBody>
      </p:sp>
      <p:sp>
        <p:nvSpPr>
          <p:cNvPr id="35844" name="AutoShape 4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6" name="AutoShape 6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8" name="AutoShape 8" descr="blob:https://web.whatsapp.com/c3197cbb-d8c3-40f3-bc59-e1c38474be17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3795716" y="3979226"/>
            <a:ext cx="463549" cy="3179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076700" y="4186159"/>
            <a:ext cx="11303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300 mm</a:t>
            </a:r>
          </a:p>
          <a:p>
            <a:pPr marL="609600" indent="-60960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12 in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C:\Users\TOSHIBA\Desktop\27-03-38 06-26-33 م.jpg"/>
          <p:cNvPicPr>
            <a:picLocks noChangeAspect="1" noChangeArrowheads="1"/>
          </p:cNvPicPr>
          <p:nvPr/>
        </p:nvPicPr>
        <p:blipFill>
          <a:blip r:embed="rId3" cstate="print"/>
          <a:srcRect l="6255" r="9078"/>
          <a:stretch>
            <a:fillRect/>
          </a:stretch>
        </p:blipFill>
        <p:spPr bwMode="auto">
          <a:xfrm rot="16200000">
            <a:off x="1039245" y="3034340"/>
            <a:ext cx="2101681" cy="3600000"/>
          </a:xfrm>
          <a:prstGeom prst="rect">
            <a:avLst/>
          </a:prstGeom>
          <a:noFill/>
        </p:spPr>
      </p:pic>
      <p:pic>
        <p:nvPicPr>
          <p:cNvPr id="39938" name="Picture 2" descr="C:\Users\TOSHIBA\Desktop\60314f5b-9274-4621-9a70-c5402ab340a2.jpg"/>
          <p:cNvPicPr>
            <a:picLocks noChangeAspect="1" noChangeArrowheads="1"/>
          </p:cNvPicPr>
          <p:nvPr/>
        </p:nvPicPr>
        <p:blipFill>
          <a:blip r:embed="rId4"/>
          <a:srcRect l="1667" t="5437" b="3298"/>
          <a:stretch>
            <a:fillRect/>
          </a:stretch>
        </p:blipFill>
        <p:spPr bwMode="auto">
          <a:xfrm>
            <a:off x="4992000" y="2952915"/>
            <a:ext cx="7200000" cy="39050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76215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تدفق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تدفق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تدفق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تدفق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تدفق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تدفق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تدفق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204</Words>
  <Application>Microsoft Office PowerPoint</Application>
  <PresentationFormat>Custom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تدفق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Amr</dc:creator>
  <cp:lastModifiedBy>TOSHIBA</cp:lastModifiedBy>
  <cp:revision>25</cp:revision>
  <dcterms:created xsi:type="dcterms:W3CDTF">2016-12-24T20:45:42Z</dcterms:created>
  <dcterms:modified xsi:type="dcterms:W3CDTF">2016-12-26T15:44:25Z</dcterms:modified>
</cp:coreProperties>
</file>