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83" r:id="rId5"/>
    <p:sldId id="256" r:id="rId6"/>
    <p:sldId id="329" r:id="rId7"/>
    <p:sldId id="345" r:id="rId8"/>
    <p:sldId id="330" r:id="rId9"/>
    <p:sldId id="331" r:id="rId10"/>
    <p:sldId id="332" r:id="rId11"/>
    <p:sldId id="344" r:id="rId12"/>
    <p:sldId id="333" r:id="rId13"/>
    <p:sldId id="335" r:id="rId14"/>
    <p:sldId id="336" r:id="rId15"/>
    <p:sldId id="337" r:id="rId16"/>
    <p:sldId id="338" r:id="rId17"/>
    <p:sldId id="341" r:id="rId18"/>
    <p:sldId id="339" r:id="rId19"/>
    <p:sldId id="342" r:id="rId20"/>
    <p:sldId id="340" r:id="rId21"/>
    <p:sldId id="343" r:id="rId22"/>
    <p:sldId id="334" r:id="rId23"/>
    <p:sldId id="257" r:id="rId24"/>
    <p:sldId id="263" r:id="rId25"/>
    <p:sldId id="261" r:id="rId26"/>
    <p:sldId id="266" r:id="rId27"/>
    <p:sldId id="285" r:id="rId28"/>
    <p:sldId id="284" r:id="rId29"/>
    <p:sldId id="264" r:id="rId30"/>
    <p:sldId id="346" r:id="rId31"/>
    <p:sldId id="358" r:id="rId32"/>
    <p:sldId id="347" r:id="rId33"/>
    <p:sldId id="359" r:id="rId34"/>
    <p:sldId id="349" r:id="rId35"/>
    <p:sldId id="350" r:id="rId36"/>
    <p:sldId id="351" r:id="rId37"/>
    <p:sldId id="352" r:id="rId38"/>
    <p:sldId id="353" r:id="rId39"/>
    <p:sldId id="354" r:id="rId40"/>
    <p:sldId id="355" r:id="rId41"/>
    <p:sldId id="356" r:id="rId42"/>
    <p:sldId id="357" r:id="rId43"/>
    <p:sldId id="287" r:id="rId44"/>
    <p:sldId id="271" r:id="rId45"/>
    <p:sldId id="288" r:id="rId46"/>
    <p:sldId id="267" r:id="rId47"/>
    <p:sldId id="265" r:id="rId48"/>
    <p:sldId id="273" r:id="rId49"/>
    <p:sldId id="282" r:id="rId50"/>
    <p:sldId id="274" r:id="rId51"/>
    <p:sldId id="269" r:id="rId52"/>
    <p:sldId id="270" r:id="rId53"/>
    <p:sldId id="295" r:id="rId54"/>
    <p:sldId id="296" r:id="rId55"/>
    <p:sldId id="309" r:id="rId56"/>
    <p:sldId id="312" r:id="rId57"/>
    <p:sldId id="297" r:id="rId58"/>
    <p:sldId id="311" r:id="rId59"/>
    <p:sldId id="310" r:id="rId60"/>
    <p:sldId id="313" r:id="rId61"/>
    <p:sldId id="300" r:id="rId62"/>
    <p:sldId id="301" r:id="rId63"/>
    <p:sldId id="328" r:id="rId64"/>
    <p:sldId id="314" r:id="rId65"/>
    <p:sldId id="327" r:id="rId66"/>
    <p:sldId id="315" r:id="rId67"/>
    <p:sldId id="316" r:id="rId68"/>
    <p:sldId id="317" r:id="rId69"/>
    <p:sldId id="318" r:id="rId70"/>
    <p:sldId id="319" r:id="rId71"/>
    <p:sldId id="302" r:id="rId72"/>
    <p:sldId id="320" r:id="rId73"/>
    <p:sldId id="321" r:id="rId74"/>
    <p:sldId id="322" r:id="rId75"/>
  </p:sldIdLst>
  <p:sldSz cx="9144000" cy="6858000" type="screen4x3"/>
  <p:notesSz cx="6858000" cy="9144000"/>
  <p:custDataLst>
    <p:tags r:id="rId76"/>
  </p:custData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B5B"/>
    <a:srgbClr val="B8A45C"/>
    <a:srgbClr val="6286FA"/>
    <a:srgbClr val="E6B176"/>
    <a:srgbClr val="9966FF"/>
    <a:srgbClr val="808000"/>
    <a:srgbClr val="399388"/>
    <a:srgbClr val="66FF99"/>
    <a:srgbClr val="FF00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3243" autoAdjust="0"/>
  </p:normalViewPr>
  <p:slideViewPr>
    <p:cSldViewPr>
      <p:cViewPr>
        <p:scale>
          <a:sx n="100" d="100"/>
          <a:sy n="100" d="100"/>
        </p:scale>
        <p:origin x="-21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tags" Target="tags/tag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B4D3F-E6DA-4975-AD66-2E24FECFBA2C}" type="doc">
      <dgm:prSet loTypeId="urn:microsoft.com/office/officeart/2005/8/layout/cycle2" loCatId="cycle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pPr rtl="1"/>
          <a:endParaRPr lang="ar-LY"/>
        </a:p>
      </dgm:t>
    </dgm:pt>
    <dgm:pt modelId="{0EA00AF7-305F-4BD8-8E73-E6ACAD070BFC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LY" sz="1600" kern="1200" dirty="0" smtClean="0">
              <a:latin typeface="Arial" pitchFamily="34" charset="0"/>
              <a:ea typeface="+mn-ea"/>
              <a:cs typeface="DecoType Naskh Variants" pitchFamily="2" charset="-78"/>
            </a:rPr>
            <a:t>التركيز </a:t>
          </a:r>
          <a:r>
            <a:rPr lang="ar-LY" sz="1200" kern="1200" dirty="0" err="1" smtClean="0">
              <a:latin typeface="Arial" pitchFamily="34" charset="0"/>
              <a:ea typeface="+mn-ea"/>
              <a:cs typeface="DecoType Naskh Variants" pitchFamily="2" charset="-78"/>
            </a:rPr>
            <a:t>ع</a:t>
          </a:r>
          <a:r>
            <a:rPr lang="ar-SA" sz="1200" kern="1200" dirty="0" err="1" smtClean="0">
              <a:latin typeface="Arial" pitchFamily="34" charset="0"/>
              <a:ea typeface="+mn-ea"/>
              <a:cs typeface="DecoType Naskh Variants" pitchFamily="2" charset="-78"/>
            </a:rPr>
            <a:t>لى</a:t>
          </a:r>
          <a:r>
            <a:rPr lang="ar-LY" sz="1400" kern="1200" dirty="0" smtClean="0">
              <a:latin typeface="Arial" pitchFamily="34" charset="0"/>
              <a:ea typeface="+mn-ea"/>
              <a:cs typeface="DecoType Naskh Variants" pitchFamily="2" charset="-78"/>
            </a:rPr>
            <a:t> </a:t>
          </a:r>
          <a:r>
            <a:rPr lang="ar-SA" sz="1400" kern="1200" dirty="0" smtClean="0">
              <a:latin typeface="Arial" pitchFamily="34" charset="0"/>
              <a:ea typeface="+mn-ea"/>
              <a:cs typeface="DecoType Naskh Variants" pitchFamily="2" charset="-78"/>
            </a:rPr>
            <a:t>الشرائح المست</a:t>
          </a:r>
          <a:r>
            <a:rPr lang="ar-SA" sz="1600" kern="1200" dirty="0" smtClean="0">
              <a:latin typeface="Arial" pitchFamily="34" charset="0"/>
              <a:ea typeface="+mn-ea"/>
              <a:cs typeface="DecoType Naskh Variants" pitchFamily="2" charset="-78"/>
            </a:rPr>
            <a:t>فيدة</a:t>
          </a:r>
          <a:endParaRPr lang="ar-LY" sz="18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232E6BAB-5D81-410F-94A1-0EB373A98971}" type="parTrans" cxnId="{D4BFDC22-359B-4168-869F-AE41A679A2DE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09779F5-0C3F-4DB5-919D-12BE72724660}" type="sibTrans" cxnId="{D4BFDC22-359B-4168-869F-AE41A679A2DE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BC9444-3B35-489C-BC50-98D09690A837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LY" sz="4000" kern="1200" dirty="0" smtClean="0">
              <a:latin typeface="Arial" pitchFamily="34" charset="0"/>
              <a:ea typeface="+mn-ea"/>
              <a:cs typeface="DecoType Naskh Variants" pitchFamily="2" charset="-78"/>
            </a:rPr>
            <a:t>القيادة</a:t>
          </a:r>
          <a:endParaRPr lang="ar-LY" sz="16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1398C31A-5391-426E-ACA5-61F28321307B}" type="parTrans" cxnId="{F7AB4278-045D-4444-A264-FDA905168B84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8E0C71-207F-4A5F-AE57-ADBCB9527AC9}" type="sibTrans" cxnId="{F7AB4278-045D-4444-A264-FDA905168B84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20E65B-C762-4A5A-B4F0-15470153FDD3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LY" sz="1800" kern="1200" dirty="0" smtClean="0">
              <a:latin typeface="Arial" pitchFamily="34" charset="0"/>
              <a:ea typeface="+mn-ea"/>
              <a:cs typeface="DecoType Naskh Variants" pitchFamily="2" charset="-78"/>
            </a:rPr>
            <a:t>مشاركة </a:t>
          </a:r>
          <a:r>
            <a:rPr lang="ar-SA" sz="1800" kern="1200" dirty="0" smtClean="0">
              <a:latin typeface="Arial" pitchFamily="34" charset="0"/>
              <a:ea typeface="+mn-ea"/>
              <a:cs typeface="DecoType Naskh Variants" pitchFamily="2" charset="-78"/>
            </a:rPr>
            <a:t>الأفراد</a:t>
          </a:r>
          <a:endParaRPr lang="ar-LY" sz="18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BB2CC990-1123-4379-8FDB-19566863F177}" type="parTrans" cxnId="{5F1F207B-2FF0-47DA-A0E3-FFAAE8685832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9905BA-590C-4D6C-A567-3CC310D693F4}" type="sibTrans" cxnId="{5F1F207B-2FF0-47DA-A0E3-FFAAE8685832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DA8099-CC84-48FB-A838-202AB7EE6C65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SA" sz="3200" kern="1200" dirty="0" smtClean="0">
              <a:latin typeface="Arial" pitchFamily="34" charset="0"/>
              <a:ea typeface="+mn-ea"/>
              <a:cs typeface="DecoType Naskh Variants" pitchFamily="2" charset="-78"/>
            </a:rPr>
            <a:t>منهج </a:t>
          </a:r>
          <a:r>
            <a:rPr lang="ar-LY" sz="3200" kern="1200" dirty="0" smtClean="0">
              <a:latin typeface="Arial" pitchFamily="34" charset="0"/>
              <a:ea typeface="+mn-ea"/>
              <a:cs typeface="DecoType Naskh Variants" pitchFamily="2" charset="-78"/>
            </a:rPr>
            <a:t>العملية </a:t>
          </a:r>
          <a:endParaRPr lang="ar-LY" sz="32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ABD47179-06CC-4324-872C-C123A3248268}" type="parTrans" cxnId="{A4373DCE-BB31-4933-912A-1F9BCB5C57DB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FC7E85-A390-45EC-9C2F-BD551DC551F9}" type="sibTrans" cxnId="{A4373DCE-BB31-4933-912A-1F9BCB5C57DB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478605-7D0D-467B-8E0C-2BA976167A73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SA" sz="2800" kern="1200" dirty="0" smtClean="0">
              <a:latin typeface="Arial" pitchFamily="34" charset="0"/>
              <a:ea typeface="+mn-ea"/>
              <a:cs typeface="DecoType Naskh Variants" pitchFamily="2" charset="-78"/>
            </a:rPr>
            <a:t>التحسين</a:t>
          </a:r>
          <a:endParaRPr lang="ar-LY" sz="28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4BABD88F-7E32-4A05-A0B0-64C11A54470F}" type="parTrans" cxnId="{AD5B779C-492A-4D16-A0A4-786F750EDE8B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0C95F7-232E-4AD9-976F-3404EF169991}" type="sibTrans" cxnId="{AD5B779C-492A-4D16-A0A4-786F750EDE8B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3E1C8D-4F9B-435E-A83D-1778D6DC850F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SA" sz="2000" kern="1200" dirty="0" smtClean="0">
              <a:latin typeface="Arial" pitchFamily="34" charset="0"/>
              <a:ea typeface="+mn-ea"/>
              <a:cs typeface="DecoType Naskh Variants" pitchFamily="2" charset="-78"/>
            </a:rPr>
            <a:t>اتخاذ القرار المبني على الدليل</a:t>
          </a:r>
          <a:endParaRPr lang="ar-LY" sz="20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1685AF4E-5172-4543-AB6A-4C021A744880}" type="parTrans" cxnId="{5F532C48-E0A8-4427-86BD-6B2CCEF30636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3FB2E9-FD27-4D50-BE7C-C2C89A6C2B72}" type="sibTrans" cxnId="{5F532C48-E0A8-4427-86BD-6B2CCEF30636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D6F9EF-D7FE-4A62-92EB-857E553B13EC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SA" sz="2800" kern="1200" dirty="0" smtClean="0">
              <a:latin typeface="Arial" pitchFamily="34" charset="0"/>
              <a:ea typeface="+mn-ea"/>
              <a:cs typeface="DecoType Naskh Variants" pitchFamily="2" charset="-78"/>
            </a:rPr>
            <a:t>إدارة العلاقات</a:t>
          </a:r>
          <a:endParaRPr lang="ar-LY" sz="2800" kern="1200" dirty="0"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DD67B1DE-17F9-4C9E-B0C0-05B5547CD549}" type="parTrans" cxnId="{0B3E19BE-9B85-4D9B-B7A1-148722ADF021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C8B729-AF32-4FFB-8EF1-4F7B6C758C93}" type="sibTrans" cxnId="{0B3E19BE-9B85-4D9B-B7A1-148722ADF021}">
      <dgm:prSet custT="1"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52C56D-76FB-4910-A7A3-12E92FF744DD}" type="pres">
      <dgm:prSet presAssocID="{8A1B4D3F-E6DA-4975-AD66-2E24FECFBA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1208CA-0F0E-4E38-97A1-C1AA956208E1}" type="pres">
      <dgm:prSet presAssocID="{0EA00AF7-305F-4BD8-8E73-E6ACAD070BF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F2D56-98EB-4780-81BF-B8FC0EF51CF2}" type="pres">
      <dgm:prSet presAssocID="{A09779F5-0C3F-4DB5-919D-12BE7272466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2E56F683-8764-4B95-8F30-AB9BE94A498B}" type="pres">
      <dgm:prSet presAssocID="{A09779F5-0C3F-4DB5-919D-12BE7272466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687C26D3-5485-4EC5-9262-12D5262079A6}" type="pres">
      <dgm:prSet presAssocID="{BABC9444-3B35-489C-BC50-98D09690A83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F7B760-79DD-4BB1-B902-A2E2BC06F086}" type="pres">
      <dgm:prSet presAssocID="{628E0C71-207F-4A5F-AE57-ADBCB9527AC9}" presName="sibTrans" presStyleLbl="sibTrans2D1" presStyleIdx="1" presStyleCnt="7"/>
      <dgm:spPr/>
      <dgm:t>
        <a:bodyPr/>
        <a:lstStyle/>
        <a:p>
          <a:endParaRPr lang="en-US"/>
        </a:p>
      </dgm:t>
    </dgm:pt>
    <dgm:pt modelId="{060F3535-AC32-457D-999A-B1CC9E8105DD}" type="pres">
      <dgm:prSet presAssocID="{628E0C71-207F-4A5F-AE57-ADBCB9527AC9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03B721EB-BCB2-4564-B3A3-A1E561747B32}" type="pres">
      <dgm:prSet presAssocID="{1820E65B-C762-4A5A-B4F0-15470153FDD3}" presName="node" presStyleLbl="node1" presStyleIdx="2" presStyleCnt="7" custRadScaleRad="99932" custRadScaleInc="34">
        <dgm:presLayoutVars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2FE0E177-BFB5-48AE-B754-B11EDFD626FA}" type="pres">
      <dgm:prSet presAssocID="{459905BA-590C-4D6C-A567-3CC310D693F4}" presName="sibTrans" presStyleLbl="sibTrans2D1" presStyleIdx="2" presStyleCnt="7"/>
      <dgm:spPr/>
      <dgm:t>
        <a:bodyPr/>
        <a:lstStyle/>
        <a:p>
          <a:endParaRPr lang="en-US"/>
        </a:p>
      </dgm:t>
    </dgm:pt>
    <dgm:pt modelId="{C55FEA72-98AC-4A92-A6AD-07C674746801}" type="pres">
      <dgm:prSet presAssocID="{459905BA-590C-4D6C-A567-3CC310D693F4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8B8D8F93-05DF-4DBE-A67B-FEEB211544CB}" type="pres">
      <dgm:prSet presAssocID="{0BDA8099-CC84-48FB-A838-202AB7EE6C65}" presName="node" presStyleLbl="node1" presStyleIdx="3" presStyleCnt="7" custRadScaleRad="99970" custRadScaleInc="1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962791-D63A-4E83-8904-6BD56F9F1471}" type="pres">
      <dgm:prSet presAssocID="{A7FC7E85-A390-45EC-9C2F-BD551DC551F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29AA5F32-4212-4CE3-97B2-F6C9C43FA16C}" type="pres">
      <dgm:prSet presAssocID="{A7FC7E85-A390-45EC-9C2F-BD551DC551F9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9A2585CC-DF41-4C78-AACF-115336FE63CF}" type="pres">
      <dgm:prSet presAssocID="{14478605-7D0D-467B-8E0C-2BA976167A7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922B6B7B-5F8F-4FFA-9597-536E0A0616B0}" type="pres">
      <dgm:prSet presAssocID="{8C0C95F7-232E-4AD9-976F-3404EF169991}" presName="sibTrans" presStyleLbl="sibTrans2D1" presStyleIdx="4" presStyleCnt="7"/>
      <dgm:spPr/>
      <dgm:t>
        <a:bodyPr/>
        <a:lstStyle/>
        <a:p>
          <a:endParaRPr lang="en-US"/>
        </a:p>
      </dgm:t>
    </dgm:pt>
    <dgm:pt modelId="{7B0C5BA7-182C-4E4A-859C-35E649F01681}" type="pres">
      <dgm:prSet presAssocID="{8C0C95F7-232E-4AD9-976F-3404EF169991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93A3FD75-6F79-406A-99D2-F7CB27009946}" type="pres">
      <dgm:prSet presAssocID="{163E1C8D-4F9B-435E-A83D-1778D6DC850F}" presName="node" presStyleLbl="node1" presStyleIdx="5" presStyleCnt="7" custScaleX="116496">
        <dgm:presLayoutVars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2735AF52-DD33-4CF6-8998-86D5DC4F3A31}" type="pres">
      <dgm:prSet presAssocID="{B13FB2E9-FD27-4D50-BE7C-C2C89A6C2B72}" presName="sibTrans" presStyleLbl="sibTrans2D1" presStyleIdx="5" presStyleCnt="7"/>
      <dgm:spPr/>
      <dgm:t>
        <a:bodyPr/>
        <a:lstStyle/>
        <a:p>
          <a:endParaRPr lang="en-US"/>
        </a:p>
      </dgm:t>
    </dgm:pt>
    <dgm:pt modelId="{270E7E99-0394-4D70-8CDA-1EA0C12D8956}" type="pres">
      <dgm:prSet presAssocID="{B13FB2E9-FD27-4D50-BE7C-C2C89A6C2B7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54D10487-784E-474B-AEB5-2047B7CE020E}" type="pres">
      <dgm:prSet presAssocID="{5FD6F9EF-D7FE-4A62-92EB-857E553B13E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67D283-527B-4686-B2F1-70928E8F9B33}" type="pres">
      <dgm:prSet presAssocID="{CDC8B729-AF32-4FFB-8EF1-4F7B6C758C93}" presName="sibTrans" presStyleLbl="sibTrans2D1" presStyleIdx="6" presStyleCnt="7"/>
      <dgm:spPr/>
      <dgm:t>
        <a:bodyPr/>
        <a:lstStyle/>
        <a:p>
          <a:endParaRPr lang="en-US"/>
        </a:p>
      </dgm:t>
    </dgm:pt>
    <dgm:pt modelId="{9B1A30A2-AD31-41F3-BD2C-27C349DF1B4A}" type="pres">
      <dgm:prSet presAssocID="{CDC8B729-AF32-4FFB-8EF1-4F7B6C758C93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1A6638B6-1F9D-4800-8031-8318515CA498}" type="presOf" srcId="{A7FC7E85-A390-45EC-9C2F-BD551DC551F9}" destId="{29AA5F32-4212-4CE3-97B2-F6C9C43FA16C}" srcOrd="1" destOrd="0" presId="urn:microsoft.com/office/officeart/2005/8/layout/cycle2"/>
    <dgm:cxn modelId="{E79F7F78-8C66-4C4C-AF0E-7F98BBABFE3A}" type="presOf" srcId="{BABC9444-3B35-489C-BC50-98D09690A837}" destId="{687C26D3-5485-4EC5-9262-12D5262079A6}" srcOrd="0" destOrd="0" presId="urn:microsoft.com/office/officeart/2005/8/layout/cycle2"/>
    <dgm:cxn modelId="{8E6796DB-BC91-417A-BBE8-C0BF6F748CBC}" type="presOf" srcId="{5FD6F9EF-D7FE-4A62-92EB-857E553B13EC}" destId="{54D10487-784E-474B-AEB5-2047B7CE020E}" srcOrd="0" destOrd="0" presId="urn:microsoft.com/office/officeart/2005/8/layout/cycle2"/>
    <dgm:cxn modelId="{45D6ACF0-079A-4A2F-9918-31DF8A437E77}" type="presOf" srcId="{163E1C8D-4F9B-435E-A83D-1778D6DC850F}" destId="{93A3FD75-6F79-406A-99D2-F7CB27009946}" srcOrd="0" destOrd="0" presId="urn:microsoft.com/office/officeart/2005/8/layout/cycle2"/>
    <dgm:cxn modelId="{9C844C38-EB7D-4DBB-BF82-A2C7F9710ABA}" type="presOf" srcId="{A09779F5-0C3F-4DB5-919D-12BE72724660}" destId="{116F2D56-98EB-4780-81BF-B8FC0EF51CF2}" srcOrd="0" destOrd="0" presId="urn:microsoft.com/office/officeart/2005/8/layout/cycle2"/>
    <dgm:cxn modelId="{0E2CF1AA-D1A7-46C2-8F0E-B27CC182921C}" type="presOf" srcId="{A7FC7E85-A390-45EC-9C2F-BD551DC551F9}" destId="{CF962791-D63A-4E83-8904-6BD56F9F1471}" srcOrd="0" destOrd="0" presId="urn:microsoft.com/office/officeart/2005/8/layout/cycle2"/>
    <dgm:cxn modelId="{5F532C48-E0A8-4427-86BD-6B2CCEF30636}" srcId="{8A1B4D3F-E6DA-4975-AD66-2E24FECFBA2C}" destId="{163E1C8D-4F9B-435E-A83D-1778D6DC850F}" srcOrd="5" destOrd="0" parTransId="{1685AF4E-5172-4543-AB6A-4C021A744880}" sibTransId="{B13FB2E9-FD27-4D50-BE7C-C2C89A6C2B72}"/>
    <dgm:cxn modelId="{F7AB4278-045D-4444-A264-FDA905168B84}" srcId="{8A1B4D3F-E6DA-4975-AD66-2E24FECFBA2C}" destId="{BABC9444-3B35-489C-BC50-98D09690A837}" srcOrd="1" destOrd="0" parTransId="{1398C31A-5391-426E-ACA5-61F28321307B}" sibTransId="{628E0C71-207F-4A5F-AE57-ADBCB9527AC9}"/>
    <dgm:cxn modelId="{F8445162-BC96-48C1-91CB-E61A5F237946}" type="presOf" srcId="{628E0C71-207F-4A5F-AE57-ADBCB9527AC9}" destId="{060F3535-AC32-457D-999A-B1CC9E8105DD}" srcOrd="1" destOrd="0" presId="urn:microsoft.com/office/officeart/2005/8/layout/cycle2"/>
    <dgm:cxn modelId="{A4373DCE-BB31-4933-912A-1F9BCB5C57DB}" srcId="{8A1B4D3F-E6DA-4975-AD66-2E24FECFBA2C}" destId="{0BDA8099-CC84-48FB-A838-202AB7EE6C65}" srcOrd="3" destOrd="0" parTransId="{ABD47179-06CC-4324-872C-C123A3248268}" sibTransId="{A7FC7E85-A390-45EC-9C2F-BD551DC551F9}"/>
    <dgm:cxn modelId="{FE4D17A8-9C5D-4D69-9198-60DED377E33F}" type="presOf" srcId="{8A1B4D3F-E6DA-4975-AD66-2E24FECFBA2C}" destId="{A452C56D-76FB-4910-A7A3-12E92FF744DD}" srcOrd="0" destOrd="0" presId="urn:microsoft.com/office/officeart/2005/8/layout/cycle2"/>
    <dgm:cxn modelId="{AB921C9A-D09B-472A-8041-931F067B98A7}" type="presOf" srcId="{8C0C95F7-232E-4AD9-976F-3404EF169991}" destId="{7B0C5BA7-182C-4E4A-859C-35E649F01681}" srcOrd="1" destOrd="0" presId="urn:microsoft.com/office/officeart/2005/8/layout/cycle2"/>
    <dgm:cxn modelId="{7C7FB72E-279B-46FC-ACA5-5BC8CD74EA2B}" type="presOf" srcId="{8C0C95F7-232E-4AD9-976F-3404EF169991}" destId="{922B6B7B-5F8F-4FFA-9597-536E0A0616B0}" srcOrd="0" destOrd="0" presId="urn:microsoft.com/office/officeart/2005/8/layout/cycle2"/>
    <dgm:cxn modelId="{6DE741D7-0CCE-4EDB-BEBF-E22E362BC7A6}" type="presOf" srcId="{459905BA-590C-4D6C-A567-3CC310D693F4}" destId="{C55FEA72-98AC-4A92-A6AD-07C674746801}" srcOrd="1" destOrd="0" presId="urn:microsoft.com/office/officeart/2005/8/layout/cycle2"/>
    <dgm:cxn modelId="{53D0E903-3C91-4DBB-BDFB-D2F831B79DC2}" type="presOf" srcId="{14478605-7D0D-467B-8E0C-2BA976167A73}" destId="{9A2585CC-DF41-4C78-AACF-115336FE63CF}" srcOrd="0" destOrd="0" presId="urn:microsoft.com/office/officeart/2005/8/layout/cycle2"/>
    <dgm:cxn modelId="{5F1F207B-2FF0-47DA-A0E3-FFAAE8685832}" srcId="{8A1B4D3F-E6DA-4975-AD66-2E24FECFBA2C}" destId="{1820E65B-C762-4A5A-B4F0-15470153FDD3}" srcOrd="2" destOrd="0" parTransId="{BB2CC990-1123-4379-8FDB-19566863F177}" sibTransId="{459905BA-590C-4D6C-A567-3CC310D693F4}"/>
    <dgm:cxn modelId="{0B3E19BE-9B85-4D9B-B7A1-148722ADF021}" srcId="{8A1B4D3F-E6DA-4975-AD66-2E24FECFBA2C}" destId="{5FD6F9EF-D7FE-4A62-92EB-857E553B13EC}" srcOrd="6" destOrd="0" parTransId="{DD67B1DE-17F9-4C9E-B0C0-05B5547CD549}" sibTransId="{CDC8B729-AF32-4FFB-8EF1-4F7B6C758C93}"/>
    <dgm:cxn modelId="{AD5B779C-492A-4D16-A0A4-786F750EDE8B}" srcId="{8A1B4D3F-E6DA-4975-AD66-2E24FECFBA2C}" destId="{14478605-7D0D-467B-8E0C-2BA976167A73}" srcOrd="4" destOrd="0" parTransId="{4BABD88F-7E32-4A05-A0B0-64C11A54470F}" sibTransId="{8C0C95F7-232E-4AD9-976F-3404EF169991}"/>
    <dgm:cxn modelId="{84BB974D-4ECB-4875-A112-C5EA6BACE380}" type="presOf" srcId="{459905BA-590C-4D6C-A567-3CC310D693F4}" destId="{2FE0E177-BFB5-48AE-B754-B11EDFD626FA}" srcOrd="0" destOrd="0" presId="urn:microsoft.com/office/officeart/2005/8/layout/cycle2"/>
    <dgm:cxn modelId="{0B3742E1-A0C0-45D9-B42C-8B5599B42EFC}" type="presOf" srcId="{628E0C71-207F-4A5F-AE57-ADBCB9527AC9}" destId="{55F7B760-79DD-4BB1-B902-A2E2BC06F086}" srcOrd="0" destOrd="0" presId="urn:microsoft.com/office/officeart/2005/8/layout/cycle2"/>
    <dgm:cxn modelId="{3CB44D5D-5712-4443-B79B-08405817BA3E}" type="presOf" srcId="{CDC8B729-AF32-4FFB-8EF1-4F7B6C758C93}" destId="{8667D283-527B-4686-B2F1-70928E8F9B33}" srcOrd="0" destOrd="0" presId="urn:microsoft.com/office/officeart/2005/8/layout/cycle2"/>
    <dgm:cxn modelId="{069E4F42-7B08-42A0-8529-0D0E1D2B4D4B}" type="presOf" srcId="{1820E65B-C762-4A5A-B4F0-15470153FDD3}" destId="{03B721EB-BCB2-4564-B3A3-A1E561747B32}" srcOrd="0" destOrd="0" presId="urn:microsoft.com/office/officeart/2005/8/layout/cycle2"/>
    <dgm:cxn modelId="{7C30A704-1BC7-4263-8DD4-56BD3ABE814D}" type="presOf" srcId="{B13FB2E9-FD27-4D50-BE7C-C2C89A6C2B72}" destId="{2735AF52-DD33-4CF6-8998-86D5DC4F3A31}" srcOrd="0" destOrd="0" presId="urn:microsoft.com/office/officeart/2005/8/layout/cycle2"/>
    <dgm:cxn modelId="{6192CC43-9E3D-4E7F-B14E-0E7691277AC9}" type="presOf" srcId="{CDC8B729-AF32-4FFB-8EF1-4F7B6C758C93}" destId="{9B1A30A2-AD31-41F3-BD2C-27C349DF1B4A}" srcOrd="1" destOrd="0" presId="urn:microsoft.com/office/officeart/2005/8/layout/cycle2"/>
    <dgm:cxn modelId="{6983A376-9338-41F0-8CFF-D879FD34CCB9}" type="presOf" srcId="{0EA00AF7-305F-4BD8-8E73-E6ACAD070BFC}" destId="{231208CA-0F0E-4E38-97A1-C1AA956208E1}" srcOrd="0" destOrd="0" presId="urn:microsoft.com/office/officeart/2005/8/layout/cycle2"/>
    <dgm:cxn modelId="{735789FD-3E79-47CB-A6D1-CDA7D9E0EC15}" type="presOf" srcId="{A09779F5-0C3F-4DB5-919D-12BE72724660}" destId="{2E56F683-8764-4B95-8F30-AB9BE94A498B}" srcOrd="1" destOrd="0" presId="urn:microsoft.com/office/officeart/2005/8/layout/cycle2"/>
    <dgm:cxn modelId="{D4BFDC22-359B-4168-869F-AE41A679A2DE}" srcId="{8A1B4D3F-E6DA-4975-AD66-2E24FECFBA2C}" destId="{0EA00AF7-305F-4BD8-8E73-E6ACAD070BFC}" srcOrd="0" destOrd="0" parTransId="{232E6BAB-5D81-410F-94A1-0EB373A98971}" sibTransId="{A09779F5-0C3F-4DB5-919D-12BE72724660}"/>
    <dgm:cxn modelId="{01AB38B4-FBBC-4590-A732-3E7314A36F5A}" type="presOf" srcId="{B13FB2E9-FD27-4D50-BE7C-C2C89A6C2B72}" destId="{270E7E99-0394-4D70-8CDA-1EA0C12D8956}" srcOrd="1" destOrd="0" presId="urn:microsoft.com/office/officeart/2005/8/layout/cycle2"/>
    <dgm:cxn modelId="{35153C6B-CB2F-4CDE-B727-7A0F8A656124}" type="presOf" srcId="{0BDA8099-CC84-48FB-A838-202AB7EE6C65}" destId="{8B8D8F93-05DF-4DBE-A67B-FEEB211544CB}" srcOrd="0" destOrd="0" presId="urn:microsoft.com/office/officeart/2005/8/layout/cycle2"/>
    <dgm:cxn modelId="{81102E8F-98C3-493D-B903-EFB7A703DDF3}" type="presParOf" srcId="{A452C56D-76FB-4910-A7A3-12E92FF744DD}" destId="{231208CA-0F0E-4E38-97A1-C1AA956208E1}" srcOrd="0" destOrd="0" presId="urn:microsoft.com/office/officeart/2005/8/layout/cycle2"/>
    <dgm:cxn modelId="{1974ED63-7C58-4485-ABA0-EE80A2D8937A}" type="presParOf" srcId="{A452C56D-76FB-4910-A7A3-12E92FF744DD}" destId="{116F2D56-98EB-4780-81BF-B8FC0EF51CF2}" srcOrd="1" destOrd="0" presId="urn:microsoft.com/office/officeart/2005/8/layout/cycle2"/>
    <dgm:cxn modelId="{138CECB9-6249-49C4-97CD-9DB467F602E5}" type="presParOf" srcId="{116F2D56-98EB-4780-81BF-B8FC0EF51CF2}" destId="{2E56F683-8764-4B95-8F30-AB9BE94A498B}" srcOrd="0" destOrd="0" presId="urn:microsoft.com/office/officeart/2005/8/layout/cycle2"/>
    <dgm:cxn modelId="{89900D8E-52A0-4E91-918B-A73E2AC245BA}" type="presParOf" srcId="{A452C56D-76FB-4910-A7A3-12E92FF744DD}" destId="{687C26D3-5485-4EC5-9262-12D5262079A6}" srcOrd="2" destOrd="0" presId="urn:microsoft.com/office/officeart/2005/8/layout/cycle2"/>
    <dgm:cxn modelId="{65087D6B-4D08-4438-8938-28BE3ACF3876}" type="presParOf" srcId="{A452C56D-76FB-4910-A7A3-12E92FF744DD}" destId="{55F7B760-79DD-4BB1-B902-A2E2BC06F086}" srcOrd="3" destOrd="0" presId="urn:microsoft.com/office/officeart/2005/8/layout/cycle2"/>
    <dgm:cxn modelId="{D2C9E1CF-219E-4B25-A7A3-5D8F975BC408}" type="presParOf" srcId="{55F7B760-79DD-4BB1-B902-A2E2BC06F086}" destId="{060F3535-AC32-457D-999A-B1CC9E8105DD}" srcOrd="0" destOrd="0" presId="urn:microsoft.com/office/officeart/2005/8/layout/cycle2"/>
    <dgm:cxn modelId="{F03683CD-8488-4B91-87E2-200987FA6999}" type="presParOf" srcId="{A452C56D-76FB-4910-A7A3-12E92FF744DD}" destId="{03B721EB-BCB2-4564-B3A3-A1E561747B32}" srcOrd="4" destOrd="0" presId="urn:microsoft.com/office/officeart/2005/8/layout/cycle2"/>
    <dgm:cxn modelId="{5175C06B-0B03-44A2-A834-A09B1EACF71D}" type="presParOf" srcId="{A452C56D-76FB-4910-A7A3-12E92FF744DD}" destId="{2FE0E177-BFB5-48AE-B754-B11EDFD626FA}" srcOrd="5" destOrd="0" presId="urn:microsoft.com/office/officeart/2005/8/layout/cycle2"/>
    <dgm:cxn modelId="{71268623-8F25-4E8F-BE8E-6C14FD14B000}" type="presParOf" srcId="{2FE0E177-BFB5-48AE-B754-B11EDFD626FA}" destId="{C55FEA72-98AC-4A92-A6AD-07C674746801}" srcOrd="0" destOrd="0" presId="urn:microsoft.com/office/officeart/2005/8/layout/cycle2"/>
    <dgm:cxn modelId="{FF1B41AC-E4E8-40B3-BBAF-B7130CE48BDA}" type="presParOf" srcId="{A452C56D-76FB-4910-A7A3-12E92FF744DD}" destId="{8B8D8F93-05DF-4DBE-A67B-FEEB211544CB}" srcOrd="6" destOrd="0" presId="urn:microsoft.com/office/officeart/2005/8/layout/cycle2"/>
    <dgm:cxn modelId="{3D01FD51-6FB2-461C-9EF4-460A4433B678}" type="presParOf" srcId="{A452C56D-76FB-4910-A7A3-12E92FF744DD}" destId="{CF962791-D63A-4E83-8904-6BD56F9F1471}" srcOrd="7" destOrd="0" presId="urn:microsoft.com/office/officeart/2005/8/layout/cycle2"/>
    <dgm:cxn modelId="{6616F034-297A-46FD-91DA-527EE1DD13DF}" type="presParOf" srcId="{CF962791-D63A-4E83-8904-6BD56F9F1471}" destId="{29AA5F32-4212-4CE3-97B2-F6C9C43FA16C}" srcOrd="0" destOrd="0" presId="urn:microsoft.com/office/officeart/2005/8/layout/cycle2"/>
    <dgm:cxn modelId="{B211B31A-F1A1-45A0-948C-EB73E889F5B1}" type="presParOf" srcId="{A452C56D-76FB-4910-A7A3-12E92FF744DD}" destId="{9A2585CC-DF41-4C78-AACF-115336FE63CF}" srcOrd="8" destOrd="0" presId="urn:microsoft.com/office/officeart/2005/8/layout/cycle2"/>
    <dgm:cxn modelId="{3C4D235C-724F-44FF-A939-517C7AFAF2B5}" type="presParOf" srcId="{A452C56D-76FB-4910-A7A3-12E92FF744DD}" destId="{922B6B7B-5F8F-4FFA-9597-536E0A0616B0}" srcOrd="9" destOrd="0" presId="urn:microsoft.com/office/officeart/2005/8/layout/cycle2"/>
    <dgm:cxn modelId="{AC83C385-3E90-477B-A0D2-33CFF76167FB}" type="presParOf" srcId="{922B6B7B-5F8F-4FFA-9597-536E0A0616B0}" destId="{7B0C5BA7-182C-4E4A-859C-35E649F01681}" srcOrd="0" destOrd="0" presId="urn:microsoft.com/office/officeart/2005/8/layout/cycle2"/>
    <dgm:cxn modelId="{49969C86-41E7-41BF-A21F-B08AA948FAE9}" type="presParOf" srcId="{A452C56D-76FB-4910-A7A3-12E92FF744DD}" destId="{93A3FD75-6F79-406A-99D2-F7CB27009946}" srcOrd="10" destOrd="0" presId="urn:microsoft.com/office/officeart/2005/8/layout/cycle2"/>
    <dgm:cxn modelId="{274FCD28-B11B-4686-9F20-4B28F217F136}" type="presParOf" srcId="{A452C56D-76FB-4910-A7A3-12E92FF744DD}" destId="{2735AF52-DD33-4CF6-8998-86D5DC4F3A31}" srcOrd="11" destOrd="0" presId="urn:microsoft.com/office/officeart/2005/8/layout/cycle2"/>
    <dgm:cxn modelId="{C2651CFC-5E7B-4CC9-A08A-2425721E7974}" type="presParOf" srcId="{2735AF52-DD33-4CF6-8998-86D5DC4F3A31}" destId="{270E7E99-0394-4D70-8CDA-1EA0C12D8956}" srcOrd="0" destOrd="0" presId="urn:microsoft.com/office/officeart/2005/8/layout/cycle2"/>
    <dgm:cxn modelId="{9D5C9706-37CF-48DC-AA99-712700E6E8A1}" type="presParOf" srcId="{A452C56D-76FB-4910-A7A3-12E92FF744DD}" destId="{54D10487-784E-474B-AEB5-2047B7CE020E}" srcOrd="12" destOrd="0" presId="urn:microsoft.com/office/officeart/2005/8/layout/cycle2"/>
    <dgm:cxn modelId="{F0976678-4869-47AF-992C-AFB8E0CE346D}" type="presParOf" srcId="{A452C56D-76FB-4910-A7A3-12E92FF744DD}" destId="{8667D283-527B-4686-B2F1-70928E8F9B33}" srcOrd="13" destOrd="0" presId="urn:microsoft.com/office/officeart/2005/8/layout/cycle2"/>
    <dgm:cxn modelId="{EAB6F50F-8855-4B91-AE10-37BFED7A4028}" type="presParOf" srcId="{8667D283-527B-4686-B2F1-70928E8F9B33}" destId="{9B1A30A2-AD31-41F3-BD2C-27C349DF1B4A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FBBE-3F7E-4C80-907F-69D443ED216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DD4B4-ACB5-44AA-984D-0F6F34F934F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672C4-9B84-4D03-8419-BC2A9508CBB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DED13-E0BE-419C-8669-0096D46856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876C5-6D66-4BA5-B566-D7599D3EC6B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08E7-5408-4928-B514-358F82F6758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CF56D-3694-436A-A42F-69385544ED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5A31B-7AFD-4D94-8CCF-B9D7D2CC93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90AC8-43ED-4D6B-B688-FA8EA7EB40C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DA1E-E164-4EA6-8A12-0020DA27B0D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F2A7D-36ED-490C-BA3D-8C8D0C3406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ED90D16-F602-48E5-A017-E7774857824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050" name="Group 3"/>
          <p:cNvGrpSpPr>
            <a:grpSpLocks/>
          </p:cNvGrpSpPr>
          <p:nvPr/>
        </p:nvGrpSpPr>
        <p:grpSpPr bwMode="auto">
          <a:xfrm>
            <a:off x="0" y="5318125"/>
            <a:ext cx="3268663" cy="1539875"/>
            <a:chOff x="3560" y="0"/>
            <a:chExt cx="2059" cy="970"/>
          </a:xfrm>
        </p:grpSpPr>
        <p:pic>
          <p:nvPicPr>
            <p:cNvPr id="205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06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pic>
        <p:nvPicPr>
          <p:cNvPr id="2058" name="Picture 14" descr="https://pbs.twimg.com/profile_images/1791845713/_____-_____-_________lo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8" y="857233"/>
            <a:ext cx="1285852" cy="123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7000924" y="121248"/>
            <a:ext cx="1928794" cy="73598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838200" y="1678857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rgbClr val="640000"/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659029" y="3202857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905000" y="3964857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1447800" y="4955457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cxnSp>
        <p:nvCxnSpPr>
          <p:cNvPr id="24" name="رابط مستقيم 23"/>
          <p:cNvCxnSpPr/>
          <p:nvPr/>
        </p:nvCxnSpPr>
        <p:spPr bwMode="auto">
          <a:xfrm rot="10800000">
            <a:off x="-32" y="123825"/>
            <a:ext cx="692945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رابط مستقيم 24"/>
          <p:cNvCxnSpPr/>
          <p:nvPr/>
        </p:nvCxnSpPr>
        <p:spPr bwMode="auto">
          <a:xfrm rot="10800000">
            <a:off x="-32" y="847706"/>
            <a:ext cx="692945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صورة 25" descr="صورة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526" b="23159"/>
          <a:stretch>
            <a:fillRect/>
          </a:stretch>
        </p:blipFill>
        <p:spPr>
          <a:xfrm>
            <a:off x="6858016" y="928670"/>
            <a:ext cx="1941390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643050"/>
            <a:ext cx="914400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ففي عام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1987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أصدرت المنظمة الإصدار الأول عائلة الـ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9000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المكونة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من(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9001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9002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9003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 المبنية على فلسفة الفحص النهائي للمنتجات تحت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مسمى (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 9000 : 1987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الصالحة للتطبيق على أنواع مختلفة 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من المؤسسات الصناعية كلاً حسب نشاطها، فالمؤسسات التي تتركز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نشاطاتها في مجال التصميم والتطوير والإنتاج والتركيب، والخدمة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كانت تطبق المواصفة (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 9001 : 1987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" y="1857364"/>
            <a:ext cx="9143999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أما المؤسسات التي يتركز نشاطها في الإنتاج والتركيب، وتقديم الخدمات 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فكانت تطبق المواصفة (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 9002 : 1987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</a:p>
          <a:p>
            <a:endParaRPr lang="en-US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وللتفتيش النهائي والاختبار كانت تطبق المواصفة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(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 9003 : 1987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)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.</a:t>
            </a:r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357430"/>
            <a:ext cx="9144000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وفي عام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1994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تم إصدار الثاني لعائلة 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 9000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مؤكدة على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ضمان الجودة عن طريق </a:t>
            </a:r>
            <a:r>
              <a:rPr lang="ar-SA" sz="5400" dirty="0" smtClean="0">
                <a:solidFill>
                  <a:srgbClr val="640000"/>
                </a:solidFill>
                <a:cs typeface="DecoType Naskh Variants" pitchFamily="2" charset="-78"/>
              </a:rPr>
              <a:t>اتخاذ إجراءات وقائية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بدلا من مجرد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فحص</a:t>
            </a: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المخرجات النهائية للمؤسسة 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928802"/>
            <a:ext cx="9144000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ومع بداية القرن الحالي أصدرت المنظمة الدولية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 إصدارها الثالث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9001 : 2000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 حيث تم الجمع بين المعايير الثلاثة </a:t>
            </a:r>
          </a:p>
          <a:p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9001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 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9002 </a:t>
            </a:r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9003 </a:t>
            </a:r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وقد اتخذت هذه المواصفة </a:t>
            </a:r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منهج العملية فلسفة لها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714488"/>
            <a:ext cx="9144000" cy="29238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وقد تلازم هذا الإصدار  مع إصدار المواصفة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9000 : 2000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للعناية بالأسس  والمصطلحات لنظم إدارة الجودة،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والمواصفة (</a:t>
            </a:r>
            <a:r>
              <a:rPr lang="en-US" sz="4000" dirty="0" smtClean="0">
                <a:solidFill>
                  <a:srgbClr val="640000"/>
                </a:solidFill>
                <a:cs typeface="DecoType Naskh Variants" pitchFamily="2" charset="-78"/>
              </a:rPr>
              <a:t>I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SO 9004 : 2000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التي تشكل دليلا لتطوير الأداء بشكل يفوق المتطلبات الأساسية للمواصفة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الدولية         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9001 : 2000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)</a:t>
            </a:r>
            <a:endParaRPr lang="en-US" sz="36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143116"/>
            <a:ext cx="9144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إن المواصفة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9001  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تحدد متطلبات نظام إدارة الجودة التي يمكن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استخدامها داخل المؤسسات أو منح الشهادات أو الأغراض التعاقدية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وتركز هذه المواصفة على فاعلية نظام إدارة الجودة في الوفاء بمتطلبات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العميل،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785926"/>
            <a:ext cx="91440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بينما تركز المواصفة الدولية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9004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 حيث تُقَدِم هذه المُواصفَة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القياسية إرشادات عَملية لتَطبيق نظام إدارة الجودة من أجل تَحقيق النَجَاح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المُستَدَام للمُنشأة في ظل بيئة مُعقَدَة كثيرة المُتطلبَات، دائمة التنوع والتغيير،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ومن الجدير بالذكر فإن المواصفة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9004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 لا تستخدم في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منح الشهادات ولا في الأغراض التنظيمية ولا التعاقدية،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7107" y="1500174"/>
            <a:ext cx="9136893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قامت المنظمة الدولية بإجراء تعديل على مواصفة 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9000 </a:t>
            </a:r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في سنة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2005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لتوضيح بعض التعريفات بصورة أفضل.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وفي نوفمبر عام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2008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قامت المنظمة الدولية بإصدار الإصدار الرابع 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للمواصفة الدولية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9001</a:t>
            </a:r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حيث تم إجراء بعض التعديلات التي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شملت فقط على إعطاء بعض التوضيحات لبعض المتطلبات دون تغيير جذري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في المتطلبات المحددة في إصدار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2000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214554"/>
            <a:ext cx="9144000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في 15 سبتمبر عام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2015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تم إصدار الإصدار الخامس للمواصفة الدولية </a:t>
            </a:r>
          </a:p>
          <a:p>
            <a:pPr algn="just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ISO 9001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)حيث تم إدخال تعديلات جوهرية من أبرزها تبني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و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تفعيل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دور إدارة المخاطر.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pic>
        <p:nvPicPr>
          <p:cNvPr id="69634" name="Picture 2" descr="http://asq.org/img/qp/118126_figure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4086510" cy="6200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53" name="Picture 5" descr="globe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49863" y="1201738"/>
            <a:ext cx="37433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36525" y="247650"/>
            <a:ext cx="16668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0">
                <a:solidFill>
                  <a:srgbClr val="0066FF"/>
                </a:solidFill>
                <a:latin typeface="Arial Black" pitchFamily="34" charset="0"/>
              </a:rPr>
              <a:t>I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368550" y="247650"/>
            <a:ext cx="2935288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0" dirty="0">
                <a:solidFill>
                  <a:srgbClr val="0000FF"/>
                </a:solidFill>
                <a:latin typeface="Arial Black" pitchFamily="34" charset="0"/>
              </a:rPr>
              <a:t>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95288" y="5589588"/>
            <a:ext cx="8347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333399"/>
                </a:solidFill>
              </a:rPr>
              <a:t>International Organization for Standardization</a:t>
            </a:r>
            <a:r>
              <a:rPr lang="ar-SA" sz="3200">
                <a:solidFill>
                  <a:srgbClr val="333399"/>
                </a:solidFill>
              </a:rPr>
              <a:t> </a:t>
            </a:r>
            <a:endParaRPr lang="en-US" sz="3200">
              <a:solidFill>
                <a:srgbClr val="333399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4099" name="Group 7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606" y="663"/>
            <a:chExt cx="2059" cy="970"/>
          </a:xfrm>
        </p:grpSpPr>
        <p:pic>
          <p:nvPicPr>
            <p:cNvPr id="4107" name="Picture 3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76" y="757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8" name="Text Box 4"/>
            <p:cNvSpPr txBox="1">
              <a:spLocks noChangeArrowheads="1"/>
            </p:cNvSpPr>
            <p:nvPr/>
          </p:nvSpPr>
          <p:spPr bwMode="auto">
            <a:xfrm>
              <a:off x="3606" y="663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4109" name="Text Box 5"/>
            <p:cNvSpPr txBox="1">
              <a:spLocks noChangeArrowheads="1"/>
            </p:cNvSpPr>
            <p:nvPr/>
          </p:nvSpPr>
          <p:spPr bwMode="auto">
            <a:xfrm>
              <a:off x="4150" y="663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0" y="142873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7200" dirty="0" smtClean="0">
                <a:solidFill>
                  <a:srgbClr val="640000"/>
                </a:solidFill>
                <a:cs typeface="DecoType Naskh Variants" pitchFamily="2" charset="-78"/>
              </a:rPr>
              <a:t>فلسفة إصدارات </a:t>
            </a:r>
            <a:r>
              <a:rPr lang="ar-SA" sz="7200" dirty="0" err="1" smtClean="0">
                <a:solidFill>
                  <a:srgbClr val="640000"/>
                </a:solidFill>
                <a:cs typeface="DecoType Naskh Variants" pitchFamily="2" charset="-78"/>
              </a:rPr>
              <a:t>الآيزو</a:t>
            </a:r>
            <a:r>
              <a:rPr lang="ar-SA" sz="7200" dirty="0" smtClean="0">
                <a:solidFill>
                  <a:srgbClr val="640000"/>
                </a:solidFill>
                <a:cs typeface="DecoType Naskh Variants" pitchFamily="2" charset="-78"/>
              </a:rPr>
              <a:t> الخمسة</a:t>
            </a:r>
            <a:endParaRPr lang="en-US" sz="7200" dirty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824247" y="2781300"/>
            <a:ext cx="31165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800" u="sng" dirty="0" smtClean="0">
                <a:solidFill>
                  <a:srgbClr val="003300"/>
                </a:solidFill>
                <a:cs typeface="DecoType Naskh Variants" pitchFamily="2" charset="-78"/>
              </a:rPr>
              <a:t> إصدار </a:t>
            </a:r>
            <a:r>
              <a:rPr lang="en-US" sz="4800" u="sng" dirty="0" smtClean="0">
                <a:solidFill>
                  <a:srgbClr val="003300"/>
                </a:solidFill>
                <a:cs typeface="DecoType Naskh Variants" pitchFamily="2" charset="-78"/>
              </a:rPr>
              <a:t> 1987</a:t>
            </a:r>
            <a:endParaRPr lang="en-US" sz="4800" b="1" u="sng" dirty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554533" y="2852738"/>
            <a:ext cx="4676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640000"/>
                </a:solidFill>
                <a:cs typeface="DecoType Naskh Variants" pitchFamily="2" charset="-78"/>
              </a:rPr>
              <a:t>ISO 9000 : 1987</a:t>
            </a:r>
          </a:p>
        </p:txBody>
      </p:sp>
      <p:sp>
        <p:nvSpPr>
          <p:cNvPr id="4103" name="Text Box 13"/>
          <p:cNvSpPr txBox="1">
            <a:spLocks noChangeArrowheads="1"/>
          </p:cNvSpPr>
          <p:nvPr/>
        </p:nvSpPr>
        <p:spPr bwMode="auto">
          <a:xfrm>
            <a:off x="554533" y="3860800"/>
            <a:ext cx="4676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640000"/>
                </a:solidFill>
                <a:cs typeface="DecoType Naskh Variants" pitchFamily="2" charset="-78"/>
              </a:rPr>
              <a:t>ISO 9001 : 1987</a:t>
            </a:r>
          </a:p>
        </p:txBody>
      </p:sp>
      <p:sp>
        <p:nvSpPr>
          <p:cNvPr id="4104" name="Text Box 14"/>
          <p:cNvSpPr txBox="1">
            <a:spLocks noChangeArrowheads="1"/>
          </p:cNvSpPr>
          <p:nvPr/>
        </p:nvSpPr>
        <p:spPr bwMode="auto">
          <a:xfrm>
            <a:off x="554533" y="4724400"/>
            <a:ext cx="4676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640000"/>
                </a:solidFill>
                <a:cs typeface="DecoType Naskh Variants" pitchFamily="2" charset="-78"/>
              </a:rPr>
              <a:t>ISO 9002 : 1987</a:t>
            </a:r>
          </a:p>
        </p:txBody>
      </p:sp>
      <p:sp>
        <p:nvSpPr>
          <p:cNvPr id="4105" name="Text Box 15"/>
          <p:cNvSpPr txBox="1">
            <a:spLocks noChangeArrowheads="1"/>
          </p:cNvSpPr>
          <p:nvPr/>
        </p:nvSpPr>
        <p:spPr bwMode="auto">
          <a:xfrm>
            <a:off x="481508" y="5661025"/>
            <a:ext cx="4676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640000"/>
                </a:solidFill>
                <a:cs typeface="DecoType Naskh Variants" pitchFamily="2" charset="-78"/>
              </a:rPr>
              <a:t>ISO 9003 : 1987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123" name="Text Box 8"/>
          <p:cNvSpPr txBox="1">
            <a:spLocks noChangeArrowheads="1"/>
          </p:cNvSpPr>
          <p:nvPr/>
        </p:nvSpPr>
        <p:spPr bwMode="auto">
          <a:xfrm>
            <a:off x="2144713" y="1314450"/>
            <a:ext cx="4241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الآيزو بحسب إصداره</a:t>
            </a:r>
          </a:p>
          <a:p>
            <a:pPr algn="ctr"/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 يتضمن نموذج ضمان الجودة </a:t>
            </a:r>
            <a:endParaRPr lang="en-US" sz="48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3571868" y="3143248"/>
            <a:ext cx="50850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2800" dirty="0">
                <a:solidFill>
                  <a:srgbClr val="724008"/>
                </a:solidFill>
                <a:cs typeface="DecoType Naskh Variants" pitchFamily="2" charset="-78"/>
              </a:rPr>
              <a:t>في التصميم والتطوير والإنتاج والتركيب، والخدمة </a:t>
            </a:r>
          </a:p>
          <a:p>
            <a:pPr algn="ctr"/>
            <a:r>
              <a:rPr lang="en-US" sz="2800" dirty="0">
                <a:solidFill>
                  <a:srgbClr val="724008"/>
                </a:solidFill>
                <a:cs typeface="DecoType Naskh Variants" pitchFamily="2" charset="-78"/>
              </a:rPr>
              <a:t>ISO 9001:1987</a:t>
            </a:r>
          </a:p>
        </p:txBody>
      </p:sp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250825" y="4316413"/>
            <a:ext cx="40479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2800" dirty="0">
                <a:solidFill>
                  <a:srgbClr val="724008"/>
                </a:solidFill>
                <a:cs typeface="DecoType Naskh Variants" pitchFamily="2" charset="-78"/>
              </a:rPr>
              <a:t>في الإنتاج والتركيب، وتقديم الخدمات</a:t>
            </a:r>
          </a:p>
          <a:p>
            <a:pPr algn="ctr"/>
            <a:r>
              <a:rPr lang="ar-SA" sz="2800" dirty="0">
                <a:solidFill>
                  <a:srgbClr val="724008"/>
                </a:solidFill>
                <a:cs typeface="DecoType Naskh Variants" pitchFamily="2" charset="-78"/>
              </a:rPr>
              <a:t> </a:t>
            </a:r>
            <a:r>
              <a:rPr lang="en-US" sz="2800" dirty="0">
                <a:solidFill>
                  <a:srgbClr val="724008"/>
                </a:solidFill>
                <a:cs typeface="DecoType Naskh Variants" pitchFamily="2" charset="-78"/>
              </a:rPr>
              <a:t>ISO 9002:1987</a:t>
            </a:r>
          </a:p>
        </p:txBody>
      </p:sp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2571736" y="5429264"/>
            <a:ext cx="44481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>
                <a:solidFill>
                  <a:srgbClr val="724008"/>
                </a:solidFill>
                <a:cs typeface="DecoType Naskh Variants" pitchFamily="2" charset="-78"/>
              </a:rPr>
              <a:t>في التفتيش النهائي والاختبار </a:t>
            </a:r>
          </a:p>
          <a:p>
            <a:pPr algn="ctr"/>
            <a:r>
              <a:rPr lang="en-US" sz="2800" dirty="0">
                <a:solidFill>
                  <a:srgbClr val="724008"/>
                </a:solidFill>
                <a:cs typeface="DecoType Naskh Variants" pitchFamily="2" charset="-78"/>
              </a:rPr>
              <a:t>ISO 9003:1987</a:t>
            </a:r>
          </a:p>
        </p:txBody>
      </p:sp>
      <p:grpSp>
        <p:nvGrpSpPr>
          <p:cNvPr id="5127" name="Group 12"/>
          <p:cNvGrpSpPr>
            <a:grpSpLocks/>
          </p:cNvGrpSpPr>
          <p:nvPr/>
        </p:nvGrpSpPr>
        <p:grpSpPr bwMode="auto">
          <a:xfrm>
            <a:off x="5786446" y="71414"/>
            <a:ext cx="3238501" cy="1446213"/>
            <a:chOff x="3579" y="0"/>
            <a:chExt cx="2040" cy="911"/>
          </a:xfrm>
        </p:grpSpPr>
        <p:pic>
          <p:nvPicPr>
            <p:cNvPr id="5129" name="Picture 13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0" name="Text Box 14"/>
            <p:cNvSpPr txBox="1">
              <a:spLocks noChangeArrowheads="1"/>
            </p:cNvSpPr>
            <p:nvPr/>
          </p:nvSpPr>
          <p:spPr bwMode="auto">
            <a:xfrm>
              <a:off x="3579" y="0"/>
              <a:ext cx="393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8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5131" name="Text Box 15"/>
            <p:cNvSpPr txBox="1">
              <a:spLocks noChangeArrowheads="1"/>
            </p:cNvSpPr>
            <p:nvPr/>
          </p:nvSpPr>
          <p:spPr bwMode="auto">
            <a:xfrm>
              <a:off x="4140" y="0"/>
              <a:ext cx="629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8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3" name="مربع نص 1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6147" name="Group 9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6152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6154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156325" y="1484313"/>
            <a:ext cx="22320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إصدار </a:t>
            </a:r>
            <a:r>
              <a:rPr lang="en-US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1994</a:t>
            </a: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199401" y="2060575"/>
            <a:ext cx="4299575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0000"/>
                </a:solidFill>
              </a:rPr>
              <a:t> 9000:1994</a:t>
            </a:r>
            <a:r>
              <a:rPr lang="ar-SA" sz="4400">
                <a:solidFill>
                  <a:srgbClr val="FF0000"/>
                </a:solidFill>
              </a:rPr>
              <a:t> </a:t>
            </a:r>
            <a:r>
              <a:rPr lang="en-US" sz="4400">
                <a:solidFill>
                  <a:srgbClr val="FF0000"/>
                </a:solidFill>
              </a:rPr>
              <a:t>ISO</a:t>
            </a:r>
            <a:r>
              <a:rPr lang="ar-SA" sz="4400">
                <a:solidFill>
                  <a:srgbClr val="FF0000"/>
                </a:solidFill>
              </a:rPr>
              <a:t> </a:t>
            </a:r>
            <a:endParaRPr lang="en-US" sz="4400">
              <a:solidFill>
                <a:srgbClr val="FF0000"/>
              </a:solidFill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1643042" y="3143248"/>
            <a:ext cx="621195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800" dirty="0">
                <a:solidFill>
                  <a:srgbClr val="640000"/>
                </a:solidFill>
                <a:cs typeface="DecoType Naskh Variants" pitchFamily="2" charset="-78"/>
              </a:rPr>
              <a:t>أكد على ضمان </a:t>
            </a:r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الجودة</a:t>
            </a:r>
            <a:endParaRPr lang="ar-SA" sz="4800" dirty="0">
              <a:solidFill>
                <a:srgbClr val="640000"/>
              </a:solidFill>
              <a:cs typeface="DecoType Naskh Variants" pitchFamily="2" charset="-78"/>
            </a:endParaRPr>
          </a:p>
          <a:p>
            <a:pPr algn="ctr"/>
            <a:r>
              <a:rPr lang="ar-SA" sz="4800" dirty="0">
                <a:solidFill>
                  <a:srgbClr val="640000"/>
                </a:solidFill>
                <a:cs typeface="DecoType Naskh Variants" pitchFamily="2" charset="-78"/>
              </a:rPr>
              <a:t>عن طريق اتخاذ إجراءات وقائية</a:t>
            </a:r>
          </a:p>
          <a:p>
            <a:pPr algn="ctr"/>
            <a:r>
              <a:rPr lang="ar-SA" sz="4800" dirty="0">
                <a:solidFill>
                  <a:srgbClr val="640000"/>
                </a:solidFill>
                <a:cs typeface="DecoType Naskh Variants" pitchFamily="2" charset="-78"/>
              </a:rPr>
              <a:t> بدلا من مجرد فحص المخرجات النهائية</a:t>
            </a:r>
          </a:p>
          <a:p>
            <a:pPr algn="ctr"/>
            <a:r>
              <a:rPr lang="ar-SA" sz="4800" dirty="0">
                <a:solidFill>
                  <a:srgbClr val="640000"/>
                </a:solidFill>
                <a:cs typeface="DecoType Naskh Variants" pitchFamily="2" charset="-78"/>
              </a:rPr>
              <a:t> للمؤسسة</a:t>
            </a:r>
            <a:endParaRPr lang="en-US" sz="4800" dirty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7178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9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7180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500826" y="1500174"/>
            <a:ext cx="220445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3600" u="sng" dirty="0" smtClean="0">
                <a:solidFill>
                  <a:srgbClr val="640000"/>
                </a:solidFill>
                <a:cs typeface="DecoType Naskh Variants" pitchFamily="2" charset="-78"/>
              </a:rPr>
              <a:t>إصدار </a:t>
            </a:r>
            <a:r>
              <a:rPr lang="en-US" sz="3600" u="sng" dirty="0" smtClean="0">
                <a:solidFill>
                  <a:srgbClr val="640000"/>
                </a:solidFill>
                <a:cs typeface="DecoType Naskh Variants" pitchFamily="2" charset="-78"/>
              </a:rPr>
              <a:t>2000</a:t>
            </a:r>
            <a:endParaRPr lang="en-US" sz="3600" u="sng" dirty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1098687" y="1700213"/>
            <a:ext cx="340029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u="sng" dirty="0">
                <a:solidFill>
                  <a:srgbClr val="640000"/>
                </a:solidFill>
                <a:cs typeface="DecoType Naskh Variants" pitchFamily="2" charset="-78"/>
              </a:rPr>
              <a:t> 9001:2000</a:t>
            </a:r>
            <a:r>
              <a:rPr lang="ar-SA" sz="3600" u="sng" dirty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en-US" sz="3600" u="sng" dirty="0">
                <a:solidFill>
                  <a:srgbClr val="640000"/>
                </a:solidFill>
                <a:cs typeface="DecoType Naskh Variants" pitchFamily="2" charset="-78"/>
              </a:rPr>
              <a:t>ISO</a:t>
            </a:r>
            <a:r>
              <a:rPr lang="ar-SA" sz="3600" u="sng" dirty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endParaRPr lang="en-US" sz="3600" u="sng" dirty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0" y="247799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يجمع بين المعايير الثلاثة </a:t>
            </a:r>
            <a:r>
              <a:rPr lang="en-US" sz="2800" dirty="0" smtClean="0">
                <a:solidFill>
                  <a:srgbClr val="640000"/>
                </a:solidFill>
                <a:cs typeface="DecoType Naskh Variants" pitchFamily="2" charset="-78"/>
              </a:rPr>
              <a:t>9001</a:t>
            </a:r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 و </a:t>
            </a:r>
            <a:r>
              <a:rPr lang="en-US" sz="2800" dirty="0" smtClean="0">
                <a:solidFill>
                  <a:srgbClr val="640000"/>
                </a:solidFill>
                <a:cs typeface="DecoType Naskh Variants" pitchFamily="2" charset="-78"/>
              </a:rPr>
              <a:t>9002</a:t>
            </a:r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و </a:t>
            </a:r>
            <a:r>
              <a:rPr lang="en-US" sz="2800" dirty="0">
                <a:solidFill>
                  <a:srgbClr val="640000"/>
                </a:solidFill>
                <a:cs typeface="DecoType Naskh Variants" pitchFamily="2" charset="-78"/>
              </a:rPr>
              <a:t>9003</a:t>
            </a:r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 </a:t>
            </a:r>
          </a:p>
          <a:p>
            <a:pPr algn="ctr"/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في وحدة واحدة هي </a:t>
            </a:r>
            <a:r>
              <a:rPr lang="en-US" sz="2800" dirty="0">
                <a:solidFill>
                  <a:srgbClr val="640000"/>
                </a:solidFill>
                <a:cs typeface="DecoType Naskh Variants" pitchFamily="2" charset="-78"/>
              </a:rPr>
              <a:t>9001</a:t>
            </a:r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.</a:t>
            </a:r>
          </a:p>
          <a:p>
            <a:pPr algn="ctr"/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الإصدار </a:t>
            </a:r>
            <a:r>
              <a:rPr lang="en-US" sz="2800" dirty="0">
                <a:solidFill>
                  <a:srgbClr val="640000"/>
                </a:solidFill>
                <a:cs typeface="DecoType Naskh Variants" pitchFamily="2" charset="-78"/>
              </a:rPr>
              <a:t>2000</a:t>
            </a:r>
            <a:r>
              <a:rPr lang="ar-SA" sz="2800" dirty="0">
                <a:solidFill>
                  <a:srgbClr val="640000"/>
                </a:solidFill>
                <a:cs typeface="DecoType Naskh Variants" pitchFamily="2" charset="-78"/>
              </a:rPr>
              <a:t> يسعى إلى إجراء تغيير جذري في التفكير الواقعي من خلال توضيح مفهوم</a:t>
            </a:r>
          </a:p>
          <a:p>
            <a:pPr algn="ctr"/>
            <a:endParaRPr lang="ar-SA" sz="2400" b="1" dirty="0"/>
          </a:p>
          <a:p>
            <a:pPr algn="ctr"/>
            <a:r>
              <a:rPr lang="ar-SA" sz="8800" dirty="0" smtClean="0">
                <a:solidFill>
                  <a:srgbClr val="7A5A00"/>
                </a:solidFill>
                <a:cs typeface="DecoType Naskh Variants" pitchFamily="2" charset="-78"/>
              </a:rPr>
              <a:t>منهج العملية </a:t>
            </a:r>
            <a:endParaRPr lang="ar-SA" sz="8800" dirty="0">
              <a:solidFill>
                <a:srgbClr val="7A5A00"/>
              </a:solidFill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1357298"/>
            <a:ext cx="91440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9600" dirty="0" smtClean="0">
                <a:solidFill>
                  <a:srgbClr val="640000"/>
                </a:solidFill>
                <a:cs typeface="DecoType Naskh Variants" pitchFamily="2" charset="-78"/>
              </a:rPr>
              <a:t>العملية</a:t>
            </a:r>
            <a:endParaRPr lang="ar-SA" sz="72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96580" y="2643182"/>
            <a:ext cx="8409673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العملية هي مجموعة من الأنشطة التي تستخدم موارد وتكون إدارة هذه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الأنشطة بأسلوب يسمح تحويل 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المدخلات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 إلى مخرجات.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ومن الممكن أن يكون مخرج عملية ما مدخلاً لعملية تالية.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428596" y="4643446"/>
            <a:ext cx="859173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إن ضمان فاعلية أداء المنشآت من خلال تحديد وإدارة  العمليات</a:t>
            </a: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5786446" y="71414"/>
            <a:ext cx="3238501" cy="1446213"/>
            <a:chOff x="3579" y="0"/>
            <a:chExt cx="2040" cy="911"/>
          </a:xfrm>
        </p:grpSpPr>
        <p:pic>
          <p:nvPicPr>
            <p:cNvPr id="16" name="Picture 13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579" y="0"/>
              <a:ext cx="393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8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140" y="0"/>
              <a:ext cx="629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8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9" name="مربع نص 18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7178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9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7180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847886" y="5000636"/>
            <a:ext cx="77011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تحسين الفعالية للعملية عبر مقاييس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الأداء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0" y="1357298"/>
            <a:ext cx="91440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9600" dirty="0" smtClean="0">
                <a:solidFill>
                  <a:srgbClr val="7A5A00"/>
                </a:solidFill>
                <a:cs typeface="DecoType Naskh Variants" pitchFamily="2" charset="-78"/>
              </a:rPr>
              <a:t>منهج العملية </a:t>
            </a:r>
            <a:endParaRPr lang="ar-SA" sz="9600" dirty="0">
              <a:solidFill>
                <a:srgbClr val="7A5A00"/>
              </a:solidFill>
              <a:cs typeface="DecoType Naskh Variants" pitchFamily="2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57013" y="3207908"/>
            <a:ext cx="7601135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تطبيق نظام من العمليات داخل المنشأة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تحديد العمليات والتداخلات بينها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إدارة العمليات لتحقيق المنتج المرغوب فيه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8195" name="Group 7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8199" name="Picture 8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Text Box 9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8201" name="Text Box 10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285984" y="3429000"/>
            <a:ext cx="4676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قدمت </a:t>
            </a:r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توضيحات </a:t>
            </a:r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لمتطلبات</a:t>
            </a:r>
          </a:p>
          <a:p>
            <a:pPr algn="ctr">
              <a:defRPr/>
            </a:pPr>
            <a:endParaRPr lang="ar-SA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en-US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ISO 9001 : 2000</a:t>
            </a:r>
          </a:p>
        </p:txBody>
      </p: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1619250" y="2060575"/>
            <a:ext cx="57308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640000"/>
                </a:solidFill>
              </a:rPr>
              <a:t>ISO 9001 : 2008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8199" name="Picture 8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Text Box 9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8201" name="Text Box 10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1643042" y="1357298"/>
            <a:ext cx="5785558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640000"/>
                </a:solidFill>
              </a:rPr>
              <a:t>ISO 9001 : </a:t>
            </a:r>
            <a:r>
              <a:rPr lang="en-US" sz="6000" dirty="0" smtClean="0">
                <a:solidFill>
                  <a:srgbClr val="640000"/>
                </a:solidFill>
              </a:rPr>
              <a:t>2015</a:t>
            </a:r>
            <a:endParaRPr lang="en-US" sz="6000" dirty="0">
              <a:solidFill>
                <a:srgbClr val="64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2331839" y="2868599"/>
            <a:ext cx="464261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التفكير المبني على المخاطر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2081561" y="3725855"/>
            <a:ext cx="524374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زيادة فاعلية ودور الإدارة العليا</a:t>
            </a:r>
          </a:p>
        </p:txBody>
      </p:sp>
      <p:sp>
        <p:nvSpPr>
          <p:cNvPr id="83970" name="AutoShape 2" descr="data:image/png;base64,iVBORw0KGgoAAAANSUhEUgAAAPYAAADNCAMAAAC8cX2UAAAA8FBMVEX///8AW67///3//v8AWK3///wAVaz9//8AW60AVa4AW7AAUaoAV60AUKthksgAWrBtlskATaru9PlGeL3e5PCRr9TY6fMAVKp7nM4ATKtThsCxwd0AWLG3y+O70egAVK8xcboNYrPV4vEASKqjvd2nxuNgl8kASqbu9fkAT6+LqdGvx9/j6/PP2+4iabVFebqOrdWfuNySttdpj8mEpNbH2ejn8/UAR60qb7teicegv9mNp9N9ocobZLiuzeO71eZyl84tb7DM3+sAOqdYhrxYgcGYss9Dgb9Adr+ZsNpMicIta7tyn8ycvt0jarDI2PAJejn6AAAgAElEQVR4nO1dC3/auLL3Q7Zl2UKIQIzBYAx0IYmB0IQ22aR3s73Npj3NNt//29wZmYd5OE1IN+3+7pnzaDDG1l8azUujkab9l/5L/6WXkuU4lmZajmYYBXc4pmE6juYUff+vJABlWIjIqnTfvD0v3U06Y6SLzuTy5mp60q04GnSJoRnOz27qjySEPOw2728Zl9ILbN8nlBCik8j3/cDjnNNJuT+qOIXc8C8iGDwTBhr+NUdf7sbc83zqui7n0ovj2AZyXY+HkgeuT/w44Kxz36rgLx3HMa2f3fx9CRoPs9lK+5fBwCOR60n74u63WrPdTStOxs1m5bD7R/NL+WBsQ19Q35WDz6ddlAH/XnZHlq1MJ77nE51RUXo7SpdYHPhyQfDRGKajt2dUJDQisTe+Hv3EZu9P86GqtO+kR3TOvUhnHSW0LAvGH8dy3gHIzjAP1KR2EmCJmMeEuOG4lmbf/yQEexEyt5ZeJdIWQe9rrf3wDUTXtweFUjO37zYtEHqtxNf9Tnd2f9HzInrkXo60f5lkBy398YzH1PX0mxnqJueCkkheVrVdcxb53GkfeD4TY1DclnNY63gu9Y/+bDr/ruEe3YYwSeUtCGbDtEyt+00wnQWDRmu46/a03xkQoTPGvgA3IDvM6oKzSI77/wrYoHZg6Lp3oS+8oJwaYHrBeJn3XDCeuFwnHiudpGvK2elOJ5EXE55cyEjwcVvLTJth/yv34fMbC+XfzwL0RDINrXo5iKkc1yponGGLHxKucza1Km/HwAO2lMltvdZvPbSa0+ObA1dyn/py8sbUHhqS+L3y0MhgGq2DkIrBRfuXN2Jgkl7bPuP+1MExg4+WU5cR6d0Pgdk183/GEagyQWwXzDXJvYD4MKOpmHRNpcraiaQBbWlKHpiW0f56FBF5mf5sXI8RtFxrRZ7uRX20rlGaA8PTmHkHXYThGJaTUP/DmPIjkPGUEjeWXP9K9WiMIl7J7WNu00HZwZ8r3m6OOfP5lfr0a85zS6tcShL3zt8Zlol8CQK9JqnPT9FY05AX6jEJUjM9bPePDwT9UD496abOiDOvvNRr3YMec7+m2sI4dWphLLyLjyDqflHcJ3Eg+C1ILNDEyt8aTiSV30BtWarBRqunh+25YTb1/Ib6lWH0Q9o7mT8D0L6NCeXNxUMd7d0lJ/r7Y+tXQ20oR7lS7ukxbYLjgX4mXDBGiUfCewf/hv8ztdQHdoXvlXifem4JVTZ+W46FW0Fu0NCk1boJjwbniNhQLKM1hU29Tjd7yq9DyMLQViZLlYV9AWzelIQctRb3AJyJG08Mcy6W/+YIW/3accZ+cLs0yQxteMYTeecsTFj4o8TBQz1BI+AVYX2HUB71pU55TXNWbb+WzL6oLuYs+KA17tLKUhmdeO5vWR8BX1R7NOxrxupxp1x4MMGVKlOm2u9Sjwb1X0qsQdPKkgnh9sGyXMA6k4xPzFUYyUhjvdeCGTC/8GYJGwXBNKTuQk0ZyBEPnu8nHxVslAXDMoh+nU8qv4oKx3k7PPB0VxImJ6P5bB1OOAuvluLYhGlwYIO8XrVawV50iqPd2v5EWwYXoCcOxy4ZjEAnQNc4Ux4z98jTA1bNYjU/nQzHSscx6121x14U8bMUp7Vz4ephbRkRxH/6koihueLRddhWykV4smRhGG+jMnYZf8Cee7iQlISN9ISLiLRfFV0hmUaXEBG0AP85sakfHg+1NIkZBxALrxrjDSDw2tAjy9+twQa8zVBnq5mP8tuaeAymRXUSgs+enMAop+OA9Zrazydo78ijrugqUX3Y6EXsKLkeE8bbOE5LIaXduCC4zRx7bjA5ynleXj5WxWacS1eQSeAzOzyvqLtg7lAJEsT8yZLN0R7iKB4rpwpNs9lnTn2X6V47HxmBvpG+Xln75RpspKpkvVnuM1r0kulE13kptdSEhu4rSV1+0ayfC9uAsRbutyzQ61jod7a/Ml1n5NMoh8DRLnwYpDXahO1o1x7p5OGY/c+ECV13Z9CjmWUK6K9DJmv/JKbvEbajC/bywVBTkxhdB5DYd5FwwZXknaliTOWS9KXf0dYFsIKduwYym0Uc+yab/91znfvMR5Oni3pRvQFnwxcpwqlm/DQf3EBzk8aT3AgBm99wPbz+LF1KuLw9qWAYyaokfq+7YWlksHPXDDBJqBwqdk6nnwcuYWC/ti58kuSnB+h4mA0n2k9D7VjDKNIvhrmJ5hh/h2LQ15xu3T3yiS/F5e9ghVx55NOaPAPqo3GaN7HBlB9Tt66ZH2sT4vkqfAp4U0LtPO8D99TCCGTHT8GtvIuO7Y8B9aLtwHejkPErDePCVuuScJ2So0GnHgjZRSvG0DJWxTn9N3pgwAFzoYyBc+0h1PU7u+f5USCT+kelv60qqO/6Mvao/Lcr9cCf4JWoVja4L/L8ZzlDRtzL5Tik/c89TiLiMmGXW1kIDVptzo14twEiylHLoPhVZXZ65zNBmO5LWVrEGh3LaA9Yb6qtScgyuKIV4yfIcwslr2DVnKUIg/3ZdjuOsTBJ1SQ98CMdxTH33M5Z7WSWDrPG/u3Zt0o/D9PqrH98mXAZ+zqlgn4otR1t5cmZBkzmoJsT+vDu2xhe9PruGHgULSl6s3yw39BqUndTI29qIfIkorIX2IL4riull3w9uLu9vL3QRVL6dHvwNbE557bPiA5CkAsqhsobWTzDAZBnnv8h9yK0ZC587+aVsObIMVKub6pi0OGDDZMZYXPhjma10li4Ho9tQvzItwGmzoTvA1Yg3w249JOzt90Zx1m7oZwsc6zza83IGzcpqLG+EiKvSSDOfBA06zSOvKsNAQsArtw4u3E4atXuG5+/Mg/DprgcKGXYk3HSuS2ftkbvVCc1XFLfMMJQrIW6HBlmXss/SHpUffWF0SuYqtp6V59ysLLWoz7QrKEeDVL0qIzMJnOcYaX6cfRwppOvf7dGuOib/QTsMMN0RqHwKxuyCvpuyqNxngfgN+c8StQUeC0yHethQMk7Y81QST0aplva1Pji+pdzC840lz6ZprWXQaVsSThb83W0y8D7sr7ypWLPt0Se5wQJKsEJCcqa83qwHbNC+fumle9+S7v1QM1skuHQoLdztfpNj/9H2xERHIVevM26RuUo6HXXr6Uh77VekctNo1W/mmprDGYc/nl3vdUGx6re/ed052JOtV4/2ZGZZBm183q6ddnRZuWb6frimfWx/6X5miIti+ya+eiOyknYWpZ1nOXtO55hGDs6BH+xY7SNxXdLUiuj/7IV8P/S/wf6FYKer0LK81rkJBlzt+NFz1uGJh0MNvxKq0N5chZIDe3loJUkyz/DsH5R4Oa76qjdAmp3q8MfIHcdfN5Js99vttqj9Ec8cY2Mj6Xy0+nThqniqGhK2rq+G1NMKlXk0Yu7++YhDo+xmz93M4O1SD4+PKlPwPIHT83Dh3o8SD6Xam10+g3nB8XXWj336XS04ZcAK6bTP7n0fML0JTHdD7yB23ibzhuZ9vM07e9KZDIsxdfpm0tfcnfteUC+z2V4Ues62Dk/YOiNPyR7OoE7tv7OUSnmhDG63kgBt1LievK2pYyb0XuO7lhG8NfuLBVDG57cxTxgmPgisv5bPlHAB8LDr8eHP0ZRtLhOn0zBcrQVeszRYpRCi9ZgQy8w/D+BAWVc+h5xmv86rm4hVjxxJaTNMEjDKGav5R8J74beoFR43qStMgxemMLX8vSnk7uADe20hueh/91f+OFkpHW9HDswnW/BBmdlVDp6UksEOTpooVX/MtG+H2xoZ3csKf3uLyLdleVaoD8OW6ucSU6jpzQB2CGSk+5LzfR9YCNPtni0wYi7CHiTCtcTawIvDzuzSvqei9PiKU0QcBslvfPhy7h8D9gYNW0Nvgu5gNZhg2g2nJtnP4zyr90XpbjsARveNuPiSSy5gzaY3HSGHf6kcc4TsM/gzUsYfZ/Rdiq6L57d1Dmtw7acytgWz34IqAkWXu8Nek+RduY+u6FL2oSdfF8dFJC8ySdO/POwu719h1rfYvJJvO+DBJXHe/P5PrAbew+Qvgn7+jmv33wQJr3sSc+GbWhVvq25mI5KHJkA1RqlxaJ5BRvUYDvcn29ANepBqhnmPsbqc2EbjnUq9W1UgDaKiO+DXl2Y1AWtXcI2nGG0rxrMSMSY5rYPnz8Lto2wtXEitlpLhe/pB5PJwfgD5dL1nzba9WAfsLln0XBqOfuo7xbPnCui60VDxMTCA3NvwEGseCLaYk0af3vAnEnHrAzT9vEBH7h0t+26gO0YxqEs7B0BOor5vu26NqHzKbTrWbru7LMwaLSO/CiKQEZFSZF1SH28Bck9A1ulLXfcQ+42VrTaZf3Ix3m+iWwBG3RPwy2CzRLd9ZJJ6fyq3OhwTkBsF9zKtxdpngLbSRVVhsPhAdn9ZNFNF4QZhNNd0+LoY06VOGpFYPim0yNiqy/nsB3TSHuFko+GydUoi0YYWtr/IJMio5BsJkc9EbYzX7UwnALYLBlqi6iopZnazgnJZ/m3m1oWSGx3+NZwL2AbWrlgsDE601ecq4JSGKL5PS7sofBlW0UNrWi01zILTe0/u7S2O7HU1qgNsep84T5dV3dL2MOCOQX8TA83za9ZXDQD47L2EnoibEe72wUbRFpbBYvXYRtGdxysN3gxt43mLhmBjxKDh83lQgejQDuJEfaigMMTYRu7YQsahclNezNKBs505fP6QC1hFxn2FATn1v4go8g0BB02ewXYltbYqWyBM3WXR5PpoYJrOPPlUZiY31x9R5jBKHK8mNyerYapncjdmoby85dEFZ882qVii5wR4oVJvT3MshMUOdYwAWNMLIhRD3vG6A4KHkK+7YyEVwbbRpKObOZPXhI6f7JIuyr2OjHiKZgbska/utw+4mij3ipeLGX4Xo32lBfIZr+xO150sW0kqa7W4/QF+0OfKtKM/qPmLMbMKXW9cHz1gIoX9/sa3XVSqOpFtop7tRvFvV3wQjl7QZjlibA142P4GOxVc1z+4ayJMm53AZoJKbK7+rtHu1YUe+K115jb2iNe5Tpw4h7FnVrXynaFrJOZFLkrvL0b9kORBR/c7A366aMNftNubtvArKwUXMfoJWVMqTXX06zSHc5rRvKP3bC7XsEvyHi7FMQPhw3vl7uFSxERmyfXFc208hK3Gxdam5u5+IuOKgw18leBrZ0Vek67CVzIOLweriV7tQusLl330gLYhTEJ+YJtgk+HbVTDZwZFQLgz3OSVg9PkouB1XoE+GiYFP2DycG/Uz4CNGxpoYVCikEjvk7OKdNYKmdzbZK55+4YfCn4B5ulrjLZmGbfx80P6Oou/pctczlOvaAXNq+xm8sLR1sM/9kb9HCYHe3NcpHUfg61HwVJc3QcFsJlX2SnJjWFSKNJesCX0GUwOTvU7ZrPnDjjGVN2uptKvtXIhbLegPMNwXOQMeHuHy5/F5HhzZRw/YXl7i3z/nYXlDbSyXaC4C2FXikf7tWCD5TG8lc9f9GQs+jpUOXvPhm1UPhS179Vg41KEdcxtcLiAc58BWxdBWW1Jr7sFNi4Lika7MIvgdeb2nCxtdCAJONLJ02EjrGyDzXVcNNpBQW2GSqE5+0oKLCPcwvG7CKOn5ZwsiZKviKrGi5ikSIGlhVwlt5Nh/jnY4EhbmtMfc5tgREklaj2FhIdbrMBKK/Ij092uyGGhgSN3N/CfgT0nZ1T/EAZECEGf5KEwRhPA1T5KCu6WBbC7R0Ux4/AVwgzacq1AEXrSzuiqE3j2E5cvGQtnmtEttNLkbHfUYFYQYH4tx3Pzh6rKymG/4YZPccR1wUCYG5XCfCx5UhRmKPhBcPbPwza0w3EnRxf9JYcNWyUqY4IJp4/rNBgeR+sUmbfB8e7R7heFGby3rxFUOpQkR25UWUSG8X+z6w73/Eh/fJZHKTrtBfe4jd2Dd+wVCYPRPz+3ATYXuaRj6t8uvjEc3L5kVt9OpPSLnrVoqFYcgP26O+x9Zhcoerrbd/nhsPO51oKGp8vSBNBe9efw5CzhAbaS7hRcXhNkWmGsgne3Ao5YTIyRXVOH6VivaG/Uz4G93teCNzfei7s5hw/1JIwL5q/3NzynSIHp3vFW4xzNGHk7JQbT+en+oPeHDdO499fGo5xsz2/3nu5elwbYTmFuFjDQVuNw676/k3EY5d2t279Ly5qL8EcRbLbM5jVxz+46bGilrirH5TZxOEa2pxkTpneaVsEU3JER3051QKKq3oWhLaaOqV57UnC3DsbPHrAXxodlFWUz6GKoCjFjnQlza7QzspNWvujAkgxtsis2wJvQL06nIBFHLYwoCal2o1jo7rWKtBfdj8dzQvORJI7FzTtGe941uEtgV682dj1UdjXL0qaFMWM9LKfZhlZVbtFIr2WRTUfDd/vkrrQXxsfFn4UJWkvb5OtxwWjDFLNlVmhonR522emMpOjHOHLn0q26w/VL82Im5uHJWSSTIsvXvdxLjrcHS8ujoAm6vrzDqxfBVrd5g4PaqDJfzoeJXe1Pwl2ynIwziVIrWutF4D4fuOOD2zEfeI8sqKtqDvvALua0bXIfhY35F67UPzdK5fvfSo2DJOBkp3fpn2UjVBwLzZ4W+RSc2sfceYZKe6/R/pGw0ePGyiu269s28wVm4+0Y0PmCtKm1iryLBan9X4+8jr7/6OyVavtDYWfJxYuGqtjDdnZqpPtZtAzae1sUNs4987EveWnPrfw/drSfQhTUsiJQ75WidLMnPiraN67y6rBZJOYKEcd81ntJanWvtW/WyuvCRlfcW9gXaP1o04FgyV7PEozvv2nilUcbZvY4X7fH0Y6lXrTk+51H9a61vQ/neGXYIpFryQqGpdV6z0uOWFB4j8nZPws2Su8nxg5xX25vvfwMumpt5tKn7XRcENzOwBY39t/K/fLRprttkm3CVL33u7Le0wNJH1fQayQEi1xc93rBRu6Xw2Zj/sTUBkrl79tciSv9U99+Bm4q5OSFBzTs3ALxDNg0mjg1/qRIMYu99o5K1FjOX0tLgyercMZZ38GSoS/IqH7haDMKVrFWqcce7ucoMp8F2m6+PHvMuOjecR+3VRWOOVObdXSfs+Odp9Q8D7b8TnA3T7GCvRYMgtFGcayOTELRtrPVNBJ+ONlKjs8T2B2H5cjzH98UTr3w83T4A0pLtXv20ynEzY6HYf5SwDtY0M/Qhu2Sy+2dMcNIP/IaI1w+KW6HqeKO/QN+VBRrZr4nL467WKXkxdXyjNl/Ss8gDPakG9futUXtsGH7/sCXXkDoIpwMrrrvebTxppKlAjwy2lZWOCztNxIO3Uey7fs49oKp6pHjRl8lojvay8+GfO4D1GE5m8/I/115eHvzmcqByiAf9NzOzdtu5em6BhliWG1eX45lOBhIzmXYG7jjy+NW90dW2lGH3zyHHMtcv5DvOZWMgxjNYbVa7VYr2bYm6+np/WoPn3qIVUm7s9ns42ElS8w2fmwBTGf+n/V/tv9Q/3VU0Dh32dHWksVRqVhq61b20VABacd8Muxs25fpbJx6aWLU9pc/Oeu/9F/6V5CjZLaxli2lZtf2FMuqY+6aeVjW2dqO8WX6bktCOfOTtdYuqUN9X3NWd0ulupMv72o46aRR3lG2VHt7d7szN8wp/Xa/Yzu9Yw1Lpe11TQNsgt9Ka5anow1/uy//8DJxxQQdP+G8vFal1NEuubzfvNMwrVYYd3Y9xHSDeEeamaHdy8H22pWhHcThRm8Yn8Le/SsONjQ2DSLZyp8cAsPhsl53h5WZ6OHD4nBay1JnAKq9zEmUZNoMxtzC8sYmxomNdzYLN3LoUGH3pZ/kQy9waz8kY+clnvUe1JRU5mvuApA+F+PN7EiMBEpyAKbyUt06FbA2Hpp/k4he/f3mAUtWqweAv4hgzvnm3j6cv91YhKN85XtL60q1ZeaVNXbJI5/zFathsA5sfrPh6aIR41OZJbxWPra+3Dc+jwnvycAjLPI8j8sjfTwpXfVnVfW0iisGG1v1sCu/RUF9Xr43u+Y4XwVMBut1zx9wDDPxg9xBV7h7PiW01zSWJpOJJhiMX83zD7pvzu+SyJOea2MlB2K7MaM0sl2fEKrOHpcxndRP0vuYTCxtzWYFIV6XJMdIak/wHfHuLOOVTzaFSdh1RW+aL7Vtaa2QedXlEj7WdsbjB9qcEckDEhE8wXLA/fHB5PayFOnRp8vLyQFWsgzxHGZB4jB0aVDOzgZcPlctiOULDqB5fywJrbz6kQu4b6vVo2vp2tDSOo/HlcUUVAru8LQTYwglCo44m9SnrWplqM7AcRLhDpVpPkyr7T4wg8c9n1Kfkg/l9tpUOQQ5Ml17kdGU4v1Ltq3uS8i9p2Ekq6vYLIrnSRDfAVPORXT1tBMGEY18xsb3rcPlBmZVjzdiPFUbPBeKcPjwZYLlkJhwe3p9ZGqLIyM/ELexMmHw2bOQhc2X+9b7EIjmM85YauRDf+8iwc81PIRZq0wPYi/yXc7vJoR93rTV8JDxrYThqRclHRkGuvDk+OpQKX5t4kbCWe6AxaJ5VUK2bYRXIhzvSeyvn2NkdLn+vgaNe2hITnRbjuvAsEMGWn6DJQG2GG6kGwwlA2tg+Md5h8e67g06byqGVgLRUHUWLjVWy03dKLh8SXD0RWQZ1rDju+O8yehY/VAP/+5/C12dhG595KhamDVOxhu/xtGubJw9cB37B9l589XaeOAKIlm57omwvTgZS1NF8xLXPTD3qpf0g8gYjok/rqwOr4PG3bvC80AryduT5XQEjEfT9S3qONqVHOOD3K9yFn5cRko+lhkXxLaZp35pKe8HbJpKEvnjn1t634BGED9ZbrRFjXqjFgTEzUdVJUORabQGQqyHwjdhYyERNyjn/brK718x3OrjQdROFh8Es3gc+R9+8snUwJHDb66rL08e1R7GLhNEd69zFTdwsO58t7QWZdoaba3dY1HFXFr12ZYwRggj9nFWsRrk2yHzo/HmeSuvTVh+udIBCTOb5+M1pO/L8YHLohFwZE78HqLFkXdU1NxenaoEA5lgiuGqoh2MbO1IeJMGJ4wnzezksJEv1IGKP/18CRjvAx7B/IMBOQ6OqEzemGbDI+4Dnnm4uu/Kizpr67gJidOFOMZa5eeef7GxrB8yXrK00eeQCo5VetHbcTsv2Ozz4whH9FLqg3rlJPIYiWoq6nHL/d7va0cemWN/kZCT/U7BXnwwjFFPbFQwvgrRBkDrpPXVY35Yrp4PIm/yixxPjELovscCwQXrldIshdgpSTa4UmXCFvfNJDrSy55QsFei0Bgvi3TiyULQlzdc731BFwtttVps05gHdFD6JTArAoewz3H1fdzVlke/1Qf60aWj5Y6Cq8fgj6+mu4K9FPXA4gutZKhtwROOx1suLUDnzKUUTzv+hQjm7AMFodvRtMXstLSrAeMH6cJwxiHUSe4IMYDNV3po5Ine4sBTtGEOx6DDW8bydHULzQGX75119U+Qms2Vz1wEB90FU8OVE+m7bFG6C08XaavT4eYHbgBsLLmfjfCQ+N5VJt8MlBYtSYg9mp+HiFcrZ0cs/lZ9zXOwnkSgrUDwuljNZzkiD9Rl8jS3QHXvCV1NfhPUXeJzNbfx/jM3+pZFDNQa0f2RbuuHSgzg0q1hnPgBG9z8gks+OGkfEo8edZb7Mxxt2PEEv13a7JaWRNEkG3nNGEe8ovYdqNKRYTWLP8M33QuP4LnqWYgNq39OJLXj5v7VmP85UtZKpRzqfq88n7Io0s85s92T+T2O0fWELANPH45ap4zZx63uoYP1nvHU3azijGGccp/IU01VlVR9dz7wWXiJiQo/0fsooPm6fDsJRODXcB9HJo3aoMw5bpOxLDxp/m+ue5cTPfAkluMJOHeTSQms7E/q+B8MkXY4C+hIZeuoidxPXFBdb6yfb5gVE4zQseuC59R3VBAQWPZdKWSx11cLu9qwH1BBfBbZdoznwAQBmO+x0OProQoVVsoDX+dn5qIwqHOSSOGH9aHxmmcZPpswxp82ejbh46ma0ii2m0HAjj4/aNq74w8cWPuIy6RRP35be1urnx3YoYwZO6L1Q02bMpfFfmuegGI4zQsvJuFkhsL9F5RnS3KU99+dcN/n7nFVy8IDlZIkNGyc9QJKJLurzdYGLn1THkufuvLggxfpvDTM+ESr1CiPhNdpKzvwZx8r/yRqfw51GriXf6CZBiDaF3g8qwBo/cp6koOmNPWszDnzGY2SdlbhQBuVXU5IOD557eWe/QmPtxhNuBREJueYT2Op/fSEN7oGMsTGwJl4/7tjmOMseKsO9q2ejqWL+6hajvaLeB5PIZWec1iPjggJ5Pi8XWl9ENT73MXdf4azASRbH0NxJnURT4ej44swiIjHS7OlgvhXUeX3CxkQ1+U01vX4HC8hZnSuF4YHpirhNTWfsQ58TI+4LwKZnP7kwNH+BIN6eNzhgY8FSOLJdJTOre5cZN1c2LKVbhOrw+K5WfxD+UHTjF/J7XgGmYrXne7pt560cWMgJ+O7ev9/Ru/WqqMOu3/0jxsd3eOBTnweivpsqKnJYP56xujTCaBXTs6+udJzwVRxPS5DKX2WdA4+jxMBn0LJXeILO5Z8/Kn/gip+vxRlrOqkratbEXIe+8QnuMCH9ftt1Gu+HfCBZJPrk+pQ+wWigz+KUH5nyU3pw+9XpcnFOGGCxC7O+WTcubu5ejPKUhos5Wb+7Pb+IJor61ywuFJZnFiQDyGrqNnPaOB/6f8xmRvu3tzNN5xllTpDW1mPzrqmXXceHNPKQqI7Z66TL2trKH43sxflLNmNvV1bacU7NqnvN2XQ8f9Y73jhQL/8vbKMcasDx2c3Sa/HL667S+ND+RDp8YHshUkZrOm1VuCsrSXRX7szMU0LjNN+I+mFPXE7TfEN1uJFo/K41ws716pow9ojHevPsb9aUgDBeVKb5qi2Z2k8xxqeyThiQjQihIkAAAq3SURBVICXTPvL5xvGsCFdIhgBPbwM2CPqWhwTEbHI7V2sK2Acm47gp7vP8YFxfEs5EXgwTsT92vxQSjBZKw0sqwi+me1trAwAc70Lo0EOtmOMuZejsLYXbFzGjbEIhOdhUZzwes6ihgXXI0o8z4YmueO50QXfNTzChMehpZSEyyxFQwlpYxbqQW0XKyKEEo/woEdQ65TpspStjzjWO2rjRj54v2B8vFghzTYiONp1kK/6B+Y9VnRYVTfy9jk9B+fsXawLfnHc7B8nnmBhP5tejtPxGeN3/Wa/EeqMHGTBPUv7SzKdj0+b/TrzBQmqRhYURD/D1KwJ0d1awY6lmoTejcp/N/tn3KdC/jUPmh9AB4Z30+b0TIJbepDFWExgGWT/Q5/lYZtaGuoRWH1zkr0v+8B2jL+OaOTOD6upeTqT8yjuX+A9u1ng/6NOaK+fCaBqzHTvGP1ro3IXMPcuqxiWDdxs4uqFsPGsCPeTozim2iHw1iyxc8p1389eNKNCLIrwq/DLsI/bffM1Ho0HKejqFKM03WcvHEbwBeUnWrbzBQv8x1l6kGPrhKvzcOHyLMaqIao1JZu5ZU2lHjrO2BdSNdhy3p2cno0l1gopgn3sMnKrstVASQwTYHeVTeyQiIYqqGSZ2owzmjjZIdaz/vWtf4R76nKw8cgH0slJ/r18OMNoSbVxb2E6dXSRDDFw2+TMP9MW6uHOplLVjnV6lAWVhYpqevMzeyyj2fNcmPN0C3Y2R0G1/Qn8/9FYbKqZBiz6ivMJl5M+LTVCIxJZ8qqlfQrxMLBoA7Z2HmAC2+rxzwedLVHCYK967NgVfIbJzw3CcqVcTjzdVfiaXA/qy3eZrhBSzUStKW3bjt1oE3ZlBoSrIu98RsarEFsFeDVE8dXw8+fGnHBhlzN8DRCmrmvTDdgN3z7fB2qeHG1CaJiuEgxaHIsRglL7QESyrGliVEJgPvxQcrGRC1TWrU9DXBhyjNGZOpB9S6SN3ssjgVO/KnW7vNyMYBg9nYUVUF4fgL9WIahKT6eRapnx1w0876Y+3oA9jrzmS2Eb2pjoobM673YG8uUSLne5gH8XjXS0ROgwNo4Ft+vDlVo+9iiWu1pprKa3CRtm6xgDaa2eh1sD5j91jB7FJ8KLGGmsEgGMi4j15ufJZ/SJrCmwCo28hYWi1tn2MdIAdkRl7pdtLlgHQDRBtl3lMp8vgRW74FRSXOBeNNI0YHK7a6vwW7AfuA/SEFzSbq1W667mYheUFXeQq/X4eJXVgyfCyo/LX5uqBldekldjCt0ymwIn1GYoVPYJuhraJKK93FP7HiMU0B67KN9XGUXXtuAtDdMuyd1yVdLA7H4/L2C2Yc96epyY891DOQHU8KmNIvMUXtTMwa7b+cLb27DbofBmyZFL3NjjtG/t2HT6FNhlV+e/q12KagHrkw1TCdDWfZY/yM6ouQyn1IirUy2X16scqzk9Bnt4CLoVS71ZmOug1vqRNYFNmNINdRcLbS86Emx6l/HV3N2GPY11sKoEtbF+sC/vNnM7n0SgPwY0+lOz5sGRLu6470GjSwEy9eq2mqdgg8Rzr5eoTCMF8XzwKOztN2Kn1SRj8Sec6Gf++ouA3dyVvbkNu+4Kyjx7PJkkMaEi6OyzWwrsBkZ1TB9SZxKmf8aUscFQVRXlO2ArVMuEu31go5hMJ5Ky+JuJGSyXoCjztmffE4/CvvRpxI8xvm7M7sDahc57PoFw6oe6CC5nwCrpKRhM4CwwrG1lszW1kYetLeQ+wLafDVuzjsHnEfJuaKHDfUnEWn3x78A2qeSDmTpUEN5xzfFcrD1wA5U4Ezbv0SB0I78z8VkCCgpGO2dEODilQPIoVF+Wkgk874hEz4ANMK2W4ODR+Qtol34eFVa7FY/NbavV7D+sZEvD18HE2ycDwjLKIdHB84t04SVgK0cTMBnLgchNOUMJ3BNVuMO+XqpzrE/BviPJN6g7CXXq927TRTzhBh6c719gq8dgK0/GXGZ0fZRYonI/s1xrTWLuuZ5Mrh3nPY3P4NK1mz/JwNCubCwcjgoLbMdl8V40Rux6/mmPw7auoYcjrzNb7Jm14EVMrl4EJjd8XrHtNmy1nraKTeHp489fSMNt8MiyaWt62sTjYaH73FPggLeu7vWX+EztU4w2rJF6ESispc2qtTyx7uc/AhvE58SjOlcRnOUa0FsPX7QCckZYuMKxc7SXFi4w98RX1uMzYUPXWUb+VLqpl3X2AwxrfWn5OcaYMBfkCPqLqz1qwPsxPVo73uIR2NYwIRHj92spyOpF9yufwOqAiFt9vwE726mz3K9joEuhh88/4nBeQwLtiCyj4JYIOkRZBc7xnytzZdhj5BL/mETMO1xmIWoNlw7WcqAfY/JJIHx9tpZkaDioC/5cSYuh1KOcsFiHDf1eAcp1u5Zgoe7tikXfIUM7KZdLFYwZWBjurdgM3orLmB0S2WmWRQbtbEkRTLFxtUDnfSMztuD1AY06aw/cgg1/WmozL7imTE+WqZjLbzsgjLPxMtWLmJurBL0OG5SWDt7rcIHSApEq/IPnpwXg2V4uxjbUUwBVrMu2+nAViCDbS40xrUkk3BTbm4ZiEWeBy33ONg7A3oKNG98tzKJ2oCPd7vY0rAUsPs4iU2AmTsBByYmoNdjYN98i/WhpNIPCcam7vf/9u2SAh8T8T/OonWLtJAvTpD0msmAXpl956B2qlx34IkMKnVTRCdsoPrkF2xwOK0OMiHcHAnTf9rjAi/T5i0w8JBT0cC4hYFOkXQdCP1jeMItJxPfIiIDZ8oGg/aUelILM4e35RLuxhT7OHnkCFvSgm2WNz6SgykUytOq3iLobSLZgt9+HIVHrBjHjD+k6KXFe9zLmhwf9HurKvy2CbRgpB+uiMe/qmQ4TZM+dgX95jLr3h2B6/MV8igVTFTkV5ouInrdnzYak4uhmnj6nlVzgs0bzY+teJyJKNnYZ7wgzoOyHaXFJdD1/aK0M5f8qsJXEB79AvQjsRVnPrwdt2+TXIPN8dt+azZq3MRhZ4+GeSaqXUuhHnHueG9GjyUIqOkY3EDQmPPB87GArizBhXfGAUbCMuS0iGKWNyOUO2HoGe6u4FtOVEgCu4eBeuNzjLr4IhOsjTG5pZc50QTg/AteVBHp1zzQny7wfBHh4AvOD3r2zcDOwQgAmDgoBFnvvBvdfKrPKsSqlng/Ony5seZHOVeAKdo/3TteiK+89qZsA5X89vknv03kHf5M+lrWPgl49W2jIwb4b8Pd5o92Z2hJ8bV/XRSzByN0zdRHe0S0nzHVJUu6uf+U0O3rksuS36npS4ayUkNimkxNrY0HSMdJWq1U1cknhlRO4gp3W2qaTeWjfcJoTZtvkQ6mrAg65h5rWDG5cF5vDvzrMd4kY17v7Z0XMU6eq3dTYqFSIH4ZpNXvnCggaSVZaTdG+WV8jNpx5UHxTTRXlIy3jifiirMCYueuJ6w9Td1dTNUNekAyilinU+QIby42OZVmZOtVypXKcrAyvWvPdqKBjZDVI1i5ZqhyB4WwXITMX8SBHLXVjluKmeedkZcrWr1mZiYor1C9J2jRUFWVnUe4sd13L1jBwGXv1zcKOh6ums7G+Pbff8hcRj2aa25Int8EVQzumOlJiK1V1e7+M6iETvzH+PSm6r0r/B+tJc84/HcDtAAAAAElFTkSuQmCC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3972" name="AutoShape 4" descr="data:image/png;base64,iVBORw0KGgoAAAANSUhEUgAAAPYAAADNCAMAAAC8cX2UAAAA8FBMVEX///8AW67///3//v8AWK3///wAVaz9//8AW60AVa4AW7AAUaoAV60AUKthksgAWrBtlskATaru9PlGeL3e5PCRr9TY6fMAVKp7nM4ATKtThsCxwd0AWLG3y+O70egAVK8xcboNYrPV4vEASKqjvd2nxuNgl8kASqbu9fkAT6+LqdGvx9/j6/PP2+4iabVFebqOrdWfuNySttdpj8mEpNbH2ejn8/UAR60qb7teicegv9mNp9N9ocobZLiuzeO71eZyl84tb7DM3+sAOqdYhrxYgcGYss9Dgb9Adr+ZsNpMicIta7tyn8ycvt0jarDI2PAJejn6AAAgAElEQVR4nO1dC3/auLL3Q7Zl2UKIQIzBYAx0IYmB0IQ22aR3s73Npj3NNt//29wZmYd5OE1IN+3+7pnzaDDG1l8azUujkab9l/5L/6WXkuU4lmZajmYYBXc4pmE6juYUff+vJABlWIjIqnTfvD0v3U06Y6SLzuTy5mp60q04GnSJoRnOz27qjySEPOw2728Zl9ILbN8nlBCik8j3/cDjnNNJuT+qOIXc8C8iGDwTBhr+NUdf7sbc83zqui7n0ovj2AZyXY+HkgeuT/w44Kxz36rgLx3HMa2f3fx9CRoPs9lK+5fBwCOR60n74u63WrPdTStOxs1m5bD7R/NL+WBsQ19Q35WDz6ddlAH/XnZHlq1MJ77nE51RUXo7SpdYHPhyQfDRGKajt2dUJDQisTe+Hv3EZu9P86GqtO+kR3TOvUhnHSW0LAvGH8dy3gHIzjAP1KR2EmCJmMeEuOG4lmbf/yQEexEyt5ZeJdIWQe9rrf3wDUTXtweFUjO37zYtEHqtxNf9Tnd2f9HzInrkXo60f5lkBy398YzH1PX0mxnqJueCkkheVrVdcxb53GkfeD4TY1DclnNY63gu9Y/+bDr/ruEe3YYwSeUtCGbDtEyt+00wnQWDRmu46/a03xkQoTPGvgA3IDvM6oKzSI77/wrYoHZg6Lp3oS+8oJwaYHrBeJn3XDCeuFwnHiudpGvK2elOJ5EXE55cyEjwcVvLTJth/yv34fMbC+XfzwL0RDINrXo5iKkc1yponGGLHxKucza1Km/HwAO2lMltvdZvPbSa0+ObA1dyn/py8sbUHhqS+L3y0MhgGq2DkIrBRfuXN2Jgkl7bPuP+1MExg4+WU5cR6d0Pgdk183/GEagyQWwXzDXJvYD4MKOpmHRNpcraiaQBbWlKHpiW0f56FBF5mf5sXI8RtFxrRZ7uRX20rlGaA8PTmHkHXYThGJaTUP/DmPIjkPGUEjeWXP9K9WiMIl7J7WNu00HZwZ8r3m6OOfP5lfr0a85zS6tcShL3zt8Zlol8CQK9JqnPT9FY05AX6jEJUjM9bPePDwT9UD496abOiDOvvNRr3YMec7+m2sI4dWphLLyLjyDqflHcJ3Eg+C1ILNDEyt8aTiSV30BtWarBRqunh+25YTb1/Ib6lWH0Q9o7mT8D0L6NCeXNxUMd7d0lJ/r7Y+tXQ20oR7lS7ukxbYLjgX4mXDBGiUfCewf/hv8ztdQHdoXvlXifem4JVTZ+W46FW0Fu0NCk1boJjwbniNhQLKM1hU29Tjd7yq9DyMLQViZLlYV9AWzelIQctRb3AJyJG08Mcy6W/+YIW/3accZ+cLs0yQxteMYTeecsTFj4o8TBQz1BI+AVYX2HUB71pU55TXNWbb+WzL6oLuYs+KA17tLKUhmdeO5vWR8BX1R7NOxrxupxp1x4MMGVKlOm2u9Sjwb1X0qsQdPKkgnh9sGyXMA6k4xPzFUYyUhjvdeCGTC/8GYJGwXBNKTuQk0ZyBEPnu8nHxVslAXDMoh+nU8qv4oKx3k7PPB0VxImJ6P5bB1OOAuvluLYhGlwYIO8XrVawV50iqPd2v5EWwYXoCcOxy4ZjEAnQNc4Ux4z98jTA1bNYjU/nQzHSscx6121x14U8bMUp7Vz4ephbRkRxH/6koihueLRddhWykV4smRhGG+jMnYZf8Cee7iQlISN9ISLiLRfFV0hmUaXEBG0AP85sakfHg+1NIkZBxALrxrjDSDw2tAjy9+twQa8zVBnq5mP8tuaeAymRXUSgs+enMAop+OA9Zrazydo78ijrugqUX3Y6EXsKLkeE8bbOE5LIaXduCC4zRx7bjA5ynleXj5WxWacS1eQSeAzOzyvqLtg7lAJEsT8yZLN0R7iKB4rpwpNs9lnTn2X6V47HxmBvpG+Xln75RpspKpkvVnuM1r0kulE13kptdSEhu4rSV1+0ayfC9uAsRbutyzQ61jod7a/Ml1n5NMoh8DRLnwYpDXahO1o1x7p5OGY/c+ECV13Z9CjmWUK6K9DJmv/JKbvEbajC/bywVBTkxhdB5DYd5FwwZXknaliTOWS9KXf0dYFsIKduwYym0Uc+yab/91znfvMR5Oni3pRvQFnwxcpwqlm/DQf3EBzk8aT3AgBm99wPbz+LF1KuLw9qWAYyaokfq+7YWlksHPXDDBJqBwqdk6nnwcuYWC/ti58kuSnB+h4mA0n2k9D7VjDKNIvhrmJ5hh/h2LQ15xu3T3yiS/F5e9ghVx55NOaPAPqo3GaN7HBlB9Tt66ZH2sT4vkqfAp4U0LtPO8D99TCCGTHT8GtvIuO7Y8B9aLtwHejkPErDePCVuuScJ2So0GnHgjZRSvG0DJWxTn9N3pgwAFzoYyBc+0h1PU7u+f5USCT+kelv60qqO/6Mvao/Lcr9cCf4JWoVja4L/L8ZzlDRtzL5Tik/c89TiLiMmGXW1kIDVptzo14twEiylHLoPhVZXZ65zNBmO5LWVrEGh3LaA9Yb6qtScgyuKIV4yfIcwslr2DVnKUIg/3ZdjuOsTBJ1SQ98CMdxTH33M5Z7WSWDrPG/u3Zt0o/D9PqrH98mXAZ+zqlgn4otR1t5cmZBkzmoJsT+vDu2xhe9PruGHgULSl6s3yw39BqUndTI29qIfIkorIX2IL4riull3w9uLu9vL3QRVL6dHvwNbE557bPiA5CkAsqhsobWTzDAZBnnv8h9yK0ZC587+aVsObIMVKub6pi0OGDDZMZYXPhjma10li4Ho9tQvzItwGmzoTvA1Yg3w249JOzt90Zx1m7oZwsc6zza83IGzcpqLG+EiKvSSDOfBA06zSOvKsNAQsArtw4u3E4atXuG5+/Mg/DprgcKGXYk3HSuS2ftkbvVCc1XFLfMMJQrIW6HBlmXss/SHpUffWF0SuYqtp6V59ysLLWoz7QrKEeDVL0qIzMJnOcYaX6cfRwppOvf7dGuOib/QTsMMN0RqHwKxuyCvpuyqNxngfgN+c8StQUeC0yHethQMk7Y81QST0aplva1Pji+pdzC840lz6ZprWXQaVsSThb83W0y8D7sr7ypWLPt0Se5wQJKsEJCcqa83qwHbNC+fumle9+S7v1QM1skuHQoLdztfpNj/9H2xERHIVevM26RuUo6HXXr6Uh77VekctNo1W/mmprDGYc/nl3vdUGx6re/ed052JOtV4/2ZGZZBm183q6ddnRZuWb6frimfWx/6X5miIti+ya+eiOyknYWpZ1nOXtO55hGDs6BH+xY7SNxXdLUiuj/7IV8P/S/wf6FYKer0LK81rkJBlzt+NFz1uGJh0MNvxKq0N5chZIDe3loJUkyz/DsH5R4Oa76qjdAmp3q8MfIHcdfN5Js99vttqj9Ec8cY2Mj6Xy0+nThqniqGhK2rq+G1NMKlXk0Yu7++YhDo+xmz93M4O1SD4+PKlPwPIHT83Dh3o8SD6Xam10+g3nB8XXWj336XS04ZcAK6bTP7n0fML0JTHdD7yB23ibzhuZ9vM07e9KZDIsxdfpm0tfcnfteUC+z2V4Ues62Dk/YOiNPyR7OoE7tv7OUSnmhDG63kgBt1LievK2pYyb0XuO7lhG8NfuLBVDG57cxTxgmPgisv5bPlHAB8LDr8eHP0ZRtLhOn0zBcrQVeszRYpRCi9ZgQy8w/D+BAWVc+h5xmv86rm4hVjxxJaTNMEjDKGav5R8J74beoFR43qStMgxemMLX8vSnk7uADe20hueh/91f+OFkpHW9HDswnW/BBmdlVDp6UksEOTpooVX/MtG+H2xoZ3csKf3uLyLdleVaoD8OW6ucSU6jpzQB2CGSk+5LzfR9YCNPtni0wYi7CHiTCtcTawIvDzuzSvqei9PiKU0QcBslvfPhy7h8D9gYNW0Nvgu5gNZhg2g2nJtnP4zyr90XpbjsARveNuPiSSy5gzaY3HSGHf6kcc4TsM/gzUsYfZ/Rdiq6L57d1Dmtw7acytgWz34IqAkWXu8Nek+RduY+u6FL2oSdfF8dFJC8ySdO/POwu719h1rfYvJJvO+DBJXHe/P5PrAbew+Qvgn7+jmv33wQJr3sSc+GbWhVvq25mI5KHJkA1RqlxaJ5BRvUYDvcn29ANepBqhnmPsbqc2EbjnUq9W1UgDaKiO+DXl2Y1AWtXcI2nGG0rxrMSMSY5rYPnz8Lto2wtXEitlpLhe/pB5PJwfgD5dL1nzba9WAfsLln0XBqOfuo7xbPnCui60VDxMTCA3NvwEGseCLaYk0af3vAnEnHrAzT9vEBH7h0t+26gO0YxqEs7B0BOor5vu26NqHzKbTrWbru7LMwaLSO/CiKQEZFSZF1SH28Bck9A1ulLXfcQ+42VrTaZf3Ix3m+iWwBG3RPwy2CzRLd9ZJJ6fyq3OhwTkBsF9zKtxdpngLbSRVVhsPhAdn9ZNFNF4QZhNNd0+LoY06VOGpFYPim0yNiqy/nsB3TSHuFko+GydUoi0YYWtr/IJMio5BsJkc9EbYzX7UwnALYLBlqi6iopZnazgnJZ/m3m1oWSGx3+NZwL2AbWrlgsDE601ecq4JSGKL5PS7sofBlW0UNrWi01zILTe0/u7S2O7HU1qgNsep84T5dV3dL2MOCOQX8TA83za9ZXDQD47L2EnoibEe72wUbRFpbBYvXYRtGdxysN3gxt43mLhmBjxKDh83lQgejQDuJEfaigMMTYRu7YQsahclNezNKBs505fP6QC1hFxn2FATn1v4go8g0BB02ewXYltbYqWyBM3WXR5PpoYJrOPPlUZiY31x9R5jBKHK8mNyerYapncjdmoby85dEFZ882qVii5wR4oVJvT3MshMUOdYwAWNMLIhRD3vG6A4KHkK+7YyEVwbbRpKObOZPXhI6f7JIuyr2OjHiKZgbska/utw+4mij3ipeLGX4Xo32lBfIZr+xO150sW0kqa7W4/QF+0OfKtKM/qPmLMbMKXW9cHz1gIoX9/sa3XVSqOpFtop7tRvFvV3wQjl7QZjlibA142P4GOxVc1z+4ayJMm53AZoJKbK7+rtHu1YUe+K115jb2iNe5Tpw4h7FnVrXynaFrJOZFLkrvL0b9kORBR/c7A366aMNftNubtvArKwUXMfoJWVMqTXX06zSHc5rRvKP3bC7XsEvyHi7FMQPhw3vl7uFSxERmyfXFc208hK3Gxdam5u5+IuOKgw18leBrZ0Vek67CVzIOLweriV7tQusLl330gLYhTEJ+YJtgk+HbVTDZwZFQLgz3OSVg9PkouB1XoE+GiYFP2DycG/Uz4CNGxpoYVCikEjvk7OKdNYKmdzbZK55+4YfCn4B5ulrjLZmGbfx80P6Oou/pctczlOvaAXNq+xm8sLR1sM/9kb9HCYHe3NcpHUfg61HwVJc3QcFsJlX2SnJjWFSKNJesCX0GUwOTvU7ZrPnDjjGVN2uptKvtXIhbLegPMNwXOQMeHuHy5/F5HhzZRw/YXl7i3z/nYXlDbSyXaC4C2FXikf7tWCD5TG8lc9f9GQs+jpUOXvPhm1UPhS179Vg41KEdcxtcLiAc58BWxdBWW1Jr7sFNi4Lika7MIvgdeb2nCxtdCAJONLJ02EjrGyDzXVcNNpBQW2GSqE5+0oKLCPcwvG7CKOn5ZwsiZKviKrGi5ikSIGlhVwlt5Nh/jnY4EhbmtMfc5tgREklaj2FhIdbrMBKK/Ij092uyGGhgSN3N/CfgT0nZ1T/EAZECEGf5KEwRhPA1T5KCu6WBbC7R0Ux4/AVwgzacq1AEXrSzuiqE3j2E5cvGQtnmtEttNLkbHfUYFYQYH4tx3Pzh6rKymG/4YZPccR1wUCYG5XCfCx5UhRmKPhBcPbPwza0w3EnRxf9JYcNWyUqY4IJp4/rNBgeR+sUmbfB8e7R7heFGby3rxFUOpQkR25UWUSG8X+z6w73/Eh/fJZHKTrtBfe4jd2Dd+wVCYPRPz+3ATYXuaRj6t8uvjEc3L5kVt9OpPSLnrVoqFYcgP26O+x9Zhcoerrbd/nhsPO51oKGp8vSBNBe9efw5CzhAbaS7hRcXhNkWmGsgne3Ao5YTIyRXVOH6VivaG/Uz4G93teCNzfei7s5hw/1JIwL5q/3NzynSIHp3vFW4xzNGHk7JQbT+en+oPeHDdO499fGo5xsz2/3nu5elwbYTmFuFjDQVuNw676/k3EY5d2t279Ly5qL8EcRbLbM5jVxz+46bGilrirH5TZxOEa2pxkTpneaVsEU3JER3051QKKq3oWhLaaOqV57UnC3DsbPHrAXxodlFWUz6GKoCjFjnQlza7QzspNWvujAkgxtsis2wJvQL06nIBFHLYwoCal2o1jo7rWKtBfdj8dzQvORJI7FzTtGe941uEtgV682dj1UdjXL0qaFMWM9LKfZhlZVbtFIr2WRTUfDd/vkrrQXxsfFn4UJWkvb5OtxwWjDFLNlVmhonR522emMpOjHOHLn0q26w/VL82Im5uHJWSSTIsvXvdxLjrcHS8ujoAm6vrzDqxfBVrd5g4PaqDJfzoeJXe1Pwl2ynIwziVIrWutF4D4fuOOD2zEfeI8sqKtqDvvALua0bXIfhY35F67UPzdK5fvfSo2DJOBkp3fpn2UjVBwLzZ4W+RSc2sfceYZKe6/R/pGw0ePGyiu269s28wVm4+0Y0PmCtKm1iryLBan9X4+8jr7/6OyVavtDYWfJxYuGqtjDdnZqpPtZtAzae1sUNs4987EveWnPrfw/drSfQhTUsiJQ75WidLMnPiraN67y6rBZJOYKEcd81ntJanWvtW/WyuvCRlfcW9gXaP1o04FgyV7PEozvv2nilUcbZvY4X7fH0Y6lXrTk+51H9a61vQ/neGXYIpFryQqGpdV6z0uOWFB4j8nZPws2Su8nxg5xX25vvfwMumpt5tKn7XRcENzOwBY39t/K/fLRprttkm3CVL33u7Le0wNJH1fQayQEi1xc93rBRu6Xw2Zj/sTUBkrl79tciSv9U99+Bm4q5OSFBzTs3ALxDNg0mjg1/qRIMYu99o5K1FjOX0tLgyercMZZ38GSoS/IqH7haDMKVrFWqcce7ucoMp8F2m6+PHvMuOjecR+3VRWOOVObdXSfs+Odp9Q8D7b8TnA3T7GCvRYMgtFGcayOTELRtrPVNBJ+ONlKjs8T2B2H5cjzH98UTr3w83T4A0pLtXv20ynEzY6HYf5SwDtY0M/Qhu2Sy+2dMcNIP/IaI1w+KW6HqeKO/QN+VBRrZr4nL467WKXkxdXyjNl/Ss8gDPakG9futUXtsGH7/sCXXkDoIpwMrrrvebTxppKlAjwy2lZWOCztNxIO3Uey7fs49oKp6pHjRl8lojvay8+GfO4D1GE5m8/I/115eHvzmcqByiAf9NzOzdtu5em6BhliWG1eX45lOBhIzmXYG7jjy+NW90dW2lGH3zyHHMtcv5DvOZWMgxjNYbVa7VYr2bYm6+np/WoPn3qIVUm7s9ns42ElS8w2fmwBTGf+n/V/tv9Q/3VU0Dh32dHWksVRqVhq61b20VABacd8Muxs25fpbJx6aWLU9pc/Oeu/9F/6V5CjZLaxli2lZtf2FMuqY+6aeVjW2dqO8WX6bktCOfOTtdYuqUN9X3NWd0ulupMv72o46aRR3lG2VHt7d7szN8wp/Xa/Yzu9Yw1Lpe11TQNsgt9Ka5anow1/uy//8DJxxQQdP+G8vFal1NEuubzfvNMwrVYYd3Y9xHSDeEeamaHdy8H22pWhHcThRm8Yn8Le/SsONjQ2DSLZyp8cAsPhsl53h5WZ6OHD4nBay1JnAKq9zEmUZNoMxtzC8sYmxomNdzYLN3LoUGH3pZ/kQy9waz8kY+clnvUe1JRU5mvuApA+F+PN7EiMBEpyAKbyUt06FbA2Hpp/k4he/f3mAUtWqweAv4hgzvnm3j6cv91YhKN85XtL60q1ZeaVNXbJI5/zFathsA5sfrPh6aIR41OZJbxWPra+3Dc+jwnvycAjLPI8j8sjfTwpXfVnVfW0iisGG1v1sCu/RUF9Xr43u+Y4XwVMBut1zx9wDDPxg9xBV7h7PiW01zSWJpOJJhiMX83zD7pvzu+SyJOea2MlB2K7MaM0sl2fEKrOHpcxndRP0vuYTCxtzWYFIV6XJMdIak/wHfHuLOOVTzaFSdh1RW+aL7Vtaa2QedXlEj7WdsbjB9qcEckDEhE8wXLA/fHB5PayFOnRp8vLyQFWsgzxHGZB4jB0aVDOzgZcPlctiOULDqB5fywJrbz6kQu4b6vVo2vp2tDSOo/HlcUUVAru8LQTYwglCo44m9SnrWplqM7AcRLhDpVpPkyr7T4wg8c9n1Kfkg/l9tpUOQQ5Ml17kdGU4v1Ltq3uS8i9p2Ekq6vYLIrnSRDfAVPORXT1tBMGEY18xsb3rcPlBmZVjzdiPFUbPBeKcPjwZYLlkJhwe3p9ZGqLIyM/ELexMmHw2bOQhc2X+9b7EIjmM85YauRDf+8iwc81PIRZq0wPYi/yXc7vJoR93rTV8JDxrYThqRclHRkGuvDk+OpQKX5t4kbCWe6AxaJ5VUK2bYRXIhzvSeyvn2NkdLn+vgaNe2hITnRbjuvAsEMGWn6DJQG2GG6kGwwlA2tg+Md5h8e67g06byqGVgLRUHUWLjVWy03dKLh8SXD0RWQZ1rDju+O8yehY/VAP/+5/C12dhG595KhamDVOxhu/xtGubJw9cB37B9l589XaeOAKIlm57omwvTgZS1NF8xLXPTD3qpf0g8gYjok/rqwOr4PG3bvC80AryduT5XQEjEfT9S3qONqVHOOD3K9yFn5cRko+lhkXxLaZp35pKe8HbJpKEvnjn1t634BGED9ZbrRFjXqjFgTEzUdVJUORabQGQqyHwjdhYyERNyjn/brK718x3OrjQdROFh8Es3gc+R9+8snUwJHDb66rL08e1R7GLhNEd69zFTdwsO58t7QWZdoaba3dY1HFXFr12ZYwRggj9nFWsRrk2yHzo/HmeSuvTVh+udIBCTOb5+M1pO/L8YHLohFwZE78HqLFkXdU1NxenaoEA5lgiuGqoh2MbO1IeJMGJ4wnzezksJEv1IGKP/18CRjvAx7B/IMBOQ6OqEzemGbDI+4Dnnm4uu/Kizpr67gJidOFOMZa5eeef7GxrB8yXrK00eeQCo5VetHbcTsv2Ozz4whH9FLqg3rlJPIYiWoq6nHL/d7va0cemWN/kZCT/U7BXnwwjFFPbFQwvgrRBkDrpPXVY35Yrp4PIm/yixxPjELovscCwQXrldIshdgpSTa4UmXCFvfNJDrSy55QsFei0Bgvi3TiyULQlzdc731BFwtttVps05gHdFD6JTArAoewz3H1fdzVlke/1Qf60aWj5Y6Cq8fgj6+mu4K9FPXA4gutZKhtwROOx1suLUDnzKUUTzv+hQjm7AMFodvRtMXstLSrAeMH6cJwxiHUSe4IMYDNV3po5Ine4sBTtGEOx6DDW8bydHULzQGX75119U+Qms2Vz1wEB90FU8OVE+m7bFG6C08XaavT4eYHbgBsLLmfjfCQ+N5VJt8MlBYtSYg9mp+HiFcrZ0cs/lZ9zXOwnkSgrUDwuljNZzkiD9Rl8jS3QHXvCV1NfhPUXeJzNbfx/jM3+pZFDNQa0f2RbuuHSgzg0q1hnPgBG9z8gks+OGkfEo8edZb7Mxxt2PEEv13a7JaWRNEkG3nNGEe8ovYdqNKRYTWLP8M33QuP4LnqWYgNq39OJLXj5v7VmP85UtZKpRzqfq88n7Io0s85s92T+T2O0fWELANPH45ap4zZx63uoYP1nvHU3azijGGccp/IU01VlVR9dz7wWXiJiQo/0fsooPm6fDsJRODXcB9HJo3aoMw5bpOxLDxp/m+ue5cTPfAkluMJOHeTSQms7E/q+B8MkXY4C+hIZeuoidxPXFBdb6yfb5gVE4zQseuC59R3VBAQWPZdKWSx11cLu9qwH1BBfBbZdoznwAQBmO+x0OProQoVVsoDX+dn5qIwqHOSSOGH9aHxmmcZPpswxp82ejbh46ma0ii2m0HAjj4/aNq74w8cWPuIy6RRP35be1urnx3YoYwZO6L1Q02bMpfFfmuegGI4zQsvJuFkhsL9F5RnS3KU99+dcN/n7nFVy8IDlZIkNGyc9QJKJLurzdYGLn1THkufuvLggxfpvDTM+ESr1CiPhNdpKzvwZx8r/yRqfw51GriXf6CZBiDaF3g8qwBo/cp6koOmNPWszDnzGY2SdlbhQBuVXU5IOD557eWe/QmPtxhNuBREJueYT2Op/fSEN7oGMsTGwJl4/7tjmOMseKsO9q2ejqWL+6hajvaLeB5PIZWec1iPjggJ5Pi8XWl9ENT73MXdf4azASRbH0NxJnURT4ej44swiIjHS7OlgvhXUeX3CxkQ1+U01vX4HC8hZnSuF4YHpirhNTWfsQ58TI+4LwKZnP7kwNH+BIN6eNzhgY8FSOLJdJTOre5cZN1c2LKVbhOrw+K5WfxD+UHTjF/J7XgGmYrXne7pt560cWMgJ+O7ev9/Ru/WqqMOu3/0jxsd3eOBTnweivpsqKnJYP56xujTCaBXTs6+udJzwVRxPS5DKX2WdA4+jxMBn0LJXeILO5Z8/Kn/gip+vxRlrOqkratbEXIe+8QnuMCH9ftt1Gu+HfCBZJPrk+pQ+wWigz+KUH5nyU3pw+9XpcnFOGGCxC7O+WTcubu5ejPKUhos5Wb+7Pb+IJor61ywuFJZnFiQDyGrqNnPaOB/6f8xmRvu3tzNN5xllTpDW1mPzrqmXXceHNPKQqI7Z66TL2trKH43sxflLNmNvV1bacU7NqnvN2XQ8f9Y73jhQL/8vbKMcasDx2c3Sa/HL667S+ND+RDp8YHshUkZrOm1VuCsrSXRX7szMU0LjNN+I+mFPXE7TfEN1uJFo/K41ws716pow9ojHevPsb9aUgDBeVKb5qi2Z2k8xxqeyThiQjQihIkAAAq3SURBVICXTPvL5xvGsCFdIhgBPbwM2CPqWhwTEbHI7V2sK2Acm47gp7vP8YFxfEs5EXgwTsT92vxQSjBZKw0sqwi+me1trAwAc70Lo0EOtmOMuZejsLYXbFzGjbEIhOdhUZzwes6ihgXXI0o8z4YmueO50QXfNTzChMehpZSEyyxFQwlpYxbqQW0XKyKEEo/woEdQ65TpspStjzjWO2rjRj54v2B8vFghzTYiONp1kK/6B+Y9VnRYVTfy9jk9B+fsXawLfnHc7B8nnmBhP5tejtPxGeN3/Wa/EeqMHGTBPUv7SzKdj0+b/TrzBQmqRhYURD/D1KwJ0d1awY6lmoTejcp/N/tn3KdC/jUPmh9AB4Z30+b0TIJbepDFWExgGWT/Q5/lYZtaGuoRWH1zkr0v+8B2jL+OaOTOD6upeTqT8yjuX+A9u1ng/6NOaK+fCaBqzHTvGP1ro3IXMPcuqxiWDdxs4uqFsPGsCPeTozim2iHw1iyxc8p1389eNKNCLIrwq/DLsI/bffM1Ho0HKejqFKM03WcvHEbwBeUnWrbzBQv8x1l6kGPrhKvzcOHyLMaqIao1JZu5ZU2lHjrO2BdSNdhy3p2cno0l1gopgn3sMnKrstVASQwTYHeVTeyQiIYqqGSZ2owzmjjZIdaz/vWtf4R76nKw8cgH0slJ/r18OMNoSbVxb2E6dXSRDDFw2+TMP9MW6uHOplLVjnV6lAWVhYpqevMzeyyj2fNcmPN0C3Y2R0G1/Qn8/9FYbKqZBiz6ivMJl5M+LTVCIxJZ8qqlfQrxMLBoA7Z2HmAC2+rxzwedLVHCYK967NgVfIbJzw3CcqVcTjzdVfiaXA/qy3eZrhBSzUStKW3bjt1oE3ZlBoSrIu98RsarEFsFeDVE8dXw8+fGnHBhlzN8DRCmrmvTDdgN3z7fB2qeHG1CaJiuEgxaHIsRglL7QESyrGliVEJgPvxQcrGRC1TWrU9DXBhyjNGZOpB9S6SN3ssjgVO/KnW7vNyMYBg9nYUVUF4fgL9WIahKT6eRapnx1w0876Y+3oA9jrzmS2Eb2pjoobM673YG8uUSLne5gH8XjXS0ROgwNo4Ft+vDlVo+9iiWu1pprKa3CRtm6xgDaa2eh1sD5j91jB7FJ8KLGGmsEgGMi4j15ufJZ/SJrCmwCo28hYWi1tn2MdIAdkRl7pdtLlgHQDRBtl3lMp8vgRW74FRSXOBeNNI0YHK7a6vwW7AfuA/SEFzSbq1W667mYheUFXeQq/X4eJXVgyfCyo/LX5uqBldekldjCt0ymwIn1GYoVPYJuhraJKK93FP7HiMU0B67KN9XGUXXtuAtDdMuyd1yVdLA7H4/L2C2Yc96epyY891DOQHU8KmNIvMUXtTMwa7b+cLb27DbofBmyZFL3NjjtG/t2HT6FNhlV+e/q12KagHrkw1TCdDWfZY/yM6ouQyn1IirUy2X16scqzk9Bnt4CLoVS71ZmOug1vqRNYFNmNINdRcLbS86Emx6l/HV3N2GPY11sKoEtbF+sC/vNnM7n0SgPwY0+lOz5sGRLu6470GjSwEy9eq2mqdgg8Rzr5eoTCMF8XzwKOztN2Kn1SRj8Sec6Gf++ouA3dyVvbkNu+4Kyjx7PJkkMaEi6OyzWwrsBkZ1TB9SZxKmf8aUscFQVRXlO2ArVMuEu31go5hMJ5Ky+JuJGSyXoCjztmffE4/CvvRpxI8xvm7M7sDahc57PoFw6oe6CC5nwCrpKRhM4CwwrG1lszW1kYetLeQ+wLafDVuzjsHnEfJuaKHDfUnEWn3x78A2qeSDmTpUEN5xzfFcrD1wA5U4Ezbv0SB0I78z8VkCCgpGO2dEODilQPIoVF+Wkgk874hEz4ANMK2W4ODR+Qtol34eFVa7FY/NbavV7D+sZEvD18HE2ycDwjLKIdHB84t04SVgK0cTMBnLgchNOUMJ3BNVuMO+XqpzrE/BviPJN6g7CXXq927TRTzhBh6c719gq8dgK0/GXGZ0fZRYonI/s1xrTWLuuZ5Mrh3nPY3P4NK1mz/JwNCubCwcjgoLbMdl8V40Rux6/mmPw7auoYcjrzNb7Jm14EVMrl4EJjd8XrHtNmy1nraKTeHp489fSMNt8MiyaWt62sTjYaH73FPggLeu7vWX+EztU4w2rJF6ESispc2qtTyx7uc/AhvE58SjOlcRnOUa0FsPX7QCckZYuMKxc7SXFi4w98RX1uMzYUPXWUb+VLqpl3X2AwxrfWn5OcaYMBfkCPqLqz1qwPsxPVo73uIR2NYwIRHj92spyOpF9yufwOqAiFt9vwE726mz3K9joEuhh88/4nBeQwLtiCyj4JYIOkRZBc7xnytzZdhj5BL/mETMO1xmIWoNlw7WcqAfY/JJIHx9tpZkaDioC/5cSYuh1KOcsFiHDf1eAcp1u5Zgoe7tikXfIUM7KZdLFYwZWBjurdgM3orLmB0S2WmWRQbtbEkRTLFxtUDnfSMztuD1AY06aw/cgg1/WmozL7imTE+WqZjLbzsgjLPxMtWLmJurBL0OG5SWDt7rcIHSApEq/IPnpwXg2V4uxjbUUwBVrMu2+nAViCDbS40xrUkk3BTbm4ZiEWeBy33ONg7A3oKNG98tzKJ2oCPd7vY0rAUsPs4iU2AmTsBByYmoNdjYN98i/WhpNIPCcam7vf/9u2SAh8T8T/OonWLtJAvTpD0msmAXpl956B2qlx34IkMKnVTRCdsoPrkF2xwOK0OMiHcHAnTf9rjAi/T5i0w8JBT0cC4hYFOkXQdCP1jeMItJxPfIiIDZ8oGg/aUelILM4e35RLuxhT7OHnkCFvSgm2WNz6SgykUytOq3iLobSLZgt9+HIVHrBjHjD+k6KXFe9zLmhwf9HurKvy2CbRgpB+uiMe/qmQ4TZM+dgX95jLr3h2B6/MV8igVTFTkV5ouInrdnzYak4uhmnj6nlVzgs0bzY+teJyJKNnYZ7wgzoOyHaXFJdD1/aK0M5f8qsJXEB79AvQjsRVnPrwdt2+TXIPN8dt+azZq3MRhZ4+GeSaqXUuhHnHueG9GjyUIqOkY3EDQmPPB87GArizBhXfGAUbCMuS0iGKWNyOUO2HoGe6u4FtOVEgCu4eBeuNzjLr4IhOsjTG5pZc50QTg/AteVBHp1zzQny7wfBHh4AvOD3r2zcDOwQgAmDgoBFnvvBvdfKrPKsSqlng/Ony5seZHOVeAKdo/3TteiK+89qZsA5X89vknv03kHf5M+lrWPgl49W2jIwb4b8Pd5o92Z2hJ8bV/XRSzByN0zdRHe0S0nzHVJUu6uf+U0O3rksuS36npS4ayUkNimkxNrY0HSMdJWq1U1cknhlRO4gp3W2qaTeWjfcJoTZtvkQ6mrAg65h5rWDG5cF5vDvzrMd4kY17v7Z0XMU6eq3dTYqFSIH4ZpNXvnCggaSVZaTdG+WV8jNpx5UHxTTRXlIy3jifiirMCYueuJ6w9Td1dTNUNekAyilinU+QIby42OZVmZOtVypXKcrAyvWvPdqKBjZDVI1i5ZqhyB4WwXITMX8SBHLXVjluKmeedkZcrWr1mZiYor1C9J2jRUFWVnUe4sd13L1jBwGXv1zcKOh6ums7G+Pbff8hcRj2aa25Int8EVQzumOlJiK1V1e7+M6iETvzH+PSm6r0r/B+tJc84/HcDtAAAAAElFTkSuQmCC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3974" name="AutoShape 6" descr="data:image/png;base64,iVBORw0KGgoAAAANSUhEUgAAAPYAAADNCAMAAAC8cX2UAAAA8FBMVEX///8AW67///3//v8AWK3///wAVaz9//8AW60AVa4AW7AAUaoAV60AUKthksgAWrBtlskATaru9PlGeL3e5PCRr9TY6fMAVKp7nM4ATKtThsCxwd0AWLG3y+O70egAVK8xcboNYrPV4vEASKqjvd2nxuNgl8kASqbu9fkAT6+LqdGvx9/j6/PP2+4iabVFebqOrdWfuNySttdpj8mEpNbH2ejn8/UAR60qb7teicegv9mNp9N9ocobZLiuzeO71eZyl84tb7DM3+sAOqdYhrxYgcGYss9Dgb9Adr+ZsNpMicIta7tyn8ycvt0jarDI2PAJejn6AAAgAElEQVR4nO1dC3/auLL3Q7Zl2UKIQIzBYAx0IYmB0IQ22aR3s73Npj3NNt//29wZmYd5OE1IN+3+7pnzaDDG1l8azUujkab9l/5L/6WXkuU4lmZajmYYBXc4pmE6juYUff+vJABlWIjIqnTfvD0v3U06Y6SLzuTy5mp60q04GnSJoRnOz27qjySEPOw2728Zl9ILbN8nlBCik8j3/cDjnNNJuT+qOIXc8C8iGDwTBhr+NUdf7sbc83zqui7n0ovj2AZyXY+HkgeuT/w44Kxz36rgLx3HMa2f3fx9CRoPs9lK+5fBwCOR60n74u63WrPdTStOxs1m5bD7R/NL+WBsQ19Q35WDz6ddlAH/XnZHlq1MJ77nE51RUXo7SpdYHPhyQfDRGKajt2dUJDQisTe+Hv3EZu9P86GqtO+kR3TOvUhnHSW0LAvGH8dy3gHIzjAP1KR2EmCJmMeEuOG4lmbf/yQEexEyt5ZeJdIWQe9rrf3wDUTXtweFUjO37zYtEHqtxNf9Tnd2f9HzInrkXo60f5lkBy398YzH1PX0mxnqJueCkkheVrVdcxb53GkfeD4TY1DclnNY63gu9Y/+bDr/ruEe3YYwSeUtCGbDtEyt+00wnQWDRmu46/a03xkQoTPGvgA3IDvM6oKzSI77/wrYoHZg6Lp3oS+8oJwaYHrBeJn3XDCeuFwnHiudpGvK2elOJ5EXE55cyEjwcVvLTJth/yv34fMbC+XfzwL0RDINrXo5iKkc1yponGGLHxKucza1Km/HwAO2lMltvdZvPbSa0+ObA1dyn/py8sbUHhqS+L3y0MhgGq2DkIrBRfuXN2Jgkl7bPuP+1MExg4+WU5cR6d0Pgdk183/GEagyQWwXzDXJvYD4MKOpmHRNpcraiaQBbWlKHpiW0f56FBF5mf5sXI8RtFxrRZ7uRX20rlGaA8PTmHkHXYThGJaTUP/DmPIjkPGUEjeWXP9K9WiMIl7J7WNu00HZwZ8r3m6OOfP5lfr0a85zS6tcShL3zt8Zlol8CQK9JqnPT9FY05AX6jEJUjM9bPePDwT9UD496abOiDOvvNRr3YMec7+m2sI4dWphLLyLjyDqflHcJ3Eg+C1ILNDEyt8aTiSV30BtWarBRqunh+25YTb1/Ib6lWH0Q9o7mT8D0L6NCeXNxUMd7d0lJ/r7Y+tXQ20oR7lS7ukxbYLjgX4mXDBGiUfCewf/hv8ztdQHdoXvlXifem4JVTZ+W46FW0Fu0NCk1boJjwbniNhQLKM1hU29Tjd7yq9DyMLQViZLlYV9AWzelIQctRb3AJyJG08Mcy6W/+YIW/3accZ+cLs0yQxteMYTeecsTFj4o8TBQz1BI+AVYX2HUB71pU55TXNWbb+WzL6oLuYs+KA17tLKUhmdeO5vWR8BX1R7NOxrxupxp1x4MMGVKlOm2u9Sjwb1X0qsQdPKkgnh9sGyXMA6k4xPzFUYyUhjvdeCGTC/8GYJGwXBNKTuQk0ZyBEPnu8nHxVslAXDMoh+nU8qv4oKx3k7PPB0VxImJ6P5bB1OOAuvluLYhGlwYIO8XrVawV50iqPd2v5EWwYXoCcOxy4ZjEAnQNc4Ux4z98jTA1bNYjU/nQzHSscx6121x14U8bMUp7Vz4ephbRkRxH/6koihueLRddhWykV4smRhGG+jMnYZf8Cee7iQlISN9ISLiLRfFV0hmUaXEBG0AP85sakfHg+1NIkZBxALrxrjDSDw2tAjy9+twQa8zVBnq5mP8tuaeAymRXUSgs+enMAop+OA9Zrazydo78ijrugqUX3Y6EXsKLkeE8bbOE5LIaXduCC4zRx7bjA5ynleXj5WxWacS1eQSeAzOzyvqLtg7lAJEsT8yZLN0R7iKB4rpwpNs9lnTn2X6V47HxmBvpG+Xln75RpspKpkvVnuM1r0kulE13kptdSEhu4rSV1+0ayfC9uAsRbutyzQ61jod7a/Ml1n5NMoh8DRLnwYpDXahO1o1x7p5OGY/c+ECV13Z9CjmWUK6K9DJmv/JKbvEbajC/bywVBTkxhdB5DYd5FwwZXknaliTOWS9KXf0dYFsIKduwYym0Uc+yab/91znfvMR5Oni3pRvQFnwxcpwqlm/DQf3EBzk8aT3AgBm99wPbz+LF1KuLw9qWAYyaokfq+7YWlksHPXDDBJqBwqdk6nnwcuYWC/ti58kuSnB+h4mA0n2k9D7VjDKNIvhrmJ5hh/h2LQ15xu3T3yiS/F5e9ghVx55NOaPAPqo3GaN7HBlB9Tt66ZH2sT4vkqfAp4U0LtPO8D99TCCGTHT8GtvIuO7Y8B9aLtwHejkPErDePCVuuScJ2So0GnHgjZRSvG0DJWxTn9N3pgwAFzoYyBc+0h1PU7u+f5USCT+kelv60qqO/6Mvao/Lcr9cCf4JWoVja4L/L8ZzlDRtzL5Tik/c89TiLiMmGXW1kIDVptzo14twEiylHLoPhVZXZ65zNBmO5LWVrEGh3LaA9Yb6qtScgyuKIV4yfIcwslr2DVnKUIg/3ZdjuOsTBJ1SQ98CMdxTH33M5Z7WSWDrPG/u3Zt0o/D9PqrH98mXAZ+zqlgn4otR1t5cmZBkzmoJsT+vDu2xhe9PruGHgULSl6s3yw39BqUndTI29qIfIkorIX2IL4riull3w9uLu9vL3QRVL6dHvwNbE557bPiA5CkAsqhsobWTzDAZBnnv8h9yK0ZC587+aVsObIMVKub6pi0OGDDZMZYXPhjma10li4Ho9tQvzItwGmzoTvA1Yg3w249JOzt90Zx1m7oZwsc6zza83IGzcpqLG+EiKvSSDOfBA06zSOvKsNAQsArtw4u3E4atXuG5+/Mg/DprgcKGXYk3HSuS2ftkbvVCc1XFLfMMJQrIW6HBlmXss/SHpUffWF0SuYqtp6V59ysLLWoz7QrKEeDVL0qIzMJnOcYaX6cfRwppOvf7dGuOib/QTsMMN0RqHwKxuyCvpuyqNxngfgN+c8StQUeC0yHethQMk7Y81QST0aplva1Pji+pdzC840lz6ZprWXQaVsSThb83W0y8D7sr7ypWLPt0Se5wQJKsEJCcqa83qwHbNC+fumle9+S7v1QM1skuHQoLdztfpNj/9H2xERHIVevM26RuUo6HXXr6Uh77VekctNo1W/mmprDGYc/nl3vdUGx6re/ed052JOtV4/2ZGZZBm183q6ddnRZuWb6frimfWx/6X5miIti+ya+eiOyknYWpZ1nOXtO55hGDs6BH+xY7SNxXdLUiuj/7IV8P/S/wf6FYKer0LK81rkJBlzt+NFz1uGJh0MNvxKq0N5chZIDe3loJUkyz/DsH5R4Oa76qjdAmp3q8MfIHcdfN5Js99vttqj9Ec8cY2Mj6Xy0+nThqniqGhK2rq+G1NMKlXk0Yu7++YhDo+xmz93M4O1SD4+PKlPwPIHT83Dh3o8SD6Xam10+g3nB8XXWj336XS04ZcAK6bTP7n0fML0JTHdD7yB23ibzhuZ9vM07e9KZDIsxdfpm0tfcnfteUC+z2V4Ues62Dk/YOiNPyR7OoE7tv7OUSnmhDG63kgBt1LievK2pYyb0XuO7lhG8NfuLBVDG57cxTxgmPgisv5bPlHAB8LDr8eHP0ZRtLhOn0zBcrQVeszRYpRCi9ZgQy8w/D+BAWVc+h5xmv86rm4hVjxxJaTNMEjDKGav5R8J74beoFR43qStMgxemMLX8vSnk7uADe20hueh/91f+OFkpHW9HDswnW/BBmdlVDp6UksEOTpooVX/MtG+H2xoZ3csKf3uLyLdleVaoD8OW6ucSU6jpzQB2CGSk+5LzfR9YCNPtni0wYi7CHiTCtcTawIvDzuzSvqei9PiKU0QcBslvfPhy7h8D9gYNW0Nvgu5gNZhg2g2nJtnP4zyr90XpbjsARveNuPiSSy5gzaY3HSGHf6kcc4TsM/gzUsYfZ/Rdiq6L57d1Dmtw7acytgWz34IqAkWXu8Nek+RduY+u6FL2oSdfF8dFJC8ySdO/POwu719h1rfYvJJvO+DBJXHe/P5PrAbew+Qvgn7+jmv33wQJr3sSc+GbWhVvq25mI5KHJkA1RqlxaJ5BRvUYDvcn29ANepBqhnmPsbqc2EbjnUq9W1UgDaKiO+DXl2Y1AWtXcI2nGG0rxrMSMSY5rYPnz8Lto2wtXEitlpLhe/pB5PJwfgD5dL1nzba9WAfsLln0XBqOfuo7xbPnCui60VDxMTCA3NvwEGseCLaYk0af3vAnEnHrAzT9vEBH7h0t+26gO0YxqEs7B0BOor5vu26NqHzKbTrWbru7LMwaLSO/CiKQEZFSZF1SH28Bck9A1ulLXfcQ+42VrTaZf3Ix3m+iWwBG3RPwy2CzRLd9ZJJ6fyq3OhwTkBsF9zKtxdpngLbSRVVhsPhAdn9ZNFNF4QZhNNd0+LoY06VOGpFYPim0yNiqy/nsB3TSHuFko+GydUoi0YYWtr/IJMio5BsJkc9EbYzX7UwnALYLBlqi6iopZnazgnJZ/m3m1oWSGx3+NZwL2AbWrlgsDE601ecq4JSGKL5PS7sofBlW0UNrWi01zILTe0/u7S2O7HU1qgNsep84T5dV3dL2MOCOQX8TA83za9ZXDQD47L2EnoibEe72wUbRFpbBYvXYRtGdxysN3gxt43mLhmBjxKDh83lQgejQDuJEfaigMMTYRu7YQsahclNezNKBs505fP6QC1hFxn2FATn1v4go8g0BB02ewXYltbYqWyBM3WXR5PpoYJrOPPlUZiY31x9R5jBKHK8mNyerYapncjdmoby85dEFZ882qVii5wR4oVJvT3MshMUOdYwAWNMLIhRD3vG6A4KHkK+7YyEVwbbRpKObOZPXhI6f7JIuyr2OjHiKZgbska/utw+4mij3ipeLGX4Xo32lBfIZr+xO150sW0kqa7W4/QF+0OfKtKM/qPmLMbMKXW9cHz1gIoX9/sa3XVSqOpFtop7tRvFvV3wQjl7QZjlibA142P4GOxVc1z+4ayJMm53AZoJKbK7+rtHu1YUe+K115jb2iNe5Tpw4h7FnVrXynaFrJOZFLkrvL0b9kORBR/c7A366aMNftNubtvArKwUXMfoJWVMqTXX06zSHc5rRvKP3bC7XsEvyHi7FMQPhw3vl7uFSxERmyfXFc208hK3Gxdam5u5+IuOKgw18leBrZ0Vek67CVzIOLweriV7tQusLl330gLYhTEJ+YJtgk+HbVTDZwZFQLgz3OSVg9PkouB1XoE+GiYFP2DycG/Uz4CNGxpoYVCikEjvk7OKdNYKmdzbZK55+4YfCn4B5ulrjLZmGbfx80P6Oou/pctczlOvaAXNq+xm8sLR1sM/9kb9HCYHe3NcpHUfg61HwVJc3QcFsJlX2SnJjWFSKNJesCX0GUwOTvU7ZrPnDjjGVN2uptKvtXIhbLegPMNwXOQMeHuHy5/F5HhzZRw/YXl7i3z/nYXlDbSyXaC4C2FXikf7tWCD5TG8lc9f9GQs+jpUOXvPhm1UPhS179Vg41KEdcxtcLiAc58BWxdBWW1Jr7sFNi4Lika7MIvgdeb2nCxtdCAJONLJ02EjrGyDzXVcNNpBQW2GSqE5+0oKLCPcwvG7CKOn5ZwsiZKviKrGi5ikSIGlhVwlt5Nh/jnY4EhbmtMfc5tgREklaj2FhIdbrMBKK/Ij092uyGGhgSN3N/CfgT0nZ1T/EAZECEGf5KEwRhPA1T5KCu6WBbC7R0Ux4/AVwgzacq1AEXrSzuiqE3j2E5cvGQtnmtEttNLkbHfUYFYQYH4tx3Pzh6rKymG/4YZPccR1wUCYG5XCfCx5UhRmKPhBcPbPwza0w3EnRxf9JYcNWyUqY4IJp4/rNBgeR+sUmbfB8e7R7heFGby3rxFUOpQkR25UWUSG8X+z6w73/Eh/fJZHKTrtBfe4jd2Dd+wVCYPRPz+3ATYXuaRj6t8uvjEc3L5kVt9OpPSLnrVoqFYcgP26O+x9Zhcoerrbd/nhsPO51oKGp8vSBNBe9efw5CzhAbaS7hRcXhNkWmGsgne3Ao5YTIyRXVOH6VivaG/Uz4G93teCNzfei7s5hw/1JIwL5q/3NzynSIHp3vFW4xzNGHk7JQbT+en+oPeHDdO499fGo5xsz2/3nu5elwbYTmFuFjDQVuNw676/k3EY5d2t279Ly5qL8EcRbLbM5jVxz+46bGilrirH5TZxOEa2pxkTpneaVsEU3JER3051QKKq3oWhLaaOqV57UnC3DsbPHrAXxodlFWUz6GKoCjFjnQlza7QzspNWvujAkgxtsis2wJvQL06nIBFHLYwoCal2o1jo7rWKtBfdj8dzQvORJI7FzTtGe941uEtgV682dj1UdjXL0qaFMWM9LKfZhlZVbtFIr2WRTUfDd/vkrrQXxsfFn4UJWkvb5OtxwWjDFLNlVmhonR522emMpOjHOHLn0q26w/VL82Im5uHJWSSTIsvXvdxLjrcHS8ujoAm6vrzDqxfBVrd5g4PaqDJfzoeJXe1Pwl2ynIwziVIrWutF4D4fuOOD2zEfeI8sqKtqDvvALua0bXIfhY35F67UPzdK5fvfSo2DJOBkp3fpn2UjVBwLzZ4W+RSc2sfceYZKe6/R/pGw0ePGyiu269s28wVm4+0Y0PmCtKm1iryLBan9X4+8jr7/6OyVavtDYWfJxYuGqtjDdnZqpPtZtAzae1sUNs4987EveWnPrfw/drSfQhTUsiJQ75WidLMnPiraN67y6rBZJOYKEcd81ntJanWvtW/WyuvCRlfcW9gXaP1o04FgyV7PEozvv2nilUcbZvY4X7fH0Y6lXrTk+51H9a61vQ/neGXYIpFryQqGpdV6z0uOWFB4j8nZPws2Su8nxg5xX25vvfwMumpt5tKn7XRcENzOwBY39t/K/fLRprttkm3CVL33u7Le0wNJH1fQayQEi1xc93rBRu6Xw2Zj/sTUBkrl79tciSv9U99+Bm4q5OSFBzTs3ALxDNg0mjg1/qRIMYu99o5K1FjOX0tLgyercMZZ38GSoS/IqH7haDMKVrFWqcce7ucoMp8F2m6+PHvMuOjecR+3VRWOOVObdXSfs+Odp9Q8D7b8TnA3T7GCvRYMgtFGcayOTELRtrPVNBJ+ONlKjs8T2B2H5cjzH98UTr3w83T4A0pLtXv20ynEzY6HYf5SwDtY0M/Qhu2Sy+2dMcNIP/IaI1w+KW6HqeKO/QN+VBRrZr4nL467WKXkxdXyjNl/Ss8gDPakG9futUXtsGH7/sCXXkDoIpwMrrrvebTxppKlAjwy2lZWOCztNxIO3Uey7fs49oKp6pHjRl8lojvay8+GfO4D1GE5m8/I/115eHvzmcqByiAf9NzOzdtu5em6BhliWG1eX45lOBhIzmXYG7jjy+NW90dW2lGH3zyHHMtcv5DvOZWMgxjNYbVa7VYr2bYm6+np/WoPn3qIVUm7s9ns42ElS8w2fmwBTGf+n/V/tv9Q/3VU0Dh32dHWksVRqVhq61b20VABacd8Muxs25fpbJx6aWLU9pc/Oeu/9F/6V5CjZLaxli2lZtf2FMuqY+6aeVjW2dqO8WX6bktCOfOTtdYuqUN9X3NWd0ulupMv72o46aRR3lG2VHt7d7szN8wp/Xa/Yzu9Yw1Lpe11TQNsgt9Ka5anow1/uy//8DJxxQQdP+G8vFal1NEuubzfvNMwrVYYd3Y9xHSDeEeamaHdy8H22pWhHcThRm8Yn8Le/SsONjQ2DSLZyp8cAsPhsl53h5WZ6OHD4nBay1JnAKq9zEmUZNoMxtzC8sYmxomNdzYLN3LoUGH3pZ/kQy9waz8kY+clnvUe1JRU5mvuApA+F+PN7EiMBEpyAKbyUt06FbA2Hpp/k4he/f3mAUtWqweAv4hgzvnm3j6cv91YhKN85XtL60q1ZeaVNXbJI5/zFathsA5sfrPh6aIR41OZJbxWPra+3Dc+jwnvycAjLPI8j8sjfTwpXfVnVfW0iisGG1v1sCu/RUF9Xr43u+Y4XwVMBut1zx9wDDPxg9xBV7h7PiW01zSWJpOJJhiMX83zD7pvzu+SyJOea2MlB2K7MaM0sl2fEKrOHpcxndRP0vuYTCxtzWYFIV6XJMdIak/wHfHuLOOVTzaFSdh1RW+aL7Vtaa2QedXlEj7WdsbjB9qcEckDEhE8wXLA/fHB5PayFOnRp8vLyQFWsgzxHGZB4jB0aVDOzgZcPlctiOULDqB5fywJrbz6kQu4b6vVo2vp2tDSOo/HlcUUVAru8LQTYwglCo44m9SnrWplqM7AcRLhDpVpPkyr7T4wg8c9n1Kfkg/l9tpUOQQ5Ml17kdGU4v1Ltq3uS8i9p2Ekq6vYLIrnSRDfAVPORXT1tBMGEY18xsb3rcPlBmZVjzdiPFUbPBeKcPjwZYLlkJhwe3p9ZGqLIyM/ELexMmHw2bOQhc2X+9b7EIjmM85YauRDf+8iwc81PIRZq0wPYi/yXc7vJoR93rTV8JDxrYThqRclHRkGuvDk+OpQKX5t4kbCWe6AxaJ5VUK2bYRXIhzvSeyvn2NkdLn+vgaNe2hITnRbjuvAsEMGWn6DJQG2GG6kGwwlA2tg+Md5h8e67g06byqGVgLRUHUWLjVWy03dKLh8SXD0RWQZ1rDju+O8yehY/VAP/+5/C12dhG595KhamDVOxhu/xtGubJw9cB37B9l589XaeOAKIlm57omwvTgZS1NF8xLXPTD3qpf0g8gYjok/rqwOr4PG3bvC80AryduT5XQEjEfT9S3qONqVHOOD3K9yFn5cRko+lhkXxLaZp35pKe8HbJpKEvnjn1t634BGED9ZbrRFjXqjFgTEzUdVJUORabQGQqyHwjdhYyERNyjn/brK718x3OrjQdROFh8Es3gc+R9+8snUwJHDb66rL08e1R7GLhNEd69zFTdwsO58t7QWZdoaba3dY1HFXFr12ZYwRggj9nFWsRrk2yHzo/HmeSuvTVh+udIBCTOb5+M1pO/L8YHLohFwZE78HqLFkXdU1NxenaoEA5lgiuGqoh2MbO1IeJMGJ4wnzezksJEv1IGKP/18CRjvAx7B/IMBOQ6OqEzemGbDI+4Dnnm4uu/Kizpr67gJidOFOMZa5eeef7GxrB8yXrK00eeQCo5VetHbcTsv2Ozz4whH9FLqg3rlJPIYiWoq6nHL/d7va0cemWN/kZCT/U7BXnwwjFFPbFQwvgrRBkDrpPXVY35Yrp4PIm/yixxPjELovscCwQXrldIshdgpSTa4UmXCFvfNJDrSy55QsFei0Bgvi3TiyULQlzdc731BFwtttVps05gHdFD6JTArAoewz3H1fdzVlke/1Qf60aWj5Y6Cq8fgj6+mu4K9FPXA4gutZKhtwROOx1suLUDnzKUUTzv+hQjm7AMFodvRtMXstLSrAeMH6cJwxiHUSe4IMYDNV3po5Ine4sBTtGEOx6DDW8bydHULzQGX75119U+Qms2Vz1wEB90FU8OVE+m7bFG6C08XaavT4eYHbgBsLLmfjfCQ+N5VJt8MlBYtSYg9mp+HiFcrZ0cs/lZ9zXOwnkSgrUDwuljNZzkiD9Rl8jS3QHXvCV1NfhPUXeJzNbfx/jM3+pZFDNQa0f2RbuuHSgzg0q1hnPgBG9z8gks+OGkfEo8edZb7Mxxt2PEEv13a7JaWRNEkG3nNGEe8ovYdqNKRYTWLP8M33QuP4LnqWYgNq39OJLXj5v7VmP85UtZKpRzqfq88n7Io0s85s92T+T2O0fWELANPH45ap4zZx63uoYP1nvHU3azijGGccp/IU01VlVR9dz7wWXiJiQo/0fsooPm6fDsJRODXcB9HJo3aoMw5bpOxLDxp/m+ue5cTPfAkluMJOHeTSQms7E/q+B8MkXY4C+hIZeuoidxPXFBdb6yfb5gVE4zQseuC59R3VBAQWPZdKWSx11cLu9qwH1BBfBbZdoznwAQBmO+x0OProQoVVsoDX+dn5qIwqHOSSOGH9aHxmmcZPpswxp82ejbh46ma0ii2m0HAjj4/aNq74w8cWPuIy6RRP35be1urnx3YoYwZO6L1Q02bMpfFfmuegGI4zQsvJuFkhsL9F5RnS3KU99+dcN/n7nFVy8IDlZIkNGyc9QJKJLurzdYGLn1THkufuvLggxfpvDTM+ESr1CiPhNdpKzvwZx8r/yRqfw51GriXf6CZBiDaF3g8qwBo/cp6koOmNPWszDnzGY2SdlbhQBuVXU5IOD557eWe/QmPtxhNuBREJueYT2Op/fSEN7oGMsTGwJl4/7tjmOMseKsO9q2ejqWL+6hajvaLeB5PIZWec1iPjggJ5Pi8XWl9ENT73MXdf4azASRbH0NxJnURT4ej44swiIjHS7OlgvhXUeX3CxkQ1+U01vX4HC8hZnSuF4YHpirhNTWfsQ58TI+4LwKZnP7kwNH+BIN6eNzhgY8FSOLJdJTOre5cZN1c2LKVbhOrw+K5WfxD+UHTjF/J7XgGmYrXne7pt560cWMgJ+O7ev9/Ru/WqqMOu3/0jxsd3eOBTnweivpsqKnJYP56xujTCaBXTs6+udJzwVRxPS5DKX2WdA4+jxMBn0LJXeILO5Z8/Kn/gip+vxRlrOqkratbEXIe+8QnuMCH9ftt1Gu+HfCBZJPrk+pQ+wWigz+KUH5nyU3pw+9XpcnFOGGCxC7O+WTcubu5ejPKUhos5Wb+7Pb+IJor61ywuFJZnFiQDyGrqNnPaOB/6f8xmRvu3tzNN5xllTpDW1mPzrqmXXceHNPKQqI7Z66TL2trKH43sxflLNmNvV1bacU7NqnvN2XQ8f9Y73jhQL/8vbKMcasDx2c3Sa/HL667S+ND+RDp8YHshUkZrOm1VuCsrSXRX7szMU0LjNN+I+mFPXE7TfEN1uJFo/K41ws716pow9ojHevPsb9aUgDBeVKb5qi2Z2k8xxqeyThiQjQihIkAAAq3SURBVICXTPvL5xvGsCFdIhgBPbwM2CPqWhwTEbHI7V2sK2Acm47gp7vP8YFxfEs5EXgwTsT92vxQSjBZKw0sqwi+me1trAwAc70Lo0EOtmOMuZejsLYXbFzGjbEIhOdhUZzwes6ihgXXI0o8z4YmueO50QXfNTzChMehpZSEyyxFQwlpYxbqQW0XKyKEEo/woEdQ65TpspStjzjWO2rjRj54v2B8vFghzTYiONp1kK/6B+Y9VnRYVTfy9jk9B+fsXawLfnHc7B8nnmBhP5tejtPxGeN3/Wa/EeqMHGTBPUv7SzKdj0+b/TrzBQmqRhYURD/D1KwJ0d1awY6lmoTejcp/N/tn3KdC/jUPmh9AB4Z30+b0TIJbepDFWExgGWT/Q5/lYZtaGuoRWH1zkr0v+8B2jL+OaOTOD6upeTqT8yjuX+A9u1ng/6NOaK+fCaBqzHTvGP1ro3IXMPcuqxiWDdxs4uqFsPGsCPeTozim2iHw1iyxc8p1389eNKNCLIrwq/DLsI/bffM1Ho0HKejqFKM03WcvHEbwBeUnWrbzBQv8x1l6kGPrhKvzcOHyLMaqIao1JZu5ZU2lHjrO2BdSNdhy3p2cno0l1gopgn3sMnKrstVASQwTYHeVTeyQiIYqqGSZ2owzmjjZIdaz/vWtf4R76nKw8cgH0slJ/r18OMNoSbVxb2E6dXSRDDFw2+TMP9MW6uHOplLVjnV6lAWVhYpqevMzeyyj2fNcmPN0C3Y2R0G1/Qn8/9FYbKqZBiz6ivMJl5M+LTVCIxJZ8qqlfQrxMLBoA7Z2HmAC2+rxzwedLVHCYK967NgVfIbJzw3CcqVcTjzdVfiaXA/qy3eZrhBSzUStKW3bjt1oE3ZlBoSrIu98RsarEFsFeDVE8dXw8+fGnHBhlzN8DRCmrmvTDdgN3z7fB2qeHG1CaJiuEgxaHIsRglL7QESyrGliVEJgPvxQcrGRC1TWrU9DXBhyjNGZOpB9S6SN3ssjgVO/KnW7vNyMYBg9nYUVUF4fgL9WIahKT6eRapnx1w0876Y+3oA9jrzmS2Eb2pjoobM673YG8uUSLne5gH8XjXS0ROgwNo4Ft+vDlVo+9iiWu1pprKa3CRtm6xgDaa2eh1sD5j91jB7FJ8KLGGmsEgGMi4j15ufJZ/SJrCmwCo28hYWi1tn2MdIAdkRl7pdtLlgHQDRBtl3lMp8vgRW74FRSXOBeNNI0YHK7a6vwW7AfuA/SEFzSbq1W667mYheUFXeQq/X4eJXVgyfCyo/LX5uqBldekldjCt0ymwIn1GYoVPYJuhraJKK93FP7HiMU0B67KN9XGUXXtuAtDdMuyd1yVdLA7H4/L2C2Yc96epyY891DOQHU8KmNIvMUXtTMwa7b+cLb27DbofBmyZFL3NjjtG/t2HT6FNhlV+e/q12KagHrkw1TCdDWfZY/yM6ouQyn1IirUy2X16scqzk9Bnt4CLoVS71ZmOug1vqRNYFNmNINdRcLbS86Emx6l/HV3N2GPY11sKoEtbF+sC/vNnM7n0SgPwY0+lOz5sGRLu6470GjSwEy9eq2mqdgg8Rzr5eoTCMF8XzwKOztN2Kn1SRj8Sec6Gf++ouA3dyVvbkNu+4Kyjx7PJkkMaEi6OyzWwrsBkZ1TB9SZxKmf8aUscFQVRXlO2ArVMuEu31go5hMJ5Ky+JuJGSyXoCjztmffE4/CvvRpxI8xvm7M7sDahc57PoFw6oe6CC5nwCrpKRhM4CwwrG1lszW1kYetLeQ+wLafDVuzjsHnEfJuaKHDfUnEWn3x78A2qeSDmTpUEN5xzfFcrD1wA5U4Ezbv0SB0I78z8VkCCgpGO2dEODilQPIoVF+Wkgk874hEz4ANMK2W4ODR+Qtol34eFVa7FY/NbavV7D+sZEvD18HE2ycDwjLKIdHB84t04SVgK0cTMBnLgchNOUMJ3BNVuMO+XqpzrE/BviPJN6g7CXXq927TRTzhBh6c719gq8dgK0/GXGZ0fZRYonI/s1xrTWLuuZ5Mrh3nPY3P4NK1mz/JwNCubCwcjgoLbMdl8V40Rux6/mmPw7auoYcjrzNb7Jm14EVMrl4EJjd8XrHtNmy1nraKTeHp489fSMNt8MiyaWt62sTjYaH73FPggLeu7vWX+EztU4w2rJF6ESispc2qtTyx7uc/AhvE58SjOlcRnOUa0FsPX7QCckZYuMKxc7SXFi4w98RX1uMzYUPXWUb+VLqpl3X2AwxrfWn5OcaYMBfkCPqLqz1qwPsxPVo73uIR2NYwIRHj92spyOpF9yufwOqAiFt9vwE726mz3K9joEuhh88/4nBeQwLtiCyj4JYIOkRZBc7xnytzZdhj5BL/mETMO1xmIWoNlw7WcqAfY/JJIHx9tpZkaDioC/5cSYuh1KOcsFiHDf1eAcp1u5Zgoe7tikXfIUM7KZdLFYwZWBjurdgM3orLmB0S2WmWRQbtbEkRTLFxtUDnfSMztuD1AY06aw/cgg1/WmozL7imTE+WqZjLbzsgjLPxMtWLmJurBL0OG5SWDt7rcIHSApEq/IPnpwXg2V4uxjbUUwBVrMu2+nAViCDbS40xrUkk3BTbm4ZiEWeBy33ONg7A3oKNG98tzKJ2oCPd7vY0rAUsPs4iU2AmTsBByYmoNdjYN98i/WhpNIPCcam7vf/9u2SAh8T8T/OonWLtJAvTpD0msmAXpl956B2qlx34IkMKnVTRCdsoPrkF2xwOK0OMiHcHAnTf9rjAi/T5i0w8JBT0cC4hYFOkXQdCP1jeMItJxPfIiIDZ8oGg/aUelILM4e35RLuxhT7OHnkCFvSgm2WNz6SgykUytOq3iLobSLZgt9+HIVHrBjHjD+k6KXFe9zLmhwf9HurKvy2CbRgpB+uiMe/qmQ4TZM+dgX95jLr3h2B6/MV8igVTFTkV5ouInrdnzYak4uhmnj6nlVzgs0bzY+teJyJKNnYZ7wgzoOyHaXFJdD1/aK0M5f8qsJXEB79AvQjsRVnPrwdt2+TXIPN8dt+azZq3MRhZ4+GeSaqXUuhHnHueG9GjyUIqOkY3EDQmPPB87GArizBhXfGAUbCMuS0iGKWNyOUO2HoGe6u4FtOVEgCu4eBeuNzjLr4IhOsjTG5pZc50QTg/AteVBHp1zzQny7wfBHh4AvOD3r2zcDOwQgAmDgoBFnvvBvdfKrPKsSqlng/Ony5seZHOVeAKdo/3TteiK+89qZsA5X89vknv03kHf5M+lrWPgl49W2jIwb4b8Pd5o92Z2hJ8bV/XRSzByN0zdRHe0S0nzHVJUu6uf+U0O3rksuS36npS4ayUkNimkxNrY0HSMdJWq1U1cknhlRO4gp3W2qaTeWjfcJoTZtvkQ6mrAg65h5rWDG5cF5vDvzrMd4kY17v7Z0XMU6eq3dTYqFSIH4ZpNXvnCggaSVZaTdG+WV8jNpx5UHxTTRXlIy3jifiirMCYueuJ6w9Td1dTNUNekAyilinU+QIby42OZVmZOtVypXKcrAyvWvPdqKBjZDVI1i5ZqhyB4WwXITMX8SBHLXVjluKmeedkZcrWr1mZiYor1C9J2jRUFWVnUe4sd13L1jBwGXv1zcKOh6ums7G+Pbff8hcRj2aa25Int8EVQzumOlJiK1V1e7+M6iETvzH+PSm6r0r/B+tJc84/HcDtAAAAAElFTkSuQmCC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3975" name="Picture 7" descr="C:\Users\hisham\Desktop\download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572008"/>
            <a:ext cx="2343150" cy="19526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3714752"/>
            <a:ext cx="1641331" cy="247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194" name="AutoShape 2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6" name="AutoShape 4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8" name="AutoShape 6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200" name="AutoShape 8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0" y="3643314"/>
            <a:ext cx="91440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SO 9001 hasn't changed much in the last 15 years... until now! ISO 9001:2015 is</a:t>
            </a:r>
          </a:p>
          <a:p>
            <a:pPr algn="l" rtl="0"/>
            <a:r>
              <a:rPr lang="en-US" dirty="0" smtClean="0"/>
              <a:t> a MAJOR revision. A LOT has changed. Requirements have been added and </a:t>
            </a:r>
          </a:p>
          <a:p>
            <a:pPr algn="l" rtl="0"/>
            <a:r>
              <a:rPr lang="en-US" dirty="0" smtClean="0"/>
              <a:t>removed. Content has shifted to different sections and clauses. ISO 9001:2015</a:t>
            </a:r>
          </a:p>
          <a:p>
            <a:pPr algn="l" rtl="0"/>
            <a:r>
              <a:rPr lang="en-US" dirty="0" smtClean="0"/>
              <a:t> is built upon a completely different structure with the adoption of Annex SL. </a:t>
            </a:r>
          </a:p>
          <a:p>
            <a:pPr algn="l" rtl="0"/>
            <a:r>
              <a:rPr lang="en-US" dirty="0" smtClean="0"/>
              <a:t>This may seem like a lot to take in, and it is. </a:t>
            </a:r>
          </a:p>
          <a:p>
            <a:pPr algn="l" rtl="0"/>
            <a:r>
              <a:rPr lang="en-US" dirty="0" smtClean="0"/>
              <a:t>Fortunately, bestselling author Craig Cochran has translated ISO 9001:2015 into plain</a:t>
            </a:r>
          </a:p>
          <a:p>
            <a:pPr algn="l" rtl="0"/>
            <a:r>
              <a:rPr lang="en-US" dirty="0" smtClean="0"/>
              <a:t> English 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85728"/>
            <a:ext cx="2071176" cy="311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194" name="AutoShape 2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6" name="AutoShape 4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198" name="AutoShape 6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200" name="AutoShape 8" descr="نتيجة بحث الصور عن حلقة ديمنج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202" name="Picture 10" descr="http://phoenixschool-sy.com/files/image/TQM/TQ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48400"/>
            <a:ext cx="814006" cy="609600"/>
          </a:xfrm>
          <a:prstGeom prst="rect">
            <a:avLst/>
          </a:prstGeom>
          <a:noFill/>
        </p:spPr>
      </p:pic>
      <p:pic>
        <p:nvPicPr>
          <p:cNvPr id="11" name="صورة 10" descr="downl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019425" cy="1514475"/>
          </a:xfrm>
          <a:prstGeom prst="rect">
            <a:avLst/>
          </a:prstGeom>
        </p:spPr>
      </p:pic>
      <p:pic>
        <p:nvPicPr>
          <p:cNvPr id="13" name="صورة 12" descr="pdca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2071678"/>
            <a:ext cx="4648200" cy="3486150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" y="1214422"/>
            <a:ext cx="9144000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400" dirty="0" smtClean="0">
                <a:solidFill>
                  <a:srgbClr val="640000"/>
                </a:solidFill>
                <a:cs typeface="DecoType Naskh Variants" pitchFamily="2" charset="-78"/>
              </a:rPr>
              <a:t>المنظمة الدولية للمعايير (آيزو)</a:t>
            </a:r>
          </a:p>
          <a:p>
            <a:pPr algn="just"/>
            <a:endParaRPr lang="ar-SA" sz="2400" u="sng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dirty="0" smtClean="0">
                <a:solidFill>
                  <a:srgbClr val="640000"/>
                </a:solidFill>
                <a:cs typeface="DecoType Naskh Variants" pitchFamily="2" charset="-78"/>
              </a:rPr>
              <a:t> 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هي منظمة دولية تعمل على وضع المعايير، وتضم هذه المنظمة ممثلين من عدة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منظمات وطنية للمعايير.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تأسست هذه المنظمة في 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23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فبراير 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1947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 وهي تصدر  معايير تجارية وصناعية عالمية.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مقر هذه المنظمة في جنيف في سويسرا. </a:t>
            </a:r>
            <a:r>
              <a:rPr lang="ar-SA" sz="3600" dirty="0" smtClean="0">
                <a:solidFill>
                  <a:srgbClr val="FF7979"/>
                </a:solidFill>
                <a:cs typeface="DecoType Naskh Variants" pitchFamily="2" charset="-78"/>
              </a:rPr>
              <a:t>(يتبع)</a:t>
            </a:r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Y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/>
                <a:uLnTx/>
                <a:uFillTx/>
                <a:latin typeface="Arial" pitchFamily="34" charset="0"/>
                <a:ea typeface="+mn-ea"/>
                <a:cs typeface="DecoType Naskh Variants" pitchFamily="2" charset="-78"/>
              </a:rPr>
              <a:t>مبادئ إدارة الجودة</a:t>
            </a:r>
            <a:endParaRPr kumimoji="0" lang="ar-LY" sz="4800" b="0" i="0" u="none" strike="noStrike" kern="1200" cap="none" spc="0" normalizeH="0" baseline="0" noProof="0" dirty="0">
              <a:ln>
                <a:noFill/>
              </a:ln>
              <a:solidFill>
                <a:srgbClr val="640000"/>
              </a:solidFill>
              <a:effectLst/>
              <a:uLnTx/>
              <a:uFillTx/>
              <a:latin typeface="Arial" pitchFamily="34" charset="0"/>
              <a:ea typeface="+mn-ea"/>
              <a:cs typeface="DecoType Naskh Variants" pitchFamily="2" charset="-78"/>
            </a:endParaRPr>
          </a:p>
        </p:txBody>
      </p:sp>
      <p:graphicFrame>
        <p:nvGraphicFramePr>
          <p:cNvPr id="3" name="Content Placeholder 7"/>
          <p:cNvGraphicFramePr>
            <a:graphicFrameLocks/>
          </p:cNvGraphicFramePr>
          <p:nvPr/>
        </p:nvGraphicFramePr>
        <p:xfrm>
          <a:off x="142844" y="1147781"/>
          <a:ext cx="8858312" cy="5495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915506" y="6488668"/>
            <a:ext cx="22284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>
                <a:solidFill>
                  <a:srgbClr val="64000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2000" dirty="0" err="1" smtClean="0">
                <a:solidFill>
                  <a:srgbClr val="640000"/>
                </a:solidFill>
                <a:cs typeface="DecoType Naskh Variants" pitchFamily="2" charset="-78"/>
              </a:rPr>
              <a:t>عبهري</a:t>
            </a:r>
            <a:endParaRPr lang="ar-SA" sz="20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7" name="Oval 9"/>
          <p:cNvSpPr/>
          <p:nvPr/>
        </p:nvSpPr>
        <p:spPr bwMode="auto">
          <a:xfrm>
            <a:off x="3743385" y="3359356"/>
            <a:ext cx="2097650" cy="1431753"/>
          </a:xfrm>
          <a:prstGeom prst="ellipse">
            <a:avLst/>
          </a:prstGeom>
          <a:solidFill>
            <a:srgbClr val="FF7979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1" anchor="ctr"/>
          <a:lstStyle/>
          <a:p>
            <a:pPr algn="ctr">
              <a:defRPr/>
            </a:pPr>
            <a:endParaRPr lang="ar-SA" sz="2000" dirty="0" smtClean="0">
              <a:solidFill>
                <a:srgbClr val="640000"/>
              </a:solidFill>
              <a:latin typeface="Arial" pitchFamily="34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ar-LY" sz="4000" dirty="0" smtClean="0">
                <a:solidFill>
                  <a:srgbClr val="640000"/>
                </a:solidFill>
                <a:latin typeface="Arial" pitchFamily="34" charset="0"/>
                <a:cs typeface="DecoType Naskh Variants" pitchFamily="2" charset="-78"/>
              </a:rPr>
              <a:t>مبادئ </a:t>
            </a:r>
            <a:endParaRPr lang="ar-SA" sz="4000" dirty="0" smtClean="0">
              <a:solidFill>
                <a:srgbClr val="640000"/>
              </a:solidFill>
              <a:latin typeface="Arial" pitchFamily="34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ar-SA" sz="4000" dirty="0" smtClean="0">
                <a:solidFill>
                  <a:srgbClr val="640000"/>
                </a:solidFill>
                <a:latin typeface="Arial" pitchFamily="34" charset="0"/>
                <a:cs typeface="DecoType Naskh Variants" pitchFamily="2" charset="-78"/>
              </a:rPr>
              <a:t>إدارة </a:t>
            </a:r>
            <a:r>
              <a:rPr lang="ar-LY" sz="4000" dirty="0" smtClean="0">
                <a:solidFill>
                  <a:srgbClr val="640000"/>
                </a:solidFill>
                <a:latin typeface="Arial" pitchFamily="34" charset="0"/>
                <a:cs typeface="DecoType Naskh Variants" pitchFamily="2" charset="-78"/>
              </a:rPr>
              <a:t>الجودة</a:t>
            </a:r>
            <a:r>
              <a:rPr lang="ar-SA" sz="4000" dirty="0" smtClean="0">
                <a:solidFill>
                  <a:srgbClr val="640000"/>
                </a:solidFill>
                <a:latin typeface="Arial" pitchFamily="34" charset="0"/>
                <a:cs typeface="DecoType Naskh Variants" pitchFamily="2" charset="-78"/>
              </a:rPr>
              <a:t> </a:t>
            </a:r>
            <a:endParaRPr lang="ar-LY" sz="4000" dirty="0">
              <a:solidFill>
                <a:srgbClr val="640000"/>
              </a:solidFill>
              <a:latin typeface="Arial" pitchFamily="34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LY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1285860"/>
            <a:ext cx="9144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9600" dirty="0" smtClean="0">
                <a:solidFill>
                  <a:srgbClr val="640000"/>
                </a:solidFill>
                <a:cs typeface="DecoType Naskh Variants" pitchFamily="2" charset="-78"/>
              </a:rPr>
              <a:t>متطلبات</a:t>
            </a:r>
          </a:p>
          <a:p>
            <a:pPr algn="ctr"/>
            <a:r>
              <a:rPr lang="ar-SA" sz="9600" dirty="0" smtClean="0">
                <a:solidFill>
                  <a:srgbClr val="640000"/>
                </a:solidFill>
                <a:cs typeface="DecoType Naskh Variants" pitchFamily="2" charset="-78"/>
              </a:rPr>
              <a:t>المواصفة الدولية</a:t>
            </a:r>
          </a:p>
          <a:p>
            <a:pPr algn="ctr"/>
            <a:r>
              <a:rPr lang="en-US" sz="6600" dirty="0" smtClean="0">
                <a:solidFill>
                  <a:srgbClr val="640000"/>
                </a:solidFill>
                <a:cs typeface="DecoType Naskh Variants" pitchFamily="2" charset="-78"/>
              </a:rPr>
              <a:t>ISO 9001 : 2015</a:t>
            </a:r>
          </a:p>
        </p:txBody>
      </p:sp>
      <p:sp>
        <p:nvSpPr>
          <p:cNvPr id="5" name="مربع نص 4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مستطيل 27"/>
          <p:cNvSpPr/>
          <p:nvPr/>
        </p:nvSpPr>
        <p:spPr>
          <a:xfrm>
            <a:off x="0" y="15240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المحتويات</a:t>
            </a:r>
          </a:p>
          <a:p>
            <a:endParaRPr lang="ar-SA" sz="12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-تمهيد</a:t>
            </a:r>
          </a:p>
          <a:p>
            <a:endParaRPr lang="ar-SA" sz="12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pPr>
              <a:buFontTx/>
              <a:buChar char="-"/>
            </a:pPr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مقدمة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0.1 عام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0.2 مبادئ إدارة الجودة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0.3 منهج العملية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	0.3.1 عام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	0.3.2 حلقة خطط – نفذ - إفحص – أفعل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	0.3.3 التفكير القائم على المخاطر</a:t>
            </a:r>
          </a:p>
          <a:p>
            <a:pPr lvl="2"/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0.4 العلاقة مع معايير نظام إدارة أخرى</a:t>
            </a:r>
          </a:p>
          <a:p>
            <a:pPr lvl="2"/>
            <a:endParaRPr lang="ar-SA" sz="32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pPr lvl="2"/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01 المجال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	02 المراجع القياسية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03  المصطلحات </a:t>
            </a:r>
            <a:r>
              <a:rPr lang="ar-SA" sz="3200" dirty="0" err="1" smtClean="0">
                <a:solidFill>
                  <a:srgbClr val="640000"/>
                </a:solidFill>
                <a:cs typeface="DecoType Naskh Variants" pitchFamily="2" charset="-78"/>
              </a:rPr>
              <a:t>و</a:t>
            </a:r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 </a:t>
            </a:r>
            <a:r>
              <a:rPr lang="ar-SA" sz="3200" dirty="0" err="1" smtClean="0">
                <a:solidFill>
                  <a:srgbClr val="640000"/>
                </a:solidFill>
                <a:cs typeface="DecoType Naskh Variants" pitchFamily="2" charset="-78"/>
              </a:rPr>
              <a:t>التعاريف</a:t>
            </a:r>
            <a:endParaRPr lang="ar-SA" sz="3200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  <p:sp>
        <p:nvSpPr>
          <p:cNvPr id="29" name="مربع نص 28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428728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762000"/>
            <a:ext cx="9144000" cy="304698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04 سياق المنظمة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4.1 فهم المؤسسة وسياقها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4.2 فهم احتياجات وتوقعات الجهات صاحبة العلاقة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4.3 تحديد مجال نظام إدارة الجودة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4.4 نظام إدارة الجودة وعملياته (</a:t>
            </a:r>
            <a:r>
              <a:rPr lang="en-US" sz="3200" dirty="0" smtClean="0">
                <a:solidFill>
                  <a:srgbClr val="640000"/>
                </a:solidFill>
                <a:cs typeface="DecoType Naskh Variants" pitchFamily="2" charset="-78"/>
              </a:rPr>
              <a:t>Processes</a:t>
            </a:r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)</a:t>
            </a:r>
          </a:p>
          <a:p>
            <a:endParaRPr lang="ar-SA" sz="3200" dirty="0" smtClean="0"/>
          </a:p>
        </p:txBody>
      </p:sp>
      <p:sp>
        <p:nvSpPr>
          <p:cNvPr id="28" name="مربع نص 27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81000" y="0"/>
            <a:ext cx="1036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Contents</a:t>
            </a:r>
            <a:endParaRPr lang="ar-SA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381000"/>
            <a:ext cx="9144000" cy="403187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05 القيادة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	 5.1 القيادة والتزامها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5.1.1 عام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5.1.2 التركيز على العميل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5.2 السياسة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5.2.1 إنشاء سياسة الجودة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5.2.2 إعلان سياسة الجودة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5.3الأدوار التنظيمية  والمسؤوليات والسلطات</a:t>
            </a:r>
            <a:endParaRPr lang="ar-SA" sz="3200" dirty="0" smtClean="0"/>
          </a:p>
        </p:txBody>
      </p:sp>
      <p:sp>
        <p:nvSpPr>
          <p:cNvPr id="8" name="مربع نص 7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685800"/>
            <a:ext cx="9144000" cy="2062103"/>
          </a:xfrm>
          <a:prstGeom prst="rect">
            <a:avLst/>
          </a:prstGeom>
          <a:solidFill>
            <a:schemeClr val="bg1">
              <a:alpha val="5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06 التخطيط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6.1 الإجراءات الرامية إلى مواجهة المخاطر والفرص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6.2 أهداف الجودة والتخطيط لتحقيقها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6.3 التخطيط للتغيرات</a:t>
            </a:r>
          </a:p>
        </p:txBody>
      </p:sp>
      <p:sp>
        <p:nvSpPr>
          <p:cNvPr id="28" name="مربع نص 27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07  الموارد (الدعم)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7.1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 7.1.1 عام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7.1.2  الناس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7.1.3 البنية التحتية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7.1.4 بيئة تنفيذ العمليات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7.1.5 مراقبة وقياس الموارد (الدعم)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7.1.6 المعرفة التنظيمية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7.2 الكفاءات (الأهلية)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7.3 الوعي (الإدراك)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7.4 التواصل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7.5 المعلومات الموثقة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7.5.1 عام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7.5.2  إعداد وتحديث</a:t>
            </a:r>
          </a:p>
          <a:p>
            <a:r>
              <a:rPr lang="ar-SA" sz="2800" dirty="0" smtClean="0">
                <a:solidFill>
                  <a:srgbClr val="640000"/>
                </a:solidFill>
                <a:cs typeface="DecoType Naskh Variants" pitchFamily="2" charset="-78"/>
              </a:rPr>
              <a:t>		7.5.3 الرقابة (التحكم) المعلومات الموثقة</a:t>
            </a:r>
          </a:p>
        </p:txBody>
      </p:sp>
      <p:sp>
        <p:nvSpPr>
          <p:cNvPr id="7" name="مربع نص 6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 bwMode="auto">
          <a:xfrm>
            <a:off x="0" y="0"/>
            <a:ext cx="9144000" cy="70009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08 العمليات (التشغيل)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8.1 التخطيط </a:t>
            </a:r>
            <a:r>
              <a:rPr lang="ar-SA" sz="1600" dirty="0" err="1" smtClean="0">
                <a:solidFill>
                  <a:srgbClr val="640000"/>
                </a:solidFill>
                <a:cs typeface="DecoType Naskh Variants" pitchFamily="2" charset="-78"/>
              </a:rPr>
              <a:t>العملياتي</a:t>
            </a:r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 (التشغيلي).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8.2 متطلبات المنتجات والخدمات.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8.2.1  التواصل مع العملاء (الزبائن).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8.2.2 تحديد المتطلبات للمنتجات والخدمات.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8.2.3 مراجعة المتطلبات للمنتجات والخدمات.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8.2.4 تغيرات في متطلبات المنتجات والخدمات.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8.3 تصميم وتطوير المنتجات والخدمات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8.3.1 عام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8.3.2 تصميم وتطوير التخطيط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8.3.3 تصميم وتطوير </a:t>
            </a:r>
            <a:r>
              <a:rPr lang="ar-SA" sz="1600" dirty="0" err="1" smtClean="0">
                <a:solidFill>
                  <a:srgbClr val="640000"/>
                </a:solidFill>
                <a:cs typeface="DecoType Naskh Variants" pitchFamily="2" charset="-78"/>
              </a:rPr>
              <a:t>المدخلات</a:t>
            </a:r>
            <a:endParaRPr lang="ar-SA" sz="1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8.3.4 تصميم وتطوير التخطيط </a:t>
            </a:r>
            <a:r>
              <a:rPr lang="en-US" sz="1600" dirty="0" smtClean="0">
                <a:solidFill>
                  <a:srgbClr val="640000"/>
                </a:solidFill>
                <a:cs typeface="DecoType Naskh Variants" pitchFamily="2" charset="-78"/>
              </a:rPr>
              <a:t>Design and development planning</a:t>
            </a:r>
            <a:endParaRPr lang="ar-SA" sz="1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8.3.5 تصميم وتطوير المخرجات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8.3.6 تصميم وتطوير </a:t>
            </a:r>
            <a:r>
              <a:rPr lang="ar-SA" sz="1600" dirty="0" err="1" smtClean="0">
                <a:solidFill>
                  <a:srgbClr val="640000"/>
                </a:solidFill>
                <a:cs typeface="DecoType Naskh Variants" pitchFamily="2" charset="-78"/>
              </a:rPr>
              <a:t>التتغيرات</a:t>
            </a:r>
            <a:endParaRPr lang="ar-SA" sz="1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8.4 التحكم بالعمليات والمنتجات والخدمات المقدمة من الخارج (من جهة خارجية))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8.4.1 عام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8.4.2 نوع ودرجة التحكم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8.4.3 معلومات عن المزودين الخارجيين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8.5 الإنتاج وتقديم الخدمات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8.5.1 الرقابة على الإنتاج وتوفير الخدمات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8.5.2 التحديد وإمكانية التتبع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8.5.3 المحافظة على ممتلكات العملاء (الزبائن)  أو الموردين الخرجيين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8.5.4 الحفاظ (المخرجات الخدمات)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	8.5.5 أنشطة ما بعد التسليم</a:t>
            </a:r>
          </a:p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		</a:t>
            </a:r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8.5.6 التحكم (الرقابة) على التغيرات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8.6 الإفراج عن المنتجات والخدمات</a:t>
            </a:r>
          </a:p>
          <a:p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	8.7</a:t>
            </a:r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ar-SA" sz="1600" dirty="0" smtClean="0">
                <a:solidFill>
                  <a:srgbClr val="640000"/>
                </a:solidFill>
                <a:cs typeface="DecoType Naskh Variants" pitchFamily="2" charset="-78"/>
              </a:rPr>
              <a:t>التحكم  (الرقابة) على المنتجات الفير مطابقة</a:t>
            </a:r>
          </a:p>
        </p:txBody>
      </p:sp>
      <p:sp>
        <p:nvSpPr>
          <p:cNvPr id="3" name="مربع نص 2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6" name="مربع نص 5"/>
          <p:cNvSpPr txBox="1"/>
          <p:nvPr/>
        </p:nvSpPr>
        <p:spPr>
          <a:xfrm rot="16200000">
            <a:off x="-1433405" y="143340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09 تقييم الأداء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9.1 المراقبة والقياس والتحليل والتقييم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9.1.1  عام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9.1.2 رضا العملاء (الزبائن)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9.1.3 تحليل وتقييم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9.2 التدقيق الداخلي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9.3 مراجعة الإدارة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9.3.1 عام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9.1.2 </a:t>
            </a:r>
            <a:r>
              <a:rPr lang="ar-SA" sz="3200" dirty="0" err="1" smtClean="0">
                <a:solidFill>
                  <a:srgbClr val="640000"/>
                </a:solidFill>
                <a:cs typeface="DecoType Naskh Variants" pitchFamily="2" charset="-78"/>
              </a:rPr>
              <a:t>مدخلات</a:t>
            </a:r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 مراجعة الإدارة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	9.1.3 مخرجات مراجعة الإدارة</a:t>
            </a:r>
          </a:p>
        </p:txBody>
      </p:sp>
      <p:sp>
        <p:nvSpPr>
          <p:cNvPr id="3" name="مربع نص 2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20621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10 التحسين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 10.1 عام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10.2 حالات عدم المطابقة والإجراءات التصحيحية</a:t>
            </a:r>
          </a:p>
          <a:p>
            <a:r>
              <a:rPr lang="ar-SA" sz="3200" dirty="0" smtClean="0">
                <a:solidFill>
                  <a:srgbClr val="640000"/>
                </a:solidFill>
                <a:cs typeface="DecoType Naskh Variants" pitchFamily="2" charset="-78"/>
              </a:rPr>
              <a:t>	10.3 التحسين المستمر</a:t>
            </a:r>
            <a:endParaRPr lang="ar-SA" sz="3200" dirty="0" smtClean="0"/>
          </a:p>
        </p:txBody>
      </p:sp>
      <p:sp>
        <p:nvSpPr>
          <p:cNvPr id="3" name="مربع نص 2">
            <a:hlinkClick r:id="rId2" action="ppaction://hlinksldjump"/>
          </p:cNvPr>
          <p:cNvSpPr txBox="1"/>
          <p:nvPr/>
        </p:nvSpPr>
        <p:spPr>
          <a:xfrm>
            <a:off x="0" y="6396335"/>
            <a:ext cx="115448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640000"/>
                </a:solidFill>
                <a:cs typeface="DecoType Naskh Variants" pitchFamily="2" charset="-78"/>
              </a:rPr>
              <a:t> تابع المحتويات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0" y="1000108"/>
            <a:ext cx="914400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/>
          </a:p>
          <a:p>
            <a:pPr algn="just"/>
            <a:r>
              <a:rPr lang="ar-SA" sz="3600" dirty="0" smtClean="0">
                <a:solidFill>
                  <a:srgbClr val="FF7979"/>
                </a:solidFill>
                <a:cs typeface="DecoType Naskh Variants" pitchFamily="2" charset="-78"/>
              </a:rPr>
              <a:t>(تابع)المنظمة الدولية للمعايير (آيزو)</a:t>
            </a:r>
          </a:p>
          <a:p>
            <a:pPr algn="just"/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pPr algn="just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بالرغم من أن منظمة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تعرف عن نفسها كمنظمة غير حكومية، </a:t>
            </a:r>
          </a:p>
          <a:p>
            <a:pPr algn="just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ولكن  قدرتها على وضع المعايير التي تتحول عادة إلى قوانين (إما عن طريق </a:t>
            </a:r>
          </a:p>
          <a:p>
            <a:pPr algn="just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المعاهدات  أو  المعايير الوطنية) تجعلها أكثر قوة من معظم المنظمات غير</a:t>
            </a:r>
          </a:p>
          <a:p>
            <a:pPr algn="just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الحكومية.</a:t>
            </a:r>
          </a:p>
          <a:p>
            <a:endParaRPr lang="ar-SA" dirty="0" smtClean="0"/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تؤلف منظمة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عمليا حلف ذو صلات قوية مع الحكومات.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9223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1734485" y="1285860"/>
            <a:ext cx="51491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 smtClean="0">
                <a:solidFill>
                  <a:srgbClr val="FF0000"/>
                </a:solidFill>
                <a:cs typeface="DecoType Naskh Variants" pitchFamily="2" charset="-78"/>
              </a:rPr>
              <a:t>خطوات إعداد </a:t>
            </a:r>
            <a:r>
              <a:rPr lang="ar-SA" sz="4800" dirty="0">
                <a:solidFill>
                  <a:srgbClr val="FF0000"/>
                </a:solidFill>
                <a:cs typeface="DecoType Naskh Variants" pitchFamily="2" charset="-78"/>
              </a:rPr>
              <a:t>نظام إدارة الجودة</a:t>
            </a:r>
            <a:endParaRPr lang="en-US" sz="4800" dirty="0">
              <a:solidFill>
                <a:srgbClr val="FF0000"/>
              </a:solidFill>
              <a:cs typeface="DecoType Naskh Variants" pitchFamily="2" charset="-78"/>
            </a:endParaRP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142844" y="2214554"/>
          <a:ext cx="8739206" cy="4171188"/>
        </p:xfrm>
        <a:graphic>
          <a:graphicData uri="http://schemas.openxmlformats.org/drawingml/2006/table">
            <a:tbl>
              <a:tblPr/>
              <a:tblGrid>
                <a:gridCol w="8186741"/>
                <a:gridCol w="552465"/>
              </a:tblGrid>
              <a:tr h="2199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الوثائق</a:t>
                      </a:r>
                      <a:endParaRPr lang="en-US" sz="12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م</a:t>
                      </a:r>
                      <a:endParaRPr lang="en-US" sz="12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خريطة جغرافية لتوزع المؤسسة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الغلاف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قرار تشكيل فريق الآيزو في المؤسسة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3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قرار إنشاء المؤسسة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4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نبذه عن المؤسسة (تاريخية – فنية – ارتباطها بالمؤسسات الأخرى التابعة لها أو المتبوعة بها)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5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الرؤية والرسالة وأهداف المؤسسة (ترجمة الرؤية والرسالة </a:t>
                      </a: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ولأهداف)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6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سياسة الجودة (تصميم سياسة </a:t>
                      </a: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الجودة) </a:t>
                      </a: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(إعلان سياسة </a:t>
                      </a: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الجودة)(</a:t>
                      </a: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ترجمة سياسة </a:t>
                      </a: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الجودة)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7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الهياكل التنظيمية (حسب الإدارات و الوحدات – حسب المناصب الإدارية – حسب الأرقام المرجعية)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8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وصف وأهداف ومهام جميع الوحدات(حسب الهيكل التنظيمي حسب الإدارات والوحدات)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9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المسؤوليات والصلاحيات لكل منصب (حسب الهيكل التنظيمي حسب المناصب الإدارية 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10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قرارات تعيين المناصب الإدارية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11</a:t>
                      </a:r>
                      <a:endParaRPr lang="en-US" sz="200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0" y="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9223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-53281" y="285728"/>
            <a:ext cx="5721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 smtClean="0">
                <a:solidFill>
                  <a:srgbClr val="FF0000"/>
                </a:solidFill>
                <a:cs typeface="DecoType Naskh Variants" pitchFamily="2" charset="-78"/>
              </a:rPr>
              <a:t>تابع خطوات إعداد نظام إدارة الجودة</a:t>
            </a:r>
            <a:endParaRPr lang="en-US" sz="4800" dirty="0" smtClean="0">
              <a:solidFill>
                <a:srgbClr val="FF0000"/>
              </a:solidFill>
              <a:cs typeface="DecoType Naskh Variants" pitchFamily="2" charset="-78"/>
            </a:endParaRP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285720" y="1571612"/>
          <a:ext cx="8667768" cy="4658098"/>
        </p:xfrm>
        <a:graphic>
          <a:graphicData uri="http://schemas.openxmlformats.org/drawingml/2006/table">
            <a:tbl>
              <a:tblPr/>
              <a:tblGrid>
                <a:gridCol w="8010657"/>
                <a:gridCol w="657111"/>
              </a:tblGrid>
              <a:tr h="45185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الوثائق</a:t>
                      </a:r>
                      <a:endParaRPr lang="en-US" sz="1800" b="1" kern="1200" dirty="0" smtClean="0">
                        <a:solidFill>
                          <a:srgbClr val="640000"/>
                        </a:solidFill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م</a:t>
                      </a:r>
                      <a:endParaRPr lang="en-US" sz="1800" b="1" kern="1200" dirty="0" smtClean="0">
                        <a:solidFill>
                          <a:srgbClr val="640000"/>
                        </a:solidFill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960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دليل الإجراءات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إجراءات كل منصب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خطوات تنفيذ كل إجراء 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مع ذكر أرقام الإجراءات 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ترقيم النماذج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والرسوم التوضيحية 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12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فهرس النماذج الداخلية (موضَحاً فيه رقم النموذج)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13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فهرس النماذج الخارجية (موضحاً فيه اسم الجهة التي أصدرته)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14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ملف</a:t>
                      </a:r>
                      <a:r>
                        <a:rPr lang="en-US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 </a:t>
                      </a:r>
                      <a:r>
                        <a:rPr lang="ar-SA" sz="2000" b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عملية</a:t>
                      </a:r>
                      <a:r>
                        <a:rPr lang="ar-SA" sz="2000" b="0" baseline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 </a:t>
                      </a:r>
                      <a:r>
                        <a:rPr lang="ar-SA" sz="2000" b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الشراء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15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لائحة الموردين(بيانات الجهة الموردة)- لائحة تقييم الموردين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16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الملف التدريبي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17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ملف أهداف الجودة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18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9223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-53281" y="285728"/>
            <a:ext cx="5721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 smtClean="0">
                <a:solidFill>
                  <a:srgbClr val="FF0000"/>
                </a:solidFill>
                <a:cs typeface="DecoType Naskh Variants" pitchFamily="2" charset="-78"/>
              </a:rPr>
              <a:t>تابع خطوات إعداد نظام إدارة الجودة</a:t>
            </a:r>
            <a:endParaRPr lang="en-US" sz="4800" dirty="0" smtClean="0">
              <a:solidFill>
                <a:srgbClr val="FF0000"/>
              </a:solidFill>
              <a:cs typeface="DecoType Naskh Variants" pitchFamily="2" charset="-78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357158" y="1714488"/>
          <a:ext cx="8334412" cy="4521708"/>
        </p:xfrm>
        <a:graphic>
          <a:graphicData uri="http://schemas.openxmlformats.org/drawingml/2006/table">
            <a:tbl>
              <a:tblPr/>
              <a:tblGrid>
                <a:gridCol w="7702573"/>
                <a:gridCol w="631839"/>
              </a:tblGrid>
              <a:tr h="2199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الوثائق</a:t>
                      </a:r>
                      <a:endParaRPr lang="en-US" sz="1800" b="1" kern="1200" dirty="0" smtClean="0">
                        <a:solidFill>
                          <a:srgbClr val="640000"/>
                        </a:solidFill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م</a:t>
                      </a:r>
                      <a:endParaRPr lang="en-US" sz="1800" b="1" kern="1200" dirty="0" smtClean="0">
                        <a:solidFill>
                          <a:srgbClr val="640000"/>
                        </a:solidFill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دليل الجودة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19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دليل الإجراءات العام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20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تصميم استبانه استطلاع آراء المستفيدين – تفعيل – تحليل - تقرير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21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تفعيل ملفات ممثل الجودة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22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التدقيق داخلي (نموذج طلب خدمة)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23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إغلاق النظام و إعلام جميع جهات المؤسسة البدء بتطبيق النظام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24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اجتماع مراجعة الإدارة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25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طلب الجهة المانحة لاعتماد النظام للشهادة (تعبئة نموذج خارجي </a:t>
                      </a:r>
                      <a:r>
                        <a:rPr lang="en-US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Application Form  </a:t>
                      </a:r>
                      <a:r>
                        <a:rPr lang="ar-SA" sz="2000" b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إصدار الجهة المانحة)</a:t>
                      </a:r>
                      <a:endParaRPr lang="en-US" sz="2000" b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26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kern="120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قائمة الوثائق الخارجية</a:t>
                      </a: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27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kern="120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قائمة الرموز التوضيحية </a:t>
                      </a:r>
                      <a:endParaRPr lang="en-US" sz="2000" b="0" kern="1200" dirty="0" smtClean="0">
                        <a:solidFill>
                          <a:srgbClr val="640000"/>
                        </a:solidFill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28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mbria"/>
                          <a:ea typeface="Times New Roman"/>
                          <a:cs typeface="DecoType Naskh Variants" pitchFamily="2" charset="-78"/>
                        </a:rPr>
                        <a:t>ورشة عمل لنظام إدارة الجودة في المؤسسة</a:t>
                      </a:r>
                      <a:endParaRPr lang="en-US" sz="2000" b="0" dirty="0" smtClean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solidFill>
                            <a:srgbClr val="640000"/>
                          </a:solidFill>
                          <a:latin typeface="Calibri"/>
                          <a:ea typeface="Calibri"/>
                          <a:cs typeface="DecoType Naskh Variants" pitchFamily="2" charset="-78"/>
                        </a:rPr>
                        <a:t>29</a:t>
                      </a: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4"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1472" marR="61472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rgbClr val="640000"/>
                        </a:solidFill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229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29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2622264" y="1000108"/>
            <a:ext cx="33201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7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سياسة الجودة</a:t>
            </a:r>
            <a:endParaRPr lang="en-US" sz="72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571472" y="1857364"/>
            <a:ext cx="786305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تتضمن سياسة الجودة </a:t>
            </a:r>
            <a:r>
              <a:rPr lang="ar-SA" sz="4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إصدار </a:t>
            </a:r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بيان رسمي من الإدارة،</a:t>
            </a:r>
          </a:p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 بحيث يرتبط ارتباطا وثيقا بالخطة الإستراتيجية </a:t>
            </a:r>
          </a:p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بالإضافة إلى احتياجات المستفيدين </a:t>
            </a:r>
          </a:p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و تتضمن فهم هذا القرار وتطبيقه على جميع المستويات</a:t>
            </a:r>
          </a:p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 وعلى جميع الموظفين. </a:t>
            </a:r>
          </a:p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وبالتالي كل موظف يحتاج إلى</a:t>
            </a:r>
          </a:p>
          <a:p>
            <a:pPr algn="ctr"/>
            <a:r>
              <a:rPr lang="ar-SA" sz="4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  تحديد أهداف قابلة للقياس من أجل القيام بالعمل </a:t>
            </a:r>
            <a:endParaRPr lang="en-US" sz="4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coType Naskh Variants" pitchFamily="2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0" y="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3315" name="Group 7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3322" name="Picture 8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3" name="Text Box 9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324" name="Text Box 10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1868905" y="1989138"/>
            <a:ext cx="4684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7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الهياكل التنظيمية</a:t>
            </a:r>
            <a:endParaRPr lang="en-US" sz="72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317" name="Text Box 12"/>
          <p:cNvSpPr txBox="1">
            <a:spLocks noChangeArrowheads="1"/>
          </p:cNvSpPr>
          <p:nvPr/>
        </p:nvSpPr>
        <p:spPr bwMode="auto">
          <a:xfrm>
            <a:off x="4271866" y="3446463"/>
            <a:ext cx="4573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الإدارات </a:t>
            </a:r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والوحدات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318" name="Text Box 13"/>
          <p:cNvSpPr txBox="1">
            <a:spLocks noChangeArrowheads="1"/>
          </p:cNvSpPr>
          <p:nvPr/>
        </p:nvSpPr>
        <p:spPr bwMode="auto">
          <a:xfrm>
            <a:off x="2058265" y="4581525"/>
            <a:ext cx="4145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المناصب </a:t>
            </a:r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الإدارية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319" name="Text Box 14"/>
          <p:cNvSpPr txBox="1">
            <a:spLocks noChangeArrowheads="1"/>
          </p:cNvSpPr>
          <p:nvPr/>
        </p:nvSpPr>
        <p:spPr bwMode="auto">
          <a:xfrm>
            <a:off x="4335463" y="4600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320" name="Text Box 16"/>
          <p:cNvSpPr txBox="1">
            <a:spLocks noChangeArrowheads="1"/>
          </p:cNvSpPr>
          <p:nvPr/>
        </p:nvSpPr>
        <p:spPr bwMode="auto">
          <a:xfrm>
            <a:off x="107595" y="5734050"/>
            <a:ext cx="41072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الأرقام </a:t>
            </a:r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المرجعية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434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34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754570" y="1357298"/>
            <a:ext cx="56749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الإدارات </a:t>
            </a:r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والوحدات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4349077" y="3284538"/>
            <a:ext cx="4632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وصف الإدارات </a:t>
            </a:r>
            <a:r>
              <a:rPr lang="ar-SA" sz="4800" dirty="0" err="1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الوحدات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3041159" y="4437063"/>
            <a:ext cx="412164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أهداف الإدارة أو الوحدة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732451" y="5589588"/>
            <a:ext cx="36792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مهام الإدارة أو الوحدة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536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537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2357422" y="1428736"/>
            <a:ext cx="51379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المناصب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الإدارية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4672885" y="3284538"/>
            <a:ext cx="4309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المسؤوليات</a:t>
            </a:r>
            <a:r>
              <a:rPr lang="en-US" sz="4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766828" y="4292600"/>
            <a:ext cx="441819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0C580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الصلاحيات</a:t>
            </a:r>
            <a:r>
              <a:rPr lang="en-US" sz="4800" dirty="0">
                <a:solidFill>
                  <a:srgbClr val="0C580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rgbClr val="0C580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rgbClr val="0C580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308389" y="5445125"/>
            <a:ext cx="419217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كل منصب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6400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1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6402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729380" y="1428736"/>
            <a:ext cx="469231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5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كل منصب</a:t>
            </a:r>
            <a:endParaRPr lang="en-US" sz="5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5668258" y="2997200"/>
            <a:ext cx="25026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أسماء الإجراءات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4536126" y="3933825"/>
            <a:ext cx="3679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خطوات تنفيذ كل إجراء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0" y="5429264"/>
            <a:ext cx="42546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رسم توضيحي لكل إجراء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 flipH="1">
            <a:off x="3348038" y="4221163"/>
            <a:ext cx="1081087" cy="0"/>
          </a:xfrm>
          <a:prstGeom prst="line">
            <a:avLst/>
          </a:prstGeom>
          <a:noFill/>
          <a:ln w="38100">
            <a:solidFill>
              <a:srgbClr val="64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6393" name="Text Box 13"/>
          <p:cNvSpPr txBox="1">
            <a:spLocks noChangeArrowheads="1"/>
          </p:cNvSpPr>
          <p:nvPr/>
        </p:nvSpPr>
        <p:spPr bwMode="auto">
          <a:xfrm>
            <a:off x="664765" y="3933825"/>
            <a:ext cx="2470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النموذج المستخدم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2383379" y="4652963"/>
            <a:ext cx="896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خارجي</a:t>
            </a:r>
            <a:endParaRPr lang="en-US" sz="2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14763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1531193" y="4652963"/>
            <a:ext cx="7008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داخلي</a:t>
            </a:r>
            <a:endParaRPr lang="en-US" sz="2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7" name="Text Box 17"/>
          <p:cNvSpPr txBox="1">
            <a:spLocks noChangeArrowheads="1"/>
          </p:cNvSpPr>
          <p:nvPr/>
        </p:nvSpPr>
        <p:spPr bwMode="auto">
          <a:xfrm>
            <a:off x="71632" y="4652963"/>
            <a:ext cx="12602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رقم النموذج</a:t>
            </a:r>
            <a:endParaRPr lang="en-US" sz="2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8" name="Line 18"/>
          <p:cNvSpPr>
            <a:spLocks noChangeShapeType="1"/>
          </p:cNvSpPr>
          <p:nvPr/>
        </p:nvSpPr>
        <p:spPr bwMode="auto">
          <a:xfrm>
            <a:off x="287338" y="5013325"/>
            <a:ext cx="3203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7418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9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7420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7288213" y="2297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2285984" y="1357298"/>
            <a:ext cx="5133136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الأرقام </a:t>
            </a:r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المرجعية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3965985" y="3643314"/>
            <a:ext cx="517802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يُستمد </a:t>
            </a:r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من </a:t>
            </a:r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</a:t>
            </a:r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التنظيمي للجامعة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1785918" y="4786322"/>
            <a:ext cx="4620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ترقيم جميع الإدارات </a:t>
            </a:r>
            <a:r>
              <a:rPr lang="ar-SA" sz="4000" dirty="0" err="1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الوحدات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492663" y="5715016"/>
            <a:ext cx="45079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ترقيم جميع </a:t>
            </a:r>
            <a:r>
              <a:rPr lang="ar-SA" sz="4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والنماذج</a:t>
            </a:r>
            <a:endParaRPr lang="en-US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8440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8442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6064250" y="32321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4140200" y="1989138"/>
            <a:ext cx="407034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استطلاع آراء المستفيدين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1763713" y="4005263"/>
            <a:ext cx="262283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ملفات التدريب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 rot="16200000">
            <a:off x="7125820" y="143340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pic>
        <p:nvPicPr>
          <p:cNvPr id="2050" name="Picture 2" descr="صورة معبرة عن المنظمة الدولية للمعايي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52"/>
            <a:ext cx="3333770" cy="1143008"/>
          </a:xfrm>
          <a:prstGeom prst="rect">
            <a:avLst/>
          </a:prstGeom>
          <a:noFill/>
        </p:spPr>
      </p:pic>
      <p:pic>
        <p:nvPicPr>
          <p:cNvPr id="2054" name="Picture 6" descr="صورة معبرة عن المنظمة الدولية للمعايي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925" y="2214554"/>
            <a:ext cx="8220075" cy="4219575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571472" y="1357298"/>
            <a:ext cx="814393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 smtClean="0">
                <a:solidFill>
                  <a:srgbClr val="640000"/>
                </a:solidFill>
                <a:cs typeface="DecoType Naskh Variants" pitchFamily="2" charset="-78"/>
              </a:rPr>
              <a:t>أعضاء المنظمة الدولية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624416"/>
            <a:ext cx="2571736" cy="223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5553075"/>
            <a:ext cx="31242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5318125"/>
            <a:ext cx="3268663" cy="1539875"/>
            <a:chOff x="3560" y="0"/>
            <a:chExt cx="2059" cy="970"/>
          </a:xfrm>
        </p:grpSpPr>
        <p:pic>
          <p:nvPicPr>
            <p:cNvPr id="7174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5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7176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7173" name="Text Box 13"/>
          <p:cNvSpPr txBox="1">
            <a:spLocks noChangeArrowheads="1"/>
          </p:cNvSpPr>
          <p:nvPr/>
        </p:nvSpPr>
        <p:spPr bwMode="auto">
          <a:xfrm>
            <a:off x="1285852" y="1428736"/>
            <a:ext cx="618951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13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مثال </a:t>
            </a:r>
            <a:r>
              <a:rPr lang="ar-SA" sz="8000" dirty="0">
                <a:solidFill>
                  <a:srgbClr val="FFFF99"/>
                </a:solidFill>
              </a:rPr>
              <a:t> </a:t>
            </a:r>
          </a:p>
          <a:p>
            <a:pPr algn="ctr"/>
            <a:r>
              <a:rPr lang="ar-SA" sz="13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سياسة الجودة</a:t>
            </a:r>
            <a:endParaRPr lang="en-US" sz="13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732493" y="142852"/>
            <a:ext cx="3268663" cy="1539875"/>
            <a:chOff x="3560" y="0"/>
            <a:chExt cx="2059" cy="970"/>
          </a:xfrm>
        </p:grpSpPr>
        <p:pic>
          <p:nvPicPr>
            <p:cNvPr id="819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820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622259" y="1628775"/>
            <a:ext cx="8343951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sz="2800" dirty="0">
                <a:solidFill>
                  <a:srgbClr val="FFFF99"/>
                </a:solidFill>
              </a:rPr>
              <a:t> </a:t>
            </a:r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تعمل العمادة على ترسيخ ممارسات الجودة وإنشاء الأنظمة اللازمة لتطبيقها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في جميع وحدات الجامعة المختلفة، لدعم رسالة الجامعة نحو تحقيق أهدافها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الإستراتيجية والوصول إلى الريادة العالمية.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ولتحقيق أهداف العمادة فإنها تلتزم بالتطوير والتحسين المستمر لمستويات الأداء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في جميع وحدات الجامعة، وتعزيز ثقافة الجودة والتقويم والاعتماد الأكاديمي 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والتخطيط الاستراتيجي، وتلتزم بالتدريب المستمر لجميع منسوبي  الجامعة 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لرفع كفاءاتهم ومهاراتهم.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كما تلتزم العمادة بالمتابعة الفنية والإدارية والمراجعة الدورية لأهداف الجودة </a:t>
            </a:r>
          </a:p>
          <a:p>
            <a:pPr algn="just"/>
            <a:r>
              <a:rPr lang="ar-SA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لضمان فعالية تطبيق نظام إدارة </a:t>
            </a: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الجودة   </a:t>
            </a:r>
            <a:r>
              <a:rPr lang="en-US" sz="32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</a:t>
            </a:r>
            <a:r>
              <a:rPr lang="en-US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9001 : 2008</a:t>
            </a:r>
            <a:r>
              <a:rPr lang="ar-SA" sz="2800" b="1" dirty="0">
                <a:solidFill>
                  <a:srgbClr val="FFFF99"/>
                </a:solidFill>
              </a:rPr>
              <a:t>.</a:t>
            </a:r>
            <a:endParaRPr lang="en-US" sz="2800" b="1" dirty="0">
              <a:solidFill>
                <a:srgbClr val="FFFF99"/>
              </a:solidFill>
            </a:endParaRPr>
          </a:p>
        </p:txBody>
      </p:sp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3000364" y="142852"/>
            <a:ext cx="27991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سياسة الجودة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421353" y="571480"/>
            <a:ext cx="15921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لعمادة الجودة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15126" y="0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117392"/>
            <a:ext cx="8906711" cy="666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شكل بيضاوي 8"/>
          <p:cNvSpPr/>
          <p:nvPr/>
        </p:nvSpPr>
        <p:spPr bwMode="auto">
          <a:xfrm>
            <a:off x="3077497" y="2438400"/>
            <a:ext cx="1553496" cy="6489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 rot="16200000">
            <a:off x="-1433404" y="483981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434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34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754570" y="1357298"/>
            <a:ext cx="56749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الإدارات </a:t>
            </a:r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والوحدات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4349077" y="3284538"/>
            <a:ext cx="4632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وصف الإدارات </a:t>
            </a:r>
            <a:r>
              <a:rPr lang="ar-SA" sz="4800" dirty="0" err="1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الوحدات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3041159" y="4437063"/>
            <a:ext cx="412164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أهداف الإدارة أو الوحدة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732451" y="5589588"/>
            <a:ext cx="36792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مهام الإدارة أو الوحدة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0" name="Text Box 19"/>
          <p:cNvSpPr txBox="1">
            <a:spLocks noChangeArrowheads="1"/>
          </p:cNvSpPr>
          <p:nvPr/>
        </p:nvSpPr>
        <p:spPr bwMode="auto">
          <a:xfrm>
            <a:off x="250825" y="188913"/>
            <a:ext cx="2147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357950" y="1714488"/>
            <a:ext cx="218842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وحدة الآيزو</a:t>
            </a:r>
            <a:endParaRPr lang="ar-SA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0" y="3066162"/>
            <a:ext cx="914403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إحدى الكيانات الإدارية في عمادة الجودة يتبع لوكالة العمادة لضمان الجودة </a:t>
            </a:r>
          </a:p>
          <a:p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تهتم بإعداد ومتابعة تطبيق  أنظمة  إدارة الجودة المختلفة </a:t>
            </a:r>
            <a:r>
              <a:rPr lang="en-US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</a:t>
            </a: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على </a:t>
            </a:r>
          </a:p>
          <a:p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جامعة الملك سعود.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15126" y="0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0" name="Text Box 19"/>
          <p:cNvSpPr txBox="1">
            <a:spLocks noChangeArrowheads="1"/>
          </p:cNvSpPr>
          <p:nvPr/>
        </p:nvSpPr>
        <p:spPr bwMode="auto">
          <a:xfrm>
            <a:off x="250825" y="188913"/>
            <a:ext cx="2147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069139" y="857232"/>
            <a:ext cx="34772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أهداف وحدة الآيزو</a:t>
            </a:r>
            <a:endParaRPr lang="ar-SA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28596" y="1714488"/>
            <a:ext cx="8435322" cy="452431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الانتهاء من تطبيق نظام إدارة الجودة </a:t>
            </a:r>
            <a:r>
              <a:rPr lang="en-US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9001 : 2008 </a:t>
            </a: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حتى</a:t>
            </a:r>
          </a:p>
          <a:p>
            <a:pPr marL="742950" indent="-742950"/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         نهاية عام 2018</a:t>
            </a:r>
          </a:p>
          <a:p>
            <a:pPr marL="742950" indent="-742950">
              <a:buFont typeface="+mj-lt"/>
              <a:buAutoNum type="arabicPeriod" startAt="2"/>
            </a:pP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رفع مستوى كفاءة مطبقي أنظمة إدارة الجودة في الجامعة</a:t>
            </a:r>
          </a:p>
          <a:p>
            <a:pPr marL="742950" indent="-742950">
              <a:buFont typeface="+mj-lt"/>
              <a:buAutoNum type="arabicPeriod" startAt="2"/>
            </a:pP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تحقيق التطبيق الأمثل لأنظمة إدارة الجودة في الجامعة للوصول ببيئة</a:t>
            </a:r>
          </a:p>
          <a:p>
            <a:pPr marL="742950" indent="-742950"/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         الجامعة إلى بيئة  رائدة ومتميزة عالمياً</a:t>
            </a:r>
          </a:p>
          <a:p>
            <a:pPr marL="742950" indent="-742950">
              <a:buFont typeface="+mj-lt"/>
              <a:buAutoNum type="arabicPeriod" startAt="4"/>
            </a:pP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جعل جامعة الملك سعود جهة مانحة لمعايير أنظمة إدارة الجودة </a:t>
            </a:r>
            <a:r>
              <a:rPr lang="ar-SA" sz="3600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آيزو</a:t>
            </a:r>
            <a:endParaRPr lang="ar-SA" sz="3600" dirty="0" smtClean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marL="742950" indent="-742950">
              <a:buFont typeface="+mj-lt"/>
              <a:buAutoNum type="arabicPeriod" startAt="4"/>
            </a:pPr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الانتهاء من تطبيق معايير أنظمة إدارة الجودة الأخرى التي تناسب </a:t>
            </a:r>
          </a:p>
          <a:p>
            <a:pPr marL="742950" indent="-742950"/>
            <a:r>
              <a:rPr lang="ar-SA" sz="36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        جامعة الملك سعود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15126" y="0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0" name="Text Box 19"/>
          <p:cNvSpPr txBox="1">
            <a:spLocks noChangeArrowheads="1"/>
          </p:cNvSpPr>
          <p:nvPr/>
        </p:nvSpPr>
        <p:spPr bwMode="auto">
          <a:xfrm>
            <a:off x="250825" y="188913"/>
            <a:ext cx="2147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42844" y="1769828"/>
            <a:ext cx="8775158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اختيار المعايير المناسبة من أنظمة إدارة الجودة لتطبيقها على الجامعة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وضع الخطط اللازمة لتطبيق أنظمة إدارة الجودة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التدريب اللازم لإعداد مشاريع أنظمة إدارة الجودة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إعداد جهات الجامعة ومتابعة تطبيق أنظمة إدارة الجودة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تحديد الخدمات التي تحتاج الجامعة شرائها من الجهات الدولية المانحة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التنسيق بين جهات الجامعة والجهات المانحة لتنفيذ تقديم الخدمات التي تم شرائها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التنسيق بين إدارة المشتريات وبين الجهات المانحة لشراء وإنهاء عملية الشراء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التنسيق بين جهات الجامعة التي تم اعتماد نظامها وعمادة شؤون الموظفين لصرف مكافآت لمعدي مشاريع الأنظمة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التقارير عن سير عمل تطبيق أنظمة إدارة الجودة في الجامعة</a:t>
            </a:r>
            <a:endParaRPr lang="ar-SA" sz="1600" dirty="0" smtClean="0"/>
          </a:p>
        </p:txBody>
      </p:sp>
      <p:sp>
        <p:nvSpPr>
          <p:cNvPr id="14" name="مربع نص 13"/>
          <p:cNvSpPr txBox="1"/>
          <p:nvPr/>
        </p:nvSpPr>
        <p:spPr>
          <a:xfrm>
            <a:off x="5609160" y="812053"/>
            <a:ext cx="303480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مهام وحدة الآيزو</a:t>
            </a:r>
            <a:endParaRPr lang="ar-SA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536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537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2357422" y="1428736"/>
            <a:ext cx="51379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المناصب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الإدارية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4672885" y="3284538"/>
            <a:ext cx="4309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المسؤوليات</a:t>
            </a:r>
            <a:r>
              <a:rPr lang="en-US" sz="4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766828" y="4292600"/>
            <a:ext cx="441819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0C580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الصلاحيات</a:t>
            </a:r>
            <a:r>
              <a:rPr lang="en-US" sz="4800" dirty="0">
                <a:solidFill>
                  <a:srgbClr val="0C580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rgbClr val="0C580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rgbClr val="0C580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308389" y="5445125"/>
            <a:ext cx="419217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كل منصب</a:t>
            </a:r>
            <a:endParaRPr lang="en-US" sz="48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100143"/>
            <a:ext cx="8929750" cy="668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842000"/>
            <a:ext cx="1912938" cy="1016000"/>
            <a:chOff x="4230" y="0"/>
            <a:chExt cx="1205" cy="640"/>
          </a:xfrm>
        </p:grpSpPr>
        <p:pic>
          <p:nvPicPr>
            <p:cNvPr id="14" name="Picture 13" descr="globe0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8" name="شكل بيضاوي 17"/>
          <p:cNvSpPr/>
          <p:nvPr/>
        </p:nvSpPr>
        <p:spPr bwMode="auto">
          <a:xfrm>
            <a:off x="3077497" y="2438400"/>
            <a:ext cx="1553496" cy="6489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14763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0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21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142976" y="642918"/>
            <a:ext cx="71352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العمليات التي تجري في وحدة الآيزو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2928926" y="1785926"/>
            <a:ext cx="3143272" cy="21431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800" dirty="0" smtClean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عمليات داخلية</a:t>
            </a:r>
          </a:p>
        </p:txBody>
      </p:sp>
      <p:sp>
        <p:nvSpPr>
          <p:cNvPr id="28" name="مربع نص 27"/>
          <p:cNvSpPr txBox="1"/>
          <p:nvPr/>
        </p:nvSpPr>
        <p:spPr>
          <a:xfrm>
            <a:off x="2976927" y="3934123"/>
            <a:ext cx="6167073" cy="29238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تهيئة جهات الجامعة لتطبيق معيار </a:t>
            </a:r>
            <a:r>
              <a:rPr lang="en-US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</a:t>
            </a: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التدريب اللازم</a:t>
            </a: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الاستشارات اللازمة لإعداد مشروع نظام إدارة الجودة</a:t>
            </a: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الاستشارات اللازمة لجهات الجامعة المطبقة لأنظمة الجودة</a:t>
            </a: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صرف مكافأة فرق إعداد مشاريع أنظمة إدارة الجودة</a:t>
            </a: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صرف استحقاقات الجهات المانحة</a:t>
            </a:r>
          </a:p>
          <a:p>
            <a:pPr>
              <a:buFont typeface="Arial" pitchFamily="34" charset="0"/>
              <a:buChar char="•"/>
            </a:pP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928670"/>
            <a:ext cx="9144003" cy="43704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dirty="0" smtClean="0">
                <a:solidFill>
                  <a:srgbClr val="640000"/>
                </a:solidFill>
                <a:cs typeface="DecoType Naskh Variants" pitchFamily="2" charset="-78"/>
              </a:rPr>
              <a:t>أصل كلمة </a:t>
            </a:r>
            <a:r>
              <a:rPr lang="ar-SA" sz="4400" dirty="0" err="1" smtClean="0">
                <a:solidFill>
                  <a:srgbClr val="640000"/>
                </a:solidFill>
                <a:cs typeface="DecoType Naskh Variants" pitchFamily="2" charset="-78"/>
              </a:rPr>
              <a:t>أيزو</a:t>
            </a:r>
            <a:endParaRPr lang="ar-SA" sz="44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endParaRPr lang="ar-SA" dirty="0" smtClean="0"/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ISO)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من اليونانية </a:t>
            </a:r>
            <a:r>
              <a:rPr lang="el-GR" sz="3600" dirty="0" smtClean="0">
                <a:solidFill>
                  <a:srgbClr val="640000"/>
                </a:solidFill>
                <a:cs typeface="DecoType Naskh Variants" pitchFamily="2" charset="-78"/>
              </a:rPr>
              <a:t>ἴσος (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 أسوس /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en-US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ísos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)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بمعنى المساواة)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pPr algn="ctr" rtl="0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 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International Organization for Standardization </a:t>
            </a:r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pPr algn="ctr"/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هدف المنظمة وهو المساواة بين الثقافات المختلفة.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14763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21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142976" y="642918"/>
            <a:ext cx="71352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العمليات التي تجري في وحدة الآيزو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25" name="شكل بيضاوي 24"/>
          <p:cNvSpPr/>
          <p:nvPr/>
        </p:nvSpPr>
        <p:spPr bwMode="auto">
          <a:xfrm>
            <a:off x="3286116" y="1785926"/>
            <a:ext cx="3500462" cy="21431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800" dirty="0" smtClean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عمليات خارجية</a:t>
            </a:r>
          </a:p>
        </p:txBody>
      </p:sp>
      <p:sp>
        <p:nvSpPr>
          <p:cNvPr id="27" name="مربع نص 26"/>
          <p:cNvSpPr txBox="1"/>
          <p:nvPr/>
        </p:nvSpPr>
        <p:spPr>
          <a:xfrm>
            <a:off x="1428728" y="4357694"/>
            <a:ext cx="5779210" cy="236988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رصد حاجة جهات الجامعة لخدمات الجهات المانحة</a:t>
            </a: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وضع خطط زمنية تنفيذية لتقديم خدمات الشركة المانحة </a:t>
            </a:r>
          </a:p>
          <a:p>
            <a:r>
              <a:rPr lang="ar-SA" sz="28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لجهات الجامعة كلً حسب حاجته</a:t>
            </a:r>
          </a:p>
          <a:p>
            <a:pPr>
              <a:buFont typeface="Arial" pitchFamily="34" charset="0"/>
              <a:buChar char="•"/>
            </a:pPr>
            <a:endParaRPr lang="ar-SA" sz="1600" dirty="0" smtClean="0"/>
          </a:p>
          <a:p>
            <a:pPr>
              <a:buFont typeface="Arial" pitchFamily="34" charset="0"/>
              <a:buChar char="•"/>
            </a:pPr>
            <a:endParaRPr lang="ar-SA" sz="1600" dirty="0" smtClean="0"/>
          </a:p>
          <a:p>
            <a:pPr>
              <a:buFont typeface="Arial" pitchFamily="34" charset="0"/>
              <a:buChar char="•"/>
            </a:pPr>
            <a:endParaRPr lang="ar-SA" sz="1600" dirty="0" smtClean="0"/>
          </a:p>
          <a:p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-71462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500430" y="2984841"/>
            <a:ext cx="24849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09186" y="2199023"/>
            <a:ext cx="674896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عملية تهيئة جهات الجامعة لتطبيق معيار </a:t>
            </a:r>
            <a:r>
              <a:rPr lang="en-US" sz="4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</a:t>
            </a:r>
            <a:r>
              <a:rPr lang="ar-SA" sz="4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-71462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graphicFrame>
        <p:nvGraphicFramePr>
          <p:cNvPr id="17" name="جدول 16"/>
          <p:cNvGraphicFramePr>
            <a:graphicFrameLocks noGrp="1"/>
          </p:cNvGraphicFramePr>
          <p:nvPr/>
        </p:nvGraphicFramePr>
        <p:xfrm>
          <a:off x="214282" y="214290"/>
          <a:ext cx="8715436" cy="5486400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1181460"/>
                <a:gridCol w="7533976"/>
              </a:tblGrid>
              <a:tr h="214313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رقم الإجراء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اسم الإجراء</a:t>
                      </a:r>
                      <a:endParaRPr lang="ar-SA" sz="2400" b="0" kern="1200" dirty="0">
                        <a:solidFill>
                          <a:srgbClr val="64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جهة البدء بتطبيق معيار من معايير </a:t>
                      </a:r>
                      <a:r>
                        <a:rPr lang="ar-SA" sz="2400" b="0" kern="1200" dirty="0" err="1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الـ</a:t>
                      </a: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 </a:t>
                      </a:r>
                      <a:r>
                        <a:rPr lang="en-US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ISO</a:t>
                      </a:r>
                      <a:endParaRPr lang="ar-SA" sz="2400" b="0" kern="1200" dirty="0" smtClean="0">
                        <a:solidFill>
                          <a:srgbClr val="64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تدريب أعضاء فريق إعداد مشروع نظام إدارة الجودة </a:t>
                      </a:r>
                      <a:r>
                        <a:rPr lang="ar-SA" sz="2400" b="0" kern="1200" baseline="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 أو مطبقيه</a:t>
                      </a:r>
                      <a:endParaRPr lang="ar-SA" sz="2400" b="0" kern="1200" dirty="0" smtClean="0">
                        <a:solidFill>
                          <a:srgbClr val="64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تقويم استكمال متطلبات النظام الأولية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الاستعداد لزيارة ميدانية من وحدة الآيزو للجهة المتقدمة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إجراء تدقيق داخلي وإجراء اجتماع مراجعة الإدارة وتقديم تقرير بذلك لعمادة الجودة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التقدم للجهة المانحة لاعتماد مشروع النظام 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صرف مكافأة فريق إعداد مشروع نظام إدارة الجودة  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إجراء تدقيق دوري أول أو ثان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إجراء تجديد منح شهادة الآيزو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الإطلاع على تقرير الجهة المانحة بعد الزيارة</a:t>
                      </a:r>
                      <a:endParaRPr lang="en-US" sz="2400" b="0" kern="1200" dirty="0" smtClean="0">
                        <a:solidFill>
                          <a:srgbClr val="64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kern="1200" dirty="0" smtClean="0">
                          <a:solidFill>
                            <a:srgbClr val="64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حفل تسلم شهادة الآيزو</a:t>
                      </a:r>
                      <a:endParaRPr lang="en-US" sz="2400" b="0" kern="1200" dirty="0" smtClean="0">
                        <a:solidFill>
                          <a:srgbClr val="64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357166"/>
            <a:ext cx="898991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شكل بيضاوي 14"/>
          <p:cNvSpPr/>
          <p:nvPr/>
        </p:nvSpPr>
        <p:spPr bwMode="auto">
          <a:xfrm>
            <a:off x="3929058" y="3571875"/>
            <a:ext cx="928694" cy="50006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5842000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3071802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18113"/>
            <a:ext cx="8858312" cy="663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شكل بيضاوي 14"/>
          <p:cNvSpPr/>
          <p:nvPr/>
        </p:nvSpPr>
        <p:spPr bwMode="auto">
          <a:xfrm>
            <a:off x="3161380" y="2494319"/>
            <a:ext cx="1553496" cy="6489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 rot="16200000">
            <a:off x="-1433404" y="4839818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t="859" b="624"/>
          <a:stretch>
            <a:fillRect/>
          </a:stretch>
        </p:blipFill>
        <p:spPr bwMode="auto">
          <a:xfrm>
            <a:off x="2243971" y="34437"/>
            <a:ext cx="4890254" cy="682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 rot="16200000">
            <a:off x="-1433404" y="483981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425" y="90488"/>
            <a:ext cx="4629150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 rot="16200000">
            <a:off x="-1433404" y="483981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71414"/>
            <a:ext cx="4614878" cy="670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278832" y="1212725"/>
            <a:ext cx="87223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توضيح</a:t>
            </a:r>
            <a:endParaRPr lang="ar-SA" sz="4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defRPr/>
            </a:pPr>
            <a:endParaRPr lang="ar-SA" sz="2000" b="1" u="sng" dirty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ar-SA" sz="28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 رقم </a:t>
            </a:r>
            <a:r>
              <a:rPr lang="en-US" sz="2000" dirty="0">
                <a:solidFill>
                  <a:srgbClr val="640000"/>
                </a:solidFill>
              </a:rPr>
              <a:t>(</a:t>
            </a:r>
            <a:r>
              <a:rPr lang="en-US" sz="2000" b="1" u="sng" dirty="0" smtClean="0">
                <a:solidFill>
                  <a:srgbClr val="9A0067"/>
                </a:solidFill>
              </a:rPr>
              <a:t>0504</a:t>
            </a:r>
            <a:r>
              <a:rPr lang="en-US" sz="2000" b="1" u="sng" dirty="0" smtClean="0">
                <a:solidFill>
                  <a:srgbClr val="354800"/>
                </a:solidFill>
              </a:rPr>
              <a:t>02</a:t>
            </a:r>
            <a:r>
              <a:rPr lang="en-US" sz="2000" b="1" u="sng" dirty="0" smtClean="0">
                <a:solidFill>
                  <a:srgbClr val="740000"/>
                </a:solidFill>
              </a:rPr>
              <a:t>01</a:t>
            </a:r>
            <a:r>
              <a:rPr lang="en-US" sz="2000" b="1" dirty="0" smtClean="0">
                <a:solidFill>
                  <a:schemeClr val="folHlink"/>
                </a:solidFill>
              </a:rPr>
              <a:t> </a:t>
            </a:r>
            <a:r>
              <a:rPr lang="en-US" sz="2000" b="1" dirty="0">
                <a:solidFill>
                  <a:srgbClr val="640000"/>
                </a:solidFill>
              </a:rPr>
              <a:t>-</a:t>
            </a:r>
            <a:r>
              <a:rPr lang="en-US" sz="2000" b="1" dirty="0">
                <a:solidFill>
                  <a:srgbClr val="FFFF99"/>
                </a:solidFill>
              </a:rPr>
              <a:t> </a:t>
            </a:r>
            <a:r>
              <a:rPr lang="en-US" sz="2000" b="1" u="sng" dirty="0">
                <a:solidFill>
                  <a:srgbClr val="09430A"/>
                </a:solidFill>
              </a:rPr>
              <a:t>01</a:t>
            </a:r>
            <a:r>
              <a:rPr lang="en-US" sz="2000" dirty="0">
                <a:solidFill>
                  <a:srgbClr val="640000"/>
                </a:solidFill>
              </a:rPr>
              <a:t>)</a:t>
            </a:r>
            <a:endParaRPr lang="ar-SA" sz="2000" dirty="0">
              <a:solidFill>
                <a:srgbClr val="640000"/>
              </a:solidFill>
            </a:endParaRPr>
          </a:p>
          <a:p>
            <a:pPr>
              <a:defRPr/>
            </a:pPr>
            <a:endParaRPr lang="ar-SA" sz="2000" dirty="0">
              <a:solidFill>
                <a:srgbClr val="FFFF99"/>
              </a:solidFill>
            </a:endParaRPr>
          </a:p>
          <a:p>
            <a:pPr>
              <a:defRPr/>
            </a:pP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تعني </a:t>
            </a:r>
            <a:r>
              <a:rPr lang="ar-SA" sz="2400" dirty="0" err="1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بـ</a:t>
            </a:r>
            <a:r>
              <a:rPr lang="ar-SA" dirty="0">
                <a:solidFill>
                  <a:srgbClr val="640000"/>
                </a:solidFill>
              </a:rPr>
              <a:t> </a:t>
            </a:r>
            <a:r>
              <a:rPr lang="en-US" sz="2000" dirty="0">
                <a:solidFill>
                  <a:srgbClr val="640000"/>
                </a:solidFill>
              </a:rPr>
              <a:t>(</a:t>
            </a:r>
            <a:r>
              <a:rPr lang="en-US" sz="2000" b="1" u="sng" dirty="0">
                <a:solidFill>
                  <a:srgbClr val="9A0067"/>
                </a:solidFill>
              </a:rPr>
              <a:t>0504</a:t>
            </a:r>
            <a:r>
              <a:rPr lang="en-US" sz="2000" dirty="0">
                <a:solidFill>
                  <a:srgbClr val="640000"/>
                </a:solidFill>
              </a:rPr>
              <a:t>)</a:t>
            </a:r>
            <a:r>
              <a:rPr lang="ar-SA" sz="2000" dirty="0">
                <a:solidFill>
                  <a:srgbClr val="640000"/>
                </a:solidFill>
              </a:rPr>
              <a:t>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</a:t>
            </a:r>
            <a:r>
              <a:rPr lang="ar-SA" sz="2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للمستوى الإداري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الأول في الهيكل التنظيمي لعمادة الجودة</a:t>
            </a:r>
            <a:r>
              <a:rPr lang="ar-SA" sz="2000" dirty="0">
                <a:solidFill>
                  <a:srgbClr val="640000"/>
                </a:solidFill>
              </a:rPr>
              <a:t>.</a:t>
            </a:r>
          </a:p>
          <a:p>
            <a:pPr>
              <a:defRPr/>
            </a:pPr>
            <a:endParaRPr lang="ar-SA" sz="2000" dirty="0">
              <a:solidFill>
                <a:srgbClr val="640000"/>
              </a:solidFill>
            </a:endParaRPr>
          </a:p>
          <a:p>
            <a:pPr>
              <a:defRPr/>
            </a:pPr>
            <a:r>
              <a:rPr lang="ar-SA" sz="2000" dirty="0">
                <a:solidFill>
                  <a:srgbClr val="640000"/>
                </a:solidFill>
              </a:rPr>
              <a:t>    </a:t>
            </a:r>
            <a:r>
              <a:rPr lang="ar-SA" sz="2000" dirty="0" smtClean="0">
                <a:solidFill>
                  <a:srgbClr val="640000"/>
                </a:solidFill>
              </a:rPr>
              <a:t>(</a:t>
            </a:r>
            <a:r>
              <a:rPr lang="en-US" sz="2000" b="1" u="sng" dirty="0" smtClean="0">
                <a:solidFill>
                  <a:srgbClr val="354800"/>
                </a:solidFill>
              </a:rPr>
              <a:t>02</a:t>
            </a:r>
            <a:r>
              <a:rPr lang="ar-SA" sz="2000" dirty="0" smtClean="0">
                <a:solidFill>
                  <a:srgbClr val="640000"/>
                </a:solidFill>
              </a:rPr>
              <a:t>)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</a:t>
            </a:r>
            <a:r>
              <a:rPr lang="ar-SA" sz="2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للمستوى الإداري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الثاني في الهيكل التنظيمي </a:t>
            </a:r>
            <a:r>
              <a:rPr lang="ar-SA" sz="2400" dirty="0" err="1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هو لوكالة </a:t>
            </a:r>
            <a:r>
              <a:rPr lang="ar-SA" sz="2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العمادة لضمان الجودة.</a:t>
            </a:r>
            <a:endParaRPr lang="ar-SA" sz="2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defRPr/>
            </a:pPr>
            <a:endParaRPr lang="ar-SA" sz="2000" dirty="0">
              <a:solidFill>
                <a:srgbClr val="640000"/>
              </a:solidFill>
            </a:endParaRPr>
          </a:p>
          <a:p>
            <a:pPr>
              <a:defRPr/>
            </a:pPr>
            <a:r>
              <a:rPr lang="ar-SA" sz="2000" dirty="0">
                <a:solidFill>
                  <a:srgbClr val="640000"/>
                </a:solidFill>
              </a:rPr>
              <a:t>    </a:t>
            </a:r>
            <a:r>
              <a:rPr lang="ar-SA" sz="2000" dirty="0" smtClean="0">
                <a:solidFill>
                  <a:srgbClr val="640000"/>
                </a:solidFill>
              </a:rPr>
              <a:t>(</a:t>
            </a:r>
            <a:r>
              <a:rPr lang="en-US" sz="2000" b="1" u="sng" dirty="0" smtClean="0">
                <a:solidFill>
                  <a:srgbClr val="740000"/>
                </a:solidFill>
              </a:rPr>
              <a:t>01</a:t>
            </a:r>
            <a:r>
              <a:rPr lang="ar-SA" sz="2000" dirty="0" smtClean="0">
                <a:solidFill>
                  <a:srgbClr val="640000"/>
                </a:solidFill>
              </a:rPr>
              <a:t>)</a:t>
            </a:r>
            <a:r>
              <a:rPr lang="ar-SA" sz="2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للمستوى </a:t>
            </a:r>
            <a:r>
              <a:rPr lang="ar-SA" sz="2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 الثالث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في الهيكل التنظيمي وهو </a:t>
            </a:r>
            <a:r>
              <a:rPr lang="ar-SA" sz="24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لوحدة الآيزو.</a:t>
            </a:r>
            <a:endParaRPr lang="ar-SA" sz="2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defRPr/>
            </a:pPr>
            <a:endParaRPr lang="ar-SA" sz="2000" dirty="0">
              <a:solidFill>
                <a:srgbClr val="640000"/>
              </a:solidFill>
            </a:endParaRPr>
          </a:p>
          <a:p>
            <a:pPr>
              <a:defRPr/>
            </a:pPr>
            <a:r>
              <a:rPr lang="ar-SA" sz="2000" dirty="0">
                <a:solidFill>
                  <a:srgbClr val="640000"/>
                </a:solidFill>
              </a:rPr>
              <a:t>    </a:t>
            </a:r>
            <a:r>
              <a:rPr lang="ar-SA" sz="2000" dirty="0" smtClean="0">
                <a:solidFill>
                  <a:srgbClr val="640000"/>
                </a:solidFill>
              </a:rPr>
              <a:t>(</a:t>
            </a:r>
            <a:r>
              <a:rPr lang="en-US" sz="2000" b="1" u="sng" dirty="0" smtClean="0">
                <a:solidFill>
                  <a:srgbClr val="09430A"/>
                </a:solidFill>
              </a:rPr>
              <a:t>01</a:t>
            </a:r>
            <a:r>
              <a:rPr lang="ar-SA" sz="2000" dirty="0" smtClean="0">
                <a:solidFill>
                  <a:srgbClr val="640000"/>
                </a:solidFill>
              </a:rPr>
              <a:t>) </a:t>
            </a:r>
            <a:r>
              <a:rPr lang="ar-SA" sz="24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للإجراء الأول.</a:t>
            </a:r>
            <a:endParaRPr lang="en-US" sz="24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425" y="47625"/>
            <a:ext cx="462915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-1" y="439895"/>
            <a:ext cx="9144003" cy="56938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لدى المنظمة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162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عضوا وطنيا، من مجموع </a:t>
            </a:r>
            <a:r>
              <a:rPr lang="ar-SA" sz="4000" dirty="0" smtClean="0">
                <a:solidFill>
                  <a:srgbClr val="640000"/>
                </a:solidFill>
                <a:cs typeface="DecoType Naskh Variants" pitchFamily="2" charset="-78"/>
              </a:rPr>
              <a:t>195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بلدا في العالم.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لدي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ثلاث فئات للعضوية: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u="sng" dirty="0" smtClean="0">
                <a:solidFill>
                  <a:srgbClr val="640000"/>
                </a:solidFill>
                <a:cs typeface="DecoType Naskh Variants" pitchFamily="2" charset="-78"/>
              </a:rPr>
              <a:t>أعضاء الهيئة: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وهي الهيئات الوطنية التي تعتبر الأكثر تمثيلا للمعايير في كل بلد. هذه هي فقط أعضاء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الآيزو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التي يحق لها التصويت.</a:t>
            </a:r>
          </a:p>
          <a:p>
            <a:endParaRPr lang="ar-SA" sz="3600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endParaRPr lang="ar-SA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u="sng" dirty="0" smtClean="0">
                <a:solidFill>
                  <a:srgbClr val="640000"/>
                </a:solidFill>
                <a:cs typeface="DecoType Naskh Variants" pitchFamily="2" charset="-78"/>
              </a:rPr>
              <a:t>الأعضاء المراسلة: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هي الدول التي ليس لديها منظمات معايير. هؤلاء الأعضاء على علم بأعمال المنظمة، ولكنها لا تشارك  في إصدار المعايير.</a:t>
            </a:r>
          </a:p>
          <a:p>
            <a:endParaRPr lang="ar-SA" dirty="0" smtClean="0">
              <a:solidFill>
                <a:srgbClr val="64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29058" y="1428736"/>
            <a:ext cx="5041766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استطلاع آراء المستفيدين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143108" y="3214686"/>
            <a:ext cx="322716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ملفات التدريب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357158" y="5214950"/>
            <a:ext cx="4092787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ملفات </a:t>
            </a:r>
            <a:r>
              <a:rPr lang="ar-SA" sz="60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أهداف الجودة</a:t>
            </a:r>
            <a:endParaRPr lang="en-US" sz="60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71406" y="1285860"/>
            <a:ext cx="8940268" cy="452431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أخوتي الأعزاء</a:t>
            </a:r>
          </a:p>
          <a:p>
            <a:pPr>
              <a:buFont typeface="Arial" pitchFamily="34" charset="0"/>
              <a:buChar char="•"/>
            </a:pPr>
            <a:endParaRPr lang="ar-SA" sz="3200" dirty="0" smtClean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من واقع وجودك في منشأتك أرجو إعداد الوثائق التالية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وصف وأهداف ومهام الكيان الإداري الذي تنتمي إليه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ما هي بتصورك المسؤوليات والصلاحيات التي تحتاجها لتحقيق أهداف الكيان</a:t>
            </a:r>
          </a:p>
          <a:p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الإداري     وإنجاز مهامه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ضع الإجراءات المناسبة التي تراها لقيادة العمل في الكيان الإداري الذي تنتمي إليه</a:t>
            </a:r>
          </a:p>
          <a:p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مقترحاً رسماً توضيحاً لذلك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صمم نموذجاً مناسباً يساهم في إنجاح الإجراء ويظهر فعاليته</a:t>
            </a:r>
            <a:endParaRPr lang="ar-SA" sz="3200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-3" y="1643050"/>
            <a:ext cx="9144003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>
              <a:solidFill>
                <a:srgbClr val="640000"/>
              </a:solidFill>
              <a:cs typeface="DecoType Naskh Variants" pitchFamily="2" charset="-78"/>
            </a:endParaRPr>
          </a:p>
          <a:p>
            <a:r>
              <a:rPr lang="ar-SA" sz="3600" u="sng" dirty="0" smtClean="0">
                <a:solidFill>
                  <a:srgbClr val="640000"/>
                </a:solidFill>
                <a:cs typeface="DecoType Naskh Variants" pitchFamily="2" charset="-78"/>
              </a:rPr>
              <a:t>الأعضاء المشتركة: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من البلدان ذات الاقتصاديات الصغيرة. إنهم يدفعون رسوم مخفضة للعضوية، ولكن يمكن لهم متابعة تطور  المعايير.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الأعضاء المشاركون يطلق عليهم اسم أعضاء 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P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بدلا من الاسم أعضاء 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O 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المعطى للأفراد المراقبة.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DE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57818" y="142873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714488"/>
            <a:ext cx="9144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إن إدارة الجودة هي ضمان فاعلية وكفاءة تطبيق جميع النشاطات اللازمة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لتصميم وتطوير وبالتالي تحقيق الخدمة (المنتج النهائي) في المؤسسات،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ولقياس جودة الخدمات أوجدت المنظمة الدولية </a:t>
            </a:r>
            <a:r>
              <a:rPr lang="ar-SA" sz="3600" dirty="0" err="1" smtClean="0">
                <a:solidFill>
                  <a:srgbClr val="640000"/>
                </a:solidFill>
                <a:cs typeface="DecoType Naskh Variants" pitchFamily="2" charset="-78"/>
              </a:rPr>
              <a:t>للتقييس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ISO</a:t>
            </a:r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 بإصدار </a:t>
            </a:r>
          </a:p>
          <a:p>
            <a:r>
              <a:rPr lang="ar-SA" sz="3600" dirty="0" smtClean="0">
                <a:solidFill>
                  <a:srgbClr val="640000"/>
                </a:solidFill>
                <a:cs typeface="DecoType Naskh Variants" pitchFamily="2" charset="-78"/>
              </a:rPr>
              <a:t>مواصفات قياسية لنظام إدارة الجودة </a:t>
            </a:r>
            <a:r>
              <a:rPr lang="en-US" sz="3600" dirty="0" smtClean="0">
                <a:solidFill>
                  <a:srgbClr val="640000"/>
                </a:solidFill>
                <a:cs typeface="DecoType Naskh Variants" pitchFamily="2" charset="-78"/>
              </a:rPr>
              <a:t>QMS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83&quot;/&gt;&lt;/object&gt;&lt;object type=&quot;3&quot; unique_id=&quot;10004&quot;&gt;&lt;property id=&quot;20148&quot; value=&quot;5&quot;/&gt;&lt;property id=&quot;20300&quot; value=&quot;Slide 2&quot;/&gt;&lt;property id=&quot;20307&quot; value=&quot;256&quot;/&gt;&lt;/object&gt;&lt;object type=&quot;3&quot; unique_id=&quot;10005&quot;&gt;&lt;property id=&quot;20148&quot; value=&quot;5&quot;/&gt;&lt;property id=&quot;20300&quot; value=&quot;Slide 3&quot;/&gt;&lt;property id=&quot;20307&quot; value=&quot;257&quot;/&gt;&lt;/object&gt;&lt;object type=&quot;3&quot; unique_id=&quot;10006&quot;&gt;&lt;property id=&quot;20148&quot; value=&quot;5&quot;/&gt;&lt;property id=&quot;20300&quot; value=&quot;Slide 4&quot;/&gt;&lt;property id=&quot;20307&quot; value=&quot;263&quot;/&gt;&lt;/object&gt;&lt;object type=&quot;3&quot; unique_id=&quot;10007&quot;&gt;&lt;property id=&quot;20148&quot; value=&quot;5&quot;/&gt;&lt;property id=&quot;20300&quot; value=&quot;Slide 5&quot;/&gt;&lt;property id=&quot;20307&quot; value=&quot;261&quot;/&gt;&lt;/object&gt;&lt;object type=&quot;3&quot; unique_id=&quot;10008&quot;&gt;&lt;property id=&quot;20148&quot; value=&quot;5&quot;/&gt;&lt;property id=&quot;20300&quot; value=&quot;Slide 6&quot;/&gt;&lt;property id=&quot;20307&quot; value=&quot;266&quot;/&gt;&lt;/object&gt;&lt;object type=&quot;3&quot; unique_id=&quot;10009&quot;&gt;&lt;property id=&quot;20148&quot; value=&quot;5&quot;/&gt;&lt;property id=&quot;20300&quot; value=&quot;Slide 9&quot;/&gt;&lt;property id=&quot;20307&quot; value=&quot;264&quot;/&gt;&lt;/object&gt;&lt;object type=&quot;3&quot; unique_id=&quot;10010&quot;&gt;&lt;property id=&quot;20148&quot; value=&quot;5&quot;/&gt;&lt;property id=&quot;20300&quot; value=&quot;Slide 11&quot;/&gt;&lt;property id=&quot;20307&quot; value=&quot;271&quot;/&gt;&lt;/object&gt;&lt;object type=&quot;3&quot; unique_id=&quot;10013&quot;&gt;&lt;property id=&quot;20148&quot; value=&quot;5&quot;/&gt;&lt;property id=&quot;20300&quot; value=&quot;Slide 13&quot;/&gt;&lt;property id=&quot;20307&quot; value=&quot;267&quot;/&gt;&lt;/object&gt;&lt;object type=&quot;3&quot; unique_id=&quot;10014&quot;&gt;&lt;property id=&quot;20148&quot; value=&quot;5&quot;/&gt;&lt;property id=&quot;20300&quot; value=&quot;Slide 14&quot;/&gt;&lt;property id=&quot;20307&quot; value=&quot;265&quot;/&gt;&lt;/object&gt;&lt;object type=&quot;3&quot; unique_id=&quot;10015&quot;&gt;&lt;property id=&quot;20148&quot; value=&quot;5&quot;/&gt;&lt;property id=&quot;20300&quot; value=&quot;Slide 15&quot;/&gt;&lt;property id=&quot;20307&quot; value=&quot;273&quot;/&gt;&lt;/object&gt;&lt;object type=&quot;3&quot; unique_id=&quot;10016&quot;&gt;&lt;property id=&quot;20148&quot; value=&quot;5&quot;/&gt;&lt;property id=&quot;20300&quot; value=&quot;Slide 16&quot;/&gt;&lt;property id=&quot;20307&quot; value=&quot;282&quot;/&gt;&lt;/object&gt;&lt;object type=&quot;3&quot; unique_id=&quot;10017&quot;&gt;&lt;property id=&quot;20148&quot; value=&quot;5&quot;/&gt;&lt;property id=&quot;20300&quot; value=&quot;Slide 17&quot;/&gt;&lt;property id=&quot;20307&quot; value=&quot;274&quot;/&gt;&lt;/object&gt;&lt;object type=&quot;3&quot; unique_id=&quot;10018&quot;&gt;&lt;property id=&quot;20148&quot; value=&quot;5&quot;/&gt;&lt;property id=&quot;20300&quot; value=&quot;Slide 18&quot;/&gt;&lt;property id=&quot;20307&quot; value=&quot;269&quot;/&gt;&lt;/object&gt;&lt;object type=&quot;3&quot; unique_id=&quot;10019&quot;&gt;&lt;property id=&quot;20148&quot; value=&quot;5&quot;/&gt;&lt;property id=&quot;20300&quot; value=&quot;Slide 19&quot;/&gt;&lt;property id=&quot;20307&quot; value=&quot;270&quot;/&gt;&lt;/object&gt;&lt;object type=&quot;3&quot; unique_id=&quot;10053&quot;&gt;&lt;property id=&quot;20148&quot; value=&quot;5&quot;/&gt;&lt;property id=&quot;20300&quot; value=&quot;Slide 7&quot;/&gt;&lt;property id=&quot;20307&quot; value=&quot;285&quot;/&gt;&lt;/object&gt;&lt;object type=&quot;3&quot; unique_id=&quot;10054&quot;&gt;&lt;property id=&quot;20148&quot; value=&quot;5&quot;/&gt;&lt;property id=&quot;20300&quot; value=&quot;Slide 8&quot;/&gt;&lt;property id=&quot;20307&quot; value=&quot;284&quot;/&gt;&lt;/object&gt;&lt;object type=&quot;3&quot; unique_id=&quot;10055&quot;&gt;&lt;property id=&quot;20148&quot; value=&quot;5&quot;/&gt;&lt;property id=&quot;20300&quot; value=&quot;Slide 10&quot;/&gt;&lt;property id=&quot;20307&quot; value=&quot;287&quot;/&gt;&lt;/object&gt;&lt;object type=&quot;3&quot; unique_id=&quot;10056&quot;&gt;&lt;property id=&quot;20148&quot; value=&quot;5&quot;/&gt;&lt;property id=&quot;20300&quot; value=&quot;Slide 12&quot;/&gt;&lt;property id=&quot;20307&quot; value=&quot;288&quot;/&gt;&lt;/object&gt;&lt;object type=&quot;3&quot; unique_id=&quot;10057&quot;&gt;&lt;property id=&quot;20148&quot; value=&quot;5&quot;/&gt;&lt;property id=&quot;20300&quot; value=&quot;Slide 20&quot;/&gt;&lt;property id=&quot;20307&quot; value=&quot;295&quot;/&gt;&lt;/object&gt;&lt;object type=&quot;3&quot; unique_id=&quot;10058&quot;&gt;&lt;property id=&quot;20148&quot; value=&quot;5&quot;/&gt;&lt;property id=&quot;20300&quot; value=&quot;Slide 21&quot;/&gt;&lt;property id=&quot;20307&quot; value=&quot;296&quot;/&gt;&lt;/object&gt;&lt;object type=&quot;3&quot; unique_id=&quot;10059&quot;&gt;&lt;property id=&quot;20148&quot; value=&quot;5&quot;/&gt;&lt;property id=&quot;20300&quot; value=&quot;Slide 22&quot;/&gt;&lt;property id=&quot;20307&quot; value=&quot;309&quot;/&gt;&lt;/object&gt;&lt;object type=&quot;3&quot; unique_id=&quot;10060&quot;&gt;&lt;property id=&quot;20148&quot; value=&quot;5&quot;/&gt;&lt;property id=&quot;20300&quot; value=&quot;Slide 23&quot;/&gt;&lt;property id=&quot;20307&quot; value=&quot;312&quot;/&gt;&lt;/object&gt;&lt;object type=&quot;3&quot; unique_id=&quot;10061&quot;&gt;&lt;property id=&quot;20148&quot; value=&quot;5&quot;/&gt;&lt;property id=&quot;20300&quot; value=&quot;Slide 24&quot;/&gt;&lt;property id=&quot;20307&quot; value=&quot;297&quot;/&gt;&lt;/object&gt;&lt;object type=&quot;3&quot; unique_id=&quot;10062&quot;&gt;&lt;property id=&quot;20148&quot; value=&quot;5&quot;/&gt;&lt;property id=&quot;20300&quot; value=&quot;Slide 25&quot;/&gt;&lt;property id=&quot;20307&quot; value=&quot;311&quot;/&gt;&lt;/object&gt;&lt;object type=&quot;3&quot; unique_id=&quot;10063&quot;&gt;&lt;property id=&quot;20148&quot; value=&quot;5&quot;/&gt;&lt;property id=&quot;20300&quot; value=&quot;Slide 26&quot;/&gt;&lt;property id=&quot;20307&quot; value=&quot;310&quot;/&gt;&lt;/object&gt;&lt;object type=&quot;3&quot; unique_id=&quot;10064&quot;&gt;&lt;property id=&quot;20148&quot; value=&quot;5&quot;/&gt;&lt;property id=&quot;20300&quot; value=&quot;Slide 27&quot;/&gt;&lt;property id=&quot;20307&quot; value=&quot;313&quot;/&gt;&lt;/object&gt;&lt;object type=&quot;3&quot; unique_id=&quot;10065&quot;&gt;&lt;property id=&quot;20148&quot; value=&quot;5&quot;/&gt;&lt;property id=&quot;20300&quot; value=&quot;Slide 28&quot;/&gt;&lt;property id=&quot;20307&quot; value=&quot;300&quot;/&gt;&lt;/object&gt;&lt;object type=&quot;3&quot; unique_id=&quot;10066&quot;&gt;&lt;property id=&quot;20148&quot; value=&quot;5&quot;/&gt;&lt;property id=&quot;20300&quot; value=&quot;Slide 29&quot;/&gt;&lt;property id=&quot;20307&quot; value=&quot;301&quot;/&gt;&lt;/object&gt;&lt;object type=&quot;3&quot; unique_id=&quot;10067&quot;&gt;&lt;property id=&quot;20148&quot; value=&quot;5&quot;/&gt;&lt;property id=&quot;20300&quot; value=&quot;Slide 30&quot;/&gt;&lt;property id=&quot;20307&quot; value=&quot;328&quot;/&gt;&lt;/object&gt;&lt;object type=&quot;3&quot; unique_id=&quot;10068&quot;&gt;&lt;property id=&quot;20148&quot; value=&quot;5&quot;/&gt;&lt;property id=&quot;20300&quot; value=&quot;Slide 31&quot;/&gt;&lt;property id=&quot;20307&quot; value=&quot;314&quot;/&gt;&lt;/object&gt;&lt;object type=&quot;3&quot; unique_id=&quot;10069&quot;&gt;&lt;property id=&quot;20148&quot; value=&quot;5&quot;/&gt;&lt;property id=&quot;20300&quot; value=&quot;Slide 32&quot;/&gt;&lt;property id=&quot;20307&quot; value=&quot;327&quot;/&gt;&lt;/object&gt;&lt;object type=&quot;3&quot; unique_id=&quot;10070&quot;&gt;&lt;property id=&quot;20148&quot; value=&quot;5&quot;/&gt;&lt;property id=&quot;20300&quot; value=&quot;Slide 33&quot;/&gt;&lt;property id=&quot;20307&quot; value=&quot;315&quot;/&gt;&lt;/object&gt;&lt;object type=&quot;3&quot; unique_id=&quot;10071&quot;&gt;&lt;property id=&quot;20148&quot; value=&quot;5&quot;/&gt;&lt;property id=&quot;20300&quot; value=&quot;Slide 34&quot;/&gt;&lt;property id=&quot;20307&quot; value=&quot;316&quot;/&gt;&lt;/object&gt;&lt;object type=&quot;3&quot; unique_id=&quot;10072&quot;&gt;&lt;property id=&quot;20148&quot; value=&quot;5&quot;/&gt;&lt;property id=&quot;20300&quot; value=&quot;Slide 35&quot;/&gt;&lt;property id=&quot;20307&quot; value=&quot;317&quot;/&gt;&lt;/object&gt;&lt;object type=&quot;3&quot; unique_id=&quot;10073&quot;&gt;&lt;property id=&quot;20148&quot; value=&quot;5&quot;/&gt;&lt;property id=&quot;20300&quot; value=&quot;Slide 36&quot;/&gt;&lt;property id=&quot;20307&quot; value=&quot;318&quot;/&gt;&lt;/object&gt;&lt;object type=&quot;3&quot; unique_id=&quot;10074&quot;&gt;&lt;property id=&quot;20148&quot; value=&quot;5&quot;/&gt;&lt;property id=&quot;20300&quot; value=&quot;Slide 37&quot;/&gt;&lt;property id=&quot;20307&quot; value=&quot;319&quot;/&gt;&lt;/object&gt;&lt;object type=&quot;3&quot; unique_id=&quot;10075&quot;&gt;&lt;property id=&quot;20148&quot; value=&quot;5&quot;/&gt;&lt;property id=&quot;20300&quot; value=&quot;Slide 38&quot;/&gt;&lt;property id=&quot;20307&quot; value=&quot;302&quot;/&gt;&lt;/object&gt;&lt;object type=&quot;3&quot; unique_id=&quot;10076&quot;&gt;&lt;property id=&quot;20148&quot; value=&quot;5&quot;/&gt;&lt;property id=&quot;20300&quot; value=&quot;Slide 39&quot;/&gt;&lt;property id=&quot;20307&quot; value=&quot;320&quot;/&gt;&lt;/object&gt;&lt;object type=&quot;3&quot; unique_id=&quot;10077&quot;&gt;&lt;property id=&quot;20148&quot; value=&quot;5&quot;/&gt;&lt;property id=&quot;20300&quot; value=&quot;Slide 40&quot;/&gt;&lt;property id=&quot;20307&quot; value=&quot;321&quot;/&gt;&lt;/object&gt;&lt;object type=&quot;3&quot; unique_id=&quot;10078&quot;&gt;&lt;property id=&quot;20148&quot; value=&quot;5&quot;/&gt;&lt;property id=&quot;20300&quot; value=&quot;Slide 41&quot;/&gt;&lt;property id=&quot;20307&quot; value=&quot;322&quot;/&gt;&lt;/object&gt;&lt;/object&gt;&lt;object type=&quot;8&quot; unique_id=&quot;1005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3812874-0219-472A-987D-2413DC0509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65E244-BFD5-4B21-B86D-863F2A42DB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1A7E60-57A2-46BF-BCD2-94102C01AEE4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5597</TotalTime>
  <Words>2377</Words>
  <Application>Microsoft Office PowerPoint</Application>
  <PresentationFormat>عرض على الشاشة (3:4)‏</PresentationFormat>
  <Paragraphs>620</Paragraphs>
  <Slides>71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71</vt:i4>
      </vt:variant>
    </vt:vector>
  </HeadingPairs>
  <TitlesOfParts>
    <vt:vector size="72" baseType="lpstr">
      <vt:lpstr>تصميم افتراضي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</vt:vector>
  </TitlesOfParts>
  <Company>Abhari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hisham</cp:lastModifiedBy>
  <cp:revision>168</cp:revision>
  <dcterms:created xsi:type="dcterms:W3CDTF">2002-06-19T15:33:30Z</dcterms:created>
  <dcterms:modified xsi:type="dcterms:W3CDTF">2017-03-04T09:14:37Z</dcterms:modified>
</cp:coreProperties>
</file>