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56" r:id="rId3"/>
    <p:sldId id="278" r:id="rId4"/>
    <p:sldId id="257" r:id="rId5"/>
    <p:sldId id="276" r:id="rId6"/>
    <p:sldId id="304" r:id="rId7"/>
    <p:sldId id="306" r:id="rId8"/>
    <p:sldId id="282" r:id="rId9"/>
    <p:sldId id="283" r:id="rId10"/>
    <p:sldId id="285" r:id="rId11"/>
    <p:sldId id="288" r:id="rId12"/>
    <p:sldId id="292" r:id="rId13"/>
    <p:sldId id="297" r:id="rId14"/>
    <p:sldId id="299" r:id="rId15"/>
    <p:sldId id="300" r:id="rId16"/>
    <p:sldId id="307" r:id="rId17"/>
    <p:sldId id="308" r:id="rId18"/>
    <p:sldId id="309" r:id="rId19"/>
    <p:sldId id="314" r:id="rId20"/>
    <p:sldId id="31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9" autoAdjust="0"/>
    <p:restoredTop sz="94660"/>
  </p:normalViewPr>
  <p:slideViewPr>
    <p:cSldViewPr>
      <p:cViewPr varScale="1">
        <p:scale>
          <a:sx n="68" d="100"/>
          <a:sy n="68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A4DFF4B-6B4F-4B34-9A12-8260B7C452F0}" type="datetimeFigureOut">
              <a:rPr lang="ar-SA" smtClean="0"/>
              <a:t>11/01/1436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DCDF401-77EF-4C79-8B36-7878B4434B9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91809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6062B-F35D-44DA-90B9-1631C7C2E8F9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6628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40708-D738-4C98-8979-0505035BF160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970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6F3F5-78B6-44F9-9C95-0F230F622323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70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7852F-17BD-4873-8A1C-8C1FEBFA1314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858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5979F-BABE-40F0-894D-B77C83C99894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308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38CDE-7FD4-413D-A612-BD01128A9083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314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2D227-729B-4C73-9399-7E87F9BC821D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6519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12DBE-71DD-4A05-89DB-BE397EE9BA9C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973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39B6D-DE4D-42EC-985C-9A97A7617618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0652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81119-5529-48E5-BBAB-5B6F552DE822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783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2E8EC-D86A-46D3-8C02-4FF34161F012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35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FD94FB-55C9-4EB3-994B-57E8EB8EB0FE}" type="slidenum">
              <a:rPr lang="en-US" altLang="ar-SA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501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.uk/url?sa=i&amp;rct=j&amp;q=&amp;esrc=s&amp;source=images&amp;cd=&amp;cad=rja&amp;uact=8&amp;docid=Sa3ZXhM1gj0A-M&amp;tbnid=5yJyxNpub78hNM:&amp;ved=0CAUQjRw&amp;url=http://arthurqkulls.blogspot.com/2011/09/picture-of-parts-of-tongue.html&amp;ei=SWvwU4uoD6bb7Ab8nYHgAw&amp;psig=AFQjCNFDxITkAYi4YE-B0pjj7ek-BzCeiQ&amp;ust=140835134342547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19200" y="1905000"/>
            <a:ext cx="7772400" cy="1470025"/>
          </a:xfrm>
        </p:spPr>
        <p:txBody>
          <a:bodyPr/>
          <a:lstStyle/>
          <a:p>
            <a:r>
              <a:rPr lang="en-US" dirty="0" smtClean="0"/>
              <a:t>Digestive system</a:t>
            </a:r>
            <a:br>
              <a:rPr lang="en-US" dirty="0" smtClean="0"/>
            </a:br>
            <a:endParaRPr lang="ar-SA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609600"/>
            <a:ext cx="3048000" cy="5326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28800" y="3581400"/>
            <a:ext cx="2590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Dr. </a:t>
            </a:r>
            <a:r>
              <a:rPr lang="en-US" b="1" dirty="0" err="1" smtClean="0"/>
              <a:t>Malak</a:t>
            </a:r>
            <a:r>
              <a:rPr lang="en-US" b="1" dirty="0" smtClean="0"/>
              <a:t> </a:t>
            </a:r>
            <a:r>
              <a:rPr lang="en-US" b="1" dirty="0" err="1" smtClean="0"/>
              <a:t>Qattan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8336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B24A2-BBE3-4E65-83EF-B14C0B8F1210}" type="slidenum">
              <a:rPr lang="en-US" altLang="ar-SA"/>
              <a:pPr/>
              <a:t>10</a:t>
            </a:fld>
            <a:endParaRPr lang="en-US" altLang="ar-SA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altLang="ar-SA" sz="3600"/>
              <a:t>Small intestine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229600" cy="4906963"/>
          </a:xfrm>
        </p:spPr>
        <p:txBody>
          <a:bodyPr/>
          <a:lstStyle/>
          <a:p>
            <a:r>
              <a:rPr lang="en-US" altLang="ar-SA" dirty="0"/>
              <a:t>Longest part of alimentary canal (2.7-5 m)</a:t>
            </a:r>
          </a:p>
          <a:p>
            <a:r>
              <a:rPr lang="en-US" altLang="ar-SA" dirty="0"/>
              <a:t>Most enzymatic digestion occurs here</a:t>
            </a:r>
          </a:p>
          <a:p>
            <a:pPr lvl="1"/>
            <a:r>
              <a:rPr lang="en-US" altLang="ar-SA" dirty="0"/>
              <a:t>Most enzymes secreted by </a:t>
            </a:r>
            <a:r>
              <a:rPr lang="en-US" altLang="ar-SA" i="1" dirty="0"/>
              <a:t>pancreas</a:t>
            </a:r>
            <a:r>
              <a:rPr lang="en-US" altLang="ar-SA" dirty="0"/>
              <a:t>, not small intestine</a:t>
            </a:r>
          </a:p>
          <a:p>
            <a:r>
              <a:rPr lang="en-US" altLang="ar-SA" dirty="0"/>
              <a:t>Almost all absorption of nutrients</a:t>
            </a:r>
          </a:p>
          <a:p>
            <a:r>
              <a:rPr lang="en-US" altLang="ar-SA" dirty="0"/>
              <a:t>3-6 hour process</a:t>
            </a:r>
          </a:p>
          <a:p>
            <a:pPr marL="0" indent="0">
              <a:buNone/>
            </a:pPr>
            <a:endParaRPr lang="en-US" altLang="ar-SA" dirty="0"/>
          </a:p>
        </p:txBody>
      </p:sp>
      <p:pic>
        <p:nvPicPr>
          <p:cNvPr id="100356" name="Picture 4" descr="22-01_DigestivOrgans_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50909" r="18823" b="10909"/>
          <a:stretch>
            <a:fillRect/>
          </a:stretch>
        </p:blipFill>
        <p:spPr bwMode="auto">
          <a:xfrm>
            <a:off x="5500688" y="3902075"/>
            <a:ext cx="3567112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4343400" y="5522913"/>
            <a:ext cx="3067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ar-SA" sz="1800" b="0"/>
              <a:t>Small intestine___________</a:t>
            </a:r>
          </a:p>
        </p:txBody>
      </p:sp>
    </p:spTree>
    <p:extLst>
      <p:ext uri="{BB962C8B-B14F-4D97-AF65-F5344CB8AC3E}">
        <p14:creationId xmlns:p14="http://schemas.microsoft.com/office/powerpoint/2010/main" val="98550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D2B1D-F1A0-41B7-BD9F-BE94792A4199}" type="slidenum">
              <a:rPr lang="en-US" altLang="ar-SA"/>
              <a:pPr/>
              <a:t>11</a:t>
            </a:fld>
            <a:endParaRPr lang="en-US" altLang="ar-SA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22238"/>
            <a:ext cx="4876800" cy="715962"/>
          </a:xfrm>
        </p:spPr>
        <p:txBody>
          <a:bodyPr/>
          <a:lstStyle/>
          <a:p>
            <a:r>
              <a:rPr lang="en-US" altLang="ar-SA" sz="3600" dirty="0" smtClean="0"/>
              <a:t>       Large </a:t>
            </a:r>
            <a:r>
              <a:rPr lang="en-US" altLang="ar-SA" sz="3600" dirty="0"/>
              <a:t>intestine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46238"/>
            <a:ext cx="3124200" cy="4906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ar-SA" dirty="0"/>
          </a:p>
          <a:p>
            <a:pPr>
              <a:buFont typeface="Wingdings" pitchFamily="2" charset="2"/>
              <a:buNone/>
            </a:pPr>
            <a:r>
              <a:rPr lang="en-US" altLang="ar-SA" i="1" dirty="0"/>
              <a:t>Subdivisions</a:t>
            </a:r>
          </a:p>
          <a:p>
            <a:r>
              <a:rPr lang="en-US" altLang="ar-SA" sz="2400" dirty="0" smtClean="0"/>
              <a:t>Cecum</a:t>
            </a:r>
            <a:endParaRPr lang="en-US" altLang="ar-SA" sz="2400" dirty="0"/>
          </a:p>
          <a:p>
            <a:r>
              <a:rPr lang="en-US" altLang="ar-SA" sz="2400" dirty="0" smtClean="0"/>
              <a:t>Appendix</a:t>
            </a:r>
            <a:endParaRPr lang="en-US" altLang="ar-SA" sz="2400" dirty="0"/>
          </a:p>
          <a:p>
            <a:r>
              <a:rPr lang="en-US" altLang="ar-SA" sz="2400" dirty="0" smtClean="0"/>
              <a:t>Colon</a:t>
            </a:r>
            <a:endParaRPr lang="en-US" altLang="ar-SA" sz="2400" dirty="0"/>
          </a:p>
          <a:p>
            <a:r>
              <a:rPr lang="en-US" altLang="ar-SA" sz="2400" dirty="0" smtClean="0"/>
              <a:t>Rectum</a:t>
            </a:r>
            <a:endParaRPr lang="en-US" altLang="ar-SA" sz="2400" dirty="0"/>
          </a:p>
          <a:p>
            <a:r>
              <a:rPr lang="en-US" altLang="ar-SA" sz="2400" dirty="0" smtClean="0"/>
              <a:t>Anal </a:t>
            </a:r>
            <a:r>
              <a:rPr lang="en-US" altLang="ar-SA" sz="2400" dirty="0"/>
              <a:t>canal</a:t>
            </a:r>
          </a:p>
        </p:txBody>
      </p:sp>
      <p:pic>
        <p:nvPicPr>
          <p:cNvPr id="62468" name="Picture 4" descr="22-18a_LargeIntestne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3" t="9412" r="6363" b="7059"/>
          <a:stretch>
            <a:fillRect/>
          </a:stretch>
        </p:blipFill>
        <p:spPr bwMode="auto">
          <a:xfrm>
            <a:off x="2559050" y="1828800"/>
            <a:ext cx="6584950" cy="486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228600" y="838200"/>
            <a:ext cx="6781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ar-SA" sz="2400" dirty="0" smtClean="0"/>
              <a:t>Main </a:t>
            </a:r>
            <a:r>
              <a:rPr lang="en-US" altLang="ar-SA" sz="2400" dirty="0"/>
              <a:t>function: to absorb water and electrolytes</a:t>
            </a:r>
          </a:p>
        </p:txBody>
      </p:sp>
    </p:spTree>
    <p:extLst>
      <p:ext uri="{BB962C8B-B14F-4D97-AF65-F5344CB8AC3E}">
        <p14:creationId xmlns:p14="http://schemas.microsoft.com/office/powerpoint/2010/main" val="36225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4965-AA5E-4865-A6D1-593202D02213}" type="slidenum">
              <a:rPr lang="en-US" altLang="ar-SA">
                <a:solidFill>
                  <a:srgbClr val="000000"/>
                </a:solidFill>
              </a:rPr>
              <a:pPr/>
              <a:t>12</a:t>
            </a:fld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52400"/>
            <a:ext cx="4572000" cy="868362"/>
          </a:xfrm>
        </p:spPr>
        <p:txBody>
          <a:bodyPr/>
          <a:lstStyle/>
          <a:p>
            <a:r>
              <a:rPr lang="en-US" altLang="ar-SA" sz="4000" dirty="0"/>
              <a:t>The Liver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40386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ar-SA" sz="2400" dirty="0"/>
              <a:t>Largest gland in the body </a:t>
            </a:r>
            <a:endParaRPr lang="en-US" altLang="ar-SA" sz="2400" dirty="0" smtClean="0"/>
          </a:p>
          <a:p>
            <a:pPr>
              <a:lnSpc>
                <a:spcPct val="80000"/>
              </a:lnSpc>
            </a:pPr>
            <a:r>
              <a:rPr lang="en-US" altLang="ar-SA" sz="2400" dirty="0" smtClean="0"/>
              <a:t>Over </a:t>
            </a:r>
            <a:r>
              <a:rPr lang="en-US" altLang="ar-SA" sz="2400" dirty="0"/>
              <a:t>500 functions</a:t>
            </a:r>
          </a:p>
          <a:p>
            <a:pPr>
              <a:lnSpc>
                <a:spcPct val="80000"/>
              </a:lnSpc>
            </a:pPr>
            <a:r>
              <a:rPr lang="en-US" altLang="ar-SA" sz="2400" dirty="0" smtClean="0"/>
              <a:t>R </a:t>
            </a:r>
            <a:r>
              <a:rPr lang="en-US" altLang="ar-SA" sz="2400" dirty="0"/>
              <a:t>and L </a:t>
            </a:r>
            <a:r>
              <a:rPr lang="en-US" altLang="ar-SA" sz="2400" dirty="0" smtClean="0"/>
              <a:t>lobes</a:t>
            </a:r>
            <a:endParaRPr lang="en-US" altLang="ar-SA" sz="2000" dirty="0"/>
          </a:p>
          <a:p>
            <a:pPr marL="0" indent="0">
              <a:lnSpc>
                <a:spcPct val="80000"/>
              </a:lnSpc>
              <a:buNone/>
            </a:pPr>
            <a:endParaRPr lang="en-US" altLang="ar-SA" sz="2400" dirty="0"/>
          </a:p>
        </p:txBody>
      </p:sp>
      <p:pic>
        <p:nvPicPr>
          <p:cNvPr id="66564" name="Picture 4" descr="22-21a_Liver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65"/>
          <a:stretch>
            <a:fillRect/>
          </a:stretch>
        </p:blipFill>
        <p:spPr bwMode="auto">
          <a:xfrm>
            <a:off x="4100513" y="3367088"/>
            <a:ext cx="5119687" cy="349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65" name="Picture 5" descr="22-04c_AntAbdWallDiv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30000" r="16470" b="19090"/>
          <a:stretch>
            <a:fillRect/>
          </a:stretch>
        </p:blipFill>
        <p:spPr bwMode="auto">
          <a:xfrm>
            <a:off x="5257800" y="152400"/>
            <a:ext cx="3702050" cy="384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96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EE568-50D6-4933-975B-77F93B5F2667}" type="slidenum">
              <a:rPr lang="en-US" altLang="ar-SA"/>
              <a:pPr/>
              <a:t>13</a:t>
            </a:fld>
            <a:endParaRPr lang="en-US" altLang="ar-SA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274"/>
            <a:ext cx="3276600" cy="762000"/>
          </a:xfrm>
        </p:spPr>
        <p:txBody>
          <a:bodyPr/>
          <a:lstStyle/>
          <a:p>
            <a:r>
              <a:rPr lang="en-US" altLang="ar-SA" sz="3600" dirty="0" smtClean="0"/>
              <a:t>Gallbladder</a:t>
            </a:r>
            <a:endParaRPr lang="en-US" altLang="ar-SA" sz="3200" dirty="0">
              <a:solidFill>
                <a:srgbClr val="669900"/>
              </a:solidFill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3733800" cy="3810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ar-SA" sz="2400" dirty="0"/>
              <a:t>Bile is produced in the liver</a:t>
            </a:r>
          </a:p>
          <a:p>
            <a:pPr>
              <a:lnSpc>
                <a:spcPct val="80000"/>
              </a:lnSpc>
            </a:pPr>
            <a:r>
              <a:rPr lang="en-US" altLang="ar-SA" sz="2400" dirty="0"/>
              <a:t>Bile is stored in the gallbladder</a:t>
            </a:r>
          </a:p>
          <a:p>
            <a:pPr>
              <a:lnSpc>
                <a:spcPct val="80000"/>
              </a:lnSpc>
            </a:pPr>
            <a:r>
              <a:rPr lang="en-US" altLang="ar-SA" sz="2400" dirty="0"/>
              <a:t>Bile is excreted into the duodenum when needed (fatty meal)</a:t>
            </a:r>
          </a:p>
          <a:p>
            <a:pPr>
              <a:lnSpc>
                <a:spcPct val="80000"/>
              </a:lnSpc>
            </a:pPr>
            <a:r>
              <a:rPr lang="en-US" altLang="ar-SA" sz="2400" dirty="0"/>
              <a:t>Bile helps dissolve fat and cholesterol</a:t>
            </a:r>
          </a:p>
          <a:p>
            <a:pPr>
              <a:lnSpc>
                <a:spcPct val="80000"/>
              </a:lnSpc>
            </a:pPr>
            <a:r>
              <a:rPr lang="en-US" altLang="ar-SA" sz="2400" dirty="0"/>
              <a:t>If bile salts crystallize, gall stones are </a:t>
            </a:r>
            <a:r>
              <a:rPr lang="en-US" altLang="ar-SA" sz="2400" dirty="0" smtClean="0"/>
              <a:t>formed</a:t>
            </a:r>
            <a:endParaRPr lang="en-US" altLang="ar-SA" sz="2400" dirty="0"/>
          </a:p>
        </p:txBody>
      </p:sp>
      <p:pic>
        <p:nvPicPr>
          <p:cNvPr id="113670" name="Picture 6" descr="22-16_Duodenum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29" b="15294"/>
          <a:stretch>
            <a:fillRect/>
          </a:stretch>
        </p:blipFill>
        <p:spPr bwMode="auto">
          <a:xfrm>
            <a:off x="4190999" y="1126735"/>
            <a:ext cx="4963551" cy="495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4495800" y="6110288"/>
            <a:ext cx="3222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ar-SA" sz="2800" b="0" i="1">
                <a:solidFill>
                  <a:srgbClr val="6699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3990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D6F-68EC-41DF-96B4-21007E245437}" type="slidenum">
              <a:rPr lang="en-US" altLang="ar-SA"/>
              <a:pPr/>
              <a:t>14</a:t>
            </a:fld>
            <a:endParaRPr lang="en-US" altLang="ar-SA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379788" y="0"/>
            <a:ext cx="3048000" cy="1371600"/>
          </a:xfrm>
        </p:spPr>
        <p:txBody>
          <a:bodyPr/>
          <a:lstStyle/>
          <a:p>
            <a:r>
              <a:rPr lang="en-US" altLang="ar-SA" sz="4000" dirty="0"/>
              <a:t>Pancreas</a:t>
            </a:r>
            <a:br>
              <a:rPr lang="en-US" altLang="ar-SA" sz="4000" dirty="0"/>
            </a:br>
            <a:endParaRPr lang="en-US" altLang="ar-SA" sz="3200" dirty="0"/>
          </a:p>
        </p:txBody>
      </p:sp>
      <p:pic>
        <p:nvPicPr>
          <p:cNvPr id="11674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698" y="2438400"/>
            <a:ext cx="2998788" cy="303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28600" y="1479549"/>
            <a:ext cx="60467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altLang="ar-SA" b="1" i="1" kern="0" dirty="0" smtClean="0"/>
              <a:t> </a:t>
            </a:r>
            <a:r>
              <a:rPr lang="en-US" altLang="ar-SA" sz="2000" dirty="0"/>
              <a:t>Pancreatic function</a:t>
            </a:r>
            <a:br>
              <a:rPr lang="en-US" altLang="ar-SA" sz="2000" dirty="0"/>
            </a:br>
            <a:r>
              <a:rPr lang="en-US" altLang="ar-SA" sz="2000" dirty="0"/>
              <a:t>(hormones released into </a:t>
            </a:r>
            <a:r>
              <a:rPr lang="en-US" altLang="ar-SA" sz="2000" dirty="0" smtClean="0"/>
              <a:t>blood)</a:t>
            </a:r>
          </a:p>
          <a:p>
            <a:pPr marL="0" indent="0">
              <a:buNone/>
            </a:pPr>
            <a:r>
              <a:rPr lang="en-US" altLang="ar-SA" sz="2000" b="1" i="1" kern="0" dirty="0" smtClean="0"/>
              <a:t>Islets of Langerhans</a:t>
            </a:r>
            <a:r>
              <a:rPr lang="en-US" altLang="ar-SA" sz="2000" kern="0" dirty="0" smtClean="0"/>
              <a:t> are the hormone secreting cells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ar-SA" sz="2000" b="1" i="1" kern="0" dirty="0" smtClean="0"/>
              <a:t>1. Insulin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ar-SA" sz="2000" kern="0" dirty="0" smtClean="0"/>
              <a:t>Lowers blood glucose (sugar)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ar-SA" sz="2000" b="1" i="1" kern="0" dirty="0" smtClean="0"/>
              <a:t>2. Glucagon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ar-SA" sz="2000" kern="0" dirty="0" smtClean="0"/>
              <a:t>Raises blood glucose (sugar)</a:t>
            </a:r>
          </a:p>
          <a:p>
            <a:pPr marL="457200" lvl="1" indent="0">
              <a:buFont typeface="Wingdings" pitchFamily="2" charset="2"/>
              <a:buNone/>
            </a:pPr>
            <a:endParaRPr lang="en-US" altLang="ar-SA" kern="0" dirty="0"/>
          </a:p>
        </p:txBody>
      </p:sp>
    </p:spTree>
    <p:extLst>
      <p:ext uri="{BB962C8B-B14F-4D97-AF65-F5344CB8AC3E}">
        <p14:creationId xmlns:p14="http://schemas.microsoft.com/office/powerpoint/2010/main" val="291682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0070C0"/>
                </a:solidFill>
              </a:rPr>
              <a:t>Diseases of the Digestive </a:t>
            </a:r>
            <a:r>
              <a:rPr lang="en-US" sz="2400" b="1" dirty="0" smtClean="0">
                <a:solidFill>
                  <a:srgbClr val="0070C0"/>
                </a:solidFill>
              </a:rPr>
              <a:t>System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kern="1200" dirty="0">
                <a:solidFill>
                  <a:prstClr val="black"/>
                </a:solidFill>
                <a:latin typeface="Calibri"/>
              </a:rPr>
              <a:t>The most common problems </a:t>
            </a:r>
            <a:r>
              <a:rPr lang="en-US" sz="1800" kern="1200" dirty="0">
                <a:solidFill>
                  <a:prstClr val="black"/>
                </a:solidFill>
                <a:latin typeface="Calibri"/>
              </a:rPr>
              <a:t>experienced are: bloating, heartburn and acidity, colitis, constipation, </a:t>
            </a:r>
            <a:r>
              <a:rPr lang="en-US" sz="1800" kern="1200" dirty="0" smtClean="0">
                <a:solidFill>
                  <a:prstClr val="black"/>
                </a:solidFill>
                <a:latin typeface="Calibri"/>
              </a:rPr>
              <a:t>diarrhea, </a:t>
            </a:r>
            <a:r>
              <a:rPr lang="en-US" sz="1800" kern="1200" dirty="0">
                <a:solidFill>
                  <a:prstClr val="black"/>
                </a:solidFill>
                <a:latin typeface="Calibri"/>
              </a:rPr>
              <a:t>nausea and vomiting, trouble digesting</a:t>
            </a:r>
            <a:r>
              <a:rPr lang="en-US" sz="1800" kern="1200" dirty="0" smtClean="0">
                <a:solidFill>
                  <a:prstClr val="black"/>
                </a:solidFill>
                <a:latin typeface="Calibri"/>
              </a:rPr>
              <a:t>...</a:t>
            </a:r>
            <a:endParaRPr lang="en-US" sz="3000" dirty="0" smtClean="0"/>
          </a:p>
          <a:p>
            <a:pPr marL="514350" indent="-514350"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en-US" sz="3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Tooth </a:t>
            </a:r>
            <a:r>
              <a:rPr lang="en-US" sz="3000" dirty="0">
                <a:latin typeface="Aparajita" panose="020B0604020202020204" pitchFamily="34" charset="0"/>
                <a:cs typeface="Aparajita" panose="020B0604020202020204" pitchFamily="34" charset="0"/>
              </a:rPr>
              <a:t>Decay (dental caries) Bacterial Diseases of the Upper Digestive Tract (</a:t>
            </a:r>
            <a:r>
              <a:rPr lang="en-US" sz="3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Mouth)</a:t>
            </a:r>
            <a:endParaRPr lang="en-US" sz="3000" dirty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>
              <a:buClr>
                <a:schemeClr val="tx2"/>
              </a:buClr>
            </a:pPr>
            <a:r>
              <a:rPr lang="en-US" sz="3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Most </a:t>
            </a:r>
            <a:r>
              <a:rPr lang="en-US" sz="3000" dirty="0">
                <a:latin typeface="Aparajita" panose="020B0604020202020204" pitchFamily="34" charset="0"/>
                <a:cs typeface="Aparajita" panose="020B0604020202020204" pitchFamily="34" charset="0"/>
              </a:rPr>
              <a:t>common infectious disease of </a:t>
            </a:r>
            <a:r>
              <a:rPr lang="en-US" sz="3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humans</a:t>
            </a:r>
          </a:p>
          <a:p>
            <a:pPr>
              <a:buClr>
                <a:schemeClr val="tx2"/>
              </a:buClr>
            </a:pPr>
            <a:r>
              <a:rPr lang="en-US" sz="3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 Young </a:t>
            </a:r>
            <a:r>
              <a:rPr lang="en-US" sz="3000" dirty="0">
                <a:latin typeface="Aparajita" panose="020B0604020202020204" pitchFamily="34" charset="0"/>
                <a:cs typeface="Aparajita" panose="020B0604020202020204" pitchFamily="34" charset="0"/>
              </a:rPr>
              <a:t>are more susceptible than old</a:t>
            </a:r>
          </a:p>
        </p:txBody>
      </p:sp>
    </p:spTree>
    <p:extLst>
      <p:ext uri="{BB962C8B-B14F-4D97-AF65-F5344CB8AC3E}">
        <p14:creationId xmlns:p14="http://schemas.microsoft.com/office/powerpoint/2010/main" val="61052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  <a:buFontTx/>
              <a:buNone/>
            </a:pPr>
            <a:r>
              <a:rPr lang="en-US" sz="3000" dirty="0" smtClean="0"/>
              <a:t>2. Gastritis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en-US" sz="3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 </a:t>
            </a:r>
            <a:r>
              <a:rPr lang="en-US" sz="3000" dirty="0">
                <a:latin typeface="Aparajita" panose="020B0604020202020204" pitchFamily="34" charset="0"/>
                <a:cs typeface="Aparajita" panose="020B0604020202020204" pitchFamily="34" charset="0"/>
              </a:rPr>
              <a:t>Inflammation of the stomach associated with the production of gastric </a:t>
            </a:r>
            <a:r>
              <a:rPr lang="en-US" sz="3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ulcers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en-US" sz="3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Caused </a:t>
            </a:r>
            <a:r>
              <a:rPr lang="en-US" sz="3000" dirty="0">
                <a:latin typeface="Aparajita" panose="020B0604020202020204" pitchFamily="34" charset="0"/>
                <a:cs typeface="Aparajita" panose="020B0604020202020204" pitchFamily="34" charset="0"/>
              </a:rPr>
              <a:t>by </a:t>
            </a:r>
            <a:r>
              <a:rPr lang="en-US" sz="3000" i="1" dirty="0">
                <a:latin typeface="Aparajita" panose="020B0604020202020204" pitchFamily="34" charset="0"/>
                <a:cs typeface="Aparajita" panose="020B0604020202020204" pitchFamily="34" charset="0"/>
              </a:rPr>
              <a:t>Helicobacter </a:t>
            </a:r>
            <a:r>
              <a:rPr lang="en-US" sz="3000" i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pylori</a:t>
            </a:r>
            <a:endParaRPr lang="en-US" sz="3000" dirty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en-US" sz="3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Infection </a:t>
            </a:r>
            <a:r>
              <a:rPr lang="en-US" sz="3000" dirty="0">
                <a:latin typeface="Aparajita" panose="020B0604020202020204" pitchFamily="34" charset="0"/>
                <a:cs typeface="Aparajita" panose="020B0604020202020204" pitchFamily="34" charset="0"/>
              </a:rPr>
              <a:t>can persist for years or </a:t>
            </a:r>
            <a:r>
              <a:rPr lang="en-US" sz="3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life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en-US" sz="3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Can </a:t>
            </a:r>
            <a:r>
              <a:rPr lang="en-US" sz="3000" dirty="0">
                <a:latin typeface="Aparajita" panose="020B0604020202020204" pitchFamily="34" charset="0"/>
                <a:cs typeface="Aparajita" panose="020B0604020202020204" pitchFamily="34" charset="0"/>
              </a:rPr>
              <a:t>develop either peptic or duodenal ulcers or both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601394" y="29190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400" b="1" kern="0" dirty="0" smtClean="0">
                <a:solidFill>
                  <a:srgbClr val="0070C0"/>
                </a:solidFill>
              </a:rPr>
              <a:t>Diseases of the Digestive System</a:t>
            </a:r>
            <a:endParaRPr lang="en-US" sz="2400" b="1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6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2"/>
              </a:buClr>
              <a:buFontTx/>
              <a:buNone/>
            </a:pPr>
            <a:r>
              <a:rPr lang="en-US" dirty="0" smtClean="0"/>
              <a:t>3. Mumps</a:t>
            </a:r>
          </a:p>
          <a:p>
            <a:pPr>
              <a:buClr>
                <a:schemeClr val="tx2"/>
              </a:buClr>
            </a:pPr>
            <a:r>
              <a:rPr lang="en-US" sz="3200" dirty="0" smtClean="0"/>
              <a:t> </a:t>
            </a:r>
            <a:r>
              <a:rPr lang="en-US" sz="3200" dirty="0">
                <a:latin typeface="Aparajita" panose="020B0604020202020204" pitchFamily="34" charset="0"/>
                <a:cs typeface="Aparajita" panose="020B0604020202020204" pitchFamily="34" charset="0"/>
              </a:rPr>
              <a:t>Mumps is an acute viral infection of the parotid glands (</a:t>
            </a:r>
            <a:r>
              <a:rPr lang="en-US" sz="3200" dirty="0" err="1" smtClean="0">
                <a:latin typeface="Aparajita" panose="020B0604020202020204" pitchFamily="34" charset="0"/>
                <a:cs typeface="Aparajita" panose="020B0604020202020204" pitchFamily="34" charset="0"/>
              </a:rPr>
              <a:t>Parotitis</a:t>
            </a:r>
            <a:r>
              <a:rPr lang="en-US" sz="32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)</a:t>
            </a:r>
          </a:p>
          <a:p>
            <a:pPr>
              <a:buClr>
                <a:schemeClr val="tx2"/>
              </a:buClr>
            </a:pPr>
            <a:r>
              <a:rPr lang="en-US" sz="32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Humans </a:t>
            </a:r>
            <a:r>
              <a:rPr lang="en-US" sz="3200" dirty="0">
                <a:latin typeface="Aparajita" panose="020B0604020202020204" pitchFamily="34" charset="0"/>
                <a:cs typeface="Aparajita" panose="020B0604020202020204" pitchFamily="34" charset="0"/>
              </a:rPr>
              <a:t>are the only source of the virus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644769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400" b="1" kern="0" smtClean="0">
                <a:solidFill>
                  <a:srgbClr val="0070C0"/>
                </a:solidFill>
              </a:rPr>
              <a:t>Diseases of the Digestive System</a:t>
            </a:r>
            <a:endParaRPr lang="en-US" sz="2400" b="1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43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0708-D738-4C98-8979-0505035BF160}" type="slidenum">
              <a:rPr lang="en-US" altLang="ar-SA" smtClean="0">
                <a:solidFill>
                  <a:srgbClr val="000000"/>
                </a:solidFill>
              </a:rPr>
              <a:pPr/>
              <a:t>18</a:t>
            </a:fld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1447800"/>
            <a:ext cx="7162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4. </a:t>
            </a:r>
            <a:r>
              <a:rPr lang="en-US" sz="32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Hepatitis </a:t>
            </a:r>
            <a:r>
              <a:rPr lang="en-US" sz="3200" dirty="0">
                <a:latin typeface="Aparajita" panose="020B0604020202020204" pitchFamily="34" charset="0"/>
                <a:cs typeface="Aparajita" panose="020B0604020202020204" pitchFamily="34" charset="0"/>
              </a:rPr>
              <a:t>– inflammation of the liver (A, B, C, D, E, &amp; 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 </a:t>
            </a:r>
            <a:r>
              <a:rPr lang="en-US" sz="3200" dirty="0">
                <a:latin typeface="Aparajita" panose="020B0604020202020204" pitchFamily="34" charset="0"/>
                <a:cs typeface="Aparajita" panose="020B0604020202020204" pitchFamily="34" charset="0"/>
              </a:rPr>
              <a:t>Hepatitis A (HAV) – formerly called infectious hepatitis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Spreads </a:t>
            </a:r>
            <a:r>
              <a:rPr lang="en-US" sz="3200" dirty="0">
                <a:latin typeface="Aparajita" panose="020B0604020202020204" pitchFamily="34" charset="0"/>
                <a:cs typeface="Aparajita" panose="020B0604020202020204" pitchFamily="34" charset="0"/>
              </a:rPr>
              <a:t>via fecal-oral route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Most </a:t>
            </a:r>
            <a:r>
              <a:rPr lang="en-US" sz="3200" dirty="0">
                <a:latin typeface="Aparajita" panose="020B0604020202020204" pitchFamily="34" charset="0"/>
                <a:cs typeface="Aparajita" panose="020B0604020202020204" pitchFamily="34" charset="0"/>
              </a:rPr>
              <a:t>infections are asymptomatic or show only mild symptoms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44769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400" b="1" kern="0" smtClean="0">
                <a:solidFill>
                  <a:srgbClr val="0070C0"/>
                </a:solidFill>
              </a:rPr>
              <a:t>Diseases of the Digestive System</a:t>
            </a:r>
            <a:endParaRPr lang="en-US" sz="2400" b="1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15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b="1" dirty="0" smtClean="0">
                <a:solidFill>
                  <a:srgbClr val="0070C0"/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References</a:t>
            </a:r>
            <a:endParaRPr lang="ar-SA" sz="3600" b="1" dirty="0">
              <a:solidFill>
                <a:srgbClr val="0070C0"/>
              </a:solidFill>
              <a:latin typeface="Vijaya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0708-D738-4C98-8979-0505035BF160}" type="slidenum">
              <a:rPr lang="en-US" altLang="ar-SA" smtClean="0">
                <a:solidFill>
                  <a:srgbClr val="000000"/>
                </a:solidFill>
              </a:rPr>
              <a:pPr/>
              <a:t>19</a:t>
            </a:fld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1371600"/>
            <a:ext cx="662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Maton</a:t>
            </a:r>
            <a:r>
              <a:rPr lang="en-US" dirty="0"/>
              <a:t>, </a:t>
            </a:r>
            <a:r>
              <a:rPr lang="en-US" dirty="0" err="1" smtClean="0"/>
              <a:t>Anthea</a:t>
            </a:r>
            <a:r>
              <a:rPr lang="en-US" dirty="0" smtClean="0"/>
              <a:t>.(1993). </a:t>
            </a:r>
            <a:r>
              <a:rPr lang="en-US" b="1" dirty="0" smtClean="0"/>
              <a:t>Human </a:t>
            </a:r>
            <a:r>
              <a:rPr lang="en-US" b="1" dirty="0"/>
              <a:t>Biology and Health</a:t>
            </a:r>
            <a:r>
              <a:rPr lang="en-US" dirty="0"/>
              <a:t>. 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457200" y="2044005"/>
            <a:ext cx="739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2. Thompson </a:t>
            </a:r>
            <a:r>
              <a:rPr lang="en-GB" dirty="0"/>
              <a:t>WG, </a:t>
            </a:r>
            <a:r>
              <a:rPr lang="en-GB" dirty="0" err="1"/>
              <a:t>Longstreth</a:t>
            </a:r>
            <a:r>
              <a:rPr lang="en-GB" dirty="0"/>
              <a:t> GL, </a:t>
            </a:r>
            <a:r>
              <a:rPr lang="en-GB" dirty="0" err="1"/>
              <a:t>Drossman</a:t>
            </a:r>
            <a:r>
              <a:rPr lang="en-GB" dirty="0"/>
              <a:t> DA et al. (2000). </a:t>
            </a:r>
            <a:r>
              <a:rPr lang="en-GB" b="1" dirty="0"/>
              <a:t>Functional Bowel Disorders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929933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5EEBB-739F-401B-B284-81D348C88E1B}" type="slidenum">
              <a:rPr lang="en-US" altLang="ar-SA"/>
              <a:pPr/>
              <a:t>2</a:t>
            </a:fld>
            <a:endParaRPr lang="en-US" altLang="ar-SA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457200"/>
            <a:ext cx="3733800" cy="6248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ar-SA" sz="2400" b="1" dirty="0"/>
              <a:t>The GI tract</a:t>
            </a:r>
            <a:r>
              <a:rPr lang="en-US" altLang="ar-SA" sz="2400" dirty="0"/>
              <a:t> </a:t>
            </a:r>
            <a:r>
              <a:rPr lang="en-US" altLang="ar-SA" sz="1800" dirty="0"/>
              <a:t>(gastrointestinal tract)</a:t>
            </a:r>
            <a:r>
              <a:rPr lang="en-US" altLang="ar-SA" sz="2400" dirty="0"/>
              <a:t> </a:t>
            </a:r>
            <a:endParaRPr lang="en-US" altLang="ar-SA" sz="2000" i="1" dirty="0"/>
          </a:p>
          <a:p>
            <a:pPr lvl="1">
              <a:lnSpc>
                <a:spcPct val="80000"/>
              </a:lnSpc>
            </a:pPr>
            <a:r>
              <a:rPr lang="en-US" altLang="ar-SA" sz="2000" dirty="0"/>
              <a:t>Mouth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/>
              <a:t>Pharynx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/>
              <a:t>Esophagus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/>
              <a:t>Stomach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/>
              <a:t>Small intestine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/>
              <a:t>Large intestine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/>
              <a:t>Anus</a:t>
            </a:r>
          </a:p>
          <a:p>
            <a:pPr lvl="1">
              <a:lnSpc>
                <a:spcPct val="80000"/>
              </a:lnSpc>
            </a:pPr>
            <a:endParaRPr lang="en-US" altLang="ar-SA" sz="2000" dirty="0"/>
          </a:p>
          <a:p>
            <a:pPr>
              <a:lnSpc>
                <a:spcPct val="80000"/>
              </a:lnSpc>
            </a:pPr>
            <a:r>
              <a:rPr lang="en-US" altLang="ar-SA" sz="2400" b="1" dirty="0"/>
              <a:t>The accessory digestive organs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000" i="1" dirty="0"/>
              <a:t>Supply secretions contributing to the breakdown of food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/>
              <a:t>Teeth &amp; tongue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/>
              <a:t>Salivary glands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/>
              <a:t>Gallbladder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/>
              <a:t>Liver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/>
              <a:t>Pancreas</a:t>
            </a:r>
          </a:p>
          <a:p>
            <a:pPr lvl="1">
              <a:lnSpc>
                <a:spcPct val="80000"/>
              </a:lnSpc>
            </a:pPr>
            <a:endParaRPr lang="en-US" altLang="ar-SA" sz="2000" dirty="0"/>
          </a:p>
          <a:p>
            <a:pPr lvl="1">
              <a:lnSpc>
                <a:spcPct val="80000"/>
              </a:lnSpc>
            </a:pPr>
            <a:endParaRPr lang="en-US" altLang="ar-SA" sz="2000" dirty="0"/>
          </a:p>
        </p:txBody>
      </p:sp>
      <p:pic>
        <p:nvPicPr>
          <p:cNvPr id="39940" name="Picture 4" descr="22-01_DigestivOrgans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9" t="5455" b="6363"/>
          <a:stretch>
            <a:fillRect/>
          </a:stretch>
        </p:blipFill>
        <p:spPr bwMode="auto">
          <a:xfrm>
            <a:off x="3733800" y="106363"/>
            <a:ext cx="5418138" cy="665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88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838200"/>
            <a:ext cx="3048000" cy="5326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0975" y="1907351"/>
            <a:ext cx="5715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Acquires nutrients from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Anabolism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Uses raw materials to synthesize essential compounds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Catabolism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Decomposes substances to provide energy cells need to function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1295400"/>
            <a:ext cx="28194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Digestive system function</a:t>
            </a:r>
            <a:endParaRPr lang="ar-SA" b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200400"/>
            <a:ext cx="31813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288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/>
              <a:t>Actions of Digestive (GI) Tract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152400" y="1676400"/>
            <a:ext cx="4572000" cy="29484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ar-SA" sz="2600" dirty="0">
                <a:ea typeface="ＭＳ Ｐゴシック" pitchFamily="34" charset="-128"/>
              </a:rPr>
              <a:t>Ingestion</a:t>
            </a:r>
          </a:p>
          <a:p>
            <a:pPr lvl="1">
              <a:lnSpc>
                <a:spcPct val="80000"/>
              </a:lnSpc>
            </a:pPr>
            <a:r>
              <a:rPr lang="en-US" altLang="ar-SA" sz="2200" dirty="0">
                <a:ea typeface="ＭＳ Ｐゴシック" pitchFamily="34" charset="-128"/>
              </a:rPr>
              <a:t>Occurs when material enters via the mouth</a:t>
            </a:r>
          </a:p>
          <a:p>
            <a:pPr>
              <a:lnSpc>
                <a:spcPct val="80000"/>
              </a:lnSpc>
            </a:pPr>
            <a:r>
              <a:rPr lang="en-US" altLang="ar-SA" sz="2600" dirty="0">
                <a:ea typeface="ＭＳ Ｐゴシック" pitchFamily="34" charset="-128"/>
              </a:rPr>
              <a:t>Mechanical Processing</a:t>
            </a:r>
          </a:p>
          <a:p>
            <a:pPr lvl="1">
              <a:lnSpc>
                <a:spcPct val="80000"/>
              </a:lnSpc>
            </a:pPr>
            <a:r>
              <a:rPr lang="en-US" altLang="ar-SA" sz="2200" dirty="0" smtClean="0">
                <a:ea typeface="ＭＳ Ｐゴシック" pitchFamily="34" charset="-128"/>
              </a:rPr>
              <a:t>Crushing – </a:t>
            </a:r>
            <a:r>
              <a:rPr lang="en-US" altLang="ar-SA" sz="2200" dirty="0">
                <a:ea typeface="ＭＳ Ｐゴシック" pitchFamily="34" charset="-128"/>
              </a:rPr>
              <a:t>makes material easier to move through the tract</a:t>
            </a:r>
          </a:p>
          <a:p>
            <a:pPr>
              <a:lnSpc>
                <a:spcPct val="80000"/>
              </a:lnSpc>
            </a:pPr>
            <a:r>
              <a:rPr lang="en-US" altLang="ar-SA" sz="2600" dirty="0">
                <a:ea typeface="ＭＳ Ｐゴシック" pitchFamily="34" charset="-128"/>
              </a:rPr>
              <a:t>Digestion</a:t>
            </a:r>
          </a:p>
          <a:p>
            <a:pPr lvl="1">
              <a:lnSpc>
                <a:spcPct val="80000"/>
              </a:lnSpc>
            </a:pPr>
            <a:r>
              <a:rPr lang="en-US" altLang="ar-SA" sz="2200" dirty="0">
                <a:ea typeface="ＭＳ Ｐゴシック" pitchFamily="34" charset="-128"/>
              </a:rPr>
              <a:t>Chemical breakdown of food into small organic compounds for absorption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0" y="1569720"/>
            <a:ext cx="4572000" cy="32193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ar-SA" sz="2600" dirty="0">
                <a:ea typeface="ＭＳ Ｐゴシック" pitchFamily="34" charset="-128"/>
              </a:rPr>
              <a:t>Secretion</a:t>
            </a:r>
          </a:p>
          <a:p>
            <a:pPr lvl="1">
              <a:lnSpc>
                <a:spcPct val="80000"/>
              </a:lnSpc>
            </a:pPr>
            <a:r>
              <a:rPr lang="en-US" altLang="ar-SA" sz="2200" dirty="0">
                <a:ea typeface="ＭＳ Ｐゴシック" pitchFamily="34" charset="-128"/>
              </a:rPr>
              <a:t>Release of water acids, buffers, enzymes &amp; salts by epithelium of GI tract and </a:t>
            </a:r>
            <a:r>
              <a:rPr lang="en-US" altLang="ar-SA" sz="2200" dirty="0" smtClean="0">
                <a:ea typeface="ＭＳ Ｐゴシック" pitchFamily="34" charset="-128"/>
              </a:rPr>
              <a:t>glands</a:t>
            </a:r>
            <a:endParaRPr lang="en-US" altLang="ar-SA" sz="22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US" altLang="ar-SA" sz="2600" dirty="0">
                <a:ea typeface="ＭＳ Ｐゴシック" pitchFamily="34" charset="-128"/>
              </a:rPr>
              <a:t>Absorption</a:t>
            </a:r>
          </a:p>
          <a:p>
            <a:pPr lvl="1">
              <a:lnSpc>
                <a:spcPct val="80000"/>
              </a:lnSpc>
            </a:pPr>
            <a:r>
              <a:rPr lang="en-US" altLang="ar-SA" sz="2200" dirty="0">
                <a:ea typeface="ＭＳ Ｐゴシック" pitchFamily="34" charset="-128"/>
              </a:rPr>
              <a:t>Movement of </a:t>
            </a:r>
            <a:r>
              <a:rPr lang="en-US" altLang="ar-SA" sz="2200" dirty="0" smtClean="0">
                <a:ea typeface="ＭＳ Ｐゴシック" pitchFamily="34" charset="-128"/>
              </a:rPr>
              <a:t> substrates</a:t>
            </a:r>
            <a:r>
              <a:rPr lang="en-US" altLang="ar-SA" sz="2200" dirty="0">
                <a:ea typeface="ＭＳ Ｐゴシック" pitchFamily="34" charset="-128"/>
              </a:rPr>
              <a:t>, electrolytes, vitamins &amp; water across digestive epithelium</a:t>
            </a:r>
          </a:p>
          <a:p>
            <a:pPr>
              <a:lnSpc>
                <a:spcPct val="80000"/>
              </a:lnSpc>
            </a:pPr>
            <a:r>
              <a:rPr lang="en-US" altLang="ar-SA" sz="2600" dirty="0">
                <a:ea typeface="ＭＳ Ｐゴシック" pitchFamily="34" charset="-128"/>
              </a:rPr>
              <a:t>Excretion</a:t>
            </a:r>
          </a:p>
          <a:p>
            <a:pPr lvl="1">
              <a:lnSpc>
                <a:spcPct val="80000"/>
              </a:lnSpc>
            </a:pPr>
            <a:r>
              <a:rPr lang="en-US" altLang="ar-SA" sz="2200" dirty="0">
                <a:ea typeface="ＭＳ Ｐゴシック" pitchFamily="34" charset="-128"/>
              </a:rPr>
              <a:t>Removal of waste products from body fluids</a:t>
            </a:r>
          </a:p>
        </p:txBody>
      </p:sp>
    </p:spTree>
    <p:extLst>
      <p:ext uri="{BB962C8B-B14F-4D97-AF65-F5344CB8AC3E}">
        <p14:creationId xmlns:p14="http://schemas.microsoft.com/office/powerpoint/2010/main" val="184562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BF8C-B2E7-44FC-A0FF-42D524F5240E}" type="slidenum">
              <a:rPr lang="en-US" altLang="ar-SA"/>
              <a:pPr/>
              <a:t>5</a:t>
            </a:fld>
            <a:endParaRPr lang="en-US" altLang="ar-SA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altLang="ar-SA" dirty="0"/>
              <a:t>Mouth = oral cavity</a:t>
            </a:r>
          </a:p>
          <a:p>
            <a:r>
              <a:rPr lang="en-US" altLang="ar-SA" dirty="0" smtClean="0"/>
              <a:t>Lips</a:t>
            </a:r>
          </a:p>
          <a:p>
            <a:r>
              <a:rPr lang="en-US" altLang="ar-SA" dirty="0" smtClean="0"/>
              <a:t>Cheeks</a:t>
            </a:r>
            <a:endParaRPr lang="en-US" altLang="ar-SA" dirty="0"/>
          </a:p>
        </p:txBody>
      </p:sp>
      <p:pic>
        <p:nvPicPr>
          <p:cNvPr id="50180" name="Picture 4" descr="22-08a_MouthAnatomy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20000" b="8235"/>
          <a:stretch>
            <a:fillRect/>
          </a:stretch>
        </p:blipFill>
        <p:spPr bwMode="auto">
          <a:xfrm>
            <a:off x="4619625" y="533400"/>
            <a:ext cx="4524375" cy="534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3219450" y="349250"/>
            <a:ext cx="2495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ar-SA" sz="3600"/>
              <a:t>The Mouth</a:t>
            </a:r>
          </a:p>
        </p:txBody>
      </p:sp>
    </p:spTree>
    <p:extLst>
      <p:ext uri="{BB962C8B-B14F-4D97-AF65-F5344CB8AC3E}">
        <p14:creationId xmlns:p14="http://schemas.microsoft.com/office/powerpoint/2010/main" val="256861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52AE2-AD85-4E8D-93A9-B84D1C2646C8}" type="slidenum">
              <a:rPr lang="en-US" altLang="ar-SA"/>
              <a:pPr/>
              <a:t>6</a:t>
            </a:fld>
            <a:endParaRPr lang="en-US" altLang="ar-SA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63563"/>
          </a:xfrm>
        </p:spPr>
        <p:txBody>
          <a:bodyPr>
            <a:normAutofit fontScale="90000"/>
          </a:bodyPr>
          <a:lstStyle/>
          <a:p>
            <a:r>
              <a:rPr lang="en-US" altLang="ar-SA" sz="3600"/>
              <a:t>Tongue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2286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ar-SA" sz="3600" dirty="0"/>
              <a:t>Mostly muscles</a:t>
            </a:r>
          </a:p>
          <a:p>
            <a:pPr lvl="1">
              <a:lnSpc>
                <a:spcPct val="80000"/>
              </a:lnSpc>
            </a:pPr>
            <a:r>
              <a:rPr lang="en-US" altLang="ar-SA" sz="3600" dirty="0"/>
              <a:t>Grip </a:t>
            </a:r>
            <a:r>
              <a:rPr lang="en-US" altLang="ar-SA" sz="3600" dirty="0" smtClean="0"/>
              <a:t>food</a:t>
            </a:r>
            <a:endParaRPr lang="en-US" altLang="ar-SA" sz="3600" dirty="0"/>
          </a:p>
          <a:p>
            <a:pPr lvl="1">
              <a:lnSpc>
                <a:spcPct val="80000"/>
              </a:lnSpc>
            </a:pPr>
            <a:r>
              <a:rPr lang="en-US" altLang="ar-SA" sz="3600" dirty="0" smtClean="0"/>
              <a:t>Help </a:t>
            </a:r>
            <a:r>
              <a:rPr lang="en-US" altLang="ar-SA" sz="3600" dirty="0"/>
              <a:t>in swallowing </a:t>
            </a:r>
          </a:p>
          <a:p>
            <a:pPr>
              <a:lnSpc>
                <a:spcPct val="80000"/>
              </a:lnSpc>
            </a:pPr>
            <a:r>
              <a:rPr lang="en-US" altLang="ar-SA" sz="3600" dirty="0" smtClean="0"/>
              <a:t>Taste </a:t>
            </a:r>
            <a:r>
              <a:rPr lang="en-US" altLang="ar-SA" sz="3600" dirty="0"/>
              <a:t>buds </a:t>
            </a:r>
            <a:endParaRPr lang="en-US" altLang="ar-SA" sz="3600" dirty="0" smtClean="0"/>
          </a:p>
          <a:p>
            <a:pPr>
              <a:lnSpc>
                <a:spcPct val="80000"/>
              </a:lnSpc>
            </a:pPr>
            <a:r>
              <a:rPr lang="en-US" altLang="ar-SA" sz="3600" dirty="0" smtClean="0"/>
              <a:t>Tonsil </a:t>
            </a:r>
            <a:r>
              <a:rPr lang="en-US" altLang="ar-SA" sz="3600" dirty="0"/>
              <a:t>– back of tongue</a:t>
            </a:r>
          </a:p>
        </p:txBody>
      </p:sp>
      <p:pic>
        <p:nvPicPr>
          <p:cNvPr id="1026" name="Picture 2" descr="https://encrypted-tbn2.gstatic.com/images?q=tbn:ANd9GcTU52nOXa_W5MMcBiM9JwccDinPigInfnZeLRXP4Fqv032Fk6Y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327186"/>
            <a:ext cx="3482926" cy="270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26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93F8-4CD3-4D20-BC3F-52BDE060DAC1}" type="slidenum">
              <a:rPr lang="en-US" altLang="ar-SA"/>
              <a:pPr/>
              <a:t>7</a:t>
            </a:fld>
            <a:endParaRPr lang="en-US" altLang="ar-SA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z="3600" dirty="0"/>
              <a:t>Pharynx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85344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ar-SA" sz="2400" dirty="0" smtClean="0"/>
              <a:t>Oropharynx and laryngopharynx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ar-SA" sz="2000" dirty="0" smtClean="0"/>
              <a:t>         Sequentially </a:t>
            </a:r>
            <a:r>
              <a:rPr lang="en-US" altLang="ar-SA" sz="2000" dirty="0" smtClean="0"/>
              <a:t>squeeze </a:t>
            </a:r>
            <a:r>
              <a:rPr lang="en-US" altLang="ar-SA" sz="2000" dirty="0" smtClean="0"/>
              <a:t>food </a:t>
            </a:r>
            <a:r>
              <a:rPr lang="en-US" altLang="ar-SA" sz="2000" dirty="0"/>
              <a:t>into </a:t>
            </a:r>
            <a:r>
              <a:rPr lang="en-US" altLang="ar-SA" sz="2000" dirty="0" smtClean="0"/>
              <a:t>esophagus</a:t>
            </a:r>
            <a:endParaRPr lang="en-US" altLang="ar-SA" sz="2000" dirty="0"/>
          </a:p>
        </p:txBody>
      </p:sp>
      <p:pic>
        <p:nvPicPr>
          <p:cNvPr id="94214" name="Picture 6" descr="22-08a_MouthAnatomy_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27" t="21176" r="24545" b="24706"/>
          <a:stretch>
            <a:fillRect/>
          </a:stretch>
        </p:blipFill>
        <p:spPr bwMode="auto">
          <a:xfrm>
            <a:off x="2743200" y="3048000"/>
            <a:ext cx="3222625" cy="315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5111750" y="4562475"/>
            <a:ext cx="170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ar-SA" sz="1800" b="0"/>
              <a:t>___oropharynx</a:t>
            </a: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5111750" y="5400675"/>
            <a:ext cx="2127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ar-SA" sz="1800" b="0"/>
              <a:t>___laryngopharynx</a:t>
            </a:r>
          </a:p>
        </p:txBody>
      </p:sp>
    </p:spTree>
    <p:extLst>
      <p:ext uri="{BB962C8B-B14F-4D97-AF65-F5344CB8AC3E}">
        <p14:creationId xmlns:p14="http://schemas.microsoft.com/office/powerpoint/2010/main" val="325034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FFA8D-F0F0-4463-877B-A14978A5642B}" type="slidenum">
              <a:rPr lang="en-US" altLang="ar-SA"/>
              <a:pPr/>
              <a:t>8</a:t>
            </a:fld>
            <a:endParaRPr lang="en-US" altLang="ar-SA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257800" cy="715962"/>
          </a:xfrm>
        </p:spPr>
        <p:txBody>
          <a:bodyPr/>
          <a:lstStyle/>
          <a:p>
            <a:r>
              <a:rPr lang="en-US" altLang="ar-SA" sz="3600"/>
              <a:t>Esophagus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4267200" cy="3276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ar-SA" sz="2400" dirty="0"/>
              <a:t>Continuation of pharynx in mid neck</a:t>
            </a:r>
          </a:p>
          <a:p>
            <a:pPr>
              <a:lnSpc>
                <a:spcPct val="90000"/>
              </a:lnSpc>
            </a:pPr>
            <a:r>
              <a:rPr lang="en-US" altLang="ar-SA" sz="2400" dirty="0"/>
              <a:t>Muscular tube collapsed when lumen empty</a:t>
            </a:r>
          </a:p>
          <a:p>
            <a:pPr>
              <a:lnSpc>
                <a:spcPct val="90000"/>
              </a:lnSpc>
            </a:pPr>
            <a:r>
              <a:rPr lang="en-US" altLang="ar-SA" sz="2400" dirty="0"/>
              <a:t>Descends through </a:t>
            </a:r>
            <a:r>
              <a:rPr lang="en-US" altLang="ar-SA" sz="2400" dirty="0" smtClean="0"/>
              <a:t>thorax</a:t>
            </a:r>
            <a:endParaRPr lang="en-US" altLang="ar-SA" sz="2400" dirty="0"/>
          </a:p>
        </p:txBody>
      </p:sp>
      <p:pic>
        <p:nvPicPr>
          <p:cNvPr id="95236" name="Picture 4" descr="22-01_DigestivOrgans_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7272" r="18823" b="10909"/>
          <a:stretch>
            <a:fillRect/>
          </a:stretch>
        </p:blipFill>
        <p:spPr bwMode="auto">
          <a:xfrm>
            <a:off x="5181600" y="0"/>
            <a:ext cx="3567113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4267200" y="2246313"/>
            <a:ext cx="272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ar-SA" sz="1800" b="0"/>
              <a:t>Esophagus___________</a:t>
            </a:r>
          </a:p>
        </p:txBody>
      </p:sp>
    </p:spTree>
    <p:extLst>
      <p:ext uri="{BB962C8B-B14F-4D97-AF65-F5344CB8AC3E}">
        <p14:creationId xmlns:p14="http://schemas.microsoft.com/office/powerpoint/2010/main" val="247780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DA51-B770-4838-B547-18265EE023ED}" type="slidenum">
              <a:rPr lang="en-US" altLang="ar-SA"/>
              <a:pPr/>
              <a:t>9</a:t>
            </a:fld>
            <a:endParaRPr lang="en-US" altLang="ar-SA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altLang="ar-SA" sz="4000"/>
              <a:t>Stomach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ar-SA" sz="2800" dirty="0"/>
              <a:t>J-shaped; widest part of alimentary canal</a:t>
            </a:r>
          </a:p>
          <a:p>
            <a:pPr>
              <a:lnSpc>
                <a:spcPct val="80000"/>
              </a:lnSpc>
            </a:pPr>
            <a:r>
              <a:rPr lang="en-US" altLang="ar-SA" sz="2800" dirty="0"/>
              <a:t>Temporary storage and mixing – 4 hours</a:t>
            </a:r>
          </a:p>
          <a:p>
            <a:pPr>
              <a:lnSpc>
                <a:spcPct val="80000"/>
              </a:lnSpc>
            </a:pPr>
            <a:r>
              <a:rPr lang="en-US" altLang="ar-SA" sz="2800" dirty="0" smtClean="0"/>
              <a:t>Starts food breakdown </a:t>
            </a:r>
          </a:p>
          <a:p>
            <a:pPr lvl="1">
              <a:lnSpc>
                <a:spcPct val="80000"/>
              </a:lnSpc>
            </a:pPr>
            <a:r>
              <a:rPr lang="en-US" altLang="ar-SA" sz="2400" dirty="0" smtClean="0"/>
              <a:t>Pepsin </a:t>
            </a:r>
          </a:p>
          <a:p>
            <a:pPr lvl="1">
              <a:lnSpc>
                <a:spcPct val="80000"/>
              </a:lnSpc>
            </a:pPr>
            <a:r>
              <a:rPr lang="en-US" altLang="ar-SA" sz="2400" dirty="0" err="1" smtClean="0"/>
              <a:t>HCl</a:t>
            </a:r>
            <a:r>
              <a:rPr lang="en-US" altLang="ar-SA" sz="2400" dirty="0" smtClean="0"/>
              <a:t> </a:t>
            </a:r>
            <a:r>
              <a:rPr lang="en-US" altLang="ar-SA" sz="2400" dirty="0"/>
              <a:t>(hydrochloric acid) helps kill bacteria</a:t>
            </a:r>
          </a:p>
          <a:p>
            <a:pPr lvl="1">
              <a:lnSpc>
                <a:spcPct val="80000"/>
              </a:lnSpc>
            </a:pPr>
            <a:r>
              <a:rPr lang="en-US" altLang="ar-SA" sz="2400" i="1" dirty="0">
                <a:solidFill>
                  <a:srgbClr val="FF0000"/>
                </a:solidFill>
              </a:rPr>
              <a:t>Stomach tolerates high acid content but esophagus doesn’t – why it hurts so much when stomach contents refluxes into esophagus (</a:t>
            </a:r>
            <a:r>
              <a:rPr lang="en-US" altLang="ar-SA" sz="2400" i="1" dirty="0" smtClean="0">
                <a:solidFill>
                  <a:srgbClr val="FF0000"/>
                </a:solidFill>
              </a:rPr>
              <a:t>heartburn)</a:t>
            </a:r>
            <a:endParaRPr lang="en-US" altLang="ar-SA" sz="2400" i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ar-SA" sz="2800" dirty="0"/>
              <a:t>Most nutrients wait until get to small intestine to be absorbed; exceptions are:</a:t>
            </a:r>
          </a:p>
          <a:p>
            <a:pPr lvl="1">
              <a:lnSpc>
                <a:spcPct val="80000"/>
              </a:lnSpc>
            </a:pPr>
            <a:r>
              <a:rPr lang="en-US" altLang="ar-SA" sz="2400" dirty="0"/>
              <a:t>Water, electrolytes, some drugs like aspirin and alcohol (absorbed through stomach</a:t>
            </a:r>
            <a:r>
              <a:rPr lang="en-US" altLang="ar-SA" sz="2400" dirty="0" smtClean="0"/>
              <a:t>)</a:t>
            </a:r>
          </a:p>
          <a:p>
            <a:pPr lvl="1">
              <a:lnSpc>
                <a:spcPct val="80000"/>
              </a:lnSpc>
            </a:pPr>
            <a:r>
              <a:rPr lang="en-US" altLang="ar-SA" sz="2400" dirty="0"/>
              <a:t>Capacity: 1.5 L food; max capacity 4L (1 gallon)</a:t>
            </a:r>
          </a:p>
          <a:p>
            <a:pPr lvl="1">
              <a:lnSpc>
                <a:spcPct val="80000"/>
              </a:lnSpc>
            </a:pPr>
            <a:endParaRPr lang="en-US" altLang="ar-SA" sz="2400" dirty="0"/>
          </a:p>
        </p:txBody>
      </p:sp>
      <p:pic>
        <p:nvPicPr>
          <p:cNvPr id="6" name="Picture 6" descr="22-14a_GrssAnatStom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35294" r="21819" b="28235"/>
          <a:stretch>
            <a:fillRect/>
          </a:stretch>
        </p:blipFill>
        <p:spPr bwMode="auto">
          <a:xfrm>
            <a:off x="5876881" y="5181600"/>
            <a:ext cx="3081943" cy="151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98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ar-SA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ar-SA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4433</TotalTime>
  <Words>632</Words>
  <Application>Microsoft Office PowerPoint</Application>
  <PresentationFormat>On-screen Show (4:3)</PresentationFormat>
  <Paragraphs>141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Default Design</vt:lpstr>
      <vt:lpstr>Digestive system </vt:lpstr>
      <vt:lpstr>PowerPoint Presentation</vt:lpstr>
      <vt:lpstr>PowerPoint Presentation</vt:lpstr>
      <vt:lpstr>Actions of Digestive (GI) Tract</vt:lpstr>
      <vt:lpstr>PowerPoint Presentation</vt:lpstr>
      <vt:lpstr>Tongue </vt:lpstr>
      <vt:lpstr>Pharynx</vt:lpstr>
      <vt:lpstr>Esophagus</vt:lpstr>
      <vt:lpstr>Stomach</vt:lpstr>
      <vt:lpstr>Small intestine</vt:lpstr>
      <vt:lpstr>       Large intestine</vt:lpstr>
      <vt:lpstr>The Liver</vt:lpstr>
      <vt:lpstr>Gallbladder</vt:lpstr>
      <vt:lpstr>Pancreas </vt:lpstr>
      <vt:lpstr>Diseases of the Digestive System</vt:lpstr>
      <vt:lpstr>PowerPoint Presentation</vt:lpstr>
      <vt:lpstr>PowerPoint Presentation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Digestive system </dc:title>
  <dc:creator>win-7</dc:creator>
  <cp:lastModifiedBy>win-7</cp:lastModifiedBy>
  <cp:revision>81</cp:revision>
  <dcterms:created xsi:type="dcterms:W3CDTF">2006-08-16T00:00:00Z</dcterms:created>
  <dcterms:modified xsi:type="dcterms:W3CDTF">2014-11-03T21:23:30Z</dcterms:modified>
</cp:coreProperties>
</file>