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7" r:id="rId2"/>
    <p:sldId id="260" r:id="rId3"/>
    <p:sldId id="261" r:id="rId4"/>
    <p:sldId id="267" r:id="rId5"/>
    <p:sldId id="263" r:id="rId6"/>
    <p:sldId id="258" r:id="rId7"/>
    <p:sldId id="264" r:id="rId8"/>
    <p:sldId id="269" r:id="rId9"/>
    <p:sldId id="265" r:id="rId10"/>
    <p:sldId id="271" r:id="rId11"/>
    <p:sldId id="274" r:id="rId12"/>
    <p:sldId id="275" r:id="rId13"/>
    <p:sldId id="276" r:id="rId14"/>
    <p:sldId id="259" r:id="rId15"/>
    <p:sldId id="270" r:id="rId16"/>
    <p:sldId id="273" r:id="rId17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 snapToGrid="0">
      <p:cViewPr>
        <p:scale>
          <a:sx n="96" d="100"/>
          <a:sy n="96" d="100"/>
        </p:scale>
        <p:origin x="3318" y="23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12192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12192" y="6053328"/>
            <a:ext cx="2999232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3145536" y="6044184"/>
            <a:ext cx="90464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3149600" y="4038600"/>
            <a:ext cx="8636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149600" y="6050037"/>
            <a:ext cx="89408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01600" y="6068699"/>
            <a:ext cx="27432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D9DFD6FD-0C73-46AF-B693-28C3F0A685BD}" type="datetimeFigureOut">
              <a:rPr lang="ar-SA" smtClean="0"/>
              <a:pPr/>
              <a:t>27/11/34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780524" y="236539"/>
            <a:ext cx="78232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0668000" y="228600"/>
            <a:ext cx="11176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F594E90-C6FB-486F-B027-38EE3F807E8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D6FD-0C73-46AF-B693-28C3F0A685BD}" type="datetimeFigureOut">
              <a:rPr lang="ar-SA" smtClean="0"/>
              <a:pPr/>
              <a:t>27/11/34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94E90-C6FB-486F-B027-38EE3F807E8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37600" y="609601"/>
            <a:ext cx="27432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09600"/>
            <a:ext cx="74168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737600" y="6248403"/>
            <a:ext cx="2946400" cy="365125"/>
          </a:xfrm>
        </p:spPr>
        <p:txBody>
          <a:bodyPr/>
          <a:lstStyle/>
          <a:p>
            <a:fld id="{D9DFD6FD-0C73-46AF-B693-28C3F0A685BD}" type="datetimeFigureOut">
              <a:rPr lang="ar-SA" smtClean="0"/>
              <a:pPr/>
              <a:t>27/11/34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602" y="6248208"/>
            <a:ext cx="7431311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Rectangle 6"/>
          <p:cNvSpPr/>
          <p:nvPr/>
        </p:nvSpPr>
        <p:spPr bwMode="white">
          <a:xfrm>
            <a:off x="8128424" y="0"/>
            <a:ext cx="42672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8189384" y="609600"/>
            <a:ext cx="3048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8189384" y="0"/>
            <a:ext cx="3048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8075084" y="103716"/>
            <a:ext cx="533400" cy="325968"/>
          </a:xfrm>
        </p:spPr>
        <p:txBody>
          <a:bodyPr/>
          <a:lstStyle/>
          <a:p>
            <a:fld id="{BF594E90-C6FB-486F-B027-38EE3F807E8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864" y="228600"/>
            <a:ext cx="108712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D6FD-0C73-46AF-B693-28C3F0A685BD}" type="datetimeFigureOut">
              <a:rPr lang="ar-SA" smtClean="0"/>
              <a:pPr/>
              <a:t>27/11/34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F594E90-C6FB-486F-B027-38EE3F807E8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816864" y="1600200"/>
            <a:ext cx="108712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801" y="2743200"/>
            <a:ext cx="9497484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12192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7272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828800" y="1600200"/>
            <a:ext cx="103632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600200"/>
            <a:ext cx="1016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D6FD-0C73-46AF-B693-28C3F0A685BD}" type="datetimeFigureOut">
              <a:rPr lang="ar-SA" smtClean="0"/>
              <a:pPr/>
              <a:t>27/11/34</a:t>
            </a:fld>
            <a:endParaRPr lang="ar-SA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7272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F594E90-C6FB-486F-B027-38EE3F807E8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812800" y="1589567"/>
            <a:ext cx="5181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459868" y="1589567"/>
            <a:ext cx="5181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9DFD6FD-0C73-46AF-B693-28C3F0A685BD}" type="datetimeFigureOut">
              <a:rPr lang="ar-SA" smtClean="0"/>
              <a:pPr/>
              <a:t>27/11/34</a:t>
            </a:fld>
            <a:endParaRPr lang="ar-S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F594E90-C6FB-486F-B027-38EE3F807E8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273050"/>
            <a:ext cx="108712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812800" y="2438400"/>
            <a:ext cx="51816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6400800" y="2438400"/>
            <a:ext cx="51816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9DFD6FD-0C73-46AF-B693-28C3F0A685BD}" type="datetimeFigureOut">
              <a:rPr lang="ar-SA" smtClean="0"/>
              <a:pPr/>
              <a:t>27/11/34</a:t>
            </a:fld>
            <a:endParaRPr lang="ar-SA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F594E90-C6FB-486F-B027-38EE3F807E8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812800" y="1752600"/>
            <a:ext cx="51816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6400800" y="1752600"/>
            <a:ext cx="51816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D6FD-0C73-46AF-B693-28C3F0A685BD}" type="datetimeFigureOut">
              <a:rPr lang="ar-SA" smtClean="0"/>
              <a:pPr/>
              <a:t>27/11/34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F594E90-C6FB-486F-B027-38EE3F807E8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D6FD-0C73-46AF-B693-28C3F0A685BD}" type="datetimeFigureOut">
              <a:rPr lang="ar-SA" smtClean="0"/>
              <a:pPr/>
              <a:t>27/11/34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711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F594E90-C6FB-486F-B027-38EE3F807E8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273050"/>
            <a:ext cx="107696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D6FD-0C73-46AF-B693-28C3F0A685BD}" type="datetimeFigureOut">
              <a:rPr lang="ar-SA" smtClean="0"/>
              <a:pPr/>
              <a:t>27/11/34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F594E90-C6FB-486F-B027-38EE3F807E8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812800" y="1752600"/>
            <a:ext cx="21336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3149600" y="1752600"/>
            <a:ext cx="85344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33600" y="5486400"/>
            <a:ext cx="97536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12192" y="4572000"/>
            <a:ext cx="12192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12192" y="4663440"/>
            <a:ext cx="195072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060448" y="4654296"/>
            <a:ext cx="10131552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4648200"/>
            <a:ext cx="97536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930400" y="0"/>
            <a:ext cx="134112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31200" y="6248401"/>
            <a:ext cx="3556000" cy="365125"/>
          </a:xfrm>
        </p:spPr>
        <p:txBody>
          <a:bodyPr rtlCol="0"/>
          <a:lstStyle/>
          <a:p>
            <a:fld id="{D9DFD6FD-0C73-46AF-B693-28C3F0A685BD}" type="datetimeFigureOut">
              <a:rPr lang="ar-SA" smtClean="0"/>
              <a:pPr/>
              <a:t>27/11/34</a:t>
            </a:fld>
            <a:endParaRPr lang="ar-SA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9304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F594E90-C6FB-486F-B027-38EE3F807E8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2133600" y="6248207"/>
            <a:ext cx="6096000" cy="365125"/>
          </a:xfrm>
        </p:spPr>
        <p:txBody>
          <a:bodyPr rtlCol="0"/>
          <a:lstStyle/>
          <a:p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80768" y="0"/>
            <a:ext cx="10111232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812800" y="228600"/>
            <a:ext cx="108712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816864" y="1600200"/>
            <a:ext cx="108712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128000" y="6248401"/>
            <a:ext cx="3556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9DFD6FD-0C73-46AF-B693-28C3F0A685BD}" type="datetimeFigureOut">
              <a:rPr lang="ar-SA" smtClean="0"/>
              <a:pPr/>
              <a:t>27/11/34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12801" y="6248207"/>
            <a:ext cx="7228111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12192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7112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787400" y="1280160"/>
            <a:ext cx="1140460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7112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F594E90-C6FB-486F-B027-38EE3F807E8C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ctrTitle"/>
          </p:nvPr>
        </p:nvSpPr>
        <p:spPr>
          <a:xfrm>
            <a:off x="1046603" y="916221"/>
            <a:ext cx="9893146" cy="244343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lvl="0" algn="ctr">
              <a:defRPr/>
            </a:pPr>
            <a:r>
              <a:rPr lang="en-US" dirty="0" smtClean="0"/>
              <a:t>Kinetics analysis of </a:t>
            </a:r>
            <a:br>
              <a:rPr lang="en-US" dirty="0" smtClean="0"/>
            </a:br>
            <a:r>
              <a:rPr lang="el-GR" b="1" dirty="0" smtClean="0"/>
              <a:t>β-</a:t>
            </a:r>
            <a:r>
              <a:rPr lang="en-US" b="1" dirty="0" err="1" smtClean="0"/>
              <a:t>fructofuranosidase</a:t>
            </a:r>
            <a:r>
              <a:rPr lang="en-US" b="1" dirty="0" smtClean="0"/>
              <a:t> </a:t>
            </a:r>
            <a:r>
              <a:rPr lang="en-US" dirty="0" smtClean="0"/>
              <a:t>enzyme </a:t>
            </a:r>
            <a:endParaRPr lang="ar-SA" dirty="0"/>
          </a:p>
        </p:txBody>
      </p:sp>
      <p:sp>
        <p:nvSpPr>
          <p:cNvPr id="5" name="عنوان فرعي 4"/>
          <p:cNvSpPr>
            <a:spLocks noGrp="1"/>
          </p:cNvSpPr>
          <p:nvPr>
            <p:ph type="subTitle" idx="1"/>
          </p:nvPr>
        </p:nvSpPr>
        <p:spPr>
          <a:xfrm>
            <a:off x="980364" y="3479208"/>
            <a:ext cx="10231272" cy="1655762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en-US" sz="4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en-US" sz="4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2-</a:t>
            </a:r>
            <a:r>
              <a:rPr lang="en-US" sz="40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The effects of enzyme concentration on the rate of an enzyme catalyzed reaction. </a:t>
            </a:r>
            <a:br>
              <a:rPr lang="en-US" sz="40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endParaRPr lang="ar-SA" sz="40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524000" y="2852936"/>
            <a:ext cx="9144000" cy="2043658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ar-SA" sz="4400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73245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6664287" cy="505208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Method: </a:t>
            </a:r>
            <a:br>
              <a:rPr lang="en-US" b="1" dirty="0">
                <a:solidFill>
                  <a:schemeClr val="accent1">
                    <a:lumMod val="75000"/>
                  </a:schemeClr>
                </a:solidFill>
              </a:rPr>
            </a:b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quarter" idx="1"/>
          </p:nvPr>
        </p:nvGraphicFramePr>
        <p:xfrm>
          <a:off x="2060154" y="1760464"/>
          <a:ext cx="7535538" cy="3104316"/>
        </p:xfrm>
        <a:graphic>
          <a:graphicData uri="http://schemas.openxmlformats.org/drawingml/2006/table">
            <a:tbl>
              <a:tblPr/>
              <a:tblGrid>
                <a:gridCol w="1491560"/>
                <a:gridCol w="2771776"/>
                <a:gridCol w="3272202"/>
              </a:tblGrid>
              <a:tr h="54399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mbria"/>
                          <a:ea typeface="Cambria"/>
                          <a:cs typeface="Arial"/>
                        </a:rPr>
                        <a:t>Tube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mbria"/>
                          <a:ea typeface="Cambria"/>
                          <a:cs typeface="Arial"/>
                        </a:rPr>
                        <a:t>Acetate buffer (ml)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mbria"/>
                          <a:ea typeface="Cambria"/>
                          <a:cs typeface="Arial"/>
                        </a:rPr>
                        <a:t> 0.18M Sucrose (ml)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99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mbria"/>
                          <a:ea typeface="Cambria"/>
                          <a:cs typeface="Arial"/>
                        </a:rPr>
                        <a:t>Blank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mbria"/>
                          <a:ea typeface="Cambria"/>
                          <a:cs typeface="Arial"/>
                        </a:rPr>
                        <a:t>1.0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mbria"/>
                          <a:ea typeface="Cambria"/>
                          <a:cs typeface="Arial"/>
                        </a:rPr>
                        <a:t>2.0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99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mbria"/>
                          <a:ea typeface="Cambria"/>
                          <a:cs typeface="Arial"/>
                        </a:rPr>
                        <a:t>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mbria"/>
                          <a:ea typeface="Cambria"/>
                          <a:cs typeface="Arial"/>
                        </a:rPr>
                        <a:t>1.0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mbria"/>
                          <a:ea typeface="Cambria"/>
                          <a:cs typeface="Arial"/>
                        </a:rPr>
                        <a:t>2.0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99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mbria"/>
                          <a:ea typeface="Cambria"/>
                          <a:cs typeface="Arial"/>
                        </a:rPr>
                        <a:t>B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mbria"/>
                          <a:ea typeface="Cambria"/>
                          <a:cs typeface="Arial"/>
                        </a:rPr>
                        <a:t>1.0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mbria"/>
                          <a:ea typeface="Cambria"/>
                          <a:cs typeface="Arial"/>
                        </a:rPr>
                        <a:t>2.0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99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mbria"/>
                          <a:ea typeface="Cambria"/>
                          <a:cs typeface="Arial"/>
                        </a:rPr>
                        <a:t>C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mbria"/>
                          <a:ea typeface="Cambria"/>
                          <a:cs typeface="Arial"/>
                        </a:rPr>
                        <a:t>1.0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mbria"/>
                          <a:ea typeface="Cambria"/>
                          <a:cs typeface="Arial"/>
                        </a:rPr>
                        <a:t>2.0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99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mbria"/>
                          <a:ea typeface="Cambria"/>
                          <a:cs typeface="Arial"/>
                        </a:rPr>
                        <a:t>D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mbria"/>
                          <a:ea typeface="Cambria"/>
                          <a:cs typeface="Arial"/>
                        </a:rPr>
                        <a:t>1.0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mbria"/>
                          <a:ea typeface="Cambria"/>
                          <a:cs typeface="Arial"/>
                        </a:rPr>
                        <a:t>2.0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99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mbria"/>
                          <a:ea typeface="Cambria"/>
                          <a:cs typeface="Arial"/>
                        </a:rPr>
                        <a:t>E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mbria"/>
                          <a:ea typeface="Cambria"/>
                          <a:cs typeface="Arial"/>
                        </a:rPr>
                        <a:t>1.0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mbria"/>
                          <a:ea typeface="Cambria"/>
                          <a:cs typeface="Arial"/>
                        </a:rPr>
                        <a:t>2.0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99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mbria"/>
                          <a:ea typeface="Cambria"/>
                          <a:cs typeface="Arial"/>
                        </a:rPr>
                        <a:t>F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mbria"/>
                          <a:ea typeface="Cambria"/>
                          <a:cs typeface="Arial"/>
                        </a:rPr>
                        <a:t>1.0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mbria"/>
                          <a:ea typeface="Cambria"/>
                          <a:cs typeface="Arial"/>
                        </a:rPr>
                        <a:t>2.0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1040520"/>
            <a:ext cx="12192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Arial" pitchFamily="34" charset="0"/>
              </a:rPr>
              <a:t>1-  Prepare 8 tubes in the following manner table ( 1 ) :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60732" y="4919008"/>
            <a:ext cx="113730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 smtClean="0"/>
              <a:t>2-  Mix each tube then add 0.05ml  of diluted enzyme  according to the following table  (2) , </a:t>
            </a:r>
            <a:r>
              <a:rPr lang="en-US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EXCEPT FOR THE BLANK ADD 0.05ml OF DISTILLED WATER INSTEAD  </a:t>
            </a:r>
            <a:r>
              <a:rPr lang="en-US" sz="2400" dirty="0" smtClean="0"/>
              <a:t>,  mix and   start the stop clock  immediately  ,   incubate each tube   for 10 min    , then stop the reaction by adding 2.0ml of the DNS reagent  to each tube.</a:t>
            </a:r>
          </a:p>
          <a:p>
            <a:pPr algn="l"/>
            <a:r>
              <a:rPr lang="en-US" sz="2400" dirty="0" smtClean="0"/>
              <a:t>Note : Mix each tube frequently during the incubation time 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54306" y="133772"/>
            <a:ext cx="10515600" cy="890798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Method: </a:t>
            </a:r>
            <a:br>
              <a:rPr lang="en-US" b="1" dirty="0">
                <a:solidFill>
                  <a:schemeClr val="accent1">
                    <a:lumMod val="75000"/>
                  </a:schemeClr>
                </a:solidFill>
              </a:rPr>
            </a:b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550843" y="3527571"/>
          <a:ext cx="10102467" cy="3002179"/>
        </p:xfrm>
        <a:graphic>
          <a:graphicData uri="http://schemas.openxmlformats.org/drawingml/2006/table">
            <a:tbl>
              <a:tblPr/>
              <a:tblGrid>
                <a:gridCol w="3147375"/>
                <a:gridCol w="3446518"/>
                <a:gridCol w="3508574"/>
              </a:tblGrid>
              <a:tr h="86857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mbria"/>
                          <a:ea typeface="Cambria"/>
                          <a:cs typeface="Arial"/>
                        </a:rPr>
                        <a:t>Tube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mbria"/>
                          <a:ea typeface="Cambria"/>
                          <a:cs typeface="Arial"/>
                        </a:rPr>
                        <a:t>Enzyme  Solution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Cambria"/>
                          <a:cs typeface="Arial"/>
                        </a:rPr>
                        <a:t>Enzyme  concentration               x 10-3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52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Cambria"/>
                          <a:cs typeface="Arial"/>
                        </a:rPr>
                        <a:t>Blank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Cambria"/>
                          <a:cs typeface="Arial"/>
                        </a:rPr>
                        <a:t>---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Cambria"/>
                          <a:cs typeface="Arial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52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Cambria"/>
                          <a:cs typeface="Arial"/>
                        </a:rPr>
                        <a:t>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Cambria"/>
                          <a:cs typeface="Arial"/>
                        </a:rPr>
                        <a:t>E1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mbria"/>
                          <a:ea typeface="Cambria"/>
                          <a:cs typeface="Arial"/>
                        </a:rPr>
                        <a:t>8.0X</a:t>
                      </a:r>
                      <a:endParaRPr lang="en-US" sz="2000" dirty="0">
                        <a:latin typeface="Cambria"/>
                        <a:ea typeface="Cambria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52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Cambria"/>
                          <a:cs typeface="Arial"/>
                        </a:rPr>
                        <a:t>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Cambria"/>
                          <a:cs typeface="Arial"/>
                        </a:rPr>
                        <a:t>E2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mbria"/>
                          <a:ea typeface="Cambria"/>
                          <a:cs typeface="Arial"/>
                        </a:rPr>
                        <a:t> </a:t>
                      </a:r>
                      <a:r>
                        <a:rPr lang="en-US" sz="2000" dirty="0" smtClean="0">
                          <a:latin typeface="Cambria"/>
                          <a:ea typeface="Cambria"/>
                          <a:cs typeface="Arial"/>
                        </a:rPr>
                        <a:t>10.0X</a:t>
                      </a:r>
                      <a:endParaRPr lang="en-US" sz="2000" dirty="0">
                        <a:latin typeface="Cambria"/>
                        <a:ea typeface="Cambria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52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Cambria"/>
                          <a:cs typeface="Arial"/>
                        </a:rPr>
                        <a:t>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Cambria"/>
                          <a:cs typeface="Arial"/>
                        </a:rPr>
                        <a:t>E3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mbria"/>
                          <a:ea typeface="Cambria"/>
                          <a:cs typeface="Arial"/>
                        </a:rPr>
                        <a:t> </a:t>
                      </a:r>
                      <a:r>
                        <a:rPr lang="en-US" sz="2000" dirty="0" smtClean="0">
                          <a:latin typeface="Cambria"/>
                          <a:ea typeface="Cambria"/>
                          <a:cs typeface="Arial"/>
                        </a:rPr>
                        <a:t>15.0X</a:t>
                      </a:r>
                      <a:endParaRPr lang="en-US" sz="2000" dirty="0">
                        <a:latin typeface="Cambria"/>
                        <a:ea typeface="Cambria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52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Cambria"/>
                          <a:cs typeface="Arial"/>
                        </a:rPr>
                        <a:t>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Cambria"/>
                          <a:cs typeface="Arial"/>
                        </a:rPr>
                        <a:t>E4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mbria"/>
                          <a:ea typeface="Cambria"/>
                          <a:cs typeface="Arial"/>
                        </a:rPr>
                        <a:t>20X</a:t>
                      </a:r>
                      <a:endParaRPr lang="en-US" sz="2000" dirty="0">
                        <a:latin typeface="Cambria"/>
                        <a:ea typeface="Cambria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52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Cambria"/>
                          <a:cs typeface="Arial"/>
                        </a:rPr>
                        <a:t>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Cambria"/>
                          <a:cs typeface="Arial"/>
                        </a:rPr>
                        <a:t>E5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mbria"/>
                          <a:ea typeface="Cambria"/>
                          <a:cs typeface="Arial"/>
                        </a:rPr>
                        <a:t>30X</a:t>
                      </a:r>
                      <a:endParaRPr lang="en-US" sz="2000" dirty="0">
                        <a:latin typeface="Cambria"/>
                        <a:ea typeface="Cambria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52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Cambria"/>
                          <a:cs typeface="Arial"/>
                        </a:rPr>
                        <a:t>F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Cambria"/>
                          <a:cs typeface="Arial"/>
                        </a:rPr>
                        <a:t>E6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smtClean="0">
                          <a:latin typeface="Cambria"/>
                          <a:ea typeface="Cambria"/>
                          <a:cs typeface="Arial"/>
                        </a:rPr>
                        <a:t>60X</a:t>
                      </a:r>
                      <a:endParaRPr lang="en-US" sz="2000" dirty="0">
                        <a:latin typeface="Cambria"/>
                        <a:ea typeface="Cambria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4957590" y="6581001"/>
            <a:ext cx="2313544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Arial" pitchFamily="34" charset="0"/>
              </a:rPr>
              <a:t>Table (2).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443855"/>
            <a:ext cx="113730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 smtClean="0"/>
              <a:t>2-  Mix each tube then add 0.05ml  of diluted enzyme  according to the following table  (2) , </a:t>
            </a:r>
            <a:r>
              <a:rPr lang="en-US" sz="2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EXCEPT FOR THE BLANK ADD 0.05ml OF DISTILLED WATER INSTEAD  </a:t>
            </a:r>
            <a:r>
              <a:rPr lang="en-US" sz="2400" dirty="0" smtClean="0"/>
              <a:t>,  mix and   start the stop clock  immediately  ,   incubate each tube   for 10 min    , then stop the reaction by adding </a:t>
            </a:r>
            <a:r>
              <a:rPr lang="en-US" sz="2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2.0ml of the DNS </a:t>
            </a:r>
            <a:r>
              <a:rPr lang="en-US" sz="2400" dirty="0" smtClean="0"/>
              <a:t>reagent  to each tube.</a:t>
            </a:r>
          </a:p>
          <a:p>
            <a:pPr algn="l"/>
            <a:r>
              <a:rPr lang="en-US" sz="2400" dirty="0" smtClean="0"/>
              <a:t>Note : Mix each tube frequently during the incubation time 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990492" y="1892666"/>
          <a:ext cx="8957740" cy="3975830"/>
        </p:xfrm>
        <a:graphic>
          <a:graphicData uri="http://schemas.openxmlformats.org/drawingml/2006/table">
            <a:tbl>
              <a:tblPr/>
              <a:tblGrid>
                <a:gridCol w="2391686"/>
                <a:gridCol w="3579790"/>
                <a:gridCol w="2986264"/>
              </a:tblGrid>
              <a:tr h="480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mbria"/>
                          <a:ea typeface="Cambria"/>
                          <a:cs typeface="Arial"/>
                        </a:rPr>
                        <a:t>Tube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mbria"/>
                          <a:ea typeface="Cambria"/>
                          <a:cs typeface="Arial"/>
                        </a:rPr>
                        <a:t>Start  (min</a:t>
                      </a:r>
                      <a:r>
                        <a:rPr lang="en-US" sz="2000" dirty="0" smtClean="0">
                          <a:latin typeface="Cambria"/>
                          <a:ea typeface="Cambria"/>
                          <a:cs typeface="Arial"/>
                        </a:rPr>
                        <a:t>)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mbria"/>
                          <a:ea typeface="Cambria"/>
                          <a:cs typeface="Arial"/>
                        </a:rPr>
                        <a:t>By adding</a:t>
                      </a:r>
                      <a:r>
                        <a:rPr lang="en-US" sz="2000" baseline="0" dirty="0" smtClean="0">
                          <a:latin typeface="Cambria"/>
                          <a:ea typeface="Cambria"/>
                          <a:cs typeface="Arial"/>
                        </a:rPr>
                        <a:t> 0.05ml E</a:t>
                      </a:r>
                      <a:endParaRPr lang="en-US" sz="2000" dirty="0">
                        <a:latin typeface="Cambria"/>
                        <a:ea typeface="Cambria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mbria"/>
                          <a:ea typeface="Cambria"/>
                          <a:cs typeface="Arial"/>
                        </a:rPr>
                        <a:t>Stop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mbria"/>
                          <a:ea typeface="Cambria"/>
                          <a:cs typeface="Arial"/>
                        </a:rPr>
                        <a:t>By adding 2 ml DNS (</a:t>
                      </a:r>
                      <a:r>
                        <a:rPr lang="en-US" sz="2000" dirty="0">
                          <a:latin typeface="Cambria"/>
                          <a:ea typeface="Cambria"/>
                          <a:cs typeface="Arial"/>
                        </a:rPr>
                        <a:t>min)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Cambria"/>
                          <a:cs typeface="Arial"/>
                        </a:rPr>
                        <a:t>Blank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Cambria"/>
                          <a:cs typeface="Arial"/>
                        </a:rPr>
                        <a:t>0.0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smtClean="0">
                          <a:latin typeface="Cambria"/>
                          <a:ea typeface="Cambria"/>
                          <a:cs typeface="Arial"/>
                        </a:rPr>
                        <a:t>10</a:t>
                      </a:r>
                      <a:endParaRPr lang="en-US" sz="2000" dirty="0">
                        <a:latin typeface="Cambria"/>
                        <a:ea typeface="Cambria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Cambria"/>
                          <a:cs typeface="Arial"/>
                        </a:rPr>
                        <a:t>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Cambria"/>
                          <a:cs typeface="Arial"/>
                        </a:rPr>
                        <a:t>1.0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Cambria"/>
                          <a:cs typeface="Arial"/>
                        </a:rPr>
                        <a:t>11.0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Cambria"/>
                          <a:cs typeface="Arial"/>
                        </a:rPr>
                        <a:t>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Cambria"/>
                          <a:cs typeface="Arial"/>
                        </a:rPr>
                        <a:t>2.0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Cambria"/>
                          <a:cs typeface="Arial"/>
                        </a:rPr>
                        <a:t>12.0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Cambria"/>
                          <a:cs typeface="Arial"/>
                        </a:rPr>
                        <a:t>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Cambria"/>
                          <a:cs typeface="Arial"/>
                        </a:rPr>
                        <a:t>3.0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Cambria"/>
                          <a:cs typeface="Arial"/>
                        </a:rPr>
                        <a:t>13.0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Cambria"/>
                          <a:cs typeface="Arial"/>
                        </a:rPr>
                        <a:t>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Cambria"/>
                          <a:cs typeface="Arial"/>
                        </a:rPr>
                        <a:t>4.0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Cambria"/>
                          <a:cs typeface="Arial"/>
                        </a:rPr>
                        <a:t>14.0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Cambria"/>
                          <a:cs typeface="Arial"/>
                        </a:rPr>
                        <a:t>F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Cambria"/>
                          <a:cs typeface="Arial"/>
                        </a:rPr>
                        <a:t>5.0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Cambria"/>
                          <a:cs typeface="Arial"/>
                        </a:rPr>
                        <a:t>15.0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Cambria"/>
                          <a:cs typeface="Arial"/>
                        </a:rPr>
                        <a:t>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Cambria"/>
                          <a:cs typeface="Arial"/>
                        </a:rPr>
                        <a:t>6.0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mbria"/>
                          <a:ea typeface="Cambria"/>
                          <a:cs typeface="Arial"/>
                        </a:rPr>
                        <a:t>16.0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4803354" y="6065962"/>
            <a:ext cx="1046602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Arial" pitchFamily="34" charset="0"/>
              </a:rPr>
              <a:t>Table(3).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3611526" cy="1695028"/>
          </a:xfrm>
          <a:prstGeom prst="rect">
            <a:avLst/>
          </a:prstGeom>
        </p:spPr>
        <p:txBody>
          <a:bodyPr vert="horz" lIns="91440" tIns="45720" rIns="91440" bIns="45720" rtlCol="1" anchor="ctr">
            <a:normAutofit fontScale="92500" lnSpcReduction="10000"/>
          </a:bodyPr>
          <a:lstStyle/>
          <a:p>
            <a:pPr marL="0" marR="0" lvl="0" indent="0" algn="r" defTabSz="91440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1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Method: </a:t>
            </a:r>
            <a:br>
              <a:rPr kumimoji="0" lang="en-US" sz="4400" b="1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2852451" cy="1243338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Method: </a:t>
            </a:r>
            <a:br>
              <a:rPr lang="en-US" b="1" dirty="0">
                <a:solidFill>
                  <a:schemeClr val="accent1">
                    <a:lumMod val="75000"/>
                  </a:schemeClr>
                </a:solidFill>
              </a:rPr>
            </a:b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0337" y="1600200"/>
            <a:ext cx="11971663" cy="449580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dirty="0" smtClean="0"/>
              <a:t>3- Mix properly  , cover each tube by aluminum foil and place in a boiling water bath for 5min to allow the color to develop .</a:t>
            </a:r>
          </a:p>
          <a:p>
            <a:pPr algn="l"/>
            <a:r>
              <a:rPr lang="en-US" dirty="0" smtClean="0"/>
              <a:t>4- Then remove from water bath cool under tap water , add 20ml of distilled water to each tube , mix properly then measure the absorbance at 540nm .</a:t>
            </a:r>
          </a:p>
          <a:p>
            <a:pPr algn="l"/>
            <a:r>
              <a:rPr lang="en-US" dirty="0" smtClean="0"/>
              <a:t>5- Record the absorbance of each test tube in the following table ( 4), </a:t>
            </a:r>
          </a:p>
          <a:p>
            <a:pPr algn="l"/>
            <a:r>
              <a:rPr lang="en-US" dirty="0" smtClean="0"/>
              <a:t>6- Convert the Absorbance reading obtained to micromoles of sucrose hydrolyzed making use of the  standard reducing sugars calibration curve , then divide by 10 to obtain the number of micromoles of sucrose hydrolyzed /min    (v</a:t>
            </a:r>
            <a:r>
              <a:rPr lang="en-US" baseline="-25000" dirty="0" smtClean="0"/>
              <a:t>i </a:t>
            </a:r>
            <a:r>
              <a:rPr lang="en-US" dirty="0" smtClean="0"/>
              <a:t>).</a:t>
            </a:r>
          </a:p>
          <a:p>
            <a:pPr algn="l"/>
            <a:r>
              <a:rPr lang="en-US" dirty="0" smtClean="0"/>
              <a:t>7 – Draw a graph between  the  (v</a:t>
            </a:r>
            <a:r>
              <a:rPr lang="en-US" baseline="-25000" dirty="0" smtClean="0"/>
              <a:t>i  </a:t>
            </a:r>
            <a:r>
              <a:rPr lang="en-US" dirty="0" smtClean="0"/>
              <a:t>) the micromoles of sucrose  hydrolyzed  /min    and  enzyme concentration   . </a:t>
            </a:r>
          </a:p>
          <a:p>
            <a:pPr algn="l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rgbClr val="C00000"/>
                </a:solidFill>
              </a:rPr>
              <a:t>Result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825625"/>
            <a:ext cx="10894764" cy="1391300"/>
          </a:xfrm>
        </p:spPr>
        <p:txBody>
          <a:bodyPr/>
          <a:lstStyle/>
          <a:p>
            <a:pPr algn="l" rtl="0"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Plot velocity against enzyme concentration (units/ml). Describe the shape of this curve and discuss the reasons for its shape. </a:t>
            </a:r>
          </a:p>
          <a:p>
            <a:pPr algn="r" rtl="0">
              <a:buNone/>
            </a:pPr>
            <a:endParaRPr lang="ar-SA" dirty="0"/>
          </a:p>
        </p:txBody>
      </p:sp>
      <p:sp>
        <p:nvSpPr>
          <p:cNvPr id="4" name="Rectangle 3"/>
          <p:cNvSpPr/>
          <p:nvPr/>
        </p:nvSpPr>
        <p:spPr>
          <a:xfrm>
            <a:off x="5325283" y="6488668"/>
            <a:ext cx="9905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Table (4)</a:t>
            </a:r>
            <a:endParaRPr lang="en-US" dirty="0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/>
        </p:nvGraphicFramePr>
        <p:xfrm>
          <a:off x="1101687" y="2998754"/>
          <a:ext cx="9232137" cy="3280859"/>
        </p:xfrm>
        <a:graphic>
          <a:graphicData uri="http://schemas.openxmlformats.org/drawingml/2006/table">
            <a:tbl>
              <a:tblPr/>
              <a:tblGrid>
                <a:gridCol w="1203005"/>
                <a:gridCol w="3157954"/>
                <a:gridCol w="2563144"/>
                <a:gridCol w="2308034"/>
              </a:tblGrid>
              <a:tr h="98425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mbria"/>
                          <a:ea typeface="Cambria"/>
                          <a:cs typeface="Arial"/>
                        </a:rPr>
                        <a:t>Tube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mbria"/>
                          <a:ea typeface="Cambria"/>
                          <a:cs typeface="Arial"/>
                        </a:rPr>
                        <a:t>Absorbance 540nm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Cambria"/>
                          <a:cs typeface="Arial"/>
                        </a:rPr>
                        <a:t>µmoles of sucrose hydrolyzed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Cambria"/>
                          <a:cs typeface="Arial"/>
                        </a:rPr>
                        <a:t>µmoles /min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Cambria"/>
                          <a:cs typeface="Arial"/>
                        </a:rPr>
                        <a:t>( v</a:t>
                      </a:r>
                      <a:r>
                        <a:rPr lang="en-US" sz="2000" baseline="-25000">
                          <a:latin typeface="Cambria"/>
                          <a:ea typeface="Cambria"/>
                          <a:cs typeface="Arial"/>
                        </a:rPr>
                        <a:t>i  </a:t>
                      </a:r>
                      <a:r>
                        <a:rPr lang="en-US" sz="2000">
                          <a:latin typeface="Cambria"/>
                          <a:ea typeface="Cambria"/>
                          <a:cs typeface="Arial"/>
                        </a:rPr>
                        <a:t>)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Cambria"/>
                          <a:cs typeface="Arial"/>
                        </a:rPr>
                        <a:t>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08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Cambria"/>
                          <a:cs typeface="Arial"/>
                        </a:rPr>
                        <a:t>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Cambria"/>
                          <a:cs typeface="Arial"/>
                        </a:rPr>
                        <a:t>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latin typeface="Cambria"/>
                        <a:ea typeface="Cambria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latin typeface="Cambria"/>
                        <a:ea typeface="Cambria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08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Cambria"/>
                          <a:cs typeface="Arial"/>
                        </a:rPr>
                        <a:t>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Cambria"/>
                          <a:cs typeface="Arial"/>
                        </a:rPr>
                        <a:t>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latin typeface="Cambria"/>
                        <a:ea typeface="Cambria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latin typeface="Cambria"/>
                        <a:ea typeface="Cambria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08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Cambria"/>
                          <a:cs typeface="Arial"/>
                        </a:rPr>
                        <a:t>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Cambria"/>
                          <a:cs typeface="Arial"/>
                        </a:rPr>
                        <a:t>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latin typeface="Cambria"/>
                        <a:ea typeface="Cambria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latin typeface="Cambria"/>
                        <a:ea typeface="Cambria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08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Cambria"/>
                          <a:cs typeface="Arial"/>
                        </a:rPr>
                        <a:t>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Cambria"/>
                          <a:cs typeface="Arial"/>
                        </a:rPr>
                        <a:t>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latin typeface="Cambria"/>
                        <a:ea typeface="Cambria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latin typeface="Cambria"/>
                        <a:ea typeface="Cambria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08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Cambria"/>
                          <a:cs typeface="Arial"/>
                        </a:rPr>
                        <a:t>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Cambria"/>
                          <a:cs typeface="Arial"/>
                        </a:rPr>
                        <a:t>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latin typeface="Cambria"/>
                        <a:ea typeface="Cambria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latin typeface="Cambria"/>
                        <a:ea typeface="Cambria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08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Cambria"/>
                          <a:cs typeface="Arial"/>
                        </a:rPr>
                        <a:t>F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Cambria"/>
                          <a:cs typeface="Arial"/>
                        </a:rPr>
                        <a:t>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latin typeface="Cambria"/>
                        <a:ea typeface="Cambria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latin typeface="Cambria"/>
                        <a:ea typeface="Cambria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08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mbria"/>
                          <a:ea typeface="Cambria"/>
                          <a:cs typeface="Arial"/>
                        </a:rPr>
                        <a:t>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latin typeface="Cambria"/>
                        <a:ea typeface="Cambria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latin typeface="Cambria"/>
                        <a:ea typeface="Cambria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latin typeface="Cambria"/>
                        <a:ea typeface="Cambria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726200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Comment on the curve shape and conclude the relationship between enzyme concentration and the rate of an enzyme catalyzed reaction.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12192000" cy="666936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sz="15000" dirty="0" smtClean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ush Script MT" pitchFamily="66" charset="0"/>
            </a:endParaRPr>
          </a:p>
          <a:p>
            <a:pPr algn="ctr">
              <a:buNone/>
            </a:pPr>
            <a:r>
              <a:rPr lang="en-US" sz="150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ush Script MT" pitchFamily="66" charset="0"/>
              </a:rPr>
              <a:t>Thank You</a:t>
            </a:r>
            <a:endParaRPr lang="en-US" sz="15000" dirty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ush Script M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376615" y="1559134"/>
            <a:ext cx="7413009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800" b="1" dirty="0"/>
              <a:t>Systematic names and </a:t>
            </a:r>
            <a:r>
              <a:rPr lang="en-US" sz="2800" b="1" dirty="0" smtClean="0"/>
              <a:t>numbers</a:t>
            </a:r>
            <a:endParaRPr lang="en-US" sz="2000" b="1" dirty="0" smtClean="0"/>
          </a:p>
          <a:p>
            <a:pPr algn="l" rtl="0"/>
            <a:r>
              <a:rPr lang="en-US" sz="2000" dirty="0" smtClean="0"/>
              <a:t> </a:t>
            </a:r>
            <a:r>
              <a:rPr lang="en-US" sz="2000" dirty="0"/>
              <a:t>β-</a:t>
            </a:r>
            <a:r>
              <a:rPr lang="en-US" sz="2000" dirty="0" err="1"/>
              <a:t>Fructofuranosidase</a:t>
            </a:r>
            <a:r>
              <a:rPr lang="en-US" sz="2000" dirty="0"/>
              <a:t> (EC 3.2.1.26) 	</a:t>
            </a:r>
          </a:p>
          <a:p>
            <a:pPr algn="l" rtl="0"/>
            <a:endParaRPr lang="en-US" sz="2000" dirty="0"/>
          </a:p>
          <a:p>
            <a:pPr algn="l" rtl="0"/>
            <a:r>
              <a:rPr lang="en-US" sz="2800" b="1" dirty="0"/>
              <a:t>Reactions </a:t>
            </a:r>
            <a:r>
              <a:rPr lang="en-US" sz="2800" b="1" dirty="0" err="1"/>
              <a:t>catalysed</a:t>
            </a:r>
            <a:r>
              <a:rPr lang="en-US" sz="2800" b="1" dirty="0"/>
              <a:t>:</a:t>
            </a:r>
          </a:p>
          <a:p>
            <a:pPr algn="l" rtl="0"/>
            <a:r>
              <a:rPr lang="en-US" sz="2000" dirty="0"/>
              <a:t>It hydrolyses sucrose to yield glucose and fructose </a:t>
            </a:r>
            <a:r>
              <a:rPr lang="en-US" dirty="0"/>
              <a:t>	</a:t>
            </a:r>
          </a:p>
        </p:txBody>
      </p:sp>
      <p:pic>
        <p:nvPicPr>
          <p:cNvPr id="5" name="Picture 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27957"/>
          <a:stretch>
            <a:fillRect/>
          </a:stretch>
        </p:blipFill>
        <p:spPr bwMode="auto">
          <a:xfrm>
            <a:off x="3087867" y="3662299"/>
            <a:ext cx="5581271" cy="93161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</p:pic>
      <p:pic>
        <p:nvPicPr>
          <p:cNvPr id="6" name="Picture 2" descr="http://www.intechopen.com/source/html/41121/media/image6.png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464115" y="4885744"/>
            <a:ext cx="8850813" cy="172819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alpha val="48000"/>
              </a:schemeClr>
            </a:solidFill>
          </a:ln>
        </p:spPr>
      </p:pic>
    </p:spTree>
    <p:extLst>
      <p:ext uri="{BB962C8B-B14F-4D97-AF65-F5344CB8AC3E}">
        <p14:creationId xmlns="" xmlns:p14="http://schemas.microsoft.com/office/powerpoint/2010/main" val="503050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791570" y="655093"/>
            <a:ext cx="10562230" cy="552187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l" rtl="0">
              <a:buNone/>
            </a:pPr>
            <a:endParaRPr lang="en-US" dirty="0" smtClean="0">
              <a:cs typeface="+mj-cs"/>
            </a:endParaRPr>
          </a:p>
          <a:p>
            <a:pPr algn="l" rtl="0"/>
            <a:r>
              <a:rPr lang="en-US" dirty="0" smtClean="0">
                <a:cs typeface="+mj-cs"/>
              </a:rPr>
              <a:t>The activity of the enzyme can be detected by using a reagent that can detect </a:t>
            </a:r>
            <a:r>
              <a:rPr lang="en-US" b="1" u="sng" dirty="0" smtClean="0">
                <a:cs typeface="+mj-cs"/>
              </a:rPr>
              <a:t>reducing sugars</a:t>
            </a:r>
            <a:r>
              <a:rPr lang="en-US" dirty="0" smtClean="0">
                <a:cs typeface="+mj-cs"/>
              </a:rPr>
              <a:t> (</a:t>
            </a:r>
            <a:r>
              <a:rPr lang="en-US" i="1" dirty="0" smtClean="0">
                <a:cs typeface="+mj-cs"/>
              </a:rPr>
              <a:t>glucose</a:t>
            </a:r>
            <a:r>
              <a:rPr lang="en-US" dirty="0" smtClean="0">
                <a:cs typeface="+mj-cs"/>
              </a:rPr>
              <a:t> and </a:t>
            </a:r>
            <a:r>
              <a:rPr lang="en-US" i="1" dirty="0" smtClean="0">
                <a:cs typeface="+mj-cs"/>
              </a:rPr>
              <a:t>fructose</a:t>
            </a:r>
            <a:r>
              <a:rPr lang="en-US" dirty="0" smtClean="0">
                <a:cs typeface="+mj-cs"/>
              </a:rPr>
              <a:t>).</a:t>
            </a:r>
          </a:p>
          <a:p>
            <a:pPr algn="l" rtl="0">
              <a:buNone/>
            </a:pPr>
            <a:r>
              <a:rPr lang="en-US" dirty="0" smtClean="0">
                <a:cs typeface="+mj-cs"/>
              </a:rPr>
              <a:t> </a:t>
            </a:r>
          </a:p>
          <a:p>
            <a:pPr algn="l" rtl="0"/>
            <a:r>
              <a:rPr lang="en-US" dirty="0" smtClean="0">
                <a:cs typeface="+mj-cs"/>
              </a:rPr>
              <a:t>One reagent commonly used to measure </a:t>
            </a:r>
            <a:r>
              <a:rPr lang="en-US" b="1" u="sng" dirty="0" err="1" smtClean="0">
                <a:cs typeface="+mj-cs"/>
              </a:rPr>
              <a:t>invertase</a:t>
            </a:r>
            <a:r>
              <a:rPr lang="en-US" dirty="0" smtClean="0">
                <a:cs typeface="+mj-cs"/>
              </a:rPr>
              <a:t> activity in industrial procedures is </a:t>
            </a:r>
            <a:r>
              <a:rPr lang="en-US" dirty="0" err="1" smtClean="0">
                <a:cs typeface="+mj-cs"/>
              </a:rPr>
              <a:t>dinitrosalicylate</a:t>
            </a:r>
            <a:r>
              <a:rPr lang="en-US" dirty="0" smtClean="0">
                <a:cs typeface="+mj-cs"/>
              </a:rPr>
              <a:t> (DNS). </a:t>
            </a:r>
          </a:p>
          <a:p>
            <a:pPr algn="l" rtl="0">
              <a:buNone/>
            </a:pPr>
            <a:endParaRPr lang="en-US" dirty="0" smtClean="0">
              <a:cs typeface="+mj-cs"/>
            </a:endParaRPr>
          </a:p>
          <a:p>
            <a:pPr algn="l" rtl="0"/>
            <a:r>
              <a:rPr lang="en-US" dirty="0" smtClean="0">
                <a:cs typeface="+mj-cs"/>
              </a:rPr>
              <a:t>Reducing sugars are produced by the action of </a:t>
            </a:r>
            <a:r>
              <a:rPr lang="en-US" dirty="0" err="1" smtClean="0">
                <a:cs typeface="+mj-cs"/>
              </a:rPr>
              <a:t>invertase</a:t>
            </a:r>
            <a:r>
              <a:rPr lang="en-US" dirty="0" smtClean="0">
                <a:cs typeface="+mj-cs"/>
              </a:rPr>
              <a:t> on sucrose; these reducing sugars reduce DNS to </a:t>
            </a:r>
            <a:r>
              <a:rPr lang="en-US" dirty="0" err="1" smtClean="0">
                <a:cs typeface="+mj-cs"/>
              </a:rPr>
              <a:t>aminonitrosalicylate</a:t>
            </a:r>
            <a:r>
              <a:rPr lang="en-US" dirty="0" smtClean="0">
                <a:cs typeface="+mj-cs"/>
              </a:rPr>
              <a:t> (ANS). </a:t>
            </a:r>
          </a:p>
          <a:p>
            <a:pPr algn="l" rtl="0">
              <a:buNone/>
            </a:pPr>
            <a:endParaRPr lang="en-US" dirty="0" smtClean="0">
              <a:cs typeface="+mj-cs"/>
            </a:endParaRPr>
          </a:p>
          <a:p>
            <a:pPr algn="l" rtl="0"/>
            <a:r>
              <a:rPr lang="en-US" dirty="0" smtClean="0">
                <a:cs typeface="+mj-cs"/>
              </a:rPr>
              <a:t>The reduction of DNS to ANS results in an observable color change from a [yellow/orange] and Absorbance is determined at 540 nm.</a:t>
            </a:r>
          </a:p>
          <a:p>
            <a:pPr algn="l" rtl="0">
              <a:buNone/>
            </a:pP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2896566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86438" y="1211855"/>
            <a:ext cx="11479575" cy="4914309"/>
          </a:xfrm>
        </p:spPr>
        <p:txBody>
          <a:bodyPr>
            <a:normAutofit/>
          </a:bodyPr>
          <a:lstStyle/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DNS is added to the mixture after the completion of the reaction, the mixture is converted to a colored form which absorbs lights at 540 nm.</a:t>
            </a:r>
          </a:p>
          <a:p>
            <a:pPr algn="l" rtl="0">
              <a:buNone/>
            </a:pPr>
            <a:r>
              <a:rPr lang="en-US" dirty="0" smtClean="0"/>
              <a:t> </a:t>
            </a:r>
          </a:p>
          <a:p>
            <a:pPr algn="l" rtl="0">
              <a:buNone/>
            </a:pPr>
            <a:r>
              <a:rPr lang="en-US" dirty="0" smtClean="0"/>
              <a:t>the velocity of the reaction (μ moles of reducing sugar/minute) can be easily calculated. </a:t>
            </a:r>
            <a:endParaRPr lang="ar-S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10995" t="3658"/>
          <a:stretch>
            <a:fillRect/>
          </a:stretch>
        </p:blipFill>
        <p:spPr bwMode="auto">
          <a:xfrm>
            <a:off x="7612655" y="5100810"/>
            <a:ext cx="4229974" cy="149552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5932" y="5091145"/>
            <a:ext cx="6855162" cy="100811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</p:pic>
    </p:spTree>
    <p:extLst>
      <p:ext uri="{BB962C8B-B14F-4D97-AF65-F5344CB8AC3E}">
        <p14:creationId xmlns="" xmlns:p14="http://schemas.microsoft.com/office/powerpoint/2010/main" val="3610634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Effect of </a:t>
            </a:r>
            <a:r>
              <a:rPr lang="en-US" dirty="0" smtClean="0"/>
              <a:t>enzyme </a:t>
            </a:r>
            <a:r>
              <a:rPr lang="en-US" dirty="0" err="1" smtClean="0"/>
              <a:t>concetrationOn</a:t>
            </a:r>
            <a:r>
              <a:rPr lang="en-US" dirty="0" smtClean="0"/>
              <a:t> </a:t>
            </a:r>
            <a:r>
              <a:rPr lang="en-US" dirty="0" smtClean="0"/>
              <a:t>The Rate Of An Enzymatic Reaction </a:t>
            </a: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3100888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Objective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To establish the relationship between enzyme concentration and the rate of an enzyme catalyzed reaction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1466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Principle 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41523" y="1412776"/>
            <a:ext cx="11578728" cy="2880320"/>
          </a:xfrm>
        </p:spPr>
        <p:txBody>
          <a:bodyPr/>
          <a:lstStyle/>
          <a:p>
            <a:pPr algn="l">
              <a:buNone/>
            </a:pPr>
            <a:r>
              <a:rPr lang="en-US" dirty="0" smtClean="0"/>
              <a:t>Within acidic environment using acetate buffer (PH= 4.7) </a:t>
            </a:r>
            <a:r>
              <a:rPr lang="el-GR" b="1" dirty="0" smtClean="0"/>
              <a:t>β-</a:t>
            </a:r>
            <a:r>
              <a:rPr lang="en-US" b="1" dirty="0" err="1" smtClean="0"/>
              <a:t>fructofuranosidase</a:t>
            </a:r>
            <a:r>
              <a:rPr lang="en-US" b="1" dirty="0" smtClean="0"/>
              <a:t> </a:t>
            </a:r>
            <a:r>
              <a:rPr lang="en-US" dirty="0" smtClean="0"/>
              <a:t>enzyme  cleavage its substrate  (Sucrose) non reducing sugar to mixture of reducing sugar glucose and fructose, using 3,5,dinitrocylislic acid .</a:t>
            </a:r>
          </a:p>
          <a:p>
            <a:pPr algn="l">
              <a:buNone/>
            </a:pPr>
            <a:endParaRPr lang="en-US" dirty="0" smtClean="0"/>
          </a:p>
        </p:txBody>
      </p:sp>
      <p:pic>
        <p:nvPicPr>
          <p:cNvPr id="4" name="صورة 1" descr="F:\انجليزي معلمة بحث\hydrolsis of sucrose666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604120" y="3358587"/>
            <a:ext cx="3194685" cy="30175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853135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396607"/>
            <a:ext cx="10515600" cy="5780356"/>
          </a:xfrm>
        </p:spPr>
        <p:txBody>
          <a:bodyPr/>
          <a:lstStyle/>
          <a:p>
            <a:pPr algn="l">
              <a:buNone/>
            </a:pPr>
            <a:r>
              <a:rPr lang="en-US" b="1" dirty="0" smtClean="0"/>
              <a:t>The rate of reaction is directly proportional to increasing enzyme concentration</a:t>
            </a:r>
          </a:p>
          <a:p>
            <a:pPr algn="l">
              <a:buNone/>
            </a:pPr>
            <a:endParaRPr lang="en-US" b="1" dirty="0" smtClean="0"/>
          </a:p>
          <a:p>
            <a:pPr algn="l">
              <a:buNone/>
            </a:pPr>
            <a:endParaRPr lang="en-US" dirty="0"/>
          </a:p>
        </p:txBody>
      </p:sp>
      <p:pic>
        <p:nvPicPr>
          <p:cNvPr id="4" name="Picture 2" descr="http://t2.gstatic.com/images?q=tbn:ANd9GcQL278XqGWKWJA_vm7F5i2n38dnWgyunrbD26xqssWM_hO2zKQ&amp;t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0076" y="2319016"/>
            <a:ext cx="4153292" cy="3369339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" y="1850834"/>
            <a:ext cx="779994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800" dirty="0" smtClean="0"/>
              <a:t>a series of 10 -minutes assays, will performed in which 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a different enzyme concentration is added </a:t>
            </a:r>
            <a:r>
              <a:rPr lang="en-US" sz="2800" dirty="0" smtClean="0"/>
              <a:t>each time the reaction is initiated. </a:t>
            </a:r>
          </a:p>
          <a:p>
            <a:pPr algn="l" rtl="0"/>
            <a:r>
              <a:rPr lang="en-US" sz="2800" dirty="0" smtClean="0"/>
              <a:t>Provided that substrate remains in excess, the rate of an enzyme catalyzed reaction is </a:t>
            </a:r>
            <a:r>
              <a:rPr lang="en-US" sz="2800" b="1" dirty="0" smtClean="0"/>
              <a:t>directly proportional to increasing enzyme concentration</a:t>
            </a:r>
            <a:r>
              <a:rPr lang="en-US" sz="2800" dirty="0" smtClean="0"/>
              <a:t>. The results should indicate the range of enzyme concentrations that yield a linear response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03512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Material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524000" y="1196752"/>
            <a:ext cx="9144000" cy="5400600"/>
          </a:xfrm>
        </p:spPr>
        <p:txBody>
          <a:bodyPr>
            <a:normAutofit/>
          </a:bodyPr>
          <a:lstStyle/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Solutions    :- </a:t>
            </a:r>
          </a:p>
          <a:p>
            <a:pPr algn="l" rtl="0"/>
            <a:r>
              <a:rPr lang="en-US" dirty="0" smtClean="0"/>
              <a:t> 0.05M Sodium  Acetate buffer  , pH 4.7 . </a:t>
            </a:r>
          </a:p>
          <a:p>
            <a:pPr algn="l" rtl="0"/>
            <a:r>
              <a:rPr lang="en-US" dirty="0" smtClean="0"/>
              <a:t>0.18 M Sucrose  ,</a:t>
            </a:r>
          </a:p>
          <a:p>
            <a:pPr algn="l" rtl="0"/>
            <a:r>
              <a:rPr lang="en-US" dirty="0" smtClean="0"/>
              <a:t>Reducing sugar (0.005M glucose + 0.005M fructose)</a:t>
            </a:r>
          </a:p>
          <a:p>
            <a:pPr algn="l"/>
            <a:r>
              <a:rPr lang="en-US" dirty="0" smtClean="0"/>
              <a:t> Beta </a:t>
            </a:r>
            <a:r>
              <a:rPr lang="en-US" dirty="0" err="1" smtClean="0"/>
              <a:t>Fructofuranosidase</a:t>
            </a:r>
            <a:r>
              <a:rPr lang="en-US" dirty="0" smtClean="0"/>
              <a:t> (</a:t>
            </a:r>
            <a:r>
              <a:rPr lang="en-US" dirty="0" err="1" smtClean="0"/>
              <a:t>Invertase</a:t>
            </a:r>
            <a:r>
              <a:rPr lang="en-US" dirty="0" smtClean="0"/>
              <a:t> ) enzyme extract from yeast.</a:t>
            </a:r>
          </a:p>
          <a:p>
            <a:pPr algn="l" rtl="0"/>
            <a:r>
              <a:rPr lang="en-US" dirty="0" smtClean="0"/>
              <a:t>DNS (</a:t>
            </a:r>
            <a:r>
              <a:rPr lang="en-US" dirty="0" err="1" smtClean="0"/>
              <a:t>dinitrosalicylicacid</a:t>
            </a:r>
            <a:r>
              <a:rPr lang="en-US" dirty="0" smtClean="0"/>
              <a:t> )Reagent .</a:t>
            </a:r>
          </a:p>
          <a:p>
            <a:pPr algn="l" rtl="0"/>
            <a:r>
              <a:rPr lang="en-US" dirty="0" smtClean="0"/>
              <a:t>Sodium Bicarbonate .</a:t>
            </a:r>
          </a:p>
        </p:txBody>
      </p:sp>
    </p:spTree>
    <p:extLst>
      <p:ext uri="{BB962C8B-B14F-4D97-AF65-F5344CB8AC3E}">
        <p14:creationId xmlns="" xmlns:p14="http://schemas.microsoft.com/office/powerpoint/2010/main" val="1308117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334</TotalTime>
  <Words>797</Words>
  <Application>Microsoft Office PowerPoint</Application>
  <PresentationFormat>مخصص</PresentationFormat>
  <Paragraphs>154</Paragraphs>
  <Slides>16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17" baseType="lpstr">
      <vt:lpstr>Median</vt:lpstr>
      <vt:lpstr>Kinetics analysis of  β-fructofuranosidase enzyme </vt:lpstr>
      <vt:lpstr>الشريحة 2</vt:lpstr>
      <vt:lpstr>الشريحة 3</vt:lpstr>
      <vt:lpstr>الشريحة 4</vt:lpstr>
      <vt:lpstr>Effect of enzyme concetrationOn The Rate Of An Enzymatic Reaction </vt:lpstr>
      <vt:lpstr>Objective</vt:lpstr>
      <vt:lpstr>Principle </vt:lpstr>
      <vt:lpstr> </vt:lpstr>
      <vt:lpstr>Material</vt:lpstr>
      <vt:lpstr> Method:  </vt:lpstr>
      <vt:lpstr> Method:  </vt:lpstr>
      <vt:lpstr> </vt:lpstr>
      <vt:lpstr> Method:  </vt:lpstr>
      <vt:lpstr>Result</vt:lpstr>
      <vt:lpstr>Discussion</vt:lpstr>
      <vt:lpstr>الشريحة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Kinetics analysis of  β-fructofuranosidase enzyme</dc:title>
  <dc:creator>Amal ►</dc:creator>
  <cp:lastModifiedBy>User</cp:lastModifiedBy>
  <cp:revision>19</cp:revision>
  <dcterms:created xsi:type="dcterms:W3CDTF">2013-09-30T19:22:51Z</dcterms:created>
  <dcterms:modified xsi:type="dcterms:W3CDTF">2013-10-01T16:03:04Z</dcterms:modified>
</cp:coreProperties>
</file>