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60" r:id="rId3"/>
    <p:sldId id="261" r:id="rId4"/>
    <p:sldId id="267" r:id="rId5"/>
    <p:sldId id="263" r:id="rId6"/>
    <p:sldId id="258" r:id="rId7"/>
    <p:sldId id="264" r:id="rId8"/>
    <p:sldId id="269" r:id="rId9"/>
    <p:sldId id="265" r:id="rId10"/>
    <p:sldId id="271" r:id="rId11"/>
    <p:sldId id="274" r:id="rId12"/>
    <p:sldId id="275" r:id="rId13"/>
    <p:sldId id="276" r:id="rId14"/>
    <p:sldId id="259" r:id="rId15"/>
    <p:sldId id="270" r:id="rId16"/>
    <p:sldId id="273" r:id="rId1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 snapToGrid="0">
      <p:cViewPr>
        <p:scale>
          <a:sx n="96" d="100"/>
          <a:sy n="96" d="100"/>
        </p:scale>
        <p:origin x="3318" y="23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9DFD6FD-0C73-46AF-B693-28C3F0A685BD}" type="datetimeFigureOut">
              <a:rPr lang="ar-SA" smtClean="0"/>
              <a:pPr/>
              <a:t>27/11/34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594E90-C6FB-486F-B027-38EE3F807E8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D6FD-0C73-46AF-B693-28C3F0A685BD}" type="datetimeFigureOut">
              <a:rPr lang="ar-SA" smtClean="0"/>
              <a:pPr/>
              <a:t>27/11/34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4E90-C6FB-486F-B027-38EE3F807E8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D9DFD6FD-0C73-46AF-B693-28C3F0A685BD}" type="datetimeFigureOut">
              <a:rPr lang="ar-SA" smtClean="0"/>
              <a:pPr/>
              <a:t>27/11/34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BF594E90-C6FB-486F-B027-38EE3F807E8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D6FD-0C73-46AF-B693-28C3F0A685BD}" type="datetimeFigureOut">
              <a:rPr lang="ar-SA" smtClean="0"/>
              <a:pPr/>
              <a:t>27/11/34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594E90-C6FB-486F-B027-38EE3F807E8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D6FD-0C73-46AF-B693-28C3F0A685BD}" type="datetimeFigureOut">
              <a:rPr lang="ar-SA" smtClean="0"/>
              <a:pPr/>
              <a:t>27/11/34</a:t>
            </a:fld>
            <a:endParaRPr lang="ar-S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F594E90-C6FB-486F-B027-38EE3F807E8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DFD6FD-0C73-46AF-B693-28C3F0A685BD}" type="datetimeFigureOut">
              <a:rPr lang="ar-SA" smtClean="0"/>
              <a:pPr/>
              <a:t>27/11/34</a:t>
            </a:fld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F594E90-C6FB-486F-B027-38EE3F807E8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DFD6FD-0C73-46AF-B693-28C3F0A685BD}" type="datetimeFigureOut">
              <a:rPr lang="ar-SA" smtClean="0"/>
              <a:pPr/>
              <a:t>27/11/34</a:t>
            </a:fld>
            <a:endParaRPr lang="ar-S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F594E90-C6FB-486F-B027-38EE3F807E8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D6FD-0C73-46AF-B693-28C3F0A685BD}" type="datetimeFigureOut">
              <a:rPr lang="ar-SA" smtClean="0"/>
              <a:pPr/>
              <a:t>27/11/34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594E90-C6FB-486F-B027-38EE3F807E8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D6FD-0C73-46AF-B693-28C3F0A685BD}" type="datetimeFigureOut">
              <a:rPr lang="ar-SA" smtClean="0"/>
              <a:pPr/>
              <a:t>27/11/34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594E90-C6FB-486F-B027-38EE3F807E8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D6FD-0C73-46AF-B693-28C3F0A685BD}" type="datetimeFigureOut">
              <a:rPr lang="ar-SA" smtClean="0"/>
              <a:pPr/>
              <a:t>27/11/34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594E90-C6FB-486F-B027-38EE3F807E8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D9DFD6FD-0C73-46AF-B693-28C3F0A685BD}" type="datetimeFigureOut">
              <a:rPr lang="ar-SA" smtClean="0"/>
              <a:pPr/>
              <a:t>27/11/34</a:t>
            </a:fld>
            <a:endParaRPr lang="ar-S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F594E90-C6FB-486F-B027-38EE3F807E8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DFD6FD-0C73-46AF-B693-28C3F0A685BD}" type="datetimeFigureOut">
              <a:rPr lang="ar-SA" smtClean="0"/>
              <a:pPr/>
              <a:t>27/11/34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F594E90-C6FB-486F-B027-38EE3F807E8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1046603" y="916221"/>
            <a:ext cx="9893146" cy="244343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 algn="ctr">
              <a:defRPr/>
            </a:pPr>
            <a:r>
              <a:rPr lang="en-US" dirty="0" smtClean="0"/>
              <a:t>Kinetics analysis of </a:t>
            </a:r>
            <a:br>
              <a:rPr lang="en-US" dirty="0" smtClean="0"/>
            </a:br>
            <a:r>
              <a:rPr lang="el-GR" b="1" dirty="0" smtClean="0"/>
              <a:t>β-</a:t>
            </a:r>
            <a:r>
              <a:rPr lang="en-US" b="1" dirty="0" err="1" smtClean="0"/>
              <a:t>fructofuranosidase</a:t>
            </a:r>
            <a:r>
              <a:rPr lang="en-US" b="1" dirty="0" smtClean="0"/>
              <a:t> </a:t>
            </a:r>
            <a:r>
              <a:rPr lang="en-US" dirty="0" smtClean="0"/>
              <a:t>enzyme </a:t>
            </a:r>
            <a:endParaRPr lang="ar-SA" dirty="0"/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980364" y="3479208"/>
            <a:ext cx="10231272" cy="1655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2-</a:t>
            </a:r>
            <a:r>
              <a:rPr lang="en-US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effects of enzyme concentration on the rate of an enzyme catalyzed reaction. </a:t>
            </a:r>
            <a:br>
              <a:rPr lang="en-US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ar-SA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0" y="2852936"/>
            <a:ext cx="9144000" cy="204365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endParaRPr lang="ar-SA" sz="4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324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664287" cy="50520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Method: 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2060154" y="1760464"/>
          <a:ext cx="7535538" cy="3104316"/>
        </p:xfrm>
        <a:graphic>
          <a:graphicData uri="http://schemas.openxmlformats.org/drawingml/2006/table">
            <a:tbl>
              <a:tblPr/>
              <a:tblGrid>
                <a:gridCol w="1491560"/>
                <a:gridCol w="2771776"/>
                <a:gridCol w="3272202"/>
              </a:tblGrid>
              <a:tr h="5439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mbria"/>
                          <a:ea typeface="Cambria"/>
                          <a:cs typeface="Arial"/>
                        </a:rPr>
                        <a:t>Tube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mbria"/>
                          <a:ea typeface="Cambria"/>
                          <a:cs typeface="Arial"/>
                        </a:rPr>
                        <a:t>Acetate buffer (ml)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mbria"/>
                          <a:ea typeface="Cambria"/>
                          <a:cs typeface="Arial"/>
                        </a:rPr>
                        <a:t> 0.18M Sucrose (ml)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mbria"/>
                          <a:ea typeface="Cambria"/>
                          <a:cs typeface="Arial"/>
                        </a:rPr>
                        <a:t>Blank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mbria"/>
                          <a:ea typeface="Cambria"/>
                          <a:cs typeface="Arial"/>
                        </a:rPr>
                        <a:t>1.0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mbria"/>
                          <a:ea typeface="Cambria"/>
                          <a:cs typeface="Arial"/>
                        </a:rPr>
                        <a:t>2.0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mbria"/>
                          <a:ea typeface="Cambria"/>
                          <a:cs typeface="Arial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mbria"/>
                          <a:ea typeface="Cambria"/>
                          <a:cs typeface="Arial"/>
                        </a:rPr>
                        <a:t>1.0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mbria"/>
                          <a:ea typeface="Cambria"/>
                          <a:cs typeface="Arial"/>
                        </a:rPr>
                        <a:t>2.0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mbria"/>
                          <a:ea typeface="Cambria"/>
                          <a:cs typeface="Arial"/>
                        </a:rPr>
                        <a:t>B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mbria"/>
                          <a:ea typeface="Cambria"/>
                          <a:cs typeface="Arial"/>
                        </a:rPr>
                        <a:t>1.0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mbria"/>
                          <a:ea typeface="Cambria"/>
                          <a:cs typeface="Arial"/>
                        </a:rPr>
                        <a:t>2.0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mbria"/>
                          <a:ea typeface="Cambria"/>
                          <a:cs typeface="Arial"/>
                        </a:rPr>
                        <a:t>C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mbria"/>
                          <a:ea typeface="Cambria"/>
                          <a:cs typeface="Arial"/>
                        </a:rPr>
                        <a:t>1.0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mbria"/>
                          <a:ea typeface="Cambria"/>
                          <a:cs typeface="Arial"/>
                        </a:rPr>
                        <a:t>2.0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mbria"/>
                          <a:ea typeface="Cambria"/>
                          <a:cs typeface="Arial"/>
                        </a:rPr>
                        <a:t>D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mbria"/>
                          <a:ea typeface="Cambria"/>
                          <a:cs typeface="Arial"/>
                        </a:rPr>
                        <a:t>1.0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mbria"/>
                          <a:ea typeface="Cambria"/>
                          <a:cs typeface="Arial"/>
                        </a:rPr>
                        <a:t>2.0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mbria"/>
                          <a:ea typeface="Cambria"/>
                          <a:cs typeface="Arial"/>
                        </a:rPr>
                        <a:t>E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mbria"/>
                          <a:ea typeface="Cambria"/>
                          <a:cs typeface="Arial"/>
                        </a:rPr>
                        <a:t>1.0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mbria"/>
                          <a:ea typeface="Cambria"/>
                          <a:cs typeface="Arial"/>
                        </a:rPr>
                        <a:t>2.0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mbria"/>
                          <a:ea typeface="Cambria"/>
                          <a:cs typeface="Arial"/>
                        </a:rPr>
                        <a:t>F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mbria"/>
                          <a:ea typeface="Cambria"/>
                          <a:cs typeface="Arial"/>
                        </a:rPr>
                        <a:t>1.0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mbria"/>
                          <a:ea typeface="Cambria"/>
                          <a:cs typeface="Arial"/>
                        </a:rPr>
                        <a:t>2.0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040520"/>
            <a:ext cx="1219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Arial" pitchFamily="34" charset="0"/>
              </a:rPr>
              <a:t>1-  Prepare 8 tubes in the following manner table ( 1 ) 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0732" y="4919008"/>
            <a:ext cx="113730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 smtClean="0"/>
              <a:t>2-  Mix each tube then add 0.05ml  of diluted enzyme  according to the following table  (2) , 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EXCEPT FOR THE BLANK ADD 0.05ml OF DISTILLED WATER INSTEAD  </a:t>
            </a:r>
            <a:r>
              <a:rPr lang="en-US" sz="2400" dirty="0" smtClean="0"/>
              <a:t>,  mix and   start the stop clock  immediately  ,   incubate each tube   for 10 min    , then stop the reaction by adding 2.0ml of the DNS reagent  to each tube.</a:t>
            </a:r>
          </a:p>
          <a:p>
            <a:pPr algn="l"/>
            <a:r>
              <a:rPr lang="en-US" sz="2400" dirty="0" smtClean="0"/>
              <a:t>Note : Mix each tube frequently during the incubation time 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4306" y="133772"/>
            <a:ext cx="10515600" cy="89079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Method: 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50843" y="3527571"/>
          <a:ext cx="10102467" cy="3002179"/>
        </p:xfrm>
        <a:graphic>
          <a:graphicData uri="http://schemas.openxmlformats.org/drawingml/2006/table">
            <a:tbl>
              <a:tblPr/>
              <a:tblGrid>
                <a:gridCol w="3147375"/>
                <a:gridCol w="3446518"/>
                <a:gridCol w="3508574"/>
              </a:tblGrid>
              <a:tr h="8685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mbria"/>
                          <a:ea typeface="Cambria"/>
                          <a:cs typeface="Arial"/>
                        </a:rPr>
                        <a:t>Tube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mbria"/>
                          <a:ea typeface="Cambria"/>
                          <a:cs typeface="Arial"/>
                        </a:rPr>
                        <a:t>Enzyme  Solution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Enzyme  concentration               x 10-3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Blank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---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E1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mbria"/>
                          <a:ea typeface="Cambria"/>
                          <a:cs typeface="Arial"/>
                        </a:rPr>
                        <a:t>8.0X</a:t>
                      </a:r>
                      <a:endParaRPr lang="en-US" sz="2000" dirty="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E2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mbria"/>
                          <a:ea typeface="Cambria"/>
                          <a:cs typeface="Arial"/>
                        </a:rPr>
                        <a:t> </a:t>
                      </a:r>
                      <a:r>
                        <a:rPr lang="en-US" sz="2000" dirty="0" smtClean="0">
                          <a:latin typeface="Cambria"/>
                          <a:ea typeface="Cambria"/>
                          <a:cs typeface="Arial"/>
                        </a:rPr>
                        <a:t>10.0X</a:t>
                      </a:r>
                      <a:endParaRPr lang="en-US" sz="2000" dirty="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E3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mbria"/>
                          <a:ea typeface="Cambria"/>
                          <a:cs typeface="Arial"/>
                        </a:rPr>
                        <a:t> </a:t>
                      </a:r>
                      <a:r>
                        <a:rPr lang="en-US" sz="2000" dirty="0" smtClean="0">
                          <a:latin typeface="Cambria"/>
                          <a:ea typeface="Cambria"/>
                          <a:cs typeface="Arial"/>
                        </a:rPr>
                        <a:t>15.0X</a:t>
                      </a:r>
                      <a:endParaRPr lang="en-US" sz="2000" dirty="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E4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mbria"/>
                          <a:ea typeface="Cambria"/>
                          <a:cs typeface="Arial"/>
                        </a:rPr>
                        <a:t>20X</a:t>
                      </a:r>
                      <a:endParaRPr lang="en-US" sz="2000" dirty="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E5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mbria"/>
                          <a:ea typeface="Cambria"/>
                          <a:cs typeface="Arial"/>
                        </a:rPr>
                        <a:t>30X</a:t>
                      </a:r>
                      <a:endParaRPr lang="en-US" sz="2000" dirty="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E6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latin typeface="Cambria"/>
                          <a:ea typeface="Cambria"/>
                          <a:cs typeface="Arial"/>
                        </a:rPr>
                        <a:t>60X</a:t>
                      </a:r>
                      <a:endParaRPr lang="en-US" sz="2000" dirty="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957590" y="6581001"/>
            <a:ext cx="231354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Arial" pitchFamily="34" charset="0"/>
              </a:rPr>
              <a:t>Table (2).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443855"/>
            <a:ext cx="113730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 smtClean="0"/>
              <a:t>2-  Mix each tube then add 0.05ml  of diluted enzyme  according to the following table  (2) , 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EXCEPT FOR THE BLANK ADD 0.05ml OF DISTILLED WATER INSTEAD  </a:t>
            </a:r>
            <a:r>
              <a:rPr lang="en-US" sz="2400" dirty="0" smtClean="0"/>
              <a:t>,  mix and   start the stop clock  immediately  ,   incubate each tube   for 10 min    , then stop the reaction by adding 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2.0ml of the DNS </a:t>
            </a:r>
            <a:r>
              <a:rPr lang="en-US" sz="2400" dirty="0" smtClean="0"/>
              <a:t>reagent  to each tube.</a:t>
            </a:r>
          </a:p>
          <a:p>
            <a:pPr algn="l"/>
            <a:r>
              <a:rPr lang="en-US" sz="2400" dirty="0" smtClean="0"/>
              <a:t>Note : Mix each tube frequently during the incubation time 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90492" y="1892666"/>
          <a:ext cx="8957740" cy="3975830"/>
        </p:xfrm>
        <a:graphic>
          <a:graphicData uri="http://schemas.openxmlformats.org/drawingml/2006/table">
            <a:tbl>
              <a:tblPr/>
              <a:tblGrid>
                <a:gridCol w="2391686"/>
                <a:gridCol w="3579790"/>
                <a:gridCol w="2986264"/>
              </a:tblGrid>
              <a:tr h="4808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mbria"/>
                          <a:ea typeface="Cambria"/>
                          <a:cs typeface="Arial"/>
                        </a:rPr>
                        <a:t>Tube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mbria"/>
                          <a:ea typeface="Cambria"/>
                          <a:cs typeface="Arial"/>
                        </a:rPr>
                        <a:t>Start  (min</a:t>
                      </a:r>
                      <a:r>
                        <a:rPr lang="en-US" sz="2000" dirty="0" smtClean="0">
                          <a:latin typeface="Cambria"/>
                          <a:ea typeface="Cambria"/>
                          <a:cs typeface="Arial"/>
                        </a:rPr>
                        <a:t>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mbria"/>
                          <a:ea typeface="Cambria"/>
                          <a:cs typeface="Arial"/>
                        </a:rPr>
                        <a:t>By adding</a:t>
                      </a:r>
                      <a:r>
                        <a:rPr lang="en-US" sz="2000" baseline="0" dirty="0" smtClean="0">
                          <a:latin typeface="Cambria"/>
                          <a:ea typeface="Cambria"/>
                          <a:cs typeface="Arial"/>
                        </a:rPr>
                        <a:t> 0.05ml E</a:t>
                      </a:r>
                      <a:endParaRPr lang="en-US" sz="2000" dirty="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mbria"/>
                          <a:ea typeface="Cambria"/>
                          <a:cs typeface="Arial"/>
                        </a:rPr>
                        <a:t>Stop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mbria"/>
                          <a:ea typeface="Cambria"/>
                          <a:cs typeface="Arial"/>
                        </a:rPr>
                        <a:t>By adding 2 ml DNS (</a:t>
                      </a:r>
                      <a:r>
                        <a:rPr lang="en-US" sz="2000" dirty="0">
                          <a:latin typeface="Cambria"/>
                          <a:ea typeface="Cambria"/>
                          <a:cs typeface="Arial"/>
                        </a:rPr>
                        <a:t>min)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8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Blank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0.0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latin typeface="Cambria"/>
                          <a:ea typeface="Cambria"/>
                          <a:cs typeface="Arial"/>
                        </a:rPr>
                        <a:t>10</a:t>
                      </a:r>
                      <a:endParaRPr lang="en-US" sz="2000" dirty="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8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1.0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11.0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8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2.0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12.0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8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3.0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13.0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8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4.0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14.0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8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5.0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15.0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8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6.0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mbria"/>
                          <a:ea typeface="Cambria"/>
                          <a:cs typeface="Arial"/>
                        </a:rPr>
                        <a:t>16.0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803354" y="6065962"/>
            <a:ext cx="104660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Arial" pitchFamily="34" charset="0"/>
              </a:rPr>
              <a:t>Table(3).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3611526" cy="1695028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2500" lnSpcReduction="10000"/>
          </a:bodyPr>
          <a:lstStyle/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Method: </a:t>
            </a:r>
            <a:b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2852451" cy="124333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Method: 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0337" y="1600200"/>
            <a:ext cx="11971663" cy="44958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3- Mix properly  , cover each tube by aluminum foil and place in a boiling water bath for 5min to allow the color to develop .</a:t>
            </a:r>
          </a:p>
          <a:p>
            <a:pPr algn="l"/>
            <a:r>
              <a:rPr lang="en-US" dirty="0" smtClean="0"/>
              <a:t>4- Then remove from water bath cool under tap water , add 20ml of distilled water to each tube , mix properly then measure the absorbance at 540nm .</a:t>
            </a:r>
          </a:p>
          <a:p>
            <a:pPr algn="l"/>
            <a:r>
              <a:rPr lang="en-US" dirty="0" smtClean="0"/>
              <a:t>5- Record the absorbance of each test tube in the following table ( 4), </a:t>
            </a:r>
          </a:p>
          <a:p>
            <a:pPr algn="l"/>
            <a:r>
              <a:rPr lang="en-US" dirty="0" smtClean="0"/>
              <a:t>6- Convert the Absorbance reading obtained to micromoles of sucrose hydrolyzed making use of the  standard reducing sugars calibration curve , then divide by 10 to obtain the number of micromoles of sucrose hydrolyzed /min    (v</a:t>
            </a:r>
            <a:r>
              <a:rPr lang="en-US" baseline="-25000" dirty="0" smtClean="0"/>
              <a:t>i </a:t>
            </a:r>
            <a:r>
              <a:rPr lang="en-US" dirty="0" smtClean="0"/>
              <a:t>).</a:t>
            </a:r>
          </a:p>
          <a:p>
            <a:pPr algn="l"/>
            <a:r>
              <a:rPr lang="en-US" dirty="0" smtClean="0"/>
              <a:t>7 – Draw a graph between  the  (v</a:t>
            </a:r>
            <a:r>
              <a:rPr lang="en-US" baseline="-25000" dirty="0" smtClean="0"/>
              <a:t>i  </a:t>
            </a:r>
            <a:r>
              <a:rPr lang="en-US" dirty="0" smtClean="0"/>
              <a:t>) the micromoles of sucrose  hydrolyzed  /min    and  enzyme concentration   . 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>Result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825625"/>
            <a:ext cx="10894764" cy="1391300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Plot velocity against enzyme concentration (units/ml). Describe the shape of this curve and discuss the reasons for its shape. </a:t>
            </a:r>
          </a:p>
          <a:p>
            <a:pPr algn="r" rtl="0">
              <a:buNone/>
            </a:pPr>
            <a:endParaRPr lang="ar-SA" dirty="0"/>
          </a:p>
        </p:txBody>
      </p:sp>
      <p:sp>
        <p:nvSpPr>
          <p:cNvPr id="4" name="Rectangle 3"/>
          <p:cNvSpPr/>
          <p:nvPr/>
        </p:nvSpPr>
        <p:spPr>
          <a:xfrm>
            <a:off x="5325283" y="6488668"/>
            <a:ext cx="990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Table (4)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1101687" y="2998754"/>
          <a:ext cx="9232137" cy="3280859"/>
        </p:xfrm>
        <a:graphic>
          <a:graphicData uri="http://schemas.openxmlformats.org/drawingml/2006/table">
            <a:tbl>
              <a:tblPr/>
              <a:tblGrid>
                <a:gridCol w="1203005"/>
                <a:gridCol w="3157954"/>
                <a:gridCol w="2563144"/>
                <a:gridCol w="2308034"/>
              </a:tblGrid>
              <a:tr h="9842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mbria"/>
                          <a:ea typeface="Cambria"/>
                          <a:cs typeface="Arial"/>
                        </a:rPr>
                        <a:t>Tube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mbria"/>
                          <a:ea typeface="Cambria"/>
                          <a:cs typeface="Arial"/>
                        </a:rPr>
                        <a:t>Absorbance 540nm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µmoles of sucrose hydrolyzed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µmoles /min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( v</a:t>
                      </a:r>
                      <a:r>
                        <a:rPr lang="en-US" sz="2000" baseline="-25000">
                          <a:latin typeface="Cambria"/>
                          <a:ea typeface="Cambria"/>
                          <a:cs typeface="Arial"/>
                        </a:rPr>
                        <a:t>i  </a:t>
                      </a: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620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Comment on the curve shape and conclude the relationship between enzyme concentration and the rate of an enzyme catalyzed reaction.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12192000" cy="666936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5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itchFamily="66" charset="0"/>
            </a:endParaRPr>
          </a:p>
          <a:p>
            <a:pPr algn="ctr">
              <a:buNone/>
            </a:pPr>
            <a:r>
              <a:rPr lang="en-US" sz="15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Thank You</a:t>
            </a:r>
            <a:endParaRPr lang="en-US" sz="150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376615" y="1559134"/>
            <a:ext cx="7413009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dirty="0"/>
              <a:t>Systematic names and </a:t>
            </a:r>
            <a:r>
              <a:rPr lang="en-US" sz="2800" b="1" dirty="0" smtClean="0"/>
              <a:t>numbers</a:t>
            </a:r>
            <a:endParaRPr lang="en-US" sz="2000" b="1" dirty="0" smtClean="0"/>
          </a:p>
          <a:p>
            <a:pPr algn="l" rtl="0"/>
            <a:r>
              <a:rPr lang="en-US" sz="2000" dirty="0" smtClean="0"/>
              <a:t> </a:t>
            </a:r>
            <a:r>
              <a:rPr lang="en-US" sz="2000" dirty="0"/>
              <a:t>β-</a:t>
            </a:r>
            <a:r>
              <a:rPr lang="en-US" sz="2000" dirty="0" err="1"/>
              <a:t>Fructofuranosidase</a:t>
            </a:r>
            <a:r>
              <a:rPr lang="en-US" sz="2000" dirty="0"/>
              <a:t> (EC 3.2.1.26) 	</a:t>
            </a:r>
          </a:p>
          <a:p>
            <a:pPr algn="l" rtl="0"/>
            <a:endParaRPr lang="en-US" sz="2000" dirty="0"/>
          </a:p>
          <a:p>
            <a:pPr algn="l" rtl="0"/>
            <a:r>
              <a:rPr lang="en-US" sz="2800" b="1" dirty="0"/>
              <a:t>Reactions </a:t>
            </a:r>
            <a:r>
              <a:rPr lang="en-US" sz="2800" b="1" dirty="0" err="1"/>
              <a:t>catalysed</a:t>
            </a:r>
            <a:r>
              <a:rPr lang="en-US" sz="2800" b="1" dirty="0"/>
              <a:t>:</a:t>
            </a:r>
          </a:p>
          <a:p>
            <a:pPr algn="l" rtl="0"/>
            <a:r>
              <a:rPr lang="en-US" sz="2000" dirty="0"/>
              <a:t>It hydrolyses sucrose to yield glucose and fructose </a:t>
            </a:r>
            <a:r>
              <a:rPr lang="en-US" dirty="0"/>
              <a:t>	</a:t>
            </a:r>
          </a:p>
        </p:txBody>
      </p:sp>
      <p:pic>
        <p:nvPicPr>
          <p:cNvPr id="5" name="Picture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7957"/>
          <a:stretch>
            <a:fillRect/>
          </a:stretch>
        </p:blipFill>
        <p:spPr bwMode="auto">
          <a:xfrm>
            <a:off x="3087867" y="3662299"/>
            <a:ext cx="5581271" cy="9316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pic>
        <p:nvPicPr>
          <p:cNvPr id="6" name="Picture 2" descr="http://www.intechopen.com/source/html/41121/media/image6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464115" y="4885744"/>
            <a:ext cx="8850813" cy="172819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alpha val="48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50305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791570" y="655093"/>
            <a:ext cx="10562230" cy="552187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 rtl="0">
              <a:buNone/>
            </a:pPr>
            <a:endParaRPr lang="en-US" dirty="0" smtClean="0">
              <a:cs typeface="+mj-cs"/>
            </a:endParaRPr>
          </a:p>
          <a:p>
            <a:pPr algn="l" rtl="0"/>
            <a:r>
              <a:rPr lang="en-US" dirty="0" smtClean="0">
                <a:cs typeface="+mj-cs"/>
              </a:rPr>
              <a:t>The activity of the enzyme can be detected by using a reagent that can detect </a:t>
            </a:r>
            <a:r>
              <a:rPr lang="en-US" b="1" u="sng" dirty="0" smtClean="0">
                <a:cs typeface="+mj-cs"/>
              </a:rPr>
              <a:t>reducing sugars</a:t>
            </a:r>
            <a:r>
              <a:rPr lang="en-US" dirty="0" smtClean="0">
                <a:cs typeface="+mj-cs"/>
              </a:rPr>
              <a:t> (</a:t>
            </a:r>
            <a:r>
              <a:rPr lang="en-US" i="1" dirty="0" smtClean="0">
                <a:cs typeface="+mj-cs"/>
              </a:rPr>
              <a:t>glucose</a:t>
            </a:r>
            <a:r>
              <a:rPr lang="en-US" dirty="0" smtClean="0">
                <a:cs typeface="+mj-cs"/>
              </a:rPr>
              <a:t> and </a:t>
            </a:r>
            <a:r>
              <a:rPr lang="en-US" i="1" dirty="0" smtClean="0">
                <a:cs typeface="+mj-cs"/>
              </a:rPr>
              <a:t>fructose</a:t>
            </a:r>
            <a:r>
              <a:rPr lang="en-US" dirty="0" smtClean="0">
                <a:cs typeface="+mj-cs"/>
              </a:rPr>
              <a:t>).</a:t>
            </a:r>
          </a:p>
          <a:p>
            <a:pPr algn="l" rtl="0">
              <a:buNone/>
            </a:pPr>
            <a:r>
              <a:rPr lang="en-US" dirty="0" smtClean="0">
                <a:cs typeface="+mj-cs"/>
              </a:rPr>
              <a:t> </a:t>
            </a:r>
          </a:p>
          <a:p>
            <a:pPr algn="l" rtl="0"/>
            <a:r>
              <a:rPr lang="en-US" dirty="0" smtClean="0">
                <a:cs typeface="+mj-cs"/>
              </a:rPr>
              <a:t>One reagent commonly used to measure </a:t>
            </a:r>
            <a:r>
              <a:rPr lang="en-US" b="1" u="sng" dirty="0" err="1" smtClean="0">
                <a:cs typeface="+mj-cs"/>
              </a:rPr>
              <a:t>invertase</a:t>
            </a:r>
            <a:r>
              <a:rPr lang="en-US" dirty="0" smtClean="0">
                <a:cs typeface="+mj-cs"/>
              </a:rPr>
              <a:t> activity in industrial procedures is </a:t>
            </a:r>
            <a:r>
              <a:rPr lang="en-US" dirty="0" err="1" smtClean="0">
                <a:cs typeface="+mj-cs"/>
              </a:rPr>
              <a:t>dinitrosalicylate</a:t>
            </a:r>
            <a:r>
              <a:rPr lang="en-US" dirty="0" smtClean="0">
                <a:cs typeface="+mj-cs"/>
              </a:rPr>
              <a:t> (DNS). </a:t>
            </a:r>
          </a:p>
          <a:p>
            <a:pPr algn="l" rtl="0">
              <a:buNone/>
            </a:pPr>
            <a:endParaRPr lang="en-US" dirty="0" smtClean="0">
              <a:cs typeface="+mj-cs"/>
            </a:endParaRPr>
          </a:p>
          <a:p>
            <a:pPr algn="l" rtl="0"/>
            <a:r>
              <a:rPr lang="en-US" dirty="0" smtClean="0">
                <a:cs typeface="+mj-cs"/>
              </a:rPr>
              <a:t>Reducing sugars are produced by the action of </a:t>
            </a:r>
            <a:r>
              <a:rPr lang="en-US" dirty="0" err="1" smtClean="0">
                <a:cs typeface="+mj-cs"/>
              </a:rPr>
              <a:t>invertase</a:t>
            </a:r>
            <a:r>
              <a:rPr lang="en-US" dirty="0" smtClean="0">
                <a:cs typeface="+mj-cs"/>
              </a:rPr>
              <a:t> on sucrose; these reducing sugars reduce DNS to </a:t>
            </a:r>
            <a:r>
              <a:rPr lang="en-US" dirty="0" err="1" smtClean="0">
                <a:cs typeface="+mj-cs"/>
              </a:rPr>
              <a:t>aminonitrosalicylate</a:t>
            </a:r>
            <a:r>
              <a:rPr lang="en-US" dirty="0" smtClean="0">
                <a:cs typeface="+mj-cs"/>
              </a:rPr>
              <a:t> (ANS). </a:t>
            </a:r>
          </a:p>
          <a:p>
            <a:pPr algn="l" rtl="0">
              <a:buNone/>
            </a:pPr>
            <a:endParaRPr lang="en-US" dirty="0" smtClean="0">
              <a:cs typeface="+mj-cs"/>
            </a:endParaRPr>
          </a:p>
          <a:p>
            <a:pPr algn="l" rtl="0"/>
            <a:r>
              <a:rPr lang="en-US" dirty="0" smtClean="0">
                <a:cs typeface="+mj-cs"/>
              </a:rPr>
              <a:t>The reduction of DNS to ANS results in an observable color change from a [yellow/orange] and Absorbance is determined at 540 nm.</a:t>
            </a:r>
          </a:p>
          <a:p>
            <a:pPr algn="l" rtl="0">
              <a:buNone/>
            </a:pP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289656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6438" y="1211855"/>
            <a:ext cx="11479575" cy="4914309"/>
          </a:xfrm>
        </p:spPr>
        <p:txBody>
          <a:bodyPr>
            <a:normAutofit/>
          </a:bodyPr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DNS is added to the mixture after the completion of the reaction, the mixture is converted to a colored form which absorbs lights at 540 nm.</a:t>
            </a:r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/>
              <a:t>the velocity of the reaction (μ moles of reducing sugar/minute) can be easily calculated. </a:t>
            </a:r>
            <a:endParaRPr lang="ar-S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0995" t="3658"/>
          <a:stretch>
            <a:fillRect/>
          </a:stretch>
        </p:blipFill>
        <p:spPr bwMode="auto">
          <a:xfrm>
            <a:off x="7612655" y="5100810"/>
            <a:ext cx="4229974" cy="149552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5932" y="5091145"/>
            <a:ext cx="6855162" cy="10081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="" xmlns:p14="http://schemas.microsoft.com/office/powerpoint/2010/main" val="361063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 of </a:t>
            </a:r>
            <a:r>
              <a:rPr lang="en-US" dirty="0" smtClean="0"/>
              <a:t>enzyme </a:t>
            </a:r>
            <a:r>
              <a:rPr lang="en-US" dirty="0" err="1" smtClean="0"/>
              <a:t>concetrationOn</a:t>
            </a:r>
            <a:r>
              <a:rPr lang="en-US" dirty="0" smtClean="0"/>
              <a:t> </a:t>
            </a:r>
            <a:r>
              <a:rPr lang="en-US" dirty="0" smtClean="0"/>
              <a:t>The Rate Of An Enzymatic Reaction 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310088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Objective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To establish the relationship between enzyme concentration and the rate of an enzyme catalyzed reaction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146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Principle 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1523" y="1412776"/>
            <a:ext cx="11578728" cy="2880320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Within acidic environment using acetate buffer (PH= 4.7) </a:t>
            </a:r>
            <a:r>
              <a:rPr lang="el-GR" b="1" dirty="0" smtClean="0"/>
              <a:t>β-</a:t>
            </a:r>
            <a:r>
              <a:rPr lang="en-US" b="1" dirty="0" err="1" smtClean="0"/>
              <a:t>fructofuranosidase</a:t>
            </a:r>
            <a:r>
              <a:rPr lang="en-US" b="1" dirty="0" smtClean="0"/>
              <a:t> </a:t>
            </a:r>
            <a:r>
              <a:rPr lang="en-US" dirty="0" smtClean="0"/>
              <a:t>enzyme  cleavage its substrate  (Sucrose) non reducing sugar to mixture of reducing sugar glucose and fructose, using 3,5,dinitrocylislic acid .</a:t>
            </a:r>
          </a:p>
          <a:p>
            <a:pPr algn="l">
              <a:buNone/>
            </a:pPr>
            <a:endParaRPr lang="en-US" dirty="0" smtClean="0"/>
          </a:p>
        </p:txBody>
      </p:sp>
      <p:pic>
        <p:nvPicPr>
          <p:cNvPr id="4" name="صورة 1" descr="F:\انجليزي معلمة بحث\hydrolsis of sucrose666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604120" y="3358587"/>
            <a:ext cx="3194685" cy="3017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85313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396607"/>
            <a:ext cx="10515600" cy="5780356"/>
          </a:xfrm>
        </p:spPr>
        <p:txBody>
          <a:bodyPr/>
          <a:lstStyle/>
          <a:p>
            <a:pPr algn="l">
              <a:buNone/>
            </a:pPr>
            <a:r>
              <a:rPr lang="en-US" b="1" dirty="0" smtClean="0"/>
              <a:t>The rate of reaction is directly proportional to increasing enzyme concentration</a:t>
            </a:r>
          </a:p>
          <a:p>
            <a:pPr algn="l">
              <a:buNone/>
            </a:pPr>
            <a:endParaRPr lang="en-US" b="1" dirty="0" smtClean="0"/>
          </a:p>
          <a:p>
            <a:pPr algn="l">
              <a:buNone/>
            </a:pPr>
            <a:endParaRPr lang="en-US" dirty="0"/>
          </a:p>
        </p:txBody>
      </p:sp>
      <p:pic>
        <p:nvPicPr>
          <p:cNvPr id="4" name="Picture 2" descr="http://t2.gstatic.com/images?q=tbn:ANd9GcQL278XqGWKWJA_vm7F5i2n38dnWgyunrbD26xqssWM_hO2zKQ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0076" y="2319016"/>
            <a:ext cx="4153292" cy="336933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" y="1850834"/>
            <a:ext cx="779994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/>
              <a:t>a series of 10 -minutes assays, will performed in which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a different enzyme concentration is added </a:t>
            </a:r>
            <a:r>
              <a:rPr lang="en-US" sz="2800" dirty="0" smtClean="0"/>
              <a:t>each time the reaction is initiated. </a:t>
            </a:r>
          </a:p>
          <a:p>
            <a:pPr algn="l" rtl="0"/>
            <a:r>
              <a:rPr lang="en-US" sz="2800" dirty="0" smtClean="0"/>
              <a:t>Provided that substrate remains in excess, the rate of an enzyme catalyzed reaction is </a:t>
            </a:r>
            <a:r>
              <a:rPr lang="en-US" sz="2800" b="1" dirty="0" smtClean="0"/>
              <a:t>directly proportional to increasing enzyme concentration</a:t>
            </a:r>
            <a:r>
              <a:rPr lang="en-US" sz="2800" dirty="0" smtClean="0"/>
              <a:t>. The results should indicate the range of enzyme concentrations that yield a linear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03512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Material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524000" y="1196752"/>
            <a:ext cx="9144000" cy="5400600"/>
          </a:xfrm>
        </p:spPr>
        <p:txBody>
          <a:bodyPr>
            <a:normAutofit/>
          </a:bodyPr>
          <a:lstStyle/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Solutions    :- </a:t>
            </a:r>
          </a:p>
          <a:p>
            <a:pPr algn="l" rtl="0"/>
            <a:r>
              <a:rPr lang="en-US" dirty="0" smtClean="0"/>
              <a:t> 0.05M Sodium  Acetate buffer  , pH 4.7 . </a:t>
            </a:r>
          </a:p>
          <a:p>
            <a:pPr algn="l" rtl="0"/>
            <a:r>
              <a:rPr lang="en-US" dirty="0" smtClean="0"/>
              <a:t>0.18 M Sucrose  ,</a:t>
            </a:r>
          </a:p>
          <a:p>
            <a:pPr algn="l" rtl="0"/>
            <a:r>
              <a:rPr lang="en-US" dirty="0" smtClean="0"/>
              <a:t>Reducing sugar (0.005M glucose + 0.005M fructose)</a:t>
            </a:r>
          </a:p>
          <a:p>
            <a:pPr algn="l"/>
            <a:r>
              <a:rPr lang="en-US" dirty="0" smtClean="0"/>
              <a:t> Beta </a:t>
            </a:r>
            <a:r>
              <a:rPr lang="en-US" dirty="0" err="1" smtClean="0"/>
              <a:t>Fructofuranosidase</a:t>
            </a:r>
            <a:r>
              <a:rPr lang="en-US" dirty="0" smtClean="0"/>
              <a:t> (</a:t>
            </a:r>
            <a:r>
              <a:rPr lang="en-US" dirty="0" err="1" smtClean="0"/>
              <a:t>Invertase</a:t>
            </a:r>
            <a:r>
              <a:rPr lang="en-US" dirty="0" smtClean="0"/>
              <a:t> ) enzyme extract from yeast.</a:t>
            </a:r>
          </a:p>
          <a:p>
            <a:pPr algn="l" rtl="0"/>
            <a:r>
              <a:rPr lang="en-US" dirty="0" smtClean="0"/>
              <a:t>DNS (</a:t>
            </a:r>
            <a:r>
              <a:rPr lang="en-US" dirty="0" err="1" smtClean="0"/>
              <a:t>dinitrosalicylicacid</a:t>
            </a:r>
            <a:r>
              <a:rPr lang="en-US" dirty="0" smtClean="0"/>
              <a:t> )Reagent .</a:t>
            </a:r>
          </a:p>
          <a:p>
            <a:pPr algn="l" rtl="0"/>
            <a:r>
              <a:rPr lang="en-US" dirty="0" smtClean="0"/>
              <a:t>Sodium Bicarbonate .</a:t>
            </a:r>
          </a:p>
        </p:txBody>
      </p:sp>
    </p:spTree>
    <p:extLst>
      <p:ext uri="{BB962C8B-B14F-4D97-AF65-F5344CB8AC3E}">
        <p14:creationId xmlns="" xmlns:p14="http://schemas.microsoft.com/office/powerpoint/2010/main" val="130811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334</TotalTime>
  <Words>797</Words>
  <Application>Microsoft Office PowerPoint</Application>
  <PresentationFormat>مخصص</PresentationFormat>
  <Paragraphs>154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Median</vt:lpstr>
      <vt:lpstr>Kinetics analysis of  β-fructofuranosidase enzyme </vt:lpstr>
      <vt:lpstr>الشريحة 2</vt:lpstr>
      <vt:lpstr>الشريحة 3</vt:lpstr>
      <vt:lpstr>الشريحة 4</vt:lpstr>
      <vt:lpstr>Effect of enzyme concetrationOn The Rate Of An Enzymatic Reaction </vt:lpstr>
      <vt:lpstr>Objective</vt:lpstr>
      <vt:lpstr>Principle </vt:lpstr>
      <vt:lpstr> </vt:lpstr>
      <vt:lpstr>Material</vt:lpstr>
      <vt:lpstr> Method:  </vt:lpstr>
      <vt:lpstr> Method:  </vt:lpstr>
      <vt:lpstr> </vt:lpstr>
      <vt:lpstr> Method:  </vt:lpstr>
      <vt:lpstr>Result</vt:lpstr>
      <vt:lpstr>Discussion</vt:lpstr>
      <vt:lpstr>الشريحة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Kinetics analysis of  β-fructofuranosidase enzyme</dc:title>
  <dc:creator>Amal ►</dc:creator>
  <cp:lastModifiedBy>User</cp:lastModifiedBy>
  <cp:revision>19</cp:revision>
  <dcterms:created xsi:type="dcterms:W3CDTF">2013-09-30T19:22:51Z</dcterms:created>
  <dcterms:modified xsi:type="dcterms:W3CDTF">2013-10-01T16:03:04Z</dcterms:modified>
</cp:coreProperties>
</file>