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80" r:id="rId3"/>
    <p:sldId id="277" r:id="rId4"/>
    <p:sldId id="278" r:id="rId5"/>
    <p:sldId id="279" r:id="rId6"/>
    <p:sldId id="258" r:id="rId7"/>
    <p:sldId id="264" r:id="rId8"/>
    <p:sldId id="265" r:id="rId9"/>
    <p:sldId id="274" r:id="rId10"/>
    <p:sldId id="281" r:id="rId11"/>
    <p:sldId id="275" r:id="rId12"/>
    <p:sldId id="276" r:id="rId13"/>
    <p:sldId id="282" r:id="rId14"/>
    <p:sldId id="270" r:id="rId15"/>
    <p:sldId id="273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DFD6FD-0C73-46AF-B693-28C3F0A685BD}" type="datetimeFigureOut">
              <a:rPr lang="ar-SA" smtClean="0"/>
              <a:pPr/>
              <a:t>15/01/35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594E90-C6FB-486F-B027-38EE3F807E8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0" y="0"/>
            <a:ext cx="11935967" cy="24434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en-US" dirty="0" smtClean="0"/>
              <a:t>Kinetics analysis of </a:t>
            </a:r>
            <a:br>
              <a:rPr lang="en-US" dirty="0" smtClean="0"/>
            </a:br>
            <a:r>
              <a:rPr lang="el-GR" b="1" dirty="0" smtClean="0"/>
              <a:t>β-</a:t>
            </a:r>
            <a:r>
              <a:rPr lang="en-US" b="1" dirty="0" err="1" smtClean="0"/>
              <a:t>fructofuranosidase</a:t>
            </a:r>
            <a:r>
              <a:rPr lang="en-US" b="1" dirty="0" smtClean="0"/>
              <a:t> </a:t>
            </a:r>
            <a:r>
              <a:rPr lang="en-US" dirty="0" smtClean="0"/>
              <a:t>enzyme </a:t>
            </a:r>
            <a:endParaRPr lang="ar-SA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925500" y="3497496"/>
            <a:ext cx="10231272" cy="1655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2-</a:t>
            </a: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effects of PH value on the rate of a reaction catalyzed by ß-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fructofuranosidase</a:t>
            </a: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b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ar-SA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2852936"/>
            <a:ext cx="9144000" cy="204365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ar-SA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32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0624" y="1600200"/>
            <a:ext cx="11267440" cy="4892040"/>
          </a:xfrm>
        </p:spPr>
        <p:txBody>
          <a:bodyPr/>
          <a:lstStyle/>
          <a:p>
            <a:r>
              <a:rPr lang="en-US" dirty="0" smtClean="0"/>
              <a:t>2-  Mix each tube properly  then incubate all tubes   at 40˚C   for 5min .</a:t>
            </a:r>
          </a:p>
          <a:p>
            <a:r>
              <a:rPr lang="en-US" dirty="0" smtClean="0"/>
              <a:t>3-  Start the reaction by adding   0.05ml  of diluted enzyme to all test tubes  </a:t>
            </a:r>
            <a:r>
              <a:rPr lang="en-US" dirty="0" err="1" smtClean="0"/>
              <a:t>tubes</a:t>
            </a:r>
            <a:r>
              <a:rPr lang="en-US" dirty="0" smtClean="0"/>
              <a:t>  except for the blanks add 0.05ml of distilled water instead , mix and   start the stop clock  immediately  ,   incubate each tube for 10min   , then stop the reaction by adding 2.0ml of the DNS reagent  to each tube and mix well  .(follow table 2 for adding enzyme and DNS to tubes )  .</a:t>
            </a:r>
          </a:p>
          <a:p>
            <a:r>
              <a:rPr lang="en-US" dirty="0" smtClean="0"/>
              <a:t>Note : Mix each tube frequently during the incubation time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992074" y="6013998"/>
            <a:ext cx="10466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Table(2)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3611526" cy="1695028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Method: </a:t>
            </a:r>
            <a:b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530352" y="1653540"/>
          <a:ext cx="11100816" cy="4330348"/>
        </p:xfrm>
        <a:graphic>
          <a:graphicData uri="http://schemas.openxmlformats.org/drawingml/2006/table">
            <a:tbl>
              <a:tblPr/>
              <a:tblGrid>
                <a:gridCol w="3460770"/>
                <a:gridCol w="3214350"/>
                <a:gridCol w="4425696"/>
              </a:tblGrid>
              <a:tr h="672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Start  Time (min)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Stop by adding 2.0ml DNS . (min)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Blank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Blank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Blank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Blank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Blank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4.0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5.0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6.0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2852451" cy="12433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Method: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37744" y="1600200"/>
            <a:ext cx="11954256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4- Mix properly  , cover each tube by aluminum foil and place in a boiling water bath for 5min to allow the color to develop .</a:t>
            </a:r>
          </a:p>
          <a:p>
            <a:r>
              <a:rPr lang="en-US" dirty="0" smtClean="0"/>
              <a:t>5-  Remove from water bath cool under tap water , add 20ml of distilled water to each tube , mix properly then measure the absorbance at 540nm .</a:t>
            </a:r>
          </a:p>
          <a:p>
            <a:r>
              <a:rPr lang="en-US" dirty="0" smtClean="0"/>
              <a:t>6- Record the absorbance of each test tube in the following table (  3 ), </a:t>
            </a:r>
          </a:p>
          <a:p>
            <a:r>
              <a:rPr lang="en-US" dirty="0" smtClean="0"/>
              <a:t>7- Convert the Absorbance reading obtained to micromoles of sucrose hydrolyzed making use of the  standard reducing sugars calibration curve , determine the initial velocity v</a:t>
            </a:r>
            <a:r>
              <a:rPr lang="en-US" baseline="-25000" dirty="0" smtClean="0"/>
              <a:t>i </a:t>
            </a:r>
            <a:r>
              <a:rPr lang="en-US" dirty="0" smtClean="0"/>
              <a:t>  for each tube and record all  in table 3   .</a:t>
            </a:r>
          </a:p>
          <a:p>
            <a:r>
              <a:rPr lang="en-US" dirty="0" smtClean="0"/>
              <a:t>8- Obtain the relationship between the initial velocity v</a:t>
            </a:r>
            <a:r>
              <a:rPr lang="en-US" baseline="-25000" dirty="0" smtClean="0"/>
              <a:t>i </a:t>
            </a:r>
            <a:r>
              <a:rPr lang="en-US" dirty="0" smtClean="0"/>
              <a:t>  and  pH    , by drawing a graph between  the initial velocity v</a:t>
            </a:r>
            <a:r>
              <a:rPr lang="en-US" baseline="-25000" dirty="0" smtClean="0"/>
              <a:t>i </a:t>
            </a:r>
            <a:r>
              <a:rPr lang="en-US" dirty="0" smtClean="0"/>
              <a:t>  and  pH .  Determine the optimum pH for your enzymatic reaction </a:t>
            </a:r>
            <a:r>
              <a:rPr lang="en-US" dirty="0" err="1" smtClean="0"/>
              <a:t>reaction</a:t>
            </a:r>
            <a:r>
              <a:rPr lang="en-US" dirty="0" smtClean="0"/>
              <a:t>.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61872" y="2513076"/>
          <a:ext cx="9144001" cy="3649981"/>
        </p:xfrm>
        <a:graphic>
          <a:graphicData uri="http://schemas.openxmlformats.org/drawingml/2006/table">
            <a:tbl>
              <a:tblPr/>
              <a:tblGrid>
                <a:gridCol w="1144624"/>
                <a:gridCol w="2579927"/>
                <a:gridCol w="2755533"/>
                <a:gridCol w="2663917"/>
              </a:tblGrid>
              <a:tr h="10428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Absorbance 540nm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mbria"/>
                          <a:ea typeface="Calibri"/>
                          <a:cs typeface="Arial"/>
                        </a:rPr>
                        <a:t>µ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moles of sucrose hydrolyzed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mbria"/>
                          <a:ea typeface="Calibri"/>
                          <a:cs typeface="Arial"/>
                        </a:rPr>
                        <a:t>µ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moles of sucrose hydrolyzed/min(vi)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1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248656" y="6211669"/>
            <a:ext cx="9905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Table (3)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69593"/>
            <a:ext cx="12192000" cy="13913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Plot velocity against PH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value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Describe the shape of this curve and discuss the reasons for its shape. </a:t>
            </a:r>
          </a:p>
          <a:p>
            <a:pPr marL="320040" marR="0" lvl="0" indent="-32004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ar-SA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Comment on the curve shape and conclude the relationship between PH value  and the rate of an enzyme catalyzed reaction.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12192000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5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ctr">
              <a:buNone/>
            </a:pPr>
            <a:r>
              <a:rPr lang="en-US" sz="15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Thank You</a:t>
            </a:r>
            <a:endParaRPr lang="en-US" sz="15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2202" y="1600200"/>
            <a:ext cx="9022815" cy="5031954"/>
          </a:xfrm>
        </p:spPr>
        <p:txBody>
          <a:bodyPr/>
          <a:lstStyle/>
          <a:p>
            <a:r>
              <a:rPr lang="en-US" dirty="0" smtClean="0"/>
              <a:t>Enzymes are affected by changes in </a:t>
            </a:r>
            <a:r>
              <a:rPr lang="en-US" dirty="0" err="1" smtClean="0"/>
              <a:t>pH.</a:t>
            </a:r>
            <a:r>
              <a:rPr lang="en-US" dirty="0" smtClean="0"/>
              <a:t> The most favorable pH value - the point where the enzyme is most active is known as the optimum </a:t>
            </a:r>
            <a:r>
              <a:rPr lang="en-US" dirty="0" err="1" smtClean="0"/>
              <a:t>pH.</a:t>
            </a:r>
            <a:endParaRPr lang="en-US" dirty="0" smtClean="0"/>
          </a:p>
          <a:p>
            <a:r>
              <a:rPr lang="en-US" dirty="0" smtClean="0"/>
              <a:t>Extremely high or low pH values generally result in complete loss of activity for most enzymes. pH is also a factor in the stability of enzymes. As with activity, for each enzyme there is also a region of pH optimal stability.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ww.rsc.org/Education/Teachers/Resources/cfb/images/0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0660" y="3774594"/>
            <a:ext cx="3339986" cy="2951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23850" algn="l"/>
              </a:tabLst>
            </a:pPr>
            <a:r>
              <a:rPr lang="en-US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Optimum </a:t>
            </a:r>
            <a:r>
              <a:rPr lang="en-US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pH: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is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the pH at which the rate of reaction is  maximum.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23850" algn="l"/>
              </a:tabLst>
            </a:pP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At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higher or lower 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pH, the rate of an enzymatic reaction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decrease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23850" algn="l"/>
              </a:tabLst>
            </a:pP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For most enzymes, the optimum pH lies in the range from pH 5 to pH 9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23850" algn="l"/>
              </a:tabLst>
            </a:pPr>
            <a:endParaRPr lang="en-US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23850" algn="l"/>
              </a:tabLst>
            </a:pP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bell shape of pH activity curve is resulted from the following factors:</a:t>
            </a: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23850" algn="l"/>
              </a:tabLst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3850" algn="l"/>
              </a:tabLst>
            </a:pP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Enzyme </a:t>
            </a:r>
            <a:r>
              <a:rPr lang="en-US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denaturation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at extremely high or low pH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Low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3850" algn="l"/>
              </a:tabLst>
            </a:pP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Effects on the charged state of the substrate or enzyme.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nzpH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1" y="609600"/>
            <a:ext cx="4674823" cy="2895600"/>
          </a:xfrm>
        </p:spPr>
      </p:pic>
      <p:pic>
        <p:nvPicPr>
          <p:cNvPr id="5" name="Picture 4" descr="digestiveenzym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1744" y="4724400"/>
            <a:ext cx="7750256" cy="2133600"/>
          </a:xfrm>
          <a:prstGeom prst="rect">
            <a:avLst/>
          </a:prstGeom>
        </p:spPr>
      </p:pic>
      <p:pic>
        <p:nvPicPr>
          <p:cNvPr id="6" name="Picture 5" descr="image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228600"/>
            <a:ext cx="5764496" cy="4271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1277" y="4574755"/>
            <a:ext cx="3759200" cy="1569660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Enzymes with Different optimum PH </a:t>
            </a:r>
            <a:endParaRPr lang="ar-SA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enzyme_ph_graph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6414" y="1828800"/>
            <a:ext cx="586158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22400" y="5410201"/>
            <a:ext cx="8636000" cy="646331"/>
          </a:xfrm>
          <a:prstGeom prst="rect">
            <a:avLst/>
          </a:prstGeom>
          <a:ln w="317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For the majority of enzymes, the relationship between the rate of an enzymatic reaction and pH takes form of 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bell-shape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Objective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a)To establish the relationship between pH and the rate of an enzyme catalyzed reaction.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 To determine the optimum pH for </a:t>
            </a:r>
            <a:r>
              <a:rPr lang="en-US" sz="3200" dirty="0" smtClean="0"/>
              <a:t>β-</a:t>
            </a:r>
            <a:r>
              <a:rPr lang="en-US" sz="3200" dirty="0" err="1" smtClean="0"/>
              <a:t>Fructofuranosidase</a:t>
            </a:r>
            <a:r>
              <a:rPr lang="en-US" sz="3200" dirty="0" smtClean="0"/>
              <a:t> enzyme</a:t>
            </a:r>
            <a:r>
              <a:rPr lang="en-US" dirty="0" smtClean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xmlns="" val="2714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Principle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1524" y="1412775"/>
            <a:ext cx="7612654" cy="4943957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Within acidic environment using acetate buffer (PH= 4.7) </a:t>
            </a:r>
            <a:r>
              <a:rPr lang="el-GR" b="1" dirty="0" smtClean="0"/>
              <a:t>β-</a:t>
            </a:r>
            <a:r>
              <a:rPr lang="en-US" b="1" dirty="0" err="1" smtClean="0"/>
              <a:t>fructofuranosidase</a:t>
            </a:r>
            <a:r>
              <a:rPr lang="en-US" b="1" dirty="0" smtClean="0"/>
              <a:t> </a:t>
            </a:r>
            <a:r>
              <a:rPr lang="en-US" dirty="0" smtClean="0"/>
              <a:t>enzyme  cleavage its substrate  (Sucrose) non reducing sugar to mixture of reducing sugar glucose and fructose, using 3,5,dinitrocylislic acid .</a:t>
            </a:r>
          </a:p>
          <a:p>
            <a:pPr algn="l">
              <a:buNone/>
            </a:pPr>
            <a:endParaRPr lang="en-US" dirty="0" smtClean="0"/>
          </a:p>
        </p:txBody>
      </p:sp>
      <p:pic>
        <p:nvPicPr>
          <p:cNvPr id="4" name="صورة 1" descr="F:\انجليزي معلمة بحث\hydrolsis of sucrose666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042313" y="2872173"/>
            <a:ext cx="3697995" cy="3492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531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0351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Material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524000" y="1196752"/>
            <a:ext cx="9144000" cy="5400600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Solutions    :- </a:t>
            </a:r>
          </a:p>
          <a:p>
            <a:pPr algn="l" rtl="0"/>
            <a:r>
              <a:rPr lang="en-US" dirty="0" smtClean="0"/>
              <a:t> 0.05M Sodium  Acetate buffer  , pH 4.7 . </a:t>
            </a:r>
          </a:p>
          <a:p>
            <a:pPr algn="l" rtl="0"/>
            <a:r>
              <a:rPr lang="en-US" dirty="0" smtClean="0"/>
              <a:t>0.18 M Sucrose  ,</a:t>
            </a:r>
          </a:p>
          <a:p>
            <a:pPr algn="l" rtl="0"/>
            <a:r>
              <a:rPr lang="en-US" dirty="0" smtClean="0"/>
              <a:t>Reducing sugar (0.005M glucose + 0.005M fructose)</a:t>
            </a:r>
          </a:p>
          <a:p>
            <a:pPr algn="l"/>
            <a:r>
              <a:rPr lang="en-US" dirty="0" smtClean="0"/>
              <a:t> Beta </a:t>
            </a:r>
            <a:r>
              <a:rPr lang="en-US" dirty="0" err="1" smtClean="0"/>
              <a:t>Fructofuranosidase</a:t>
            </a:r>
            <a:r>
              <a:rPr lang="en-US" dirty="0" smtClean="0"/>
              <a:t> (</a:t>
            </a:r>
            <a:r>
              <a:rPr lang="en-US" dirty="0" err="1" smtClean="0"/>
              <a:t>Invertase</a:t>
            </a:r>
            <a:r>
              <a:rPr lang="en-US" dirty="0" smtClean="0"/>
              <a:t> ) enzyme extract from yeast.</a:t>
            </a:r>
          </a:p>
          <a:p>
            <a:pPr algn="l" rtl="0"/>
            <a:r>
              <a:rPr lang="en-US" dirty="0" smtClean="0"/>
              <a:t>DNS (</a:t>
            </a:r>
            <a:r>
              <a:rPr lang="en-US" dirty="0" err="1" smtClean="0"/>
              <a:t>dinitrosalicylicacid</a:t>
            </a:r>
            <a:r>
              <a:rPr lang="en-US" dirty="0" smtClean="0"/>
              <a:t> )Reagent .</a:t>
            </a:r>
          </a:p>
          <a:p>
            <a:pPr algn="l" rtl="0"/>
            <a:r>
              <a:rPr lang="en-US" dirty="0" smtClean="0"/>
              <a:t>Sodium Bicarbonate .</a:t>
            </a:r>
          </a:p>
        </p:txBody>
      </p:sp>
    </p:spTree>
    <p:extLst>
      <p:ext uri="{BB962C8B-B14F-4D97-AF65-F5344CB8AC3E}">
        <p14:creationId xmlns:p14="http://schemas.microsoft.com/office/powerpoint/2010/main" xmlns="" val="13081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907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Method: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469654" y="6596390"/>
            <a:ext cx="12054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Table (1).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512063" y="1670304"/>
          <a:ext cx="10863074" cy="4693920"/>
        </p:xfrm>
        <a:graphic>
          <a:graphicData uri="http://schemas.openxmlformats.org/drawingml/2006/table">
            <a:tbl>
              <a:tblPr/>
              <a:tblGrid>
                <a:gridCol w="2980945"/>
                <a:gridCol w="4786435"/>
                <a:gridCol w="3095694"/>
              </a:tblGrid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 Buffer 1.0 (ml)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   Sucrose  (ml)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pH 3.0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Blank A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pH 3.0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pH 4.7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Blank B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pH 4.7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 2.0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  pH 7.0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 2.0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Blank 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pH 7.0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 2.0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pH 8.0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Blank 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pH 8.0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pH 12.0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Blank 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Arial"/>
                        </a:rPr>
                        <a:t>pH12.0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672638"/>
            <a:ext cx="88969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 Prepare 6 tubes of different  by following the table provided.  ( 1 )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174</TotalTime>
  <Words>737</Words>
  <Application>Microsoft Office PowerPoint</Application>
  <PresentationFormat>Custom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Kinetics analysis of  β-fructofuranosidase enzyme </vt:lpstr>
      <vt:lpstr>Slide 2</vt:lpstr>
      <vt:lpstr>Slide 3</vt:lpstr>
      <vt:lpstr>Slide 4</vt:lpstr>
      <vt:lpstr>Slide 5</vt:lpstr>
      <vt:lpstr>Objective</vt:lpstr>
      <vt:lpstr>Principle </vt:lpstr>
      <vt:lpstr>Material</vt:lpstr>
      <vt:lpstr> Method:  </vt:lpstr>
      <vt:lpstr>Slide 10</vt:lpstr>
      <vt:lpstr> </vt:lpstr>
      <vt:lpstr> Method:  </vt:lpstr>
      <vt:lpstr>Result</vt:lpstr>
      <vt:lpstr>Discussion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Kinetics analysis of  β-fructofuranosidase enzyme</dc:title>
  <dc:creator>Amal ►</dc:creator>
  <cp:lastModifiedBy>SONY</cp:lastModifiedBy>
  <cp:revision>26</cp:revision>
  <dcterms:created xsi:type="dcterms:W3CDTF">2013-09-30T19:22:51Z</dcterms:created>
  <dcterms:modified xsi:type="dcterms:W3CDTF">2013-11-18T18:38:58Z</dcterms:modified>
</cp:coreProperties>
</file>