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4"/>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2" r:id="rId36"/>
    <p:sldId id="293" r:id="rId37"/>
    <p:sldId id="294" r:id="rId38"/>
    <p:sldId id="295" r:id="rId39"/>
    <p:sldId id="296" r:id="rId40"/>
    <p:sldId id="297" r:id="rId41"/>
    <p:sldId id="299" r:id="rId42"/>
    <p:sldId id="30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190B30-C8AA-477D-BC68-572BE1C4C585}" type="doc">
      <dgm:prSet loTypeId="urn:microsoft.com/office/officeart/2005/8/layout/process3" loCatId="process" qsTypeId="urn:microsoft.com/office/officeart/2005/8/quickstyle/simple1" qsCatId="simple" csTypeId="urn:microsoft.com/office/officeart/2005/8/colors/colorful4" csCatId="colorful" phldr="1"/>
      <dgm:spPr/>
      <dgm:t>
        <a:bodyPr/>
        <a:lstStyle/>
        <a:p>
          <a:endParaRPr lang="en-US"/>
        </a:p>
      </dgm:t>
    </dgm:pt>
    <dgm:pt modelId="{AD7C45F9-E13B-45BC-9D35-AD04AFEF0FB7}">
      <dgm:prSet phldrT="[Text]" custT="1"/>
      <dgm:spPr/>
      <dgm:t>
        <a:bodyPr/>
        <a:lstStyle/>
        <a:p>
          <a:r>
            <a:rPr lang="en-US" sz="1600" b="1" dirty="0" smtClean="0"/>
            <a:t>Problem Definition</a:t>
          </a:r>
          <a:endParaRPr lang="en-US" sz="1600" b="1" dirty="0"/>
        </a:p>
      </dgm:t>
    </dgm:pt>
    <dgm:pt modelId="{0F2147E8-8C6D-4010-BDF4-7B64B1B97C3C}" type="parTrans" cxnId="{FEE3D691-D2B0-4892-A726-3A223F93CD50}">
      <dgm:prSet/>
      <dgm:spPr/>
      <dgm:t>
        <a:bodyPr/>
        <a:lstStyle/>
        <a:p>
          <a:endParaRPr lang="en-US" sz="2800" b="1"/>
        </a:p>
      </dgm:t>
    </dgm:pt>
    <dgm:pt modelId="{62322C90-A01D-4470-97C1-306C31932437}" type="sibTrans" cxnId="{FEE3D691-D2B0-4892-A726-3A223F93CD50}">
      <dgm:prSet custT="1"/>
      <dgm:spPr/>
      <dgm:t>
        <a:bodyPr/>
        <a:lstStyle/>
        <a:p>
          <a:endParaRPr lang="en-US" sz="1100" b="1"/>
        </a:p>
      </dgm:t>
    </dgm:pt>
    <dgm:pt modelId="{3033860E-8D9F-4016-A037-668826914CE4}">
      <dgm:prSet phldrT="[Text]" custT="1"/>
      <dgm:spPr/>
      <dgm:t>
        <a:bodyPr/>
        <a:lstStyle/>
        <a:p>
          <a:r>
            <a:rPr lang="en-US" sz="1600" b="0" dirty="0" smtClean="0"/>
            <a:t>Specify objectives</a:t>
          </a:r>
          <a:endParaRPr lang="en-US" sz="1600" b="0" dirty="0"/>
        </a:p>
      </dgm:t>
    </dgm:pt>
    <dgm:pt modelId="{479B1AC2-EE1E-437D-945B-FF4D52BA3A98}" type="parTrans" cxnId="{AB32A52B-8E90-4D5C-A819-A4DFDF96D64E}">
      <dgm:prSet/>
      <dgm:spPr/>
      <dgm:t>
        <a:bodyPr/>
        <a:lstStyle/>
        <a:p>
          <a:endParaRPr lang="en-US" sz="2800" b="1"/>
        </a:p>
      </dgm:t>
    </dgm:pt>
    <dgm:pt modelId="{EA36C1A4-9921-48B4-B002-4778CAE05055}" type="sibTrans" cxnId="{AB32A52B-8E90-4D5C-A819-A4DFDF96D64E}">
      <dgm:prSet/>
      <dgm:spPr/>
      <dgm:t>
        <a:bodyPr/>
        <a:lstStyle/>
        <a:p>
          <a:endParaRPr lang="en-US" sz="2800" b="1"/>
        </a:p>
      </dgm:t>
    </dgm:pt>
    <dgm:pt modelId="{F3FC4CE7-D455-48CA-86B3-9B5D9A4BCD2C}">
      <dgm:prSet phldrT="[Text]" custT="1"/>
      <dgm:spPr/>
      <dgm:t>
        <a:bodyPr/>
        <a:lstStyle/>
        <a:p>
          <a:r>
            <a:rPr lang="en-US" sz="1600" b="1" dirty="0" smtClean="0"/>
            <a:t>Gathering Information</a:t>
          </a:r>
          <a:endParaRPr lang="en-US" sz="1600" b="1" dirty="0"/>
        </a:p>
      </dgm:t>
    </dgm:pt>
    <dgm:pt modelId="{12C18DC6-D3C1-4706-9351-A454E5B4ADCA}" type="parTrans" cxnId="{E4CFEE9E-D130-40CE-A07B-51258C03BC9E}">
      <dgm:prSet/>
      <dgm:spPr/>
      <dgm:t>
        <a:bodyPr/>
        <a:lstStyle/>
        <a:p>
          <a:endParaRPr lang="en-US" sz="2800" b="1"/>
        </a:p>
      </dgm:t>
    </dgm:pt>
    <dgm:pt modelId="{82C2241D-881A-4C83-B904-30F2B6FD1D47}" type="sibTrans" cxnId="{E4CFEE9E-D130-40CE-A07B-51258C03BC9E}">
      <dgm:prSet custT="1"/>
      <dgm:spPr/>
      <dgm:t>
        <a:bodyPr/>
        <a:lstStyle/>
        <a:p>
          <a:endParaRPr lang="en-US" sz="1100" b="1"/>
        </a:p>
      </dgm:t>
    </dgm:pt>
    <dgm:pt modelId="{480160B7-5797-4014-A4CF-36A20CCEDF8D}">
      <dgm:prSet phldrT="[Text]" custT="1"/>
      <dgm:spPr/>
      <dgm:t>
        <a:bodyPr/>
        <a:lstStyle/>
        <a:p>
          <a:r>
            <a:rPr lang="en-US" sz="1600" b="0" dirty="0" smtClean="0"/>
            <a:t>Identify time dimensions</a:t>
          </a:r>
          <a:endParaRPr lang="en-US" sz="1600" b="0" dirty="0"/>
        </a:p>
      </dgm:t>
    </dgm:pt>
    <dgm:pt modelId="{778B43CA-CBB0-4392-97F0-9D0B8E9D14AE}" type="parTrans" cxnId="{B689FAED-E2B6-44D4-96BA-F127F84CEE41}">
      <dgm:prSet/>
      <dgm:spPr/>
      <dgm:t>
        <a:bodyPr/>
        <a:lstStyle/>
        <a:p>
          <a:endParaRPr lang="en-US" sz="2800" b="1"/>
        </a:p>
      </dgm:t>
    </dgm:pt>
    <dgm:pt modelId="{BC222125-0B48-4398-80DD-A4F78C0CCF5C}" type="sibTrans" cxnId="{B689FAED-E2B6-44D4-96BA-F127F84CEE41}">
      <dgm:prSet/>
      <dgm:spPr/>
      <dgm:t>
        <a:bodyPr/>
        <a:lstStyle/>
        <a:p>
          <a:endParaRPr lang="en-US" sz="2800" b="1"/>
        </a:p>
      </dgm:t>
    </dgm:pt>
    <dgm:pt modelId="{18ED874F-2977-48B6-9089-AE8B2938A632}">
      <dgm:prSet phldrT="[Text]" custT="1"/>
      <dgm:spPr/>
      <dgm:t>
        <a:bodyPr/>
        <a:lstStyle/>
        <a:p>
          <a:r>
            <a:rPr lang="en-US" sz="1600" b="1" dirty="0" smtClean="0"/>
            <a:t>Choosing and fitting models</a:t>
          </a:r>
          <a:endParaRPr lang="en-US" sz="1600" b="1" dirty="0"/>
        </a:p>
      </dgm:t>
    </dgm:pt>
    <dgm:pt modelId="{F10AE41A-2E1E-48FB-91A0-C17F8F00EB58}" type="parTrans" cxnId="{5B979308-6373-4D2C-80EB-A9668F39BB2A}">
      <dgm:prSet/>
      <dgm:spPr/>
      <dgm:t>
        <a:bodyPr/>
        <a:lstStyle/>
        <a:p>
          <a:endParaRPr lang="en-US" sz="2800" b="1"/>
        </a:p>
      </dgm:t>
    </dgm:pt>
    <dgm:pt modelId="{8107C71D-4DE6-4BF3-97F1-ECE72FED3F4E}" type="sibTrans" cxnId="{5B979308-6373-4D2C-80EB-A9668F39BB2A}">
      <dgm:prSet custT="1"/>
      <dgm:spPr/>
      <dgm:t>
        <a:bodyPr/>
        <a:lstStyle/>
        <a:p>
          <a:endParaRPr lang="en-US" sz="1100" b="1"/>
        </a:p>
      </dgm:t>
    </dgm:pt>
    <dgm:pt modelId="{995E3AFC-DBE5-4A89-A09E-5D70C9533DA4}">
      <dgm:prSet phldrT="[Text]" custT="1"/>
      <dgm:spPr/>
      <dgm:t>
        <a:bodyPr/>
        <a:lstStyle/>
        <a:p>
          <a:r>
            <a:rPr lang="en-US" sz="1600" b="0" dirty="0" smtClean="0"/>
            <a:t>Model selection</a:t>
          </a:r>
          <a:endParaRPr lang="en-US" sz="1600" b="0" dirty="0"/>
        </a:p>
      </dgm:t>
    </dgm:pt>
    <dgm:pt modelId="{46AD1070-9F70-4180-A7F4-178147E78856}" type="parTrans" cxnId="{98B54156-665B-41E8-9C24-947317EAD8D3}">
      <dgm:prSet/>
      <dgm:spPr/>
      <dgm:t>
        <a:bodyPr/>
        <a:lstStyle/>
        <a:p>
          <a:endParaRPr lang="en-US" sz="2800" b="1"/>
        </a:p>
      </dgm:t>
    </dgm:pt>
    <dgm:pt modelId="{A2911DA8-0FE2-49BC-8AD8-D70E1EA354C6}" type="sibTrans" cxnId="{98B54156-665B-41E8-9C24-947317EAD8D3}">
      <dgm:prSet/>
      <dgm:spPr/>
      <dgm:t>
        <a:bodyPr/>
        <a:lstStyle/>
        <a:p>
          <a:endParaRPr lang="en-US" sz="2800" b="1"/>
        </a:p>
      </dgm:t>
    </dgm:pt>
    <dgm:pt modelId="{6BA9BD84-8EE9-4C39-B903-2857CE650F04}">
      <dgm:prSet custT="1"/>
      <dgm:spPr/>
      <dgm:t>
        <a:bodyPr/>
        <a:lstStyle/>
        <a:p>
          <a:r>
            <a:rPr lang="en-US" sz="1600" b="1" dirty="0" smtClean="0"/>
            <a:t>Using and evaluating a forecasting model</a:t>
          </a:r>
        </a:p>
      </dgm:t>
    </dgm:pt>
    <dgm:pt modelId="{87A3139C-7E3B-406E-A6D7-FCC164E71E35}" type="parTrans" cxnId="{A32FDD8E-D8CF-42E9-8861-BA7EB160867E}">
      <dgm:prSet/>
      <dgm:spPr/>
      <dgm:t>
        <a:bodyPr/>
        <a:lstStyle/>
        <a:p>
          <a:endParaRPr lang="en-US" sz="2800" b="1"/>
        </a:p>
      </dgm:t>
    </dgm:pt>
    <dgm:pt modelId="{641D7134-7BBA-4ECF-BF70-277ECA145E0D}" type="sibTrans" cxnId="{A32FDD8E-D8CF-42E9-8861-BA7EB160867E}">
      <dgm:prSet/>
      <dgm:spPr/>
      <dgm:t>
        <a:bodyPr/>
        <a:lstStyle/>
        <a:p>
          <a:endParaRPr lang="en-US" sz="2800" b="1"/>
        </a:p>
      </dgm:t>
    </dgm:pt>
    <dgm:pt modelId="{DC52A871-DE0A-41BE-B0DC-EAFACDC10CEB}">
      <dgm:prSet custT="1"/>
      <dgm:spPr/>
      <dgm:t>
        <a:bodyPr/>
        <a:lstStyle/>
        <a:p>
          <a:r>
            <a:rPr lang="en-US" sz="1600" b="0" dirty="0" smtClean="0"/>
            <a:t>Identify what to forecast</a:t>
          </a:r>
        </a:p>
      </dgm:t>
    </dgm:pt>
    <dgm:pt modelId="{984FEABB-8739-4FE5-8921-B2152EBCC9AF}" type="parTrans" cxnId="{A2F579CE-0FB0-437B-BEA1-591942467D07}">
      <dgm:prSet/>
      <dgm:spPr/>
      <dgm:t>
        <a:bodyPr/>
        <a:lstStyle/>
        <a:p>
          <a:endParaRPr lang="en-US" sz="2800" b="1"/>
        </a:p>
      </dgm:t>
    </dgm:pt>
    <dgm:pt modelId="{FF09D21B-3595-46E9-9B80-B53F56C48A63}" type="sibTrans" cxnId="{A2F579CE-0FB0-437B-BEA1-591942467D07}">
      <dgm:prSet/>
      <dgm:spPr/>
      <dgm:t>
        <a:bodyPr/>
        <a:lstStyle/>
        <a:p>
          <a:endParaRPr lang="en-US" sz="2800" b="1"/>
        </a:p>
      </dgm:t>
    </dgm:pt>
    <dgm:pt modelId="{F4CCE5A7-F4F0-4394-A8DC-3F185376654B}">
      <dgm:prSet custT="1"/>
      <dgm:spPr/>
      <dgm:t>
        <a:bodyPr/>
        <a:lstStyle/>
        <a:p>
          <a:r>
            <a:rPr lang="en-US" sz="1600" b="0" dirty="0" smtClean="0"/>
            <a:t>Data consider-</a:t>
          </a:r>
          <a:r>
            <a:rPr lang="en-US" sz="1600" b="0" dirty="0" err="1" smtClean="0"/>
            <a:t>ations</a:t>
          </a:r>
          <a:endParaRPr lang="en-US" sz="1600" b="0" dirty="0" smtClean="0"/>
        </a:p>
      </dgm:t>
    </dgm:pt>
    <dgm:pt modelId="{ABB0FF00-BD25-4E56-8C13-ADB6735A3249}" type="parTrans" cxnId="{18DBA92C-7143-4525-BEA1-E5E0FBF9F147}">
      <dgm:prSet/>
      <dgm:spPr/>
      <dgm:t>
        <a:bodyPr/>
        <a:lstStyle/>
        <a:p>
          <a:endParaRPr lang="en-US" sz="2800" b="1"/>
        </a:p>
      </dgm:t>
    </dgm:pt>
    <dgm:pt modelId="{E3CFB914-4FA8-4BE3-8885-0D7AD6F8D27D}" type="sibTrans" cxnId="{18DBA92C-7143-4525-BEA1-E5E0FBF9F147}">
      <dgm:prSet/>
      <dgm:spPr/>
      <dgm:t>
        <a:bodyPr/>
        <a:lstStyle/>
        <a:p>
          <a:endParaRPr lang="en-US" sz="2800" b="1"/>
        </a:p>
      </dgm:t>
    </dgm:pt>
    <dgm:pt modelId="{E7C11ECB-4F52-4C3A-8BFA-A4C64E2D4333}">
      <dgm:prSet custT="1"/>
      <dgm:spPr/>
      <dgm:t>
        <a:bodyPr/>
        <a:lstStyle/>
        <a:p>
          <a:r>
            <a:rPr lang="en-US" sz="1600" b="0" dirty="0" smtClean="0"/>
            <a:t>Model evaluation</a:t>
          </a:r>
        </a:p>
      </dgm:t>
    </dgm:pt>
    <dgm:pt modelId="{29FA0405-E04C-4E5F-8308-20244FDAE04C}" type="parTrans" cxnId="{6D4937CA-B91C-49F4-8E10-AA66CE0D1745}">
      <dgm:prSet/>
      <dgm:spPr/>
      <dgm:t>
        <a:bodyPr/>
        <a:lstStyle/>
        <a:p>
          <a:endParaRPr lang="en-US" sz="2800" b="1"/>
        </a:p>
      </dgm:t>
    </dgm:pt>
    <dgm:pt modelId="{53FF9E40-A6E8-4207-B214-2B2A84F0F0D1}" type="sibTrans" cxnId="{6D4937CA-B91C-49F4-8E10-AA66CE0D1745}">
      <dgm:prSet/>
      <dgm:spPr/>
      <dgm:t>
        <a:bodyPr/>
        <a:lstStyle/>
        <a:p>
          <a:endParaRPr lang="en-US" sz="2800" b="1"/>
        </a:p>
      </dgm:t>
    </dgm:pt>
    <dgm:pt modelId="{21880FE0-EEA9-4914-A707-6B2A0F5A2239}">
      <dgm:prSet custT="1"/>
      <dgm:spPr/>
      <dgm:t>
        <a:bodyPr/>
        <a:lstStyle/>
        <a:p>
          <a:r>
            <a:rPr lang="en-US" sz="1600" b="0" dirty="0" smtClean="0"/>
            <a:t>Forecast preparation</a:t>
          </a:r>
          <a:endParaRPr lang="en-US" sz="1600" b="0" dirty="0"/>
        </a:p>
      </dgm:t>
    </dgm:pt>
    <dgm:pt modelId="{83F20D75-449F-4DBF-8E44-9B5F8E838AEE}" type="parTrans" cxnId="{6BE586D5-2407-4BF8-8675-8F655E483E7E}">
      <dgm:prSet/>
      <dgm:spPr/>
      <dgm:t>
        <a:bodyPr/>
        <a:lstStyle/>
        <a:p>
          <a:endParaRPr lang="en-US" sz="2800" b="1"/>
        </a:p>
      </dgm:t>
    </dgm:pt>
    <dgm:pt modelId="{DC4636A5-D06B-466A-879C-9B2885E2E57D}" type="sibTrans" cxnId="{6BE586D5-2407-4BF8-8675-8F655E483E7E}">
      <dgm:prSet/>
      <dgm:spPr/>
      <dgm:t>
        <a:bodyPr/>
        <a:lstStyle/>
        <a:p>
          <a:endParaRPr lang="en-US" sz="2800" b="1"/>
        </a:p>
      </dgm:t>
    </dgm:pt>
    <dgm:pt modelId="{A7752750-A28E-44C0-8FA0-4380A78BDA5B}">
      <dgm:prSet custT="1"/>
      <dgm:spPr/>
      <dgm:t>
        <a:bodyPr/>
        <a:lstStyle/>
        <a:p>
          <a:r>
            <a:rPr lang="en-US" sz="1600" b="0" dirty="0" smtClean="0"/>
            <a:t>Forecast presentation</a:t>
          </a:r>
        </a:p>
      </dgm:t>
    </dgm:pt>
    <dgm:pt modelId="{ECD03E29-9EA9-4F3F-BA8A-EE846696CDB5}" type="parTrans" cxnId="{D1F0F35D-6135-4124-AB89-20B0B0BB80A7}">
      <dgm:prSet/>
      <dgm:spPr/>
      <dgm:t>
        <a:bodyPr/>
        <a:lstStyle/>
        <a:p>
          <a:endParaRPr lang="en-US" sz="2800" b="1"/>
        </a:p>
      </dgm:t>
    </dgm:pt>
    <dgm:pt modelId="{964BCE1A-DE8B-4078-A461-A9C0ABA2371D}" type="sibTrans" cxnId="{D1F0F35D-6135-4124-AB89-20B0B0BB80A7}">
      <dgm:prSet/>
      <dgm:spPr/>
      <dgm:t>
        <a:bodyPr/>
        <a:lstStyle/>
        <a:p>
          <a:endParaRPr lang="en-US" sz="2800" b="1"/>
        </a:p>
      </dgm:t>
    </dgm:pt>
    <dgm:pt modelId="{A2EA550C-E3D9-440D-BBCF-243B267463E7}">
      <dgm:prSet custT="1"/>
      <dgm:spPr/>
      <dgm:t>
        <a:bodyPr/>
        <a:lstStyle/>
        <a:p>
          <a:r>
            <a:rPr lang="en-US" sz="1600" b="0" dirty="0" smtClean="0"/>
            <a:t>Tracking results</a:t>
          </a:r>
        </a:p>
      </dgm:t>
    </dgm:pt>
    <dgm:pt modelId="{9A6BEE67-F2FF-4E5B-9AFD-46364ED26840}" type="parTrans" cxnId="{CA64E539-8EED-466D-933D-841F86824257}">
      <dgm:prSet/>
      <dgm:spPr/>
      <dgm:t>
        <a:bodyPr/>
        <a:lstStyle/>
        <a:p>
          <a:endParaRPr lang="en-US" sz="2800" b="1"/>
        </a:p>
      </dgm:t>
    </dgm:pt>
    <dgm:pt modelId="{FE58FDD7-359E-4112-9BA4-CFE1DFFA782B}" type="sibTrans" cxnId="{CA64E539-8EED-466D-933D-841F86824257}">
      <dgm:prSet/>
      <dgm:spPr/>
      <dgm:t>
        <a:bodyPr/>
        <a:lstStyle/>
        <a:p>
          <a:endParaRPr lang="en-US" sz="2800" b="1"/>
        </a:p>
      </dgm:t>
    </dgm:pt>
    <dgm:pt modelId="{28ECD1F2-D941-40A5-8848-11D289AFDCCB}">
      <dgm:prSet phldrT="[Text]" custT="1"/>
      <dgm:spPr/>
      <dgm:t>
        <a:bodyPr/>
        <a:lstStyle/>
        <a:p>
          <a:endParaRPr lang="en-US" sz="1600" b="0" dirty="0"/>
        </a:p>
      </dgm:t>
    </dgm:pt>
    <dgm:pt modelId="{C4CF9200-FCDD-4F1A-9602-9AB9C01353FF}" type="parTrans" cxnId="{430F83D1-B85C-4691-8BD4-9314AF00925A}">
      <dgm:prSet/>
      <dgm:spPr/>
      <dgm:t>
        <a:bodyPr/>
        <a:lstStyle/>
        <a:p>
          <a:endParaRPr lang="en-US" sz="2800" b="1"/>
        </a:p>
      </dgm:t>
    </dgm:pt>
    <dgm:pt modelId="{2A4A8718-4BD2-4DE8-BF7F-D5F55C1DF31C}" type="sibTrans" cxnId="{430F83D1-B85C-4691-8BD4-9314AF00925A}">
      <dgm:prSet/>
      <dgm:spPr/>
      <dgm:t>
        <a:bodyPr/>
        <a:lstStyle/>
        <a:p>
          <a:endParaRPr lang="en-US" sz="2800" b="1"/>
        </a:p>
      </dgm:t>
    </dgm:pt>
    <dgm:pt modelId="{E78A509B-A103-481C-9BED-1539F0D6FB29}">
      <dgm:prSet phldrT="[Text]" custT="1"/>
      <dgm:spPr/>
      <dgm:t>
        <a:bodyPr/>
        <a:lstStyle/>
        <a:p>
          <a:endParaRPr lang="en-US" sz="1600" b="0" dirty="0"/>
        </a:p>
      </dgm:t>
    </dgm:pt>
    <dgm:pt modelId="{B8E70319-FD50-4D21-B8E9-05D10DF0581D}" type="parTrans" cxnId="{04BC3473-31DA-4719-BD26-6E2257FCA9E7}">
      <dgm:prSet/>
      <dgm:spPr/>
      <dgm:t>
        <a:bodyPr/>
        <a:lstStyle/>
        <a:p>
          <a:endParaRPr lang="en-US" sz="2800" b="1"/>
        </a:p>
      </dgm:t>
    </dgm:pt>
    <dgm:pt modelId="{D47D27B9-0A3B-479A-9512-3F7305FAE9C3}" type="sibTrans" cxnId="{04BC3473-31DA-4719-BD26-6E2257FCA9E7}">
      <dgm:prSet/>
      <dgm:spPr/>
      <dgm:t>
        <a:bodyPr/>
        <a:lstStyle/>
        <a:p>
          <a:endParaRPr lang="en-US" sz="2800" b="1"/>
        </a:p>
      </dgm:t>
    </dgm:pt>
    <dgm:pt modelId="{AD089881-9002-4EF1-8F36-E43AA1AD947F}">
      <dgm:prSet phldrT="[Text]" custT="1"/>
      <dgm:spPr/>
      <dgm:t>
        <a:bodyPr/>
        <a:lstStyle/>
        <a:p>
          <a:endParaRPr lang="en-US" sz="1600" b="0" dirty="0"/>
        </a:p>
      </dgm:t>
    </dgm:pt>
    <dgm:pt modelId="{F5A6CE29-65A0-4F1D-8784-C8651836C9CB}" type="parTrans" cxnId="{720F6875-9D40-4BF6-8E2E-09DDDFE0CAD5}">
      <dgm:prSet/>
      <dgm:spPr/>
      <dgm:t>
        <a:bodyPr/>
        <a:lstStyle/>
        <a:p>
          <a:endParaRPr lang="en-US" sz="2800" b="1"/>
        </a:p>
      </dgm:t>
    </dgm:pt>
    <dgm:pt modelId="{842A5995-454F-41FF-A2D6-2A1F32F5B49E}" type="sibTrans" cxnId="{720F6875-9D40-4BF6-8E2E-09DDDFE0CAD5}">
      <dgm:prSet/>
      <dgm:spPr/>
      <dgm:t>
        <a:bodyPr/>
        <a:lstStyle/>
        <a:p>
          <a:endParaRPr lang="en-US" sz="2800" b="1"/>
        </a:p>
      </dgm:t>
    </dgm:pt>
    <dgm:pt modelId="{3B7325D5-B66A-45B8-B4BE-9EE0D2A73402}">
      <dgm:prSet custT="1"/>
      <dgm:spPr/>
      <dgm:t>
        <a:bodyPr/>
        <a:lstStyle/>
        <a:p>
          <a:endParaRPr lang="en-US" sz="1600" b="0" dirty="0"/>
        </a:p>
      </dgm:t>
    </dgm:pt>
    <dgm:pt modelId="{D8CCC854-A10A-4678-9D26-5818F8C7BD69}" type="parTrans" cxnId="{0C0C00F1-F90A-4116-9B07-4868028692D5}">
      <dgm:prSet/>
      <dgm:spPr/>
      <dgm:t>
        <a:bodyPr/>
        <a:lstStyle/>
        <a:p>
          <a:endParaRPr lang="en-US" sz="2800" b="1"/>
        </a:p>
      </dgm:t>
    </dgm:pt>
    <dgm:pt modelId="{EAB59487-0395-4684-BAD4-52E1D2AAA120}" type="sibTrans" cxnId="{0C0C00F1-F90A-4116-9B07-4868028692D5}">
      <dgm:prSet/>
      <dgm:spPr/>
      <dgm:t>
        <a:bodyPr/>
        <a:lstStyle/>
        <a:p>
          <a:endParaRPr lang="en-US" sz="2800" b="1"/>
        </a:p>
      </dgm:t>
    </dgm:pt>
    <dgm:pt modelId="{5E370F0F-DB2E-4CE3-A5DC-E7FCA94649ED}">
      <dgm:prSet custT="1"/>
      <dgm:spPr/>
      <dgm:t>
        <a:bodyPr/>
        <a:lstStyle/>
        <a:p>
          <a:endParaRPr lang="en-US" sz="1600" b="0" dirty="0" smtClean="0"/>
        </a:p>
      </dgm:t>
    </dgm:pt>
    <dgm:pt modelId="{482133AC-7E9E-4750-8F3F-A4B13ACA2366}" type="parTrans" cxnId="{9076BCB6-00E3-4D83-AF94-3057A215B23E}">
      <dgm:prSet/>
      <dgm:spPr/>
      <dgm:t>
        <a:bodyPr/>
        <a:lstStyle/>
        <a:p>
          <a:endParaRPr lang="en-US" sz="2800" b="1"/>
        </a:p>
      </dgm:t>
    </dgm:pt>
    <dgm:pt modelId="{799548A2-E2F4-43AE-A3C3-D9186847DF00}" type="sibTrans" cxnId="{9076BCB6-00E3-4D83-AF94-3057A215B23E}">
      <dgm:prSet/>
      <dgm:spPr/>
      <dgm:t>
        <a:bodyPr/>
        <a:lstStyle/>
        <a:p>
          <a:endParaRPr lang="en-US" sz="2800" b="1"/>
        </a:p>
      </dgm:t>
    </dgm:pt>
    <dgm:pt modelId="{1D5265AB-4C98-47A3-B3F6-F5481FCFEFC7}" type="pres">
      <dgm:prSet presAssocID="{36190B30-C8AA-477D-BC68-572BE1C4C585}" presName="linearFlow" presStyleCnt="0">
        <dgm:presLayoutVars>
          <dgm:dir/>
          <dgm:animLvl val="lvl"/>
          <dgm:resizeHandles val="exact"/>
        </dgm:presLayoutVars>
      </dgm:prSet>
      <dgm:spPr/>
      <dgm:t>
        <a:bodyPr/>
        <a:lstStyle/>
        <a:p>
          <a:pPr rtl="1"/>
          <a:endParaRPr lang="ar-SA"/>
        </a:p>
      </dgm:t>
    </dgm:pt>
    <dgm:pt modelId="{9A26C1C9-A841-41C2-A113-70AF8DFECA3E}" type="pres">
      <dgm:prSet presAssocID="{AD7C45F9-E13B-45BC-9D35-AD04AFEF0FB7}" presName="composite" presStyleCnt="0"/>
      <dgm:spPr/>
    </dgm:pt>
    <dgm:pt modelId="{8942EC74-DF40-4DC5-AC2A-2A503D9F8FB5}" type="pres">
      <dgm:prSet presAssocID="{AD7C45F9-E13B-45BC-9D35-AD04AFEF0FB7}" presName="parTx" presStyleLbl="node1" presStyleIdx="0" presStyleCnt="4">
        <dgm:presLayoutVars>
          <dgm:chMax val="0"/>
          <dgm:chPref val="0"/>
          <dgm:bulletEnabled val="1"/>
        </dgm:presLayoutVars>
      </dgm:prSet>
      <dgm:spPr/>
      <dgm:t>
        <a:bodyPr/>
        <a:lstStyle/>
        <a:p>
          <a:endParaRPr lang="en-US"/>
        </a:p>
      </dgm:t>
    </dgm:pt>
    <dgm:pt modelId="{7CC18F48-D02F-47C7-BC3D-48AEBFE26709}" type="pres">
      <dgm:prSet presAssocID="{AD7C45F9-E13B-45BC-9D35-AD04AFEF0FB7}" presName="parSh" presStyleLbl="node1" presStyleIdx="0" presStyleCnt="4" custScaleX="118647" custScaleY="137518"/>
      <dgm:spPr/>
      <dgm:t>
        <a:bodyPr/>
        <a:lstStyle/>
        <a:p>
          <a:endParaRPr lang="en-US"/>
        </a:p>
      </dgm:t>
    </dgm:pt>
    <dgm:pt modelId="{BF9A1BDA-9FCA-4C68-9A71-82FC703AEC94}" type="pres">
      <dgm:prSet presAssocID="{AD7C45F9-E13B-45BC-9D35-AD04AFEF0FB7}" presName="desTx" presStyleLbl="fgAcc1" presStyleIdx="0" presStyleCnt="4" custScaleX="125466" custLinFactNeighborY="14395">
        <dgm:presLayoutVars>
          <dgm:bulletEnabled val="1"/>
        </dgm:presLayoutVars>
      </dgm:prSet>
      <dgm:spPr/>
      <dgm:t>
        <a:bodyPr/>
        <a:lstStyle/>
        <a:p>
          <a:endParaRPr lang="en-US"/>
        </a:p>
      </dgm:t>
    </dgm:pt>
    <dgm:pt modelId="{2D393EE0-72B5-4D72-8DC0-55DB40A135E2}" type="pres">
      <dgm:prSet presAssocID="{62322C90-A01D-4470-97C1-306C31932437}" presName="sibTrans" presStyleLbl="sibTrans2D1" presStyleIdx="0" presStyleCnt="3"/>
      <dgm:spPr/>
      <dgm:t>
        <a:bodyPr/>
        <a:lstStyle/>
        <a:p>
          <a:pPr rtl="1"/>
          <a:endParaRPr lang="ar-SA"/>
        </a:p>
      </dgm:t>
    </dgm:pt>
    <dgm:pt modelId="{DC7BA74F-FD36-455B-AACD-3B4188A04CF9}" type="pres">
      <dgm:prSet presAssocID="{62322C90-A01D-4470-97C1-306C31932437}" presName="connTx" presStyleLbl="sibTrans2D1" presStyleIdx="0" presStyleCnt="3"/>
      <dgm:spPr/>
      <dgm:t>
        <a:bodyPr/>
        <a:lstStyle/>
        <a:p>
          <a:pPr rtl="1"/>
          <a:endParaRPr lang="ar-SA"/>
        </a:p>
      </dgm:t>
    </dgm:pt>
    <dgm:pt modelId="{F8E0C486-76EE-41FA-B5F8-C4C8BDC2F6CE}" type="pres">
      <dgm:prSet presAssocID="{F3FC4CE7-D455-48CA-86B3-9B5D9A4BCD2C}" presName="composite" presStyleCnt="0"/>
      <dgm:spPr/>
    </dgm:pt>
    <dgm:pt modelId="{4D22E0CC-BF3C-4B64-A2E4-BB562AE575ED}" type="pres">
      <dgm:prSet presAssocID="{F3FC4CE7-D455-48CA-86B3-9B5D9A4BCD2C}" presName="parTx" presStyleLbl="node1" presStyleIdx="0" presStyleCnt="4">
        <dgm:presLayoutVars>
          <dgm:chMax val="0"/>
          <dgm:chPref val="0"/>
          <dgm:bulletEnabled val="1"/>
        </dgm:presLayoutVars>
      </dgm:prSet>
      <dgm:spPr/>
      <dgm:t>
        <a:bodyPr/>
        <a:lstStyle/>
        <a:p>
          <a:endParaRPr lang="en-US"/>
        </a:p>
      </dgm:t>
    </dgm:pt>
    <dgm:pt modelId="{D6DC9DE9-5438-4CFA-BCFF-326E9FC01E55}" type="pres">
      <dgm:prSet presAssocID="{F3FC4CE7-D455-48CA-86B3-9B5D9A4BCD2C}" presName="parSh" presStyleLbl="node1" presStyleIdx="1" presStyleCnt="4" custScaleX="118647" custScaleY="137518"/>
      <dgm:spPr/>
      <dgm:t>
        <a:bodyPr/>
        <a:lstStyle/>
        <a:p>
          <a:endParaRPr lang="en-US"/>
        </a:p>
      </dgm:t>
    </dgm:pt>
    <dgm:pt modelId="{F33E5D49-D8DA-49BF-AA49-184AE927AA87}" type="pres">
      <dgm:prSet presAssocID="{F3FC4CE7-D455-48CA-86B3-9B5D9A4BCD2C}" presName="desTx" presStyleLbl="fgAcc1" presStyleIdx="1" presStyleCnt="4" custScaleX="129398" custLinFactNeighborY="14395">
        <dgm:presLayoutVars>
          <dgm:bulletEnabled val="1"/>
        </dgm:presLayoutVars>
      </dgm:prSet>
      <dgm:spPr/>
      <dgm:t>
        <a:bodyPr/>
        <a:lstStyle/>
        <a:p>
          <a:endParaRPr lang="en-US"/>
        </a:p>
      </dgm:t>
    </dgm:pt>
    <dgm:pt modelId="{D9D412F0-FED4-47FC-A17C-9D086FB57139}" type="pres">
      <dgm:prSet presAssocID="{82C2241D-881A-4C83-B904-30F2B6FD1D47}" presName="sibTrans" presStyleLbl="sibTrans2D1" presStyleIdx="1" presStyleCnt="3"/>
      <dgm:spPr/>
      <dgm:t>
        <a:bodyPr/>
        <a:lstStyle/>
        <a:p>
          <a:pPr rtl="1"/>
          <a:endParaRPr lang="ar-SA"/>
        </a:p>
      </dgm:t>
    </dgm:pt>
    <dgm:pt modelId="{32EC2E90-98C5-491A-A5D5-FF99437711AA}" type="pres">
      <dgm:prSet presAssocID="{82C2241D-881A-4C83-B904-30F2B6FD1D47}" presName="connTx" presStyleLbl="sibTrans2D1" presStyleIdx="1" presStyleCnt="3"/>
      <dgm:spPr/>
      <dgm:t>
        <a:bodyPr/>
        <a:lstStyle/>
        <a:p>
          <a:pPr rtl="1"/>
          <a:endParaRPr lang="ar-SA"/>
        </a:p>
      </dgm:t>
    </dgm:pt>
    <dgm:pt modelId="{CD7D4182-C48E-46BE-A55E-AF536FE55D4B}" type="pres">
      <dgm:prSet presAssocID="{18ED874F-2977-48B6-9089-AE8B2938A632}" presName="composite" presStyleCnt="0"/>
      <dgm:spPr/>
    </dgm:pt>
    <dgm:pt modelId="{2425E513-EF95-49D2-A141-44CE249F5772}" type="pres">
      <dgm:prSet presAssocID="{18ED874F-2977-48B6-9089-AE8B2938A632}" presName="parTx" presStyleLbl="node1" presStyleIdx="1" presStyleCnt="4">
        <dgm:presLayoutVars>
          <dgm:chMax val="0"/>
          <dgm:chPref val="0"/>
          <dgm:bulletEnabled val="1"/>
        </dgm:presLayoutVars>
      </dgm:prSet>
      <dgm:spPr/>
      <dgm:t>
        <a:bodyPr/>
        <a:lstStyle/>
        <a:p>
          <a:endParaRPr lang="en-US"/>
        </a:p>
      </dgm:t>
    </dgm:pt>
    <dgm:pt modelId="{FBFA8F40-076E-470C-95D4-10C549679D21}" type="pres">
      <dgm:prSet presAssocID="{18ED874F-2977-48B6-9089-AE8B2938A632}" presName="parSh" presStyleLbl="node1" presStyleIdx="2" presStyleCnt="4" custScaleX="118647" custScaleY="137518"/>
      <dgm:spPr/>
      <dgm:t>
        <a:bodyPr/>
        <a:lstStyle/>
        <a:p>
          <a:endParaRPr lang="en-US"/>
        </a:p>
      </dgm:t>
    </dgm:pt>
    <dgm:pt modelId="{0A6821E6-F47E-4DAE-A9A6-3B7D44F03325}" type="pres">
      <dgm:prSet presAssocID="{18ED874F-2977-48B6-9089-AE8B2938A632}" presName="desTx" presStyleLbl="fgAcc1" presStyleIdx="2" presStyleCnt="4" custScaleX="116175" custLinFactNeighborY="14395">
        <dgm:presLayoutVars>
          <dgm:bulletEnabled val="1"/>
        </dgm:presLayoutVars>
      </dgm:prSet>
      <dgm:spPr/>
      <dgm:t>
        <a:bodyPr/>
        <a:lstStyle/>
        <a:p>
          <a:endParaRPr lang="en-US"/>
        </a:p>
      </dgm:t>
    </dgm:pt>
    <dgm:pt modelId="{7163865F-DEBB-4897-BF17-5F1D33DCA953}" type="pres">
      <dgm:prSet presAssocID="{8107C71D-4DE6-4BF3-97F1-ECE72FED3F4E}" presName="sibTrans" presStyleLbl="sibTrans2D1" presStyleIdx="2" presStyleCnt="3"/>
      <dgm:spPr/>
      <dgm:t>
        <a:bodyPr/>
        <a:lstStyle/>
        <a:p>
          <a:pPr rtl="1"/>
          <a:endParaRPr lang="ar-SA"/>
        </a:p>
      </dgm:t>
    </dgm:pt>
    <dgm:pt modelId="{111EFDA3-686C-4E6E-988E-08BC0ED76B1A}" type="pres">
      <dgm:prSet presAssocID="{8107C71D-4DE6-4BF3-97F1-ECE72FED3F4E}" presName="connTx" presStyleLbl="sibTrans2D1" presStyleIdx="2" presStyleCnt="3"/>
      <dgm:spPr/>
      <dgm:t>
        <a:bodyPr/>
        <a:lstStyle/>
        <a:p>
          <a:pPr rtl="1"/>
          <a:endParaRPr lang="ar-SA"/>
        </a:p>
      </dgm:t>
    </dgm:pt>
    <dgm:pt modelId="{13BDE831-5DBE-4DB1-84F0-1229F92B1953}" type="pres">
      <dgm:prSet presAssocID="{6BA9BD84-8EE9-4C39-B903-2857CE650F04}" presName="composite" presStyleCnt="0"/>
      <dgm:spPr/>
    </dgm:pt>
    <dgm:pt modelId="{989A1540-5987-4C5D-9ADC-D1B4943B2E86}" type="pres">
      <dgm:prSet presAssocID="{6BA9BD84-8EE9-4C39-B903-2857CE650F04}" presName="parTx" presStyleLbl="node1" presStyleIdx="2" presStyleCnt="4">
        <dgm:presLayoutVars>
          <dgm:chMax val="0"/>
          <dgm:chPref val="0"/>
          <dgm:bulletEnabled val="1"/>
        </dgm:presLayoutVars>
      </dgm:prSet>
      <dgm:spPr/>
      <dgm:t>
        <a:bodyPr/>
        <a:lstStyle/>
        <a:p>
          <a:endParaRPr lang="en-US"/>
        </a:p>
      </dgm:t>
    </dgm:pt>
    <dgm:pt modelId="{B4367518-B9FE-42AF-BA86-09E84E503739}" type="pres">
      <dgm:prSet presAssocID="{6BA9BD84-8EE9-4C39-B903-2857CE650F04}" presName="parSh" presStyleLbl="node1" presStyleIdx="3" presStyleCnt="4" custScaleX="118647" custScaleY="137518"/>
      <dgm:spPr/>
      <dgm:t>
        <a:bodyPr/>
        <a:lstStyle/>
        <a:p>
          <a:endParaRPr lang="en-US"/>
        </a:p>
      </dgm:t>
    </dgm:pt>
    <dgm:pt modelId="{EE93B435-F2EA-4E43-B64B-C50437FC511D}" type="pres">
      <dgm:prSet presAssocID="{6BA9BD84-8EE9-4C39-B903-2857CE650F04}" presName="desTx" presStyleLbl="fgAcc1" presStyleIdx="3" presStyleCnt="4" custScaleX="135123" custLinFactNeighborY="17528">
        <dgm:presLayoutVars>
          <dgm:bulletEnabled val="1"/>
        </dgm:presLayoutVars>
      </dgm:prSet>
      <dgm:spPr/>
      <dgm:t>
        <a:bodyPr/>
        <a:lstStyle/>
        <a:p>
          <a:pPr rtl="1"/>
          <a:endParaRPr lang="ar-SA"/>
        </a:p>
      </dgm:t>
    </dgm:pt>
  </dgm:ptLst>
  <dgm:cxnLst>
    <dgm:cxn modelId="{0C0C00F1-F90A-4116-9B07-4868028692D5}" srcId="{6BA9BD84-8EE9-4C39-B903-2857CE650F04}" destId="{3B7325D5-B66A-45B8-B4BE-9EE0D2A73402}" srcOrd="1" destOrd="0" parTransId="{D8CCC854-A10A-4678-9D26-5818F8C7BD69}" sibTransId="{EAB59487-0395-4684-BAD4-52E1D2AAA120}"/>
    <dgm:cxn modelId="{18DBA92C-7143-4525-BEA1-E5E0FBF9F147}" srcId="{F3FC4CE7-D455-48CA-86B3-9B5D9A4BCD2C}" destId="{F4CCE5A7-F4F0-4394-A8DC-3F185376654B}" srcOrd="2" destOrd="0" parTransId="{ABB0FF00-BD25-4E56-8C13-ADB6735A3249}" sibTransId="{E3CFB914-4FA8-4BE3-8885-0D7AD6F8D27D}"/>
    <dgm:cxn modelId="{9076BCB6-00E3-4D83-AF94-3057A215B23E}" srcId="{6BA9BD84-8EE9-4C39-B903-2857CE650F04}" destId="{5E370F0F-DB2E-4CE3-A5DC-E7FCA94649ED}" srcOrd="3" destOrd="0" parTransId="{482133AC-7E9E-4750-8F3F-A4B13ACA2366}" sibTransId="{799548A2-E2F4-43AE-A3C3-D9186847DF00}"/>
    <dgm:cxn modelId="{BCC28E4E-6C67-46A7-9630-019DDDA5D58C}" type="presOf" srcId="{E78A509B-A103-481C-9BED-1539F0D6FB29}" destId="{F33E5D49-D8DA-49BF-AA49-184AE927AA87}" srcOrd="0" destOrd="1" presId="urn:microsoft.com/office/officeart/2005/8/layout/process3"/>
    <dgm:cxn modelId="{E1746E6A-CE7A-4C6D-97F0-BB1C7CC56289}" type="presOf" srcId="{DC52A871-DE0A-41BE-B0DC-EAFACDC10CEB}" destId="{BF9A1BDA-9FCA-4C68-9A71-82FC703AEC94}" srcOrd="0" destOrd="2" presId="urn:microsoft.com/office/officeart/2005/8/layout/process3"/>
    <dgm:cxn modelId="{B2629123-2037-4D67-BD94-C4700F4ED213}" type="presOf" srcId="{82C2241D-881A-4C83-B904-30F2B6FD1D47}" destId="{32EC2E90-98C5-491A-A5D5-FF99437711AA}" srcOrd="1" destOrd="0" presId="urn:microsoft.com/office/officeart/2005/8/layout/process3"/>
    <dgm:cxn modelId="{483031CC-3299-4602-A1E4-5B9B81C90871}" type="presOf" srcId="{E7C11ECB-4F52-4C3A-8BFA-A4C64E2D4333}" destId="{0A6821E6-F47E-4DAE-A9A6-3B7D44F03325}" srcOrd="0" destOrd="2" presId="urn:microsoft.com/office/officeart/2005/8/layout/process3"/>
    <dgm:cxn modelId="{7918797C-83D1-47B5-B69C-056D5A090486}" type="presOf" srcId="{21880FE0-EEA9-4914-A707-6B2A0F5A2239}" destId="{EE93B435-F2EA-4E43-B64B-C50437FC511D}" srcOrd="0" destOrd="0" presId="urn:microsoft.com/office/officeart/2005/8/layout/process3"/>
    <dgm:cxn modelId="{720F6875-9D40-4BF6-8E2E-09DDDFE0CAD5}" srcId="{18ED874F-2977-48B6-9089-AE8B2938A632}" destId="{AD089881-9002-4EF1-8F36-E43AA1AD947F}" srcOrd="1" destOrd="0" parTransId="{F5A6CE29-65A0-4F1D-8784-C8651836C9CB}" sibTransId="{842A5995-454F-41FF-A2D6-2A1F32F5B49E}"/>
    <dgm:cxn modelId="{CA64E539-8EED-466D-933D-841F86824257}" srcId="{6BA9BD84-8EE9-4C39-B903-2857CE650F04}" destId="{A2EA550C-E3D9-440D-BBCF-243B267463E7}" srcOrd="4" destOrd="0" parTransId="{9A6BEE67-F2FF-4E5B-9AFD-46364ED26840}" sibTransId="{FE58FDD7-359E-4112-9BA4-CFE1DFFA782B}"/>
    <dgm:cxn modelId="{A2F579CE-0FB0-437B-BEA1-591942467D07}" srcId="{AD7C45F9-E13B-45BC-9D35-AD04AFEF0FB7}" destId="{DC52A871-DE0A-41BE-B0DC-EAFACDC10CEB}" srcOrd="2" destOrd="0" parTransId="{984FEABB-8739-4FE5-8921-B2152EBCC9AF}" sibTransId="{FF09D21B-3595-46E9-9B80-B53F56C48A63}"/>
    <dgm:cxn modelId="{FEE3D691-D2B0-4892-A726-3A223F93CD50}" srcId="{36190B30-C8AA-477D-BC68-572BE1C4C585}" destId="{AD7C45F9-E13B-45BC-9D35-AD04AFEF0FB7}" srcOrd="0" destOrd="0" parTransId="{0F2147E8-8C6D-4010-BDF4-7B64B1B97C3C}" sibTransId="{62322C90-A01D-4470-97C1-306C31932437}"/>
    <dgm:cxn modelId="{DBF67D9F-E020-4226-9E4C-6921D3C8B74A}" type="presOf" srcId="{3B7325D5-B66A-45B8-B4BE-9EE0D2A73402}" destId="{EE93B435-F2EA-4E43-B64B-C50437FC511D}" srcOrd="0" destOrd="1" presId="urn:microsoft.com/office/officeart/2005/8/layout/process3"/>
    <dgm:cxn modelId="{06ED2C1B-D647-44E7-B4ED-7D50D1654DBC}" type="presOf" srcId="{F4CCE5A7-F4F0-4394-A8DC-3F185376654B}" destId="{F33E5D49-D8DA-49BF-AA49-184AE927AA87}" srcOrd="0" destOrd="2" presId="urn:microsoft.com/office/officeart/2005/8/layout/process3"/>
    <dgm:cxn modelId="{430F83D1-B85C-4691-8BD4-9314AF00925A}" srcId="{AD7C45F9-E13B-45BC-9D35-AD04AFEF0FB7}" destId="{28ECD1F2-D941-40A5-8848-11D289AFDCCB}" srcOrd="1" destOrd="0" parTransId="{C4CF9200-FCDD-4F1A-9602-9AB9C01353FF}" sibTransId="{2A4A8718-4BD2-4DE8-BF7F-D5F55C1DF31C}"/>
    <dgm:cxn modelId="{137B94A7-E517-41A3-9BA7-411881AA36AB}" type="presOf" srcId="{F3FC4CE7-D455-48CA-86B3-9B5D9A4BCD2C}" destId="{4D22E0CC-BF3C-4B64-A2E4-BB562AE575ED}" srcOrd="0" destOrd="0" presId="urn:microsoft.com/office/officeart/2005/8/layout/process3"/>
    <dgm:cxn modelId="{E4CFEE9E-D130-40CE-A07B-51258C03BC9E}" srcId="{36190B30-C8AA-477D-BC68-572BE1C4C585}" destId="{F3FC4CE7-D455-48CA-86B3-9B5D9A4BCD2C}" srcOrd="1" destOrd="0" parTransId="{12C18DC6-D3C1-4706-9351-A454E5B4ADCA}" sibTransId="{82C2241D-881A-4C83-B904-30F2B6FD1D47}"/>
    <dgm:cxn modelId="{4C91E7C9-96D1-4B5C-A6A4-5E156701D7C7}" type="presOf" srcId="{995E3AFC-DBE5-4A89-A09E-5D70C9533DA4}" destId="{0A6821E6-F47E-4DAE-A9A6-3B7D44F03325}" srcOrd="0" destOrd="0" presId="urn:microsoft.com/office/officeart/2005/8/layout/process3"/>
    <dgm:cxn modelId="{A3A97658-713B-4473-A86F-995EAACB38B8}" type="presOf" srcId="{36190B30-C8AA-477D-BC68-572BE1C4C585}" destId="{1D5265AB-4C98-47A3-B3F6-F5481FCFEFC7}" srcOrd="0" destOrd="0" presId="urn:microsoft.com/office/officeart/2005/8/layout/process3"/>
    <dgm:cxn modelId="{5BC2F24D-8512-46EC-8060-5839290195F0}" type="presOf" srcId="{28ECD1F2-D941-40A5-8848-11D289AFDCCB}" destId="{BF9A1BDA-9FCA-4C68-9A71-82FC703AEC94}" srcOrd="0" destOrd="1" presId="urn:microsoft.com/office/officeart/2005/8/layout/process3"/>
    <dgm:cxn modelId="{C075FD26-584F-404B-8B5D-734C0839A8CF}" type="presOf" srcId="{5E370F0F-DB2E-4CE3-A5DC-E7FCA94649ED}" destId="{EE93B435-F2EA-4E43-B64B-C50437FC511D}" srcOrd="0" destOrd="3" presId="urn:microsoft.com/office/officeart/2005/8/layout/process3"/>
    <dgm:cxn modelId="{04BC3473-31DA-4719-BD26-6E2257FCA9E7}" srcId="{F3FC4CE7-D455-48CA-86B3-9B5D9A4BCD2C}" destId="{E78A509B-A103-481C-9BED-1539F0D6FB29}" srcOrd="1" destOrd="0" parTransId="{B8E70319-FD50-4D21-B8E9-05D10DF0581D}" sibTransId="{D47D27B9-0A3B-479A-9512-3F7305FAE9C3}"/>
    <dgm:cxn modelId="{6DFA9187-8AA3-4EDF-96C4-A8C0B3E6F776}" type="presOf" srcId="{AD7C45F9-E13B-45BC-9D35-AD04AFEF0FB7}" destId="{8942EC74-DF40-4DC5-AC2A-2A503D9F8FB5}" srcOrd="0" destOrd="0" presId="urn:microsoft.com/office/officeart/2005/8/layout/process3"/>
    <dgm:cxn modelId="{50C2D9E9-2CC2-4702-936E-A08A33742E37}" type="presOf" srcId="{62322C90-A01D-4470-97C1-306C31932437}" destId="{DC7BA74F-FD36-455B-AACD-3B4188A04CF9}" srcOrd="1" destOrd="0" presId="urn:microsoft.com/office/officeart/2005/8/layout/process3"/>
    <dgm:cxn modelId="{5B979308-6373-4D2C-80EB-A9668F39BB2A}" srcId="{36190B30-C8AA-477D-BC68-572BE1C4C585}" destId="{18ED874F-2977-48B6-9089-AE8B2938A632}" srcOrd="2" destOrd="0" parTransId="{F10AE41A-2E1E-48FB-91A0-C17F8F00EB58}" sibTransId="{8107C71D-4DE6-4BF3-97F1-ECE72FED3F4E}"/>
    <dgm:cxn modelId="{526F8690-F621-4E1B-A304-0529317F27EB}" type="presOf" srcId="{AD7C45F9-E13B-45BC-9D35-AD04AFEF0FB7}" destId="{7CC18F48-D02F-47C7-BC3D-48AEBFE26709}" srcOrd="1" destOrd="0" presId="urn:microsoft.com/office/officeart/2005/8/layout/process3"/>
    <dgm:cxn modelId="{16173680-8133-47F7-B3F0-5AFB5185288A}" type="presOf" srcId="{8107C71D-4DE6-4BF3-97F1-ECE72FED3F4E}" destId="{7163865F-DEBB-4897-BF17-5F1D33DCA953}" srcOrd="0" destOrd="0" presId="urn:microsoft.com/office/officeart/2005/8/layout/process3"/>
    <dgm:cxn modelId="{0BD2D748-BDCF-40B8-9738-1135CE38E0D8}" type="presOf" srcId="{F3FC4CE7-D455-48CA-86B3-9B5D9A4BCD2C}" destId="{D6DC9DE9-5438-4CFA-BCFF-326E9FC01E55}" srcOrd="1" destOrd="0" presId="urn:microsoft.com/office/officeart/2005/8/layout/process3"/>
    <dgm:cxn modelId="{0E210F6A-077A-4A71-856B-2C1270FFCFC7}" type="presOf" srcId="{62322C90-A01D-4470-97C1-306C31932437}" destId="{2D393EE0-72B5-4D72-8DC0-55DB40A135E2}" srcOrd="0" destOrd="0" presId="urn:microsoft.com/office/officeart/2005/8/layout/process3"/>
    <dgm:cxn modelId="{5DC363C1-4908-4C8D-B173-62F3FF2C1484}" type="presOf" srcId="{18ED874F-2977-48B6-9089-AE8B2938A632}" destId="{FBFA8F40-076E-470C-95D4-10C549679D21}" srcOrd="1" destOrd="0" presId="urn:microsoft.com/office/officeart/2005/8/layout/process3"/>
    <dgm:cxn modelId="{B689FAED-E2B6-44D4-96BA-F127F84CEE41}" srcId="{F3FC4CE7-D455-48CA-86B3-9B5D9A4BCD2C}" destId="{480160B7-5797-4014-A4CF-36A20CCEDF8D}" srcOrd="0" destOrd="0" parTransId="{778B43CA-CBB0-4392-97F0-9D0B8E9D14AE}" sibTransId="{BC222125-0B48-4398-80DD-A4F78C0CCF5C}"/>
    <dgm:cxn modelId="{6D4937CA-B91C-49F4-8E10-AA66CE0D1745}" srcId="{18ED874F-2977-48B6-9089-AE8B2938A632}" destId="{E7C11ECB-4F52-4C3A-8BFA-A4C64E2D4333}" srcOrd="2" destOrd="0" parTransId="{29FA0405-E04C-4E5F-8308-20244FDAE04C}" sibTransId="{53FF9E40-A6E8-4207-B214-2B2A84F0F0D1}"/>
    <dgm:cxn modelId="{2565A335-EF4A-4CD2-9562-8F7D994DEAE1}" type="presOf" srcId="{AD089881-9002-4EF1-8F36-E43AA1AD947F}" destId="{0A6821E6-F47E-4DAE-A9A6-3B7D44F03325}" srcOrd="0" destOrd="1" presId="urn:microsoft.com/office/officeart/2005/8/layout/process3"/>
    <dgm:cxn modelId="{AB32A52B-8E90-4D5C-A819-A4DFDF96D64E}" srcId="{AD7C45F9-E13B-45BC-9D35-AD04AFEF0FB7}" destId="{3033860E-8D9F-4016-A037-668826914CE4}" srcOrd="0" destOrd="0" parTransId="{479B1AC2-EE1E-437D-945B-FF4D52BA3A98}" sibTransId="{EA36C1A4-9921-48B4-B002-4778CAE05055}"/>
    <dgm:cxn modelId="{98B54156-665B-41E8-9C24-947317EAD8D3}" srcId="{18ED874F-2977-48B6-9089-AE8B2938A632}" destId="{995E3AFC-DBE5-4A89-A09E-5D70C9533DA4}" srcOrd="0" destOrd="0" parTransId="{46AD1070-9F70-4180-A7F4-178147E78856}" sibTransId="{A2911DA8-0FE2-49BC-8AD8-D70E1EA354C6}"/>
    <dgm:cxn modelId="{893A23A4-C2E7-486A-80F3-227F4E135A51}" type="presOf" srcId="{A7752750-A28E-44C0-8FA0-4380A78BDA5B}" destId="{EE93B435-F2EA-4E43-B64B-C50437FC511D}" srcOrd="0" destOrd="2" presId="urn:microsoft.com/office/officeart/2005/8/layout/process3"/>
    <dgm:cxn modelId="{D1F0F35D-6135-4124-AB89-20B0B0BB80A7}" srcId="{6BA9BD84-8EE9-4C39-B903-2857CE650F04}" destId="{A7752750-A28E-44C0-8FA0-4380A78BDA5B}" srcOrd="2" destOrd="0" parTransId="{ECD03E29-9EA9-4F3F-BA8A-EE846696CDB5}" sibTransId="{964BCE1A-DE8B-4078-A461-A9C0ABA2371D}"/>
    <dgm:cxn modelId="{EF56B4E4-E02D-4D30-8560-6236298F9024}" type="presOf" srcId="{6BA9BD84-8EE9-4C39-B903-2857CE650F04}" destId="{B4367518-B9FE-42AF-BA86-09E84E503739}" srcOrd="1" destOrd="0" presId="urn:microsoft.com/office/officeart/2005/8/layout/process3"/>
    <dgm:cxn modelId="{DBFDE1A4-54B0-42DF-AACF-50709D42A9B4}" type="presOf" srcId="{6BA9BD84-8EE9-4C39-B903-2857CE650F04}" destId="{989A1540-5987-4C5D-9ADC-D1B4943B2E86}" srcOrd="0" destOrd="0" presId="urn:microsoft.com/office/officeart/2005/8/layout/process3"/>
    <dgm:cxn modelId="{6BE586D5-2407-4BF8-8675-8F655E483E7E}" srcId="{6BA9BD84-8EE9-4C39-B903-2857CE650F04}" destId="{21880FE0-EEA9-4914-A707-6B2A0F5A2239}" srcOrd="0" destOrd="0" parTransId="{83F20D75-449F-4DBF-8E44-9B5F8E838AEE}" sibTransId="{DC4636A5-D06B-466A-879C-9B2885E2E57D}"/>
    <dgm:cxn modelId="{2201D129-13B8-4192-9632-7D74D18BC1E5}" type="presOf" srcId="{82C2241D-881A-4C83-B904-30F2B6FD1D47}" destId="{D9D412F0-FED4-47FC-A17C-9D086FB57139}" srcOrd="0" destOrd="0" presId="urn:microsoft.com/office/officeart/2005/8/layout/process3"/>
    <dgm:cxn modelId="{9A3A9E93-85F0-4B31-9D4C-BD8B0FF3EDDD}" type="presOf" srcId="{A2EA550C-E3D9-440D-BBCF-243B267463E7}" destId="{EE93B435-F2EA-4E43-B64B-C50437FC511D}" srcOrd="0" destOrd="4" presId="urn:microsoft.com/office/officeart/2005/8/layout/process3"/>
    <dgm:cxn modelId="{0157B3D3-86B9-4EEC-B69D-DA0093ED0FC9}" type="presOf" srcId="{8107C71D-4DE6-4BF3-97F1-ECE72FED3F4E}" destId="{111EFDA3-686C-4E6E-988E-08BC0ED76B1A}" srcOrd="1" destOrd="0" presId="urn:microsoft.com/office/officeart/2005/8/layout/process3"/>
    <dgm:cxn modelId="{A32FDD8E-D8CF-42E9-8861-BA7EB160867E}" srcId="{36190B30-C8AA-477D-BC68-572BE1C4C585}" destId="{6BA9BD84-8EE9-4C39-B903-2857CE650F04}" srcOrd="3" destOrd="0" parTransId="{87A3139C-7E3B-406E-A6D7-FCC164E71E35}" sibTransId="{641D7134-7BBA-4ECF-BF70-277ECA145E0D}"/>
    <dgm:cxn modelId="{BF5B0F8B-8F32-4BCF-A786-927EDD53E9D0}" type="presOf" srcId="{18ED874F-2977-48B6-9089-AE8B2938A632}" destId="{2425E513-EF95-49D2-A141-44CE249F5772}" srcOrd="0" destOrd="0" presId="urn:microsoft.com/office/officeart/2005/8/layout/process3"/>
    <dgm:cxn modelId="{929CB432-18FE-403D-8052-2926C191CF41}" type="presOf" srcId="{3033860E-8D9F-4016-A037-668826914CE4}" destId="{BF9A1BDA-9FCA-4C68-9A71-82FC703AEC94}" srcOrd="0" destOrd="0" presId="urn:microsoft.com/office/officeart/2005/8/layout/process3"/>
    <dgm:cxn modelId="{D8057D47-0597-4219-84BC-4A1E7DFB8580}" type="presOf" srcId="{480160B7-5797-4014-A4CF-36A20CCEDF8D}" destId="{F33E5D49-D8DA-49BF-AA49-184AE927AA87}" srcOrd="0" destOrd="0" presId="urn:microsoft.com/office/officeart/2005/8/layout/process3"/>
    <dgm:cxn modelId="{1C3275CF-2C02-4C39-9364-C21104E89B5A}" type="presParOf" srcId="{1D5265AB-4C98-47A3-B3F6-F5481FCFEFC7}" destId="{9A26C1C9-A841-41C2-A113-70AF8DFECA3E}" srcOrd="0" destOrd="0" presId="urn:microsoft.com/office/officeart/2005/8/layout/process3"/>
    <dgm:cxn modelId="{29DF44E8-7F8B-42FF-8BAE-27A88F6D13AD}" type="presParOf" srcId="{9A26C1C9-A841-41C2-A113-70AF8DFECA3E}" destId="{8942EC74-DF40-4DC5-AC2A-2A503D9F8FB5}" srcOrd="0" destOrd="0" presId="urn:microsoft.com/office/officeart/2005/8/layout/process3"/>
    <dgm:cxn modelId="{06C36376-40A5-4D28-B8FE-3222B2E17D88}" type="presParOf" srcId="{9A26C1C9-A841-41C2-A113-70AF8DFECA3E}" destId="{7CC18F48-D02F-47C7-BC3D-48AEBFE26709}" srcOrd="1" destOrd="0" presId="urn:microsoft.com/office/officeart/2005/8/layout/process3"/>
    <dgm:cxn modelId="{5322B746-2B6E-4F80-B7EF-6AF184C71E4F}" type="presParOf" srcId="{9A26C1C9-A841-41C2-A113-70AF8DFECA3E}" destId="{BF9A1BDA-9FCA-4C68-9A71-82FC703AEC94}" srcOrd="2" destOrd="0" presId="urn:microsoft.com/office/officeart/2005/8/layout/process3"/>
    <dgm:cxn modelId="{AC7651AF-E41A-412C-AAF6-997445B05A4F}" type="presParOf" srcId="{1D5265AB-4C98-47A3-B3F6-F5481FCFEFC7}" destId="{2D393EE0-72B5-4D72-8DC0-55DB40A135E2}" srcOrd="1" destOrd="0" presId="urn:microsoft.com/office/officeart/2005/8/layout/process3"/>
    <dgm:cxn modelId="{96581713-80B2-416A-9425-C0C5A7CFD90C}" type="presParOf" srcId="{2D393EE0-72B5-4D72-8DC0-55DB40A135E2}" destId="{DC7BA74F-FD36-455B-AACD-3B4188A04CF9}" srcOrd="0" destOrd="0" presId="urn:microsoft.com/office/officeart/2005/8/layout/process3"/>
    <dgm:cxn modelId="{8BD89C58-1B86-4FEB-88BA-98175C168101}" type="presParOf" srcId="{1D5265AB-4C98-47A3-B3F6-F5481FCFEFC7}" destId="{F8E0C486-76EE-41FA-B5F8-C4C8BDC2F6CE}" srcOrd="2" destOrd="0" presId="urn:microsoft.com/office/officeart/2005/8/layout/process3"/>
    <dgm:cxn modelId="{E889A09C-7404-4AFA-A818-F145C45A758E}" type="presParOf" srcId="{F8E0C486-76EE-41FA-B5F8-C4C8BDC2F6CE}" destId="{4D22E0CC-BF3C-4B64-A2E4-BB562AE575ED}" srcOrd="0" destOrd="0" presId="urn:microsoft.com/office/officeart/2005/8/layout/process3"/>
    <dgm:cxn modelId="{BDC32E72-2EFC-4630-AADC-1E4B17EB0BDB}" type="presParOf" srcId="{F8E0C486-76EE-41FA-B5F8-C4C8BDC2F6CE}" destId="{D6DC9DE9-5438-4CFA-BCFF-326E9FC01E55}" srcOrd="1" destOrd="0" presId="urn:microsoft.com/office/officeart/2005/8/layout/process3"/>
    <dgm:cxn modelId="{F77A13A5-F782-441E-9B0B-28ECF356CC94}" type="presParOf" srcId="{F8E0C486-76EE-41FA-B5F8-C4C8BDC2F6CE}" destId="{F33E5D49-D8DA-49BF-AA49-184AE927AA87}" srcOrd="2" destOrd="0" presId="urn:microsoft.com/office/officeart/2005/8/layout/process3"/>
    <dgm:cxn modelId="{159D1F0E-3AAC-410A-8EE1-406D0D42DFDA}" type="presParOf" srcId="{1D5265AB-4C98-47A3-B3F6-F5481FCFEFC7}" destId="{D9D412F0-FED4-47FC-A17C-9D086FB57139}" srcOrd="3" destOrd="0" presId="urn:microsoft.com/office/officeart/2005/8/layout/process3"/>
    <dgm:cxn modelId="{CFF762B6-79B6-48B0-B937-CCB6CDCC24E0}" type="presParOf" srcId="{D9D412F0-FED4-47FC-A17C-9D086FB57139}" destId="{32EC2E90-98C5-491A-A5D5-FF99437711AA}" srcOrd="0" destOrd="0" presId="urn:microsoft.com/office/officeart/2005/8/layout/process3"/>
    <dgm:cxn modelId="{C2D19C78-1903-4DB7-BED1-1E0CC4D016FD}" type="presParOf" srcId="{1D5265AB-4C98-47A3-B3F6-F5481FCFEFC7}" destId="{CD7D4182-C48E-46BE-A55E-AF536FE55D4B}" srcOrd="4" destOrd="0" presId="urn:microsoft.com/office/officeart/2005/8/layout/process3"/>
    <dgm:cxn modelId="{F103E04E-6C8A-42A5-8B9B-8B4B2A88E1F7}" type="presParOf" srcId="{CD7D4182-C48E-46BE-A55E-AF536FE55D4B}" destId="{2425E513-EF95-49D2-A141-44CE249F5772}" srcOrd="0" destOrd="0" presId="urn:microsoft.com/office/officeart/2005/8/layout/process3"/>
    <dgm:cxn modelId="{48E1E910-FCEF-4E0A-B49A-F182F47C8A34}" type="presParOf" srcId="{CD7D4182-C48E-46BE-A55E-AF536FE55D4B}" destId="{FBFA8F40-076E-470C-95D4-10C549679D21}" srcOrd="1" destOrd="0" presId="urn:microsoft.com/office/officeart/2005/8/layout/process3"/>
    <dgm:cxn modelId="{0F0AF1DF-3CD3-4D24-9CC2-05973323ADFD}" type="presParOf" srcId="{CD7D4182-C48E-46BE-A55E-AF536FE55D4B}" destId="{0A6821E6-F47E-4DAE-A9A6-3B7D44F03325}" srcOrd="2" destOrd="0" presId="urn:microsoft.com/office/officeart/2005/8/layout/process3"/>
    <dgm:cxn modelId="{83589C45-E118-4072-A6CF-4843CBCD1023}" type="presParOf" srcId="{1D5265AB-4C98-47A3-B3F6-F5481FCFEFC7}" destId="{7163865F-DEBB-4897-BF17-5F1D33DCA953}" srcOrd="5" destOrd="0" presId="urn:microsoft.com/office/officeart/2005/8/layout/process3"/>
    <dgm:cxn modelId="{C1B0EE90-81D9-4B1B-8EBB-0A4527956084}" type="presParOf" srcId="{7163865F-DEBB-4897-BF17-5F1D33DCA953}" destId="{111EFDA3-686C-4E6E-988E-08BC0ED76B1A}" srcOrd="0" destOrd="0" presId="urn:microsoft.com/office/officeart/2005/8/layout/process3"/>
    <dgm:cxn modelId="{F208ECF9-7C61-4AE6-8403-8E92A7A92D3E}" type="presParOf" srcId="{1D5265AB-4C98-47A3-B3F6-F5481FCFEFC7}" destId="{13BDE831-5DBE-4DB1-84F0-1229F92B1953}" srcOrd="6" destOrd="0" presId="urn:microsoft.com/office/officeart/2005/8/layout/process3"/>
    <dgm:cxn modelId="{18827A59-7E59-4A50-8415-89AFC74165AA}" type="presParOf" srcId="{13BDE831-5DBE-4DB1-84F0-1229F92B1953}" destId="{989A1540-5987-4C5D-9ADC-D1B4943B2E86}" srcOrd="0" destOrd="0" presId="urn:microsoft.com/office/officeart/2005/8/layout/process3"/>
    <dgm:cxn modelId="{AF39E4BD-003B-49BD-8018-2ADFA0BF15DE}" type="presParOf" srcId="{13BDE831-5DBE-4DB1-84F0-1229F92B1953}" destId="{B4367518-B9FE-42AF-BA86-09E84E503739}" srcOrd="1" destOrd="0" presId="urn:microsoft.com/office/officeart/2005/8/layout/process3"/>
    <dgm:cxn modelId="{9CF57C22-235F-46B0-81F8-77A3F875AE45}" type="presParOf" srcId="{13BDE831-5DBE-4DB1-84F0-1229F92B1953}" destId="{EE93B435-F2EA-4E43-B64B-C50437FC511D}"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18F48-D02F-47C7-BC3D-48AEBFE26709}">
      <dsp:nvSpPr>
        <dsp:cNvPr id="0" name=""/>
        <dsp:cNvSpPr/>
      </dsp:nvSpPr>
      <dsp:spPr>
        <a:xfrm>
          <a:off x="6072" y="465117"/>
          <a:ext cx="1420404" cy="135972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t>Problem Definition</a:t>
          </a:r>
          <a:endParaRPr lang="en-US" sz="1600" b="1" kern="1200" dirty="0"/>
        </a:p>
      </dsp:txBody>
      <dsp:txXfrm>
        <a:off x="6072" y="465117"/>
        <a:ext cx="1420404" cy="658528"/>
      </dsp:txXfrm>
    </dsp:sp>
    <dsp:sp modelId="{BF9A1BDA-9FCA-4C68-9A71-82FC703AEC94}">
      <dsp:nvSpPr>
        <dsp:cNvPr id="0" name=""/>
        <dsp:cNvSpPr/>
      </dsp:nvSpPr>
      <dsp:spPr>
        <a:xfrm>
          <a:off x="210458" y="1463938"/>
          <a:ext cx="1502039" cy="329062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dirty="0" smtClean="0"/>
            <a:t>Specify objectives</a:t>
          </a:r>
          <a:endParaRPr lang="en-US" sz="1600" b="0" kern="1200" dirty="0"/>
        </a:p>
        <a:p>
          <a:pPr marL="171450" lvl="1" indent="-171450" algn="l" defTabSz="711200">
            <a:lnSpc>
              <a:spcPct val="90000"/>
            </a:lnSpc>
            <a:spcBef>
              <a:spcPct val="0"/>
            </a:spcBef>
            <a:spcAft>
              <a:spcPct val="15000"/>
            </a:spcAft>
            <a:buChar char="••"/>
          </a:pPr>
          <a:endParaRPr lang="en-US" sz="1600" b="0" kern="1200" dirty="0"/>
        </a:p>
        <a:p>
          <a:pPr marL="171450" lvl="1" indent="-171450" algn="l" defTabSz="711200">
            <a:lnSpc>
              <a:spcPct val="90000"/>
            </a:lnSpc>
            <a:spcBef>
              <a:spcPct val="0"/>
            </a:spcBef>
            <a:spcAft>
              <a:spcPct val="15000"/>
            </a:spcAft>
            <a:buChar char="••"/>
          </a:pPr>
          <a:r>
            <a:rPr lang="en-US" sz="1600" b="0" kern="1200" dirty="0" smtClean="0"/>
            <a:t>Identify what to forecast</a:t>
          </a:r>
        </a:p>
      </dsp:txBody>
      <dsp:txXfrm>
        <a:off x="254451" y="1507931"/>
        <a:ext cx="1414053" cy="3202639"/>
      </dsp:txXfrm>
    </dsp:sp>
    <dsp:sp modelId="{2D393EE0-72B5-4D72-8DC0-55DB40A135E2}">
      <dsp:nvSpPr>
        <dsp:cNvPr id="0" name=""/>
        <dsp:cNvSpPr/>
      </dsp:nvSpPr>
      <dsp:spPr>
        <a:xfrm>
          <a:off x="1618167" y="645351"/>
          <a:ext cx="406384" cy="29806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b="1" kern="1200"/>
        </a:p>
      </dsp:txBody>
      <dsp:txXfrm>
        <a:off x="1618167" y="704963"/>
        <a:ext cx="316966" cy="178836"/>
      </dsp:txXfrm>
    </dsp:sp>
    <dsp:sp modelId="{D6DC9DE9-5438-4CFA-BCFF-326E9FC01E55}">
      <dsp:nvSpPr>
        <dsp:cNvPr id="0" name=""/>
        <dsp:cNvSpPr/>
      </dsp:nvSpPr>
      <dsp:spPr>
        <a:xfrm>
          <a:off x="2193240" y="465117"/>
          <a:ext cx="1420404" cy="1359721"/>
        </a:xfrm>
        <a:prstGeom prst="roundRect">
          <a:avLst>
            <a:gd name="adj" fmla="val 10000"/>
          </a:avLst>
        </a:prstGeom>
        <a:solidFill>
          <a:schemeClr val="accent4">
            <a:hueOff val="-1173315"/>
            <a:satOff val="-12043"/>
            <a:lumOff val="50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t>Gathering Information</a:t>
          </a:r>
          <a:endParaRPr lang="en-US" sz="1600" b="1" kern="1200" dirty="0"/>
        </a:p>
      </dsp:txBody>
      <dsp:txXfrm>
        <a:off x="2193240" y="465117"/>
        <a:ext cx="1420404" cy="658528"/>
      </dsp:txXfrm>
    </dsp:sp>
    <dsp:sp modelId="{F33E5D49-D8DA-49BF-AA49-184AE927AA87}">
      <dsp:nvSpPr>
        <dsp:cNvPr id="0" name=""/>
        <dsp:cNvSpPr/>
      </dsp:nvSpPr>
      <dsp:spPr>
        <a:xfrm>
          <a:off x="2374089" y="1463938"/>
          <a:ext cx="1549112" cy="329062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1173315"/>
              <a:satOff val="-12043"/>
              <a:lumOff val="50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dirty="0" smtClean="0"/>
            <a:t>Identify time dimensions</a:t>
          </a:r>
          <a:endParaRPr lang="en-US" sz="1600" b="0" kern="1200" dirty="0"/>
        </a:p>
        <a:p>
          <a:pPr marL="171450" lvl="1" indent="-171450" algn="l" defTabSz="711200">
            <a:lnSpc>
              <a:spcPct val="90000"/>
            </a:lnSpc>
            <a:spcBef>
              <a:spcPct val="0"/>
            </a:spcBef>
            <a:spcAft>
              <a:spcPct val="15000"/>
            </a:spcAft>
            <a:buChar char="••"/>
          </a:pPr>
          <a:endParaRPr lang="en-US" sz="1600" b="0" kern="1200" dirty="0"/>
        </a:p>
        <a:p>
          <a:pPr marL="171450" lvl="1" indent="-171450" algn="l" defTabSz="711200">
            <a:lnSpc>
              <a:spcPct val="90000"/>
            </a:lnSpc>
            <a:spcBef>
              <a:spcPct val="0"/>
            </a:spcBef>
            <a:spcAft>
              <a:spcPct val="15000"/>
            </a:spcAft>
            <a:buChar char="••"/>
          </a:pPr>
          <a:r>
            <a:rPr lang="en-US" sz="1600" b="0" kern="1200" dirty="0" smtClean="0"/>
            <a:t>Data consider-</a:t>
          </a:r>
          <a:r>
            <a:rPr lang="en-US" sz="1600" b="0" kern="1200" dirty="0" err="1" smtClean="0"/>
            <a:t>ations</a:t>
          </a:r>
          <a:endParaRPr lang="en-US" sz="1600" b="0" kern="1200" dirty="0" smtClean="0"/>
        </a:p>
      </dsp:txBody>
      <dsp:txXfrm>
        <a:off x="2419461" y="1509310"/>
        <a:ext cx="1458368" cy="3199881"/>
      </dsp:txXfrm>
    </dsp:sp>
    <dsp:sp modelId="{D9D412F0-FED4-47FC-A17C-9D086FB57139}">
      <dsp:nvSpPr>
        <dsp:cNvPr id="0" name=""/>
        <dsp:cNvSpPr/>
      </dsp:nvSpPr>
      <dsp:spPr>
        <a:xfrm>
          <a:off x="3811219" y="645351"/>
          <a:ext cx="418858" cy="298060"/>
        </a:xfrm>
        <a:prstGeom prst="rightArrow">
          <a:avLst>
            <a:gd name="adj1" fmla="val 60000"/>
            <a:gd name="adj2" fmla="val 50000"/>
          </a:avLst>
        </a:prstGeom>
        <a:solidFill>
          <a:schemeClr val="accent4">
            <a:hueOff val="-1759972"/>
            <a:satOff val="-18065"/>
            <a:lumOff val="755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b="1" kern="1200"/>
        </a:p>
      </dsp:txBody>
      <dsp:txXfrm>
        <a:off x="3811219" y="704963"/>
        <a:ext cx="329440" cy="178836"/>
      </dsp:txXfrm>
    </dsp:sp>
    <dsp:sp modelId="{FBFA8F40-076E-470C-95D4-10C549679D21}">
      <dsp:nvSpPr>
        <dsp:cNvPr id="0" name=""/>
        <dsp:cNvSpPr/>
      </dsp:nvSpPr>
      <dsp:spPr>
        <a:xfrm>
          <a:off x="4403944" y="465117"/>
          <a:ext cx="1420404" cy="1359721"/>
        </a:xfrm>
        <a:prstGeom prst="roundRect">
          <a:avLst>
            <a:gd name="adj" fmla="val 10000"/>
          </a:avLst>
        </a:prstGeom>
        <a:solidFill>
          <a:schemeClr val="accent4">
            <a:hueOff val="-2346630"/>
            <a:satOff val="-24086"/>
            <a:lumOff val="100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t>Choosing and fitting models</a:t>
          </a:r>
          <a:endParaRPr lang="en-US" sz="1600" b="1" kern="1200" dirty="0"/>
        </a:p>
      </dsp:txBody>
      <dsp:txXfrm>
        <a:off x="4403944" y="465117"/>
        <a:ext cx="1420404" cy="658528"/>
      </dsp:txXfrm>
    </dsp:sp>
    <dsp:sp modelId="{0A6821E6-F47E-4DAE-A9A6-3B7D44F03325}">
      <dsp:nvSpPr>
        <dsp:cNvPr id="0" name=""/>
        <dsp:cNvSpPr/>
      </dsp:nvSpPr>
      <dsp:spPr>
        <a:xfrm>
          <a:off x="4663944" y="1463938"/>
          <a:ext cx="1390810" cy="329062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346630"/>
              <a:satOff val="-24086"/>
              <a:lumOff val="100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dirty="0" smtClean="0"/>
            <a:t>Model selection</a:t>
          </a:r>
          <a:endParaRPr lang="en-US" sz="1600" b="0" kern="1200" dirty="0"/>
        </a:p>
        <a:p>
          <a:pPr marL="171450" lvl="1" indent="-171450" algn="l" defTabSz="711200">
            <a:lnSpc>
              <a:spcPct val="90000"/>
            </a:lnSpc>
            <a:spcBef>
              <a:spcPct val="0"/>
            </a:spcBef>
            <a:spcAft>
              <a:spcPct val="15000"/>
            </a:spcAft>
            <a:buChar char="••"/>
          </a:pPr>
          <a:endParaRPr lang="en-US" sz="1600" b="0" kern="1200" dirty="0"/>
        </a:p>
        <a:p>
          <a:pPr marL="171450" lvl="1" indent="-171450" algn="l" defTabSz="711200">
            <a:lnSpc>
              <a:spcPct val="90000"/>
            </a:lnSpc>
            <a:spcBef>
              <a:spcPct val="0"/>
            </a:spcBef>
            <a:spcAft>
              <a:spcPct val="15000"/>
            </a:spcAft>
            <a:buChar char="••"/>
          </a:pPr>
          <a:r>
            <a:rPr lang="en-US" sz="1600" b="0" kern="1200" dirty="0" smtClean="0"/>
            <a:t>Model evaluation</a:t>
          </a:r>
        </a:p>
      </dsp:txBody>
      <dsp:txXfrm>
        <a:off x="4704679" y="1504673"/>
        <a:ext cx="1309340" cy="3209155"/>
      </dsp:txXfrm>
    </dsp:sp>
    <dsp:sp modelId="{7163865F-DEBB-4897-BF17-5F1D33DCA953}">
      <dsp:nvSpPr>
        <dsp:cNvPr id="0" name=""/>
        <dsp:cNvSpPr/>
      </dsp:nvSpPr>
      <dsp:spPr>
        <a:xfrm>
          <a:off x="6002135" y="645351"/>
          <a:ext cx="376908" cy="298060"/>
        </a:xfrm>
        <a:prstGeom prst="rightArrow">
          <a:avLst>
            <a:gd name="adj1" fmla="val 60000"/>
            <a:gd name="adj2" fmla="val 50000"/>
          </a:avLst>
        </a:prstGeom>
        <a:solidFill>
          <a:schemeClr val="accent4">
            <a:hueOff val="-3519944"/>
            <a:satOff val="-36129"/>
            <a:lumOff val="1509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b="1" kern="1200"/>
        </a:p>
      </dsp:txBody>
      <dsp:txXfrm>
        <a:off x="6002135" y="704963"/>
        <a:ext cx="287490" cy="178836"/>
      </dsp:txXfrm>
    </dsp:sp>
    <dsp:sp modelId="{B4367518-B9FE-42AF-BA86-09E84E503739}">
      <dsp:nvSpPr>
        <dsp:cNvPr id="0" name=""/>
        <dsp:cNvSpPr/>
      </dsp:nvSpPr>
      <dsp:spPr>
        <a:xfrm>
          <a:off x="6535497" y="465117"/>
          <a:ext cx="1420404" cy="1359721"/>
        </a:xfrm>
        <a:prstGeom prst="roundRect">
          <a:avLst>
            <a:gd name="adj" fmla="val 10000"/>
          </a:avLst>
        </a:prstGeom>
        <a:solidFill>
          <a:schemeClr val="accent4">
            <a:hueOff val="-3519944"/>
            <a:satOff val="-36129"/>
            <a:lumOff val="150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60960" numCol="1" spcCol="1270" anchor="t" anchorCtr="0">
          <a:noAutofit/>
        </a:bodyPr>
        <a:lstStyle/>
        <a:p>
          <a:pPr lvl="0" algn="l" defTabSz="711200">
            <a:lnSpc>
              <a:spcPct val="90000"/>
            </a:lnSpc>
            <a:spcBef>
              <a:spcPct val="0"/>
            </a:spcBef>
            <a:spcAft>
              <a:spcPct val="35000"/>
            </a:spcAft>
          </a:pPr>
          <a:r>
            <a:rPr lang="en-US" sz="1600" b="1" kern="1200" dirty="0" smtClean="0"/>
            <a:t>Using and evaluating a forecasting model</a:t>
          </a:r>
        </a:p>
      </dsp:txBody>
      <dsp:txXfrm>
        <a:off x="6535497" y="465117"/>
        <a:ext cx="1420404" cy="658528"/>
      </dsp:txXfrm>
    </dsp:sp>
    <dsp:sp modelId="{EE93B435-F2EA-4E43-B64B-C50437FC511D}">
      <dsp:nvSpPr>
        <dsp:cNvPr id="0" name=""/>
        <dsp:cNvSpPr/>
      </dsp:nvSpPr>
      <dsp:spPr>
        <a:xfrm>
          <a:off x="6682077" y="1463938"/>
          <a:ext cx="1617650" cy="329062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3519944"/>
              <a:satOff val="-36129"/>
              <a:lumOff val="1509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dirty="0" smtClean="0"/>
            <a:t>Forecast preparation</a:t>
          </a:r>
          <a:endParaRPr lang="en-US" sz="1600" b="0" kern="1200" dirty="0"/>
        </a:p>
        <a:p>
          <a:pPr marL="171450" lvl="1" indent="-171450" algn="l" defTabSz="711200">
            <a:lnSpc>
              <a:spcPct val="90000"/>
            </a:lnSpc>
            <a:spcBef>
              <a:spcPct val="0"/>
            </a:spcBef>
            <a:spcAft>
              <a:spcPct val="15000"/>
            </a:spcAft>
            <a:buChar char="••"/>
          </a:pPr>
          <a:endParaRPr lang="en-US" sz="1600" b="0" kern="1200" dirty="0"/>
        </a:p>
        <a:p>
          <a:pPr marL="171450" lvl="1" indent="-171450" algn="l" defTabSz="711200">
            <a:lnSpc>
              <a:spcPct val="90000"/>
            </a:lnSpc>
            <a:spcBef>
              <a:spcPct val="0"/>
            </a:spcBef>
            <a:spcAft>
              <a:spcPct val="15000"/>
            </a:spcAft>
            <a:buChar char="••"/>
          </a:pPr>
          <a:r>
            <a:rPr lang="en-US" sz="1600" b="0" kern="1200" dirty="0" smtClean="0"/>
            <a:t>Forecast presentation</a:t>
          </a:r>
        </a:p>
        <a:p>
          <a:pPr marL="171450" lvl="1" indent="-171450" algn="l" defTabSz="711200">
            <a:lnSpc>
              <a:spcPct val="90000"/>
            </a:lnSpc>
            <a:spcBef>
              <a:spcPct val="0"/>
            </a:spcBef>
            <a:spcAft>
              <a:spcPct val="15000"/>
            </a:spcAft>
            <a:buChar char="••"/>
          </a:pPr>
          <a:endParaRPr lang="en-US" sz="1600" b="0" kern="1200" dirty="0" smtClean="0"/>
        </a:p>
        <a:p>
          <a:pPr marL="171450" lvl="1" indent="-171450" algn="l" defTabSz="711200">
            <a:lnSpc>
              <a:spcPct val="90000"/>
            </a:lnSpc>
            <a:spcBef>
              <a:spcPct val="0"/>
            </a:spcBef>
            <a:spcAft>
              <a:spcPct val="15000"/>
            </a:spcAft>
            <a:buChar char="••"/>
          </a:pPr>
          <a:r>
            <a:rPr lang="en-US" sz="1600" b="0" kern="1200" dirty="0" smtClean="0"/>
            <a:t>Tracking results</a:t>
          </a:r>
        </a:p>
      </dsp:txBody>
      <dsp:txXfrm>
        <a:off x="6729456" y="1511317"/>
        <a:ext cx="1522892" cy="3195867"/>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19.wmf"/><Relationship Id="rId1" Type="http://schemas.openxmlformats.org/officeDocument/2006/relationships/image" Target="../media/image25.wmf"/><Relationship Id="rId4"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A72FDBC-B37C-4B2F-B143-98C2CCEF7B51}" type="datetimeFigureOut">
              <a:rPr lang="ar-SA" smtClean="0"/>
              <a:t>27/04/1436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0BE5207-901D-482B-B1DD-6195717B2BDF}" type="slidenum">
              <a:rPr lang="ar-SA" smtClean="0"/>
              <a:t>‹#›</a:t>
            </a:fld>
            <a:endParaRPr lang="ar-SA"/>
          </a:p>
        </p:txBody>
      </p:sp>
    </p:spTree>
    <p:extLst>
      <p:ext uri="{BB962C8B-B14F-4D97-AF65-F5344CB8AC3E}">
        <p14:creationId xmlns:p14="http://schemas.microsoft.com/office/powerpoint/2010/main" val="13989285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021F13F-6C7F-4D52-A6C0-DB76FD440439}" type="datetime1">
              <a:rPr lang="en-US" smtClean="0"/>
              <a:t>16/2/2015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148D17-CF87-4FF2-A68E-4E2CC6B51E2B}" type="datetime1">
              <a:rPr lang="en-US" smtClean="0"/>
              <a:t>16/2/2015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0AA2A2-9208-4EC0-9573-DCC0342DA6C8}" type="datetime1">
              <a:rPr lang="en-US" smtClean="0"/>
              <a:t>16/2/2015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BD010D-5942-4D3A-9FB7-53E42F57ACCB}" type="datetime1">
              <a:rPr lang="en-US" smtClean="0"/>
              <a:t>16/2/2015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0168A8-5DAE-466A-86E5-D8922DF2F30F}" type="datetime1">
              <a:rPr lang="en-US" smtClean="0"/>
              <a:t>16/2/2015</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CA7A44-9D52-4562-B65E-3E5A135B29C7}" type="datetime1">
              <a:rPr lang="en-US" smtClean="0"/>
              <a:t>16/2/2015</a:t>
            </a:fld>
            <a:endParaRPr lang="en-US"/>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7" name="Slide Number Placeholder 6"/>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DFF767-04D2-4A51-982F-EC9557641A89}" type="datetime1">
              <a:rPr lang="en-US" smtClean="0"/>
              <a:t>16/2/2015</a:t>
            </a:fld>
            <a:endParaRPr lang="en-US"/>
          </a:p>
        </p:txBody>
      </p:sp>
      <p:sp>
        <p:nvSpPr>
          <p:cNvPr id="8" name="Footer Placeholder 7"/>
          <p:cNvSpPr>
            <a:spLocks noGrp="1"/>
          </p:cNvSpPr>
          <p:nvPr>
            <p:ph type="ftr" sz="quarter" idx="11"/>
          </p:nvPr>
        </p:nvSpPr>
        <p:spPr/>
        <p:txBody>
          <a:bodyPr/>
          <a:lstStyle/>
          <a:p>
            <a:r>
              <a:rPr lang="en-US" smtClean="0"/>
              <a:t>Dr. Mohammed Alahmed</a:t>
            </a:r>
            <a:endParaRPr lang="en-US"/>
          </a:p>
        </p:txBody>
      </p:sp>
      <p:sp>
        <p:nvSpPr>
          <p:cNvPr id="9" name="Slide Number Placeholder 8"/>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C47D6D-4EF8-4302-A0AF-782E60BF783C}" type="datetime1">
              <a:rPr lang="en-US" smtClean="0"/>
              <a:t>16/2/2015</a:t>
            </a:fld>
            <a:endParaRPr lang="en-US"/>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75DBA0-E101-4371-95B5-8A4D977791F9}" type="datetime1">
              <a:rPr lang="en-US" smtClean="0"/>
              <a:t>16/2/2015</a:t>
            </a:fld>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18071ABD-646C-4EE1-B0A0-58C6D0B2E68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95BAF7-A6EF-44C5-B7DB-1868D91F498F}" type="datetime1">
              <a:rPr lang="en-US" smtClean="0"/>
              <a:t>16/2/2015</a:t>
            </a:fld>
            <a:endParaRPr lang="en-US"/>
          </a:p>
        </p:txBody>
      </p:sp>
      <p:sp>
        <p:nvSpPr>
          <p:cNvPr id="6" name="Footer Placeholder 5"/>
          <p:cNvSpPr>
            <a:spLocks noGrp="1"/>
          </p:cNvSpPr>
          <p:nvPr>
            <p:ph type="ftr" sz="quarter" idx="11"/>
          </p:nvPr>
        </p:nvSpPr>
        <p:spPr/>
        <p:txBody>
          <a:bodyPr/>
          <a:lstStyle/>
          <a:p>
            <a:r>
              <a:rPr lang="en-US" smtClean="0"/>
              <a:t>Dr. Mohammed Alahmed</a:t>
            </a:r>
            <a:endParaRPr lang="en-US"/>
          </a:p>
        </p:txBody>
      </p:sp>
      <p:sp>
        <p:nvSpPr>
          <p:cNvPr id="7" name="Slide Number Placeholder 6"/>
          <p:cNvSpPr>
            <a:spLocks noGrp="1"/>
          </p:cNvSpPr>
          <p:nvPr>
            <p:ph type="sldNum" sz="quarter" idx="12"/>
          </p:nvPr>
        </p:nvSpPr>
        <p:spPr/>
        <p:txBody>
          <a:bodyPr/>
          <a:lstStyle/>
          <a:p>
            <a:fld id="{18071ABD-646C-4EE1-B0A0-58C6D0B2E68C}"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4C08B59-854A-4484-904F-6248041BF8C0}" type="datetime1">
              <a:rPr lang="en-US" smtClean="0"/>
              <a:t>16/2/2015</a:t>
            </a:fld>
            <a:endParaRPr lang="en-US"/>
          </a:p>
        </p:txBody>
      </p:sp>
      <p:sp>
        <p:nvSpPr>
          <p:cNvPr id="9" name="Slide Number Placeholder 8"/>
          <p:cNvSpPr>
            <a:spLocks noGrp="1"/>
          </p:cNvSpPr>
          <p:nvPr>
            <p:ph type="sldNum" sz="quarter" idx="11"/>
          </p:nvPr>
        </p:nvSpPr>
        <p:spPr/>
        <p:txBody>
          <a:bodyPr/>
          <a:lstStyle/>
          <a:p>
            <a:fld id="{18071ABD-646C-4EE1-B0A0-58C6D0B2E68C}" type="slidenum">
              <a:rPr lang="en-US" smtClean="0"/>
              <a:t>‹#›</a:t>
            </a:fld>
            <a:endParaRPr lang="en-US"/>
          </a:p>
        </p:txBody>
      </p:sp>
      <p:sp>
        <p:nvSpPr>
          <p:cNvPr id="10" name="Footer Placeholder 9"/>
          <p:cNvSpPr>
            <a:spLocks noGrp="1"/>
          </p:cNvSpPr>
          <p:nvPr>
            <p:ph type="ftr" sz="quarter" idx="12"/>
          </p:nvPr>
        </p:nvSpPr>
        <p:spPr/>
        <p:txBody>
          <a:bodyPr/>
          <a:lstStyle/>
          <a:p>
            <a:r>
              <a:rPr lang="en-US" smtClean="0"/>
              <a:t>Dr. Mohammed Alahmed</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8071ABD-646C-4EE1-B0A0-58C6D0B2E68C}"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Dr. Mohammed Alahmed</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96C9593-7882-4FEC-BC92-8D309E8ABE90}" type="datetime1">
              <a:rPr lang="en-US" smtClean="0"/>
              <a:t>16/2/2015</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6.wmf"/><Relationship Id="rId5" Type="http://schemas.openxmlformats.org/officeDocument/2006/relationships/oleObject" Target="../embeddings/oleObject2.bin"/><Relationship Id="rId4" Type="http://schemas.openxmlformats.org/officeDocument/2006/relationships/image" Target="../media/image15.wmf"/></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7.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9.wmf"/><Relationship Id="rId5" Type="http://schemas.openxmlformats.org/officeDocument/2006/relationships/oleObject" Target="../embeddings/oleObject5.bin"/><Relationship Id="rId4" Type="http://schemas.openxmlformats.org/officeDocument/2006/relationships/image" Target="../media/image18.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0.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1.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3.wmf"/><Relationship Id="rId5" Type="http://schemas.openxmlformats.org/officeDocument/2006/relationships/oleObject" Target="../embeddings/Microsoft_Excel_97-2003_Worksheet3.xls"/><Relationship Id="rId4" Type="http://schemas.openxmlformats.org/officeDocument/2006/relationships/image" Target="../media/image22.wmf"/></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Microsoft_Excel_97-2003_Worksheet4.xls"/><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4.emf"/></Relationships>
</file>

<file path=ppt/slides/_rels/slide41.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9.wmf"/><Relationship Id="rId5" Type="http://schemas.openxmlformats.org/officeDocument/2006/relationships/oleObject" Target="../embeddings/oleObject8.bin"/><Relationship Id="rId10" Type="http://schemas.openxmlformats.org/officeDocument/2006/relationships/image" Target="../media/image27.wmf"/><Relationship Id="rId4" Type="http://schemas.openxmlformats.org/officeDocument/2006/relationships/image" Target="../media/image25.wmf"/><Relationship Id="rId9" Type="http://schemas.openxmlformats.org/officeDocument/2006/relationships/oleObject" Target="../embeddings/oleObject10.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054225"/>
            <a:ext cx="7543800" cy="1069975"/>
          </a:xfrm>
        </p:spPr>
        <p:txBody>
          <a:bodyPr>
            <a:normAutofit/>
          </a:bodyPr>
          <a:lstStyle/>
          <a:p>
            <a:pPr algn="ctr" rtl="0"/>
            <a:r>
              <a:rPr lang="en-US" sz="6000" dirty="0" smtClean="0"/>
              <a:t>The Forecast Process</a:t>
            </a:r>
            <a:endParaRPr lang="en-US" sz="6000" dirty="0"/>
          </a:p>
        </p:txBody>
      </p:sp>
      <p:sp>
        <p:nvSpPr>
          <p:cNvPr id="4" name="Subtitle 3"/>
          <p:cNvSpPr>
            <a:spLocks noGrp="1"/>
          </p:cNvSpPr>
          <p:nvPr>
            <p:ph type="subTitle" idx="1"/>
          </p:nvPr>
        </p:nvSpPr>
        <p:spPr>
          <a:xfrm>
            <a:off x="1371600" y="4269938"/>
            <a:ext cx="6400800" cy="1292662"/>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solidFill>
                <a:effectLst/>
                <a:uLnTx/>
                <a:uFillTx/>
              </a:rPr>
              <a:t>Dr. Mohammed </a:t>
            </a:r>
            <a:r>
              <a:rPr kumimoji="0" lang="en-US" sz="2400" b="1" i="0" u="none" strike="noStrike" kern="0" cap="none" spc="0" normalizeH="0" baseline="0" noProof="0" dirty="0" smtClean="0">
                <a:ln>
                  <a:noFill/>
                </a:ln>
                <a:solidFill>
                  <a:srgbClr val="000000"/>
                </a:solidFill>
                <a:effectLst/>
                <a:uLnTx/>
                <a:uFillTx/>
              </a:rPr>
              <a:t>Alahmed</a:t>
            </a:r>
          </a:p>
          <a:p>
            <a:pPr lvl="0" algn="ctr" rtl="0">
              <a:spcBef>
                <a:spcPts val="0"/>
              </a:spcBef>
            </a:pPr>
            <a:r>
              <a:rPr kumimoji="0" lang="en-US" sz="1800" b="1" i="0" u="none" strike="noStrike" kern="0" cap="none" spc="0" normalizeH="0" baseline="0" noProof="0" dirty="0" smtClean="0">
                <a:ln>
                  <a:noFill/>
                </a:ln>
                <a:solidFill>
                  <a:srgbClr val="000000"/>
                </a:solidFill>
                <a:effectLst/>
                <a:uLnTx/>
                <a:uFillTx/>
              </a:rPr>
              <a:t>http://fac.ksu.edu.sa/alahmed</a:t>
            </a:r>
            <a:endParaRPr kumimoji="0" lang="en-US" sz="1800" b="1" i="0" u="none" strike="noStrike" kern="0" cap="none" spc="0" normalizeH="0" baseline="0" noProof="0" dirty="0">
              <a:ln>
                <a:noFill/>
              </a:ln>
              <a:solidFill>
                <a:srgbClr val="000000"/>
              </a:solidFill>
              <a:effectLst/>
              <a:uLnTx/>
              <a:uFillTx/>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000000"/>
                </a:solidFill>
                <a:effectLst/>
                <a:uLnTx/>
                <a:uFillTx/>
              </a:rPr>
              <a:t>alahmed@ksu.edu.sa</a:t>
            </a:r>
            <a:endParaRPr kumimoji="0" lang="en-US" sz="1800" b="1" i="0" u="none" strike="noStrike" kern="0" cap="none" spc="0" normalizeH="0" baseline="0" noProof="0" dirty="0">
              <a:ln>
                <a:noFill/>
              </a:ln>
              <a:solidFill>
                <a:srgbClr val="000000"/>
              </a:solidFill>
              <a:effectLst/>
              <a:uLnTx/>
              <a:uFillTx/>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00"/>
                </a:solidFill>
                <a:effectLst/>
                <a:uLnTx/>
                <a:uFillTx/>
              </a:rPr>
              <a:t>(011) 4674108</a:t>
            </a:r>
          </a:p>
        </p:txBody>
      </p:sp>
      <p:sp>
        <p:nvSpPr>
          <p:cNvPr id="3" name="Slide Number Placeholder 2"/>
          <p:cNvSpPr>
            <a:spLocks noGrp="1"/>
          </p:cNvSpPr>
          <p:nvPr>
            <p:ph type="sldNum" sz="quarter" idx="12"/>
          </p:nvPr>
        </p:nvSpPr>
        <p:spPr/>
        <p:txBody>
          <a:bodyPr/>
          <a:lstStyle/>
          <a:p>
            <a:fld id="{18071ABD-646C-4EE1-B0A0-58C6D0B2E68C}" type="slidenum">
              <a:rPr lang="en-US" smtClean="0"/>
              <a:t>1</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0267" y="57150"/>
            <a:ext cx="3069833"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17695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600" dirty="0"/>
              <a:t>Trend, Seasonal, and Cyclical Data Patterns</a:t>
            </a:r>
            <a:endParaRPr lang="ar-SA" sz="3600" dirty="0"/>
          </a:p>
        </p:txBody>
      </p:sp>
      <p:sp>
        <p:nvSpPr>
          <p:cNvPr id="3" name="Content Placeholder 2"/>
          <p:cNvSpPr>
            <a:spLocks noGrp="1"/>
          </p:cNvSpPr>
          <p:nvPr>
            <p:ph idx="1"/>
          </p:nvPr>
        </p:nvSpPr>
        <p:spPr/>
        <p:txBody>
          <a:bodyPr>
            <a:normAutofit/>
          </a:bodyPr>
          <a:lstStyle/>
          <a:p>
            <a:pPr algn="l" rtl="0"/>
            <a:r>
              <a:rPr lang="en-US" altLang="ar-SA" sz="2800" dirty="0">
                <a:latin typeface="Times New Roman" pitchFamily="18" charset="0"/>
              </a:rPr>
              <a:t>The data that are used most often in forecasting are time series.</a:t>
            </a:r>
          </a:p>
          <a:p>
            <a:pPr algn="l" rtl="0"/>
            <a:r>
              <a:rPr lang="en-US" altLang="ar-SA" sz="2800" dirty="0">
                <a:latin typeface="Times New Roman" pitchFamily="18" charset="0"/>
              </a:rPr>
              <a:t>Time series data are collected over successive increments of time.</a:t>
            </a:r>
          </a:p>
          <a:p>
            <a:pPr lvl="2" algn="l" rtl="0"/>
            <a:r>
              <a:rPr lang="en-US" altLang="ar-SA" sz="2400" dirty="0">
                <a:latin typeface="Times New Roman" pitchFamily="18" charset="0"/>
              </a:rPr>
              <a:t>Example: Monthly unemployment rate, The quarterly gross domestic product, the number of visitors to a national park every year for a 30-year period.</a:t>
            </a:r>
          </a:p>
          <a:p>
            <a:pPr algn="l" rtl="0"/>
            <a:r>
              <a:rPr lang="en-US" altLang="ar-SA" sz="2800" dirty="0">
                <a:latin typeface="Times New Roman" pitchFamily="18" charset="0"/>
              </a:rPr>
              <a:t>Such time series data can display a variety of patterns when </a:t>
            </a:r>
            <a:r>
              <a:rPr lang="en-US" altLang="ar-SA" sz="2800" u="sng" dirty="0">
                <a:latin typeface="Times New Roman" pitchFamily="18" charset="0"/>
              </a:rPr>
              <a:t>plotted over time</a:t>
            </a:r>
            <a:r>
              <a:rPr lang="en-US" altLang="ar-SA" sz="2800" dirty="0" smtClean="0">
                <a:latin typeface="Times New Roman" pitchFamily="18" charset="0"/>
              </a:rPr>
              <a:t>.</a:t>
            </a:r>
            <a:endParaRPr lang="en-US" altLang="ar-SA" sz="2800" dirty="0">
              <a:latin typeface="Times New Roman" pitchFamily="18" charset="0"/>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10</a:t>
            </a:fld>
            <a:endParaRPr lang="en-US"/>
          </a:p>
        </p:txBody>
      </p:sp>
    </p:spTree>
    <p:extLst>
      <p:ext uri="{BB962C8B-B14F-4D97-AF65-F5344CB8AC3E}">
        <p14:creationId xmlns:p14="http://schemas.microsoft.com/office/powerpoint/2010/main" val="11788058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Data Pattern</a:t>
            </a:r>
            <a:endParaRPr lang="ar-SA" dirty="0"/>
          </a:p>
        </p:txBody>
      </p:sp>
      <p:sp>
        <p:nvSpPr>
          <p:cNvPr id="3" name="Content Placeholder 2"/>
          <p:cNvSpPr>
            <a:spLocks noGrp="1"/>
          </p:cNvSpPr>
          <p:nvPr>
            <p:ph idx="1"/>
          </p:nvPr>
        </p:nvSpPr>
        <p:spPr/>
        <p:txBody>
          <a:bodyPr>
            <a:normAutofit/>
          </a:bodyPr>
          <a:lstStyle/>
          <a:p>
            <a:pPr algn="l" rtl="0"/>
            <a:r>
              <a:rPr lang="en-US" altLang="ar-SA" sz="3200" dirty="0">
                <a:latin typeface="Times New Roman" pitchFamily="18" charset="0"/>
              </a:rPr>
              <a:t>A time series is likely to contain some or all of the following components:</a:t>
            </a:r>
          </a:p>
          <a:p>
            <a:pPr lvl="1" algn="l" rtl="0"/>
            <a:r>
              <a:rPr lang="en-US" altLang="ar-SA" sz="3200" dirty="0">
                <a:latin typeface="Times New Roman" pitchFamily="18" charset="0"/>
              </a:rPr>
              <a:t>Trend</a:t>
            </a:r>
          </a:p>
          <a:p>
            <a:pPr lvl="1" algn="l" rtl="0"/>
            <a:r>
              <a:rPr lang="en-US" altLang="ar-SA" sz="3200" dirty="0">
                <a:latin typeface="Times New Roman" pitchFamily="18" charset="0"/>
              </a:rPr>
              <a:t>Seasonal</a:t>
            </a:r>
          </a:p>
          <a:p>
            <a:pPr lvl="1" algn="l" rtl="0"/>
            <a:r>
              <a:rPr lang="en-US" altLang="ar-SA" sz="3200" dirty="0">
                <a:latin typeface="Times New Roman" pitchFamily="18" charset="0"/>
              </a:rPr>
              <a:t>Cyclical</a:t>
            </a:r>
          </a:p>
          <a:p>
            <a:pPr lvl="1" algn="l" rtl="0"/>
            <a:r>
              <a:rPr lang="en-US" altLang="ar-SA" sz="3200" dirty="0">
                <a:latin typeface="Times New Roman" pitchFamily="18" charset="0"/>
              </a:rPr>
              <a:t>Irregular</a:t>
            </a:r>
          </a:p>
          <a:p>
            <a:pPr algn="l" rtl="0"/>
            <a:endParaRPr lang="ar-SA" sz="32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11</a:t>
            </a:fld>
            <a:endParaRPr lang="en-US"/>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2895600"/>
            <a:ext cx="3886200" cy="3152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70605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Data </a:t>
            </a:r>
            <a:r>
              <a:rPr lang="en-US" dirty="0" smtClean="0"/>
              <a:t>Pattern (Trend)</a:t>
            </a:r>
            <a:endParaRPr lang="ar-SA" dirty="0"/>
          </a:p>
        </p:txBody>
      </p:sp>
      <p:sp>
        <p:nvSpPr>
          <p:cNvPr id="3" name="Content Placeholder 2"/>
          <p:cNvSpPr>
            <a:spLocks noGrp="1"/>
          </p:cNvSpPr>
          <p:nvPr>
            <p:ph idx="1"/>
          </p:nvPr>
        </p:nvSpPr>
        <p:spPr>
          <a:xfrm>
            <a:off x="457200" y="1447800"/>
            <a:ext cx="7620000" cy="4953000"/>
          </a:xfrm>
        </p:spPr>
        <p:txBody>
          <a:bodyPr>
            <a:noAutofit/>
          </a:bodyPr>
          <a:lstStyle/>
          <a:p>
            <a:pPr algn="l" rtl="0"/>
            <a:r>
              <a:rPr lang="en-US" altLang="ar-SA" sz="2800" i="1" dirty="0" smtClean="0">
                <a:latin typeface="Times New Roman" pitchFamily="18" charset="0"/>
              </a:rPr>
              <a:t>Trend  </a:t>
            </a:r>
            <a:r>
              <a:rPr lang="en-US" altLang="ar-SA" sz="2800" dirty="0" smtClean="0">
                <a:latin typeface="Times New Roman" pitchFamily="18" charset="0"/>
              </a:rPr>
              <a:t>in a time series is the long-term change in the level of the data i.e. observations grow or decline over an extended period of time.</a:t>
            </a:r>
          </a:p>
          <a:p>
            <a:pPr lvl="1" algn="l" rtl="0"/>
            <a:r>
              <a:rPr lang="en-US" altLang="ar-SA" sz="2800" dirty="0" smtClean="0">
                <a:latin typeface="Times New Roman" pitchFamily="18" charset="0"/>
              </a:rPr>
              <a:t>Positive </a:t>
            </a:r>
            <a:r>
              <a:rPr lang="en-US" altLang="ar-SA" sz="2800" dirty="0">
                <a:latin typeface="Times New Roman" pitchFamily="18" charset="0"/>
              </a:rPr>
              <a:t>trend</a:t>
            </a:r>
          </a:p>
          <a:p>
            <a:pPr lvl="2" algn="l" rtl="0"/>
            <a:r>
              <a:rPr lang="en-US" altLang="ar-SA" sz="2400" dirty="0">
                <a:latin typeface="Times New Roman" pitchFamily="18" charset="0"/>
              </a:rPr>
              <a:t>When the series move upward over an extended period of time</a:t>
            </a:r>
          </a:p>
          <a:p>
            <a:pPr lvl="1" algn="l" rtl="0"/>
            <a:r>
              <a:rPr lang="en-US" altLang="ar-SA" sz="2800" dirty="0">
                <a:latin typeface="Times New Roman" pitchFamily="18" charset="0"/>
              </a:rPr>
              <a:t>Negative trend</a:t>
            </a:r>
          </a:p>
          <a:p>
            <a:pPr lvl="2" algn="l" rtl="0"/>
            <a:r>
              <a:rPr lang="en-US" altLang="ar-SA" sz="2400" dirty="0">
                <a:latin typeface="Times New Roman" pitchFamily="18" charset="0"/>
              </a:rPr>
              <a:t>When the series move downward over an extended period of time</a:t>
            </a:r>
          </a:p>
          <a:p>
            <a:pPr lvl="1" algn="l" rtl="0"/>
            <a:r>
              <a:rPr lang="en-US" altLang="ar-SA" sz="2800" dirty="0">
                <a:latin typeface="Times New Roman" pitchFamily="18" charset="0"/>
              </a:rPr>
              <a:t>Stationary</a:t>
            </a:r>
          </a:p>
          <a:p>
            <a:pPr lvl="2" algn="l" rtl="0"/>
            <a:r>
              <a:rPr lang="en-US" altLang="ar-SA" sz="2400" dirty="0">
                <a:latin typeface="Times New Roman" pitchFamily="18" charset="0"/>
              </a:rPr>
              <a:t>When there is neither positive or negative trend</a:t>
            </a:r>
            <a:r>
              <a:rPr lang="en-US" altLang="ar-SA" sz="2400" dirty="0" smtClean="0">
                <a:latin typeface="Times New Roman" pitchFamily="18" charset="0"/>
              </a:rPr>
              <a:t>.</a:t>
            </a:r>
            <a:endParaRPr lang="en-US" altLang="ar-SA" sz="2400" dirty="0">
              <a:latin typeface="Times New Roman" pitchFamily="18" charset="0"/>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12</a:t>
            </a:fld>
            <a:endParaRPr lang="en-US"/>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1150" y="38100"/>
            <a:ext cx="306705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49657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562600" cy="1143000"/>
          </a:xfrm>
        </p:spPr>
        <p:txBody>
          <a:bodyPr/>
          <a:lstStyle/>
          <a:p>
            <a:pPr rtl="0"/>
            <a:r>
              <a:rPr lang="en-US" dirty="0"/>
              <a:t>Data Pattern (</a:t>
            </a:r>
            <a:r>
              <a:rPr lang="en-US" dirty="0" smtClean="0"/>
              <a:t>Seasonal)</a:t>
            </a:r>
            <a:endParaRPr lang="ar-SA" dirty="0"/>
          </a:p>
        </p:txBody>
      </p:sp>
      <p:sp>
        <p:nvSpPr>
          <p:cNvPr id="3" name="Content Placeholder 2"/>
          <p:cNvSpPr>
            <a:spLocks noGrp="1"/>
          </p:cNvSpPr>
          <p:nvPr>
            <p:ph idx="1"/>
          </p:nvPr>
        </p:nvSpPr>
        <p:spPr>
          <a:xfrm>
            <a:off x="457200" y="2057400"/>
            <a:ext cx="7620000" cy="4800600"/>
          </a:xfrm>
        </p:spPr>
        <p:txBody>
          <a:bodyPr>
            <a:normAutofit/>
          </a:bodyPr>
          <a:lstStyle/>
          <a:p>
            <a:pPr algn="l" rtl="0"/>
            <a:r>
              <a:rPr lang="en-US" altLang="ar-SA" sz="3200" i="1" dirty="0">
                <a:latin typeface="Times New Roman" pitchFamily="18" charset="0"/>
              </a:rPr>
              <a:t>Seasonal</a:t>
            </a:r>
            <a:r>
              <a:rPr lang="en-US" altLang="ar-SA" sz="3200" dirty="0">
                <a:latin typeface="Times New Roman" pitchFamily="18" charset="0"/>
              </a:rPr>
              <a:t> pattern in time series is a regular variation in the level of data that repeats itself at the same time every year.</a:t>
            </a:r>
          </a:p>
          <a:p>
            <a:pPr lvl="1" algn="l" rtl="0"/>
            <a:r>
              <a:rPr lang="en-US" altLang="ar-SA" sz="3200" dirty="0">
                <a:latin typeface="Times New Roman" pitchFamily="18" charset="0"/>
              </a:rPr>
              <a:t>Examples:</a:t>
            </a:r>
          </a:p>
          <a:p>
            <a:pPr lvl="2" algn="l" rtl="0"/>
            <a:r>
              <a:rPr lang="en-US" altLang="ar-SA" sz="2800" dirty="0">
                <a:latin typeface="Times New Roman" pitchFamily="18" charset="0"/>
              </a:rPr>
              <a:t>Retail sales for many products tend to peak in November and December.</a:t>
            </a:r>
          </a:p>
          <a:p>
            <a:pPr lvl="2" algn="l" rtl="0"/>
            <a:r>
              <a:rPr lang="en-US" altLang="ar-SA" sz="2800" dirty="0">
                <a:latin typeface="Times New Roman" pitchFamily="18" charset="0"/>
              </a:rPr>
              <a:t>Housing starts are stronger in spring and summer than fall and winter.</a:t>
            </a:r>
          </a:p>
          <a:p>
            <a:pPr algn="l" rtl="0"/>
            <a:endParaRPr lang="ar-SA" sz="32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13</a:t>
            </a:fld>
            <a:endParaRPr lang="en-US"/>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25" y="0"/>
            <a:ext cx="208597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7767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638800" cy="1143000"/>
          </a:xfrm>
        </p:spPr>
        <p:txBody>
          <a:bodyPr/>
          <a:lstStyle/>
          <a:p>
            <a:pPr rtl="0"/>
            <a:r>
              <a:rPr lang="en-US" dirty="0"/>
              <a:t>Data Pattern (</a:t>
            </a:r>
            <a:r>
              <a:rPr lang="en-US" dirty="0" smtClean="0"/>
              <a:t>Cyclical)</a:t>
            </a:r>
            <a:endParaRPr lang="ar-SA" dirty="0"/>
          </a:p>
        </p:txBody>
      </p:sp>
      <p:sp>
        <p:nvSpPr>
          <p:cNvPr id="3" name="Content Placeholder 2"/>
          <p:cNvSpPr>
            <a:spLocks noGrp="1"/>
          </p:cNvSpPr>
          <p:nvPr>
            <p:ph idx="1"/>
          </p:nvPr>
        </p:nvSpPr>
        <p:spPr/>
        <p:txBody>
          <a:bodyPr>
            <a:noAutofit/>
          </a:bodyPr>
          <a:lstStyle/>
          <a:p>
            <a:pPr algn="l" rtl="0"/>
            <a:r>
              <a:rPr lang="en-US" altLang="ar-SA" sz="3200" i="1" dirty="0">
                <a:latin typeface="Times New Roman" pitchFamily="18" charset="0"/>
              </a:rPr>
              <a:t>Cyclical </a:t>
            </a:r>
            <a:r>
              <a:rPr lang="en-US" altLang="ar-SA" sz="3200" dirty="0">
                <a:latin typeface="Times New Roman" pitchFamily="18" charset="0"/>
              </a:rPr>
              <a:t>patterns in a time series is presented by wavelike upward and downward movements of the data around the long-term trend.</a:t>
            </a:r>
          </a:p>
          <a:p>
            <a:pPr algn="l" rtl="0"/>
            <a:r>
              <a:rPr lang="en-US" altLang="ar-SA" sz="3200" dirty="0">
                <a:latin typeface="Times New Roman" pitchFamily="18" charset="0"/>
              </a:rPr>
              <a:t>They are of longer duration and are less regular than seasonal fluctuations.</a:t>
            </a:r>
          </a:p>
          <a:p>
            <a:pPr algn="l" rtl="0"/>
            <a:r>
              <a:rPr lang="en-US" altLang="ar-SA" sz="3200" dirty="0">
                <a:latin typeface="Times New Roman" pitchFamily="18" charset="0"/>
              </a:rPr>
              <a:t>The causes of cyclical fluctuations are usually less apparent than seasonal variations.</a:t>
            </a:r>
          </a:p>
          <a:p>
            <a:pPr algn="l" rtl="0"/>
            <a:endParaRPr lang="ar-SA" sz="32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14</a:t>
            </a:fld>
            <a:endParaRPr lang="en-US"/>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2090"/>
            <a:ext cx="2752725"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0911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86400" cy="1143000"/>
          </a:xfrm>
        </p:spPr>
        <p:txBody>
          <a:bodyPr/>
          <a:lstStyle/>
          <a:p>
            <a:pPr rtl="0"/>
            <a:r>
              <a:rPr lang="en-US" dirty="0"/>
              <a:t>Data Pattern(Irregular </a:t>
            </a:r>
            <a:r>
              <a:rPr lang="en-US" dirty="0" smtClean="0"/>
              <a:t>)</a:t>
            </a:r>
            <a:endParaRPr lang="ar-SA" dirty="0"/>
          </a:p>
        </p:txBody>
      </p:sp>
      <p:sp>
        <p:nvSpPr>
          <p:cNvPr id="3" name="Content Placeholder 2"/>
          <p:cNvSpPr>
            <a:spLocks noGrp="1"/>
          </p:cNvSpPr>
          <p:nvPr>
            <p:ph idx="1"/>
          </p:nvPr>
        </p:nvSpPr>
        <p:spPr/>
        <p:txBody>
          <a:bodyPr>
            <a:normAutofit/>
          </a:bodyPr>
          <a:lstStyle/>
          <a:p>
            <a:pPr algn="l" rtl="0"/>
            <a:r>
              <a:rPr lang="en-US" altLang="ar-SA" sz="3200" dirty="0">
                <a:latin typeface="Times New Roman" pitchFamily="18" charset="0"/>
              </a:rPr>
              <a:t>Irregular pattern in a time series data are the fluctuations that are not part of the other three components</a:t>
            </a:r>
          </a:p>
          <a:p>
            <a:pPr algn="l" rtl="0"/>
            <a:r>
              <a:rPr lang="en-US" altLang="ar-SA" sz="3200" dirty="0">
                <a:latin typeface="Times New Roman" pitchFamily="18" charset="0"/>
              </a:rPr>
              <a:t>These are the most difficult to capture in a forecasting model</a:t>
            </a:r>
          </a:p>
          <a:p>
            <a:pPr algn="l" rtl="0"/>
            <a:endParaRPr lang="ar-SA" sz="32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15</a:t>
            </a:fld>
            <a:endParaRPr lang="en-US"/>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1" y="4114800"/>
            <a:ext cx="376494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7390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000" dirty="0" smtClean="0"/>
              <a:t>Example1: GDP</a:t>
            </a:r>
            <a:r>
              <a:rPr lang="en-US" sz="4000" dirty="0"/>
              <a:t>, in 1996 Dollars</a:t>
            </a:r>
            <a:endParaRPr lang="ar-SA" sz="4000" dirty="0"/>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04800" y="1524000"/>
            <a:ext cx="7957088" cy="4800600"/>
          </a:xfrm>
          <a:prstGeom prst="rect">
            <a:avLst/>
          </a:prstGeom>
          <a:noFill/>
        </p:spPr>
      </p:pic>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16</a:t>
            </a:fld>
            <a:endParaRPr lang="en-US"/>
          </a:p>
        </p:txBody>
      </p:sp>
    </p:spTree>
    <p:extLst>
      <p:ext uri="{BB962C8B-B14F-4D97-AF65-F5344CB8AC3E}">
        <p14:creationId xmlns:p14="http://schemas.microsoft.com/office/powerpoint/2010/main" val="1872177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n-US" sz="3600" dirty="0" smtClean="0"/>
              <a:t>Example2: Quarterly </a:t>
            </a:r>
            <a:r>
              <a:rPr lang="en-US" sz="3600" dirty="0"/>
              <a:t>data on </a:t>
            </a:r>
            <a:r>
              <a:rPr lang="en-US" sz="3600" dirty="0" smtClean="0"/>
              <a:t>housing</a:t>
            </a:r>
            <a:endParaRPr lang="ar-SA" sz="36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81000" y="1524001"/>
            <a:ext cx="7718681" cy="4857750"/>
          </a:xfrm>
          <a:prstGeom prst="rect">
            <a:avLst/>
          </a:prstGeom>
          <a:noFill/>
        </p:spPr>
      </p:pic>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17</a:t>
            </a:fld>
            <a:endParaRPr lang="en-US"/>
          </a:p>
        </p:txBody>
      </p:sp>
    </p:spTree>
    <p:extLst>
      <p:ext uri="{BB962C8B-B14F-4D97-AF65-F5344CB8AC3E}">
        <p14:creationId xmlns:p14="http://schemas.microsoft.com/office/powerpoint/2010/main" val="28022658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n-US" sz="3200" dirty="0" smtClean="0"/>
              <a:t>Example3: U.S</a:t>
            </a:r>
            <a:r>
              <a:rPr lang="en-US" sz="3200" dirty="0"/>
              <a:t>. billings of the Leo Burnet </a:t>
            </a:r>
            <a:r>
              <a:rPr lang="en-US" sz="3200" dirty="0" smtClean="0"/>
              <a:t>	advertising </a:t>
            </a:r>
            <a:r>
              <a:rPr lang="en-US" sz="3200" dirty="0"/>
              <a:t>agency</a:t>
            </a:r>
            <a:endParaRPr lang="ar-SA" sz="32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52400" y="1600200"/>
            <a:ext cx="8174779" cy="4689475"/>
          </a:xfrm>
          <a:prstGeom prst="rect">
            <a:avLst/>
          </a:prstGeom>
          <a:noFill/>
        </p:spPr>
      </p:pic>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18</a:t>
            </a:fld>
            <a:endParaRPr lang="en-US"/>
          </a:p>
        </p:txBody>
      </p:sp>
    </p:spTree>
    <p:extLst>
      <p:ext uri="{BB962C8B-B14F-4D97-AF65-F5344CB8AC3E}">
        <p14:creationId xmlns:p14="http://schemas.microsoft.com/office/powerpoint/2010/main" val="4184196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000" dirty="0"/>
              <a:t>Data Patterns and Model Selection</a:t>
            </a:r>
            <a:endParaRPr lang="ar-SA" sz="4000" dirty="0"/>
          </a:p>
        </p:txBody>
      </p:sp>
      <p:sp>
        <p:nvSpPr>
          <p:cNvPr id="3" name="Content Placeholder 2"/>
          <p:cNvSpPr>
            <a:spLocks noGrp="1"/>
          </p:cNvSpPr>
          <p:nvPr>
            <p:ph idx="1"/>
          </p:nvPr>
        </p:nvSpPr>
        <p:spPr/>
        <p:txBody>
          <a:bodyPr>
            <a:normAutofit/>
          </a:bodyPr>
          <a:lstStyle/>
          <a:p>
            <a:pPr algn="l" rtl="0">
              <a:lnSpc>
                <a:spcPct val="90000"/>
              </a:lnSpc>
            </a:pPr>
            <a:r>
              <a:rPr lang="en-US" altLang="ar-SA" sz="2800" dirty="0">
                <a:latin typeface="Times New Roman" pitchFamily="18" charset="0"/>
              </a:rPr>
              <a:t>The pattern that exist in the data is an important consideration in determining which forecasting techniques are appropriate.</a:t>
            </a:r>
          </a:p>
          <a:p>
            <a:pPr algn="l" rtl="0">
              <a:lnSpc>
                <a:spcPct val="90000"/>
              </a:lnSpc>
            </a:pPr>
            <a:r>
              <a:rPr lang="en-US" altLang="ar-SA" sz="2800" dirty="0">
                <a:latin typeface="Times New Roman" pitchFamily="18" charset="0"/>
              </a:rPr>
              <a:t>To forecast </a:t>
            </a:r>
            <a:r>
              <a:rPr lang="en-US" altLang="ar-SA" sz="2800" dirty="0">
                <a:solidFill>
                  <a:srgbClr val="C00000"/>
                </a:solidFill>
                <a:latin typeface="Times New Roman" pitchFamily="18" charset="0"/>
              </a:rPr>
              <a:t>stationary</a:t>
            </a:r>
            <a:r>
              <a:rPr lang="en-US" altLang="ar-SA" sz="2800" dirty="0">
                <a:latin typeface="Times New Roman" pitchFamily="18" charset="0"/>
              </a:rPr>
              <a:t> data; use the available history to estimate its mean value, this is the forecast for future period.</a:t>
            </a:r>
          </a:p>
          <a:p>
            <a:pPr algn="l" rtl="0">
              <a:lnSpc>
                <a:spcPct val="90000"/>
              </a:lnSpc>
            </a:pPr>
            <a:r>
              <a:rPr lang="en-US" altLang="ar-SA" sz="2800" dirty="0">
                <a:latin typeface="Times New Roman" pitchFamily="18" charset="0"/>
              </a:rPr>
              <a:t>The estimate can be updated as new information becomes available.</a:t>
            </a:r>
          </a:p>
          <a:p>
            <a:pPr algn="l" rtl="0">
              <a:lnSpc>
                <a:spcPct val="90000"/>
              </a:lnSpc>
            </a:pPr>
            <a:r>
              <a:rPr lang="en-US" altLang="ar-SA" sz="2800" dirty="0">
                <a:latin typeface="Times New Roman" pitchFamily="18" charset="0"/>
              </a:rPr>
              <a:t>The updating techniques are useful when initial estimates are unreliable or the stability of the average is in question.</a:t>
            </a:r>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19</a:t>
            </a:fld>
            <a:endParaRPr lang="en-US"/>
          </a:p>
        </p:txBody>
      </p:sp>
    </p:spTree>
    <p:extLst>
      <p:ext uri="{BB962C8B-B14F-4D97-AF65-F5344CB8AC3E}">
        <p14:creationId xmlns:p14="http://schemas.microsoft.com/office/powerpoint/2010/main" val="3177028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Chapter Objectives</a:t>
            </a:r>
            <a:endParaRPr lang="en-US" dirty="0"/>
          </a:p>
        </p:txBody>
      </p:sp>
      <p:sp>
        <p:nvSpPr>
          <p:cNvPr id="3" name="Content Placeholder 2"/>
          <p:cNvSpPr>
            <a:spLocks noGrp="1"/>
          </p:cNvSpPr>
          <p:nvPr>
            <p:ph idx="1"/>
          </p:nvPr>
        </p:nvSpPr>
        <p:spPr/>
        <p:txBody>
          <a:bodyPr>
            <a:normAutofit/>
          </a:bodyPr>
          <a:lstStyle/>
          <a:p>
            <a:pPr algn="l" rtl="0"/>
            <a:r>
              <a:rPr lang="en-US" sz="3200" dirty="0" smtClean="0"/>
              <a:t>Establish framework for a successful forecasting system.</a:t>
            </a:r>
          </a:p>
          <a:p>
            <a:pPr algn="l" rtl="0"/>
            <a:r>
              <a:rPr lang="en-US" sz="3200" dirty="0" smtClean="0"/>
              <a:t>Introduce the trend, cycle and seasonal factors of a time series.</a:t>
            </a:r>
          </a:p>
          <a:p>
            <a:pPr algn="l" rtl="0"/>
            <a:r>
              <a:rPr lang="en-US" sz="3200" dirty="0" smtClean="0"/>
              <a:t>Introduce concept of Autocorrelation and Estimation of the Autocorrelation function.</a:t>
            </a:r>
          </a:p>
          <a:p>
            <a:pPr algn="l" rtl="0"/>
            <a:endParaRPr lang="en-US" sz="32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a:t>
            </a:fld>
            <a:endParaRPr lang="en-US"/>
          </a:p>
        </p:txBody>
      </p:sp>
    </p:spTree>
    <p:extLst>
      <p:ext uri="{BB962C8B-B14F-4D97-AF65-F5344CB8AC3E}">
        <p14:creationId xmlns:p14="http://schemas.microsoft.com/office/powerpoint/2010/main" val="33506787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9037"/>
            <a:ext cx="7848600" cy="5135563"/>
          </a:xfrm>
        </p:spPr>
        <p:txBody>
          <a:bodyPr>
            <a:normAutofit/>
          </a:bodyPr>
          <a:lstStyle/>
          <a:p>
            <a:pPr algn="l" rtl="0"/>
            <a:r>
              <a:rPr lang="en-US" altLang="ar-SA" sz="2800" dirty="0">
                <a:latin typeface="Times New Roman" pitchFamily="18" charset="0"/>
              </a:rPr>
              <a:t>Forecasting techniques used for </a:t>
            </a:r>
            <a:r>
              <a:rPr lang="en-US" altLang="ar-SA" sz="2800" b="1" dirty="0">
                <a:solidFill>
                  <a:srgbClr val="C00000"/>
                </a:solidFill>
                <a:latin typeface="Times New Roman" pitchFamily="18" charset="0"/>
              </a:rPr>
              <a:t>stationary</a:t>
            </a:r>
            <a:r>
              <a:rPr lang="en-US" altLang="ar-SA" sz="2800" dirty="0">
                <a:latin typeface="Times New Roman" pitchFamily="18" charset="0"/>
              </a:rPr>
              <a:t> time series data are:</a:t>
            </a:r>
          </a:p>
          <a:p>
            <a:pPr lvl="1" algn="l" rtl="0"/>
            <a:r>
              <a:rPr lang="en-US" altLang="ar-SA" sz="2800" dirty="0">
                <a:latin typeface="Times New Roman" pitchFamily="18" charset="0"/>
              </a:rPr>
              <a:t>Naive methods</a:t>
            </a:r>
          </a:p>
          <a:p>
            <a:pPr lvl="1" algn="l" rtl="0"/>
            <a:r>
              <a:rPr lang="en-US" altLang="ar-SA" sz="2800" dirty="0">
                <a:latin typeface="Times New Roman" pitchFamily="18" charset="0"/>
              </a:rPr>
              <a:t>Simple averaging methods,</a:t>
            </a:r>
          </a:p>
          <a:p>
            <a:pPr lvl="1" algn="l" rtl="0"/>
            <a:r>
              <a:rPr lang="en-US" altLang="ar-SA" sz="2800" dirty="0">
                <a:latin typeface="Times New Roman" pitchFamily="18" charset="0"/>
              </a:rPr>
              <a:t>Moving averages</a:t>
            </a:r>
          </a:p>
          <a:p>
            <a:pPr lvl="1" algn="l" rtl="0"/>
            <a:r>
              <a:rPr lang="en-US" altLang="ar-SA" sz="2800" dirty="0">
                <a:latin typeface="Times New Roman" pitchFamily="18" charset="0"/>
              </a:rPr>
              <a:t>Simple exponential smoothing</a:t>
            </a:r>
          </a:p>
          <a:p>
            <a:pPr lvl="1" algn="l" rtl="0"/>
            <a:r>
              <a:rPr lang="en-US" altLang="ar-SA" sz="2800" dirty="0">
                <a:latin typeface="Times New Roman" pitchFamily="18" charset="0"/>
              </a:rPr>
              <a:t> </a:t>
            </a:r>
            <a:r>
              <a:rPr lang="en-US" altLang="ar-SA" sz="2800" dirty="0" smtClean="0">
                <a:latin typeface="Times New Roman" pitchFamily="18" charset="0"/>
              </a:rPr>
              <a:t>Autoregressive </a:t>
            </a:r>
            <a:r>
              <a:rPr lang="en-US" altLang="ar-SA" sz="2800" dirty="0">
                <a:latin typeface="Times New Roman" pitchFamily="18" charset="0"/>
              </a:rPr>
              <a:t>moving average(ARMA)</a:t>
            </a:r>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20</a:t>
            </a:fld>
            <a:endParaRPr lang="en-US"/>
          </a:p>
        </p:txBody>
      </p:sp>
    </p:spTree>
    <p:extLst>
      <p:ext uri="{BB962C8B-B14F-4D97-AF65-F5344CB8AC3E}">
        <p14:creationId xmlns:p14="http://schemas.microsoft.com/office/powerpoint/2010/main" val="2963951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7772400" cy="5257800"/>
          </a:xfrm>
        </p:spPr>
        <p:txBody>
          <a:bodyPr>
            <a:noAutofit/>
          </a:bodyPr>
          <a:lstStyle/>
          <a:p>
            <a:pPr algn="l" rtl="0"/>
            <a:r>
              <a:rPr lang="en-US" altLang="ar-SA" sz="3200" dirty="0">
                <a:latin typeface="Times New Roman" pitchFamily="18" charset="0"/>
              </a:rPr>
              <a:t>Methods used for time series data with </a:t>
            </a:r>
            <a:r>
              <a:rPr lang="en-US" altLang="ar-SA" sz="3200" dirty="0">
                <a:solidFill>
                  <a:srgbClr val="C00000"/>
                </a:solidFill>
                <a:latin typeface="Times New Roman" pitchFamily="18" charset="0"/>
              </a:rPr>
              <a:t>trend</a:t>
            </a:r>
            <a:r>
              <a:rPr lang="en-US" altLang="ar-SA" sz="3200" dirty="0">
                <a:latin typeface="Times New Roman" pitchFamily="18" charset="0"/>
              </a:rPr>
              <a:t> are:</a:t>
            </a:r>
          </a:p>
          <a:p>
            <a:pPr lvl="2" algn="l" rtl="0"/>
            <a:r>
              <a:rPr lang="en-US" altLang="ar-SA" sz="2600" dirty="0">
                <a:latin typeface="Times New Roman" pitchFamily="18" charset="0"/>
              </a:rPr>
              <a:t>Moving averages</a:t>
            </a:r>
          </a:p>
          <a:p>
            <a:pPr lvl="2" algn="l" rtl="0"/>
            <a:r>
              <a:rPr lang="en-US" altLang="ar-SA" sz="2600" dirty="0">
                <a:latin typeface="Times New Roman" pitchFamily="18" charset="0"/>
              </a:rPr>
              <a:t>Holt’s linear exponential smoothing</a:t>
            </a:r>
          </a:p>
          <a:p>
            <a:pPr lvl="2" algn="l" rtl="0"/>
            <a:r>
              <a:rPr lang="en-US" altLang="ar-SA" sz="2600" dirty="0">
                <a:latin typeface="Times New Roman" pitchFamily="18" charset="0"/>
              </a:rPr>
              <a:t>Simple regression</a:t>
            </a:r>
          </a:p>
          <a:p>
            <a:pPr lvl="2" algn="l" rtl="0"/>
            <a:r>
              <a:rPr lang="en-US" altLang="ar-SA" sz="2600" dirty="0">
                <a:latin typeface="Times New Roman" pitchFamily="18" charset="0"/>
              </a:rPr>
              <a:t>Growth curve</a:t>
            </a:r>
          </a:p>
          <a:p>
            <a:pPr lvl="2" algn="l" rtl="0"/>
            <a:r>
              <a:rPr lang="en-US" altLang="ar-SA" sz="2600" dirty="0">
                <a:latin typeface="Times New Roman" pitchFamily="18" charset="0"/>
              </a:rPr>
              <a:t>Exponential models</a:t>
            </a:r>
          </a:p>
          <a:p>
            <a:pPr lvl="2" algn="l" rtl="0"/>
            <a:r>
              <a:rPr lang="en-US" altLang="ar-SA" sz="2600" dirty="0">
                <a:latin typeface="Times New Roman" pitchFamily="18" charset="0"/>
              </a:rPr>
              <a:t>Time series decomposition</a:t>
            </a:r>
          </a:p>
          <a:p>
            <a:pPr lvl="2" algn="l" rtl="0"/>
            <a:r>
              <a:rPr lang="en-US" altLang="ar-SA" sz="2600" dirty="0">
                <a:latin typeface="Times New Roman" pitchFamily="18" charset="0"/>
              </a:rPr>
              <a:t>Autoregressive integrated </a:t>
            </a:r>
            <a:r>
              <a:rPr lang="en-US" altLang="ar-SA" sz="2600" dirty="0" smtClean="0">
                <a:latin typeface="Times New Roman" pitchFamily="18" charset="0"/>
              </a:rPr>
              <a:t>moving average (ARIMA)</a:t>
            </a:r>
            <a:endParaRPr lang="en-US" altLang="ar-SA" sz="2600" dirty="0">
              <a:latin typeface="Times New Roman" pitchFamily="18" charset="0"/>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21</a:t>
            </a:fld>
            <a:endParaRPr lang="en-US"/>
          </a:p>
        </p:txBody>
      </p:sp>
    </p:spTree>
    <p:extLst>
      <p:ext uri="{BB962C8B-B14F-4D97-AF65-F5344CB8AC3E}">
        <p14:creationId xmlns:p14="http://schemas.microsoft.com/office/powerpoint/2010/main" val="5291588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7620000" cy="5562600"/>
          </a:xfrm>
        </p:spPr>
        <p:txBody>
          <a:bodyPr>
            <a:noAutofit/>
          </a:bodyPr>
          <a:lstStyle/>
          <a:p>
            <a:pPr algn="l" rtl="0"/>
            <a:r>
              <a:rPr lang="en-US" sz="2800" dirty="0"/>
              <a:t>For time series data with </a:t>
            </a:r>
            <a:r>
              <a:rPr lang="en-US" sz="2800" b="1" dirty="0">
                <a:solidFill>
                  <a:srgbClr val="C00000"/>
                </a:solidFill>
              </a:rPr>
              <a:t>seasonal</a:t>
            </a:r>
            <a:r>
              <a:rPr lang="en-US" sz="2800" dirty="0"/>
              <a:t> component the goal is to estimate seasonal indexes from historical data.</a:t>
            </a:r>
          </a:p>
          <a:p>
            <a:pPr algn="l" rtl="0"/>
            <a:r>
              <a:rPr lang="en-US" sz="2800" dirty="0"/>
              <a:t>These indexes are used to include seasonality in forecast or remove such effect from the observed value.</a:t>
            </a:r>
          </a:p>
          <a:p>
            <a:pPr algn="l" rtl="0"/>
            <a:r>
              <a:rPr lang="en-US" sz="2800" dirty="0"/>
              <a:t>Forecasting methods to be considered for these type of data are:</a:t>
            </a:r>
          </a:p>
          <a:p>
            <a:pPr lvl="2" algn="l" rtl="0"/>
            <a:r>
              <a:rPr lang="en-US" sz="2400" dirty="0"/>
              <a:t>Winter’s exponential smoothing</a:t>
            </a:r>
          </a:p>
          <a:p>
            <a:pPr lvl="2" algn="l" rtl="0"/>
            <a:r>
              <a:rPr lang="en-US" sz="2400" dirty="0"/>
              <a:t>Time series multiple regression</a:t>
            </a:r>
          </a:p>
          <a:p>
            <a:pPr lvl="2" algn="l" rtl="0"/>
            <a:r>
              <a:rPr lang="en-US" sz="2400" dirty="0"/>
              <a:t>Autoregressive integrated moving average(ARIMA</a:t>
            </a:r>
            <a:r>
              <a:rPr lang="en-US" sz="2400" dirty="0" smtClean="0"/>
              <a:t>)</a:t>
            </a:r>
            <a:endParaRPr lang="en-US"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22</a:t>
            </a:fld>
            <a:endParaRPr lang="en-US"/>
          </a:p>
        </p:txBody>
      </p:sp>
    </p:spTree>
    <p:extLst>
      <p:ext uri="{BB962C8B-B14F-4D97-AF65-F5344CB8AC3E}">
        <p14:creationId xmlns:p14="http://schemas.microsoft.com/office/powerpoint/2010/main" val="32832262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7620000" cy="4800600"/>
          </a:xfrm>
        </p:spPr>
        <p:txBody>
          <a:bodyPr>
            <a:normAutofit/>
          </a:bodyPr>
          <a:lstStyle/>
          <a:p>
            <a:pPr algn="l" rtl="0"/>
            <a:r>
              <a:rPr lang="en-US" sz="2800" b="1" dirty="0">
                <a:solidFill>
                  <a:srgbClr val="C00000"/>
                </a:solidFill>
              </a:rPr>
              <a:t>Cyclical</a:t>
            </a:r>
            <a:r>
              <a:rPr lang="en-US" sz="2800" dirty="0"/>
              <a:t> time series data show wavelike fluctuation around the trend that tend to repeat.</a:t>
            </a:r>
          </a:p>
          <a:p>
            <a:pPr algn="l" rtl="0"/>
            <a:r>
              <a:rPr lang="en-US" sz="2800" dirty="0"/>
              <a:t>Difficult to model because their patterns are not stable.</a:t>
            </a:r>
          </a:p>
          <a:p>
            <a:pPr algn="l" rtl="0"/>
            <a:r>
              <a:rPr lang="en-US" sz="2800" dirty="0"/>
              <a:t>Because of the irregular behavior of cycles, analyzing these type data requires finding coincidental or leading economic </a:t>
            </a:r>
            <a:r>
              <a:rPr lang="en-US" sz="2800" dirty="0" smtClean="0"/>
              <a:t>indicators.</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23</a:t>
            </a:fld>
            <a:endParaRPr lang="en-US"/>
          </a:p>
        </p:txBody>
      </p:sp>
    </p:spTree>
    <p:extLst>
      <p:ext uri="{BB962C8B-B14F-4D97-AF65-F5344CB8AC3E}">
        <p14:creationId xmlns:p14="http://schemas.microsoft.com/office/powerpoint/2010/main" val="18352400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7620000" cy="4800600"/>
          </a:xfrm>
        </p:spPr>
        <p:txBody>
          <a:bodyPr>
            <a:normAutofit/>
          </a:bodyPr>
          <a:lstStyle/>
          <a:p>
            <a:pPr algn="l" rtl="0"/>
            <a:r>
              <a:rPr lang="en-US" sz="3200" dirty="0"/>
              <a:t>Forecasting methods to be considered for these type of data are:</a:t>
            </a:r>
          </a:p>
          <a:p>
            <a:pPr lvl="1" algn="l" rtl="0"/>
            <a:r>
              <a:rPr lang="en-US" sz="2800" dirty="0" smtClean="0"/>
              <a:t>Classical decomposition methods</a:t>
            </a:r>
          </a:p>
          <a:p>
            <a:pPr lvl="1" algn="l" rtl="0"/>
            <a:r>
              <a:rPr lang="en-US" sz="2800" dirty="0" smtClean="0"/>
              <a:t>Econometric models</a:t>
            </a:r>
          </a:p>
          <a:p>
            <a:pPr lvl="1" algn="l" rtl="0"/>
            <a:r>
              <a:rPr lang="en-US" sz="2800" dirty="0" smtClean="0"/>
              <a:t>Multiple regression</a:t>
            </a:r>
          </a:p>
          <a:p>
            <a:pPr lvl="1" algn="l" rtl="0"/>
            <a:r>
              <a:rPr lang="en-US" sz="2800" dirty="0" smtClean="0"/>
              <a:t>Autoregressive integrated moving average (ARIMA)</a:t>
            </a:r>
            <a:endParaRPr lang="en-US"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24</a:t>
            </a:fld>
            <a:endParaRPr lang="en-US"/>
          </a:p>
        </p:txBody>
      </p:sp>
    </p:spTree>
    <p:extLst>
      <p:ext uri="{BB962C8B-B14F-4D97-AF65-F5344CB8AC3E}">
        <p14:creationId xmlns:p14="http://schemas.microsoft.com/office/powerpoint/2010/main" val="33626949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7620000" cy="4800600"/>
          </a:xfrm>
        </p:spPr>
        <p:txBody>
          <a:bodyPr>
            <a:normAutofit/>
          </a:bodyPr>
          <a:lstStyle/>
          <a:p>
            <a:pPr algn="l" rtl="0"/>
            <a:r>
              <a:rPr lang="en-US" altLang="ar-SA" sz="2800" dirty="0">
                <a:latin typeface="Times New Roman" pitchFamily="18" charset="0"/>
              </a:rPr>
              <a:t>For </a:t>
            </a:r>
            <a:r>
              <a:rPr lang="en-US" altLang="ar-SA" sz="2800" dirty="0" smtClean="0">
                <a:latin typeface="Times New Roman" pitchFamily="18" charset="0"/>
              </a:rPr>
              <a:t>GDP example, </a:t>
            </a:r>
            <a:r>
              <a:rPr lang="en-US" altLang="ar-SA" sz="2800" dirty="0">
                <a:latin typeface="Times New Roman" pitchFamily="18" charset="0"/>
              </a:rPr>
              <a:t>which has a trend and a cycle but no seasonality, the following might be appropriate:</a:t>
            </a:r>
          </a:p>
          <a:p>
            <a:pPr lvl="1" algn="l" rtl="0"/>
            <a:r>
              <a:rPr lang="en-US" altLang="ar-SA" sz="2800" dirty="0">
                <a:latin typeface="Times New Roman" pitchFamily="18" charset="0"/>
              </a:rPr>
              <a:t>Holt’s exponential smoothing</a:t>
            </a:r>
          </a:p>
          <a:p>
            <a:pPr lvl="1" algn="l" rtl="0"/>
            <a:r>
              <a:rPr lang="en-US" altLang="ar-SA" sz="2800" dirty="0">
                <a:latin typeface="Times New Roman" pitchFamily="18" charset="0"/>
              </a:rPr>
              <a:t>Linear regression trend</a:t>
            </a:r>
          </a:p>
          <a:p>
            <a:pPr lvl="1" algn="l" rtl="0"/>
            <a:r>
              <a:rPr lang="en-US" altLang="ar-SA" sz="2800" dirty="0">
                <a:latin typeface="Times New Roman" pitchFamily="18" charset="0"/>
              </a:rPr>
              <a:t>Causal regression</a:t>
            </a:r>
          </a:p>
          <a:p>
            <a:pPr lvl="1" algn="l" rtl="0"/>
            <a:r>
              <a:rPr lang="en-US" altLang="ar-SA" sz="2800" dirty="0">
                <a:latin typeface="Times New Roman" pitchFamily="18" charset="0"/>
              </a:rPr>
              <a:t>Time series decomposition</a:t>
            </a:r>
          </a:p>
          <a:p>
            <a:pPr marL="114300" indent="0" algn="l" rtl="0">
              <a:buNone/>
            </a:pP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25</a:t>
            </a:fld>
            <a:endParaRPr lang="en-US"/>
          </a:p>
        </p:txBody>
      </p:sp>
    </p:spTree>
    <p:extLst>
      <p:ext uri="{BB962C8B-B14F-4D97-AF65-F5344CB8AC3E}">
        <p14:creationId xmlns:p14="http://schemas.microsoft.com/office/powerpoint/2010/main" val="38729044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altLang="ar-SA" sz="2800" dirty="0">
                <a:latin typeface="Times New Roman" pitchFamily="18" charset="0"/>
              </a:rPr>
              <a:t>Private housing </a:t>
            </a:r>
            <a:r>
              <a:rPr lang="en-US" altLang="ar-SA" sz="2800" dirty="0" smtClean="0">
                <a:latin typeface="Times New Roman" pitchFamily="18" charset="0"/>
              </a:rPr>
              <a:t>starts example </a:t>
            </a:r>
            <a:r>
              <a:rPr lang="en-US" altLang="ar-SA" sz="2800" dirty="0">
                <a:latin typeface="Times New Roman" pitchFamily="18" charset="0"/>
              </a:rPr>
              <a:t>have a trend, seasonality, and a cycle. The likely forecasting models are:</a:t>
            </a:r>
          </a:p>
          <a:p>
            <a:pPr lvl="1" algn="l" rtl="0"/>
            <a:r>
              <a:rPr lang="en-US" altLang="ar-SA" sz="2800" dirty="0">
                <a:latin typeface="Times New Roman" pitchFamily="18" charset="0"/>
              </a:rPr>
              <a:t>Winter’s exponential smoothing</a:t>
            </a:r>
          </a:p>
          <a:p>
            <a:pPr lvl="1" algn="l" rtl="0"/>
            <a:r>
              <a:rPr lang="en-US" altLang="ar-SA" sz="2800" dirty="0">
                <a:latin typeface="Times New Roman" pitchFamily="18" charset="0"/>
              </a:rPr>
              <a:t>Linear regression trend with seasonal adjustment</a:t>
            </a:r>
          </a:p>
          <a:p>
            <a:pPr lvl="1" algn="l" rtl="0"/>
            <a:r>
              <a:rPr lang="en-US" altLang="ar-SA" sz="2800" dirty="0">
                <a:latin typeface="Times New Roman" pitchFamily="18" charset="0"/>
              </a:rPr>
              <a:t>Causal regression</a:t>
            </a:r>
          </a:p>
          <a:p>
            <a:pPr lvl="1" algn="l" rtl="0"/>
            <a:r>
              <a:rPr lang="en-US" altLang="ar-SA" sz="2800" dirty="0">
                <a:latin typeface="Times New Roman" pitchFamily="18" charset="0"/>
              </a:rPr>
              <a:t>Time series </a:t>
            </a:r>
            <a:r>
              <a:rPr lang="en-US" altLang="ar-SA" sz="2800" dirty="0" smtClean="0">
                <a:latin typeface="Times New Roman" pitchFamily="18" charset="0"/>
              </a:rPr>
              <a:t>decomposition</a:t>
            </a:r>
            <a:endParaRPr lang="en-US" altLang="ar-SA" sz="2800" dirty="0">
              <a:latin typeface="Times New Roman" pitchFamily="18" charset="0"/>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26</a:t>
            </a:fld>
            <a:endParaRPr lang="en-US"/>
          </a:p>
        </p:txBody>
      </p:sp>
    </p:spTree>
    <p:extLst>
      <p:ext uri="{BB962C8B-B14F-4D97-AF65-F5344CB8AC3E}">
        <p14:creationId xmlns:p14="http://schemas.microsoft.com/office/powerpoint/2010/main" val="1463015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altLang="ar-SA" sz="3200" dirty="0">
                <a:latin typeface="Times New Roman" pitchFamily="18" charset="0"/>
              </a:rPr>
              <a:t>For  U.S. billings of Leo Burnett </a:t>
            </a:r>
            <a:r>
              <a:rPr lang="en-US" altLang="ar-SA" sz="3200" dirty="0" smtClean="0">
                <a:latin typeface="Times New Roman" pitchFamily="18" charset="0"/>
              </a:rPr>
              <a:t>advertising example, </a:t>
            </a:r>
            <a:r>
              <a:rPr lang="en-US" altLang="ar-SA" sz="3200" dirty="0">
                <a:latin typeface="Times New Roman" pitchFamily="18" charset="0"/>
              </a:rPr>
              <a:t>There is a non-linear trend, with no seasonality and no cycle, therefore the models appropriate for this data set are:</a:t>
            </a:r>
          </a:p>
          <a:p>
            <a:pPr lvl="1" algn="l" rtl="0"/>
            <a:r>
              <a:rPr lang="en-US" altLang="ar-SA" sz="3200" dirty="0">
                <a:latin typeface="Times New Roman" pitchFamily="18" charset="0"/>
              </a:rPr>
              <a:t>Non-linear regression trend</a:t>
            </a:r>
          </a:p>
          <a:p>
            <a:pPr lvl="1" algn="l" rtl="0"/>
            <a:r>
              <a:rPr lang="en-US" altLang="ar-SA" sz="3200" dirty="0">
                <a:latin typeface="Times New Roman" pitchFamily="18" charset="0"/>
              </a:rPr>
              <a:t>Causal </a:t>
            </a:r>
            <a:r>
              <a:rPr lang="en-US" altLang="ar-SA" sz="3200" dirty="0" smtClean="0">
                <a:latin typeface="Times New Roman" pitchFamily="18" charset="0"/>
              </a:rPr>
              <a:t>regression</a:t>
            </a:r>
            <a:endParaRPr lang="en-US" altLang="ar-SA" sz="3200" dirty="0">
              <a:latin typeface="Times New Roman" pitchFamily="18" charset="0"/>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27</a:t>
            </a:fld>
            <a:endParaRPr lang="en-US"/>
          </a:p>
        </p:txBody>
      </p:sp>
    </p:spTree>
    <p:extLst>
      <p:ext uri="{BB962C8B-B14F-4D97-AF65-F5344CB8AC3E}">
        <p14:creationId xmlns:p14="http://schemas.microsoft.com/office/powerpoint/2010/main" val="10416205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Autocorrelation</a:t>
            </a:r>
            <a:endParaRPr lang="ar-SA" dirty="0"/>
          </a:p>
        </p:txBody>
      </p:sp>
      <p:sp>
        <p:nvSpPr>
          <p:cNvPr id="3" name="Content Placeholder 2"/>
          <p:cNvSpPr>
            <a:spLocks noGrp="1"/>
          </p:cNvSpPr>
          <p:nvPr>
            <p:ph idx="1"/>
          </p:nvPr>
        </p:nvSpPr>
        <p:spPr/>
        <p:txBody>
          <a:bodyPr>
            <a:normAutofit/>
          </a:bodyPr>
          <a:lstStyle/>
          <a:p>
            <a:pPr algn="l" rtl="0"/>
            <a:r>
              <a:rPr lang="en-US" altLang="ar-SA" sz="3200" dirty="0">
                <a:latin typeface="Times New Roman" pitchFamily="18" charset="0"/>
                <a:cs typeface="Times New Roman" pitchFamily="18" charset="0"/>
              </a:rPr>
              <a:t>Correlation coefficient is a summary statistic that measures the extent of </a:t>
            </a:r>
            <a:r>
              <a:rPr lang="en-US" altLang="ar-SA" sz="3200" dirty="0">
                <a:solidFill>
                  <a:srgbClr val="C00000"/>
                </a:solidFill>
                <a:latin typeface="Times New Roman" pitchFamily="18" charset="0"/>
                <a:cs typeface="Times New Roman" pitchFamily="18" charset="0"/>
              </a:rPr>
              <a:t>linear relationship</a:t>
            </a:r>
            <a:r>
              <a:rPr lang="en-US" altLang="ar-SA" sz="3200" dirty="0">
                <a:latin typeface="Times New Roman" pitchFamily="18" charset="0"/>
                <a:cs typeface="Times New Roman" pitchFamily="18" charset="0"/>
              </a:rPr>
              <a:t> between two variables. As such they can be used to identify explanatory relationships.</a:t>
            </a:r>
          </a:p>
          <a:p>
            <a:pPr algn="l" rtl="0"/>
            <a:r>
              <a:rPr lang="en-US" altLang="ar-SA" sz="3200" dirty="0">
                <a:latin typeface="Times New Roman" pitchFamily="18" charset="0"/>
                <a:cs typeface="Times New Roman" pitchFamily="18" charset="0"/>
              </a:rPr>
              <a:t>Autocorrelation is comparable measure that serves the same purpose for a single variable measured over time</a:t>
            </a:r>
            <a:r>
              <a:rPr lang="en-US" altLang="ar-SA" sz="3200" dirty="0" smtClean="0">
                <a:latin typeface="Times New Roman" pitchFamily="18" charset="0"/>
                <a:cs typeface="Times New Roman" pitchFamily="18" charset="0"/>
              </a:rPr>
              <a:t>.</a:t>
            </a:r>
            <a:endParaRPr lang="en-US" altLang="ar-SA" sz="3200"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28</a:t>
            </a:fld>
            <a:endParaRPr lang="en-US"/>
          </a:p>
        </p:txBody>
      </p:sp>
    </p:spTree>
    <p:extLst>
      <p:ext uri="{BB962C8B-B14F-4D97-AF65-F5344CB8AC3E}">
        <p14:creationId xmlns:p14="http://schemas.microsoft.com/office/powerpoint/2010/main" val="27024890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55637"/>
            <a:ext cx="8077200" cy="4525963"/>
          </a:xfrm>
        </p:spPr>
        <p:txBody>
          <a:bodyPr>
            <a:normAutofit/>
          </a:bodyPr>
          <a:lstStyle/>
          <a:p>
            <a:pPr algn="l" rtl="0">
              <a:lnSpc>
                <a:spcPct val="90000"/>
              </a:lnSpc>
            </a:pPr>
            <a:r>
              <a:rPr lang="en-US" altLang="ar-SA" sz="2800" dirty="0">
                <a:latin typeface="Times New Roman" pitchFamily="18" charset="0"/>
              </a:rPr>
              <a:t>In evaluating time series data, it is useful to look at the correlation between successive observations over time.</a:t>
            </a:r>
          </a:p>
          <a:p>
            <a:pPr algn="l" rtl="0">
              <a:lnSpc>
                <a:spcPct val="90000"/>
              </a:lnSpc>
            </a:pPr>
            <a:r>
              <a:rPr lang="en-US" altLang="ar-SA" sz="2800" dirty="0">
                <a:latin typeface="Times New Roman" pitchFamily="18" charset="0"/>
              </a:rPr>
              <a:t>This measure of correlation is called autocorrelation and may be calculated as follows:</a:t>
            </a:r>
          </a:p>
          <a:p>
            <a:pPr algn="l" rtl="0"/>
            <a:endParaRPr lang="ar-SA"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2539733746"/>
              </p:ext>
            </p:extLst>
          </p:nvPr>
        </p:nvGraphicFramePr>
        <p:xfrm>
          <a:off x="2133600" y="2819400"/>
          <a:ext cx="3886200" cy="1844341"/>
        </p:xfrm>
        <a:graphic>
          <a:graphicData uri="http://schemas.openxmlformats.org/presentationml/2006/ole">
            <mc:AlternateContent xmlns:mc="http://schemas.openxmlformats.org/markup-compatibility/2006">
              <mc:Choice xmlns:v="urn:schemas-microsoft-com:vml" Requires="v">
                <p:oleObj spid="_x0000_s1050" name="Equation" r:id="rId3" imgW="1574640" imgH="838080" progId="Equation.3">
                  <p:embed/>
                </p:oleObj>
              </mc:Choice>
              <mc:Fallback>
                <p:oleObj name="Equation" r:id="rId3" imgW="1574640" imgH="838080" progId="Equation.3">
                  <p:embed/>
                  <p:pic>
                    <p:nvPicPr>
                      <p:cNvPr id="0" name="Object 2"/>
                      <p:cNvPicPr>
                        <a:picLocks noChangeAspect="1" noChangeArrowheads="1"/>
                      </p:cNvPicPr>
                      <p:nvPr/>
                    </p:nvPicPr>
                    <p:blipFill>
                      <a:blip r:embed="rId4"/>
                      <a:srcRect/>
                      <a:stretch>
                        <a:fillRect/>
                      </a:stretch>
                    </p:blipFill>
                    <p:spPr bwMode="auto">
                      <a:xfrm>
                        <a:off x="2133600" y="2819400"/>
                        <a:ext cx="3886200" cy="1844341"/>
                      </a:xfrm>
                      <a:prstGeom prst="rect">
                        <a:avLst/>
                      </a:prstGeom>
                      <a:solidFill>
                        <a:schemeClr val="bg2"/>
                      </a:solidFill>
                      <a:ln>
                        <a:noFill/>
                      </a:ln>
                      <a:effectLst/>
                    </p:spPr>
                  </p:pic>
                </p:oleObj>
              </mc:Fallback>
            </mc:AlternateContent>
          </a:graphicData>
        </a:graphic>
      </p:graphicFrame>
      <p:sp>
        <p:nvSpPr>
          <p:cNvPr id="5" name="Rectangle 4"/>
          <p:cNvSpPr/>
          <p:nvPr/>
        </p:nvSpPr>
        <p:spPr>
          <a:xfrm>
            <a:off x="838200" y="4935415"/>
            <a:ext cx="7209692" cy="1421928"/>
          </a:xfrm>
          <a:prstGeom prst="rect">
            <a:avLst/>
          </a:prstGeom>
        </p:spPr>
        <p:txBody>
          <a:bodyPr wrap="square">
            <a:spAutoFit/>
          </a:bodyPr>
          <a:lstStyle/>
          <a:p>
            <a:pPr lvl="1">
              <a:lnSpc>
                <a:spcPct val="90000"/>
              </a:lnSpc>
            </a:pPr>
            <a:r>
              <a:rPr lang="en-US" altLang="ar-SA" sz="2400" dirty="0" err="1">
                <a:latin typeface="Times New Roman" pitchFamily="18" charset="0"/>
              </a:rPr>
              <a:t>r</a:t>
            </a:r>
            <a:r>
              <a:rPr lang="en-US" altLang="ar-SA" sz="2400" baseline="-25000" dirty="0" err="1">
                <a:latin typeface="Times New Roman" pitchFamily="18" charset="0"/>
              </a:rPr>
              <a:t>k</a:t>
            </a:r>
            <a:r>
              <a:rPr lang="en-US" altLang="ar-SA" sz="2400" dirty="0">
                <a:latin typeface="Times New Roman" pitchFamily="18" charset="0"/>
              </a:rPr>
              <a:t> = autocorrelation coefficient for a k period lag.</a:t>
            </a:r>
          </a:p>
          <a:p>
            <a:pPr lvl="1">
              <a:lnSpc>
                <a:spcPct val="90000"/>
              </a:lnSpc>
            </a:pPr>
            <a:r>
              <a:rPr lang="en-US" altLang="ar-SA" sz="2400" dirty="0">
                <a:latin typeface="Times New Roman" pitchFamily="18" charset="0"/>
                <a:sym typeface="Symbol" pitchFamily="18" charset="2"/>
              </a:rPr>
              <a:t>   </a:t>
            </a:r>
            <a:r>
              <a:rPr lang="en-US" altLang="ar-SA" sz="2400" dirty="0" smtClean="0">
                <a:latin typeface="Times New Roman" pitchFamily="18" charset="0"/>
                <a:sym typeface="Symbol" pitchFamily="18" charset="2"/>
              </a:rPr>
              <a:t> = mean </a:t>
            </a:r>
            <a:r>
              <a:rPr lang="en-US" altLang="ar-SA" sz="2400" dirty="0">
                <a:latin typeface="Times New Roman" pitchFamily="18" charset="0"/>
                <a:sym typeface="Symbol" pitchFamily="18" charset="2"/>
              </a:rPr>
              <a:t>of the time series.</a:t>
            </a:r>
          </a:p>
          <a:p>
            <a:pPr lvl="1">
              <a:lnSpc>
                <a:spcPct val="90000"/>
              </a:lnSpc>
            </a:pPr>
            <a:r>
              <a:rPr lang="en-US" altLang="ar-SA" sz="2400" dirty="0" err="1">
                <a:latin typeface="Times New Roman" pitchFamily="18" charset="0"/>
              </a:rPr>
              <a:t>y</a:t>
            </a:r>
            <a:r>
              <a:rPr lang="en-US" altLang="ar-SA" sz="2400" baseline="-25000" dirty="0" err="1">
                <a:latin typeface="Times New Roman" pitchFamily="18" charset="0"/>
              </a:rPr>
              <a:t>t</a:t>
            </a:r>
            <a:r>
              <a:rPr lang="en-US" altLang="ar-SA" sz="2400" dirty="0">
                <a:latin typeface="Times New Roman" pitchFamily="18" charset="0"/>
              </a:rPr>
              <a:t> = Value of the time series at period t.</a:t>
            </a:r>
          </a:p>
          <a:p>
            <a:pPr lvl="1">
              <a:lnSpc>
                <a:spcPct val="90000"/>
              </a:lnSpc>
            </a:pPr>
            <a:r>
              <a:rPr lang="en-US" altLang="ar-SA" sz="2400" dirty="0">
                <a:latin typeface="Times New Roman" pitchFamily="18" charset="0"/>
              </a:rPr>
              <a:t>y </a:t>
            </a:r>
            <a:r>
              <a:rPr lang="en-US" altLang="ar-SA" sz="2400" baseline="-25000" dirty="0">
                <a:latin typeface="Times New Roman" pitchFamily="18" charset="0"/>
              </a:rPr>
              <a:t>t-k</a:t>
            </a:r>
            <a:r>
              <a:rPr lang="en-US" altLang="ar-SA" sz="2400" dirty="0">
                <a:latin typeface="Times New Roman" pitchFamily="18" charset="0"/>
              </a:rPr>
              <a:t> = Value of time series k periods before period t.</a:t>
            </a:r>
            <a:endParaRPr lang="ar-SA" sz="2000" dirty="0"/>
          </a:p>
        </p:txBody>
      </p:sp>
      <p:graphicFrame>
        <p:nvGraphicFramePr>
          <p:cNvPr id="6" name="Object 5"/>
          <p:cNvGraphicFramePr>
            <a:graphicFrameLocks noChangeAspect="1"/>
          </p:cNvGraphicFramePr>
          <p:nvPr>
            <p:extLst>
              <p:ext uri="{D42A27DB-BD31-4B8C-83A1-F6EECF244321}">
                <p14:modId xmlns:p14="http://schemas.microsoft.com/office/powerpoint/2010/main" val="1162166677"/>
              </p:ext>
            </p:extLst>
          </p:nvPr>
        </p:nvGraphicFramePr>
        <p:xfrm>
          <a:off x="1600200" y="5372100"/>
          <a:ext cx="250825" cy="342900"/>
        </p:xfrm>
        <a:graphic>
          <a:graphicData uri="http://schemas.openxmlformats.org/presentationml/2006/ole">
            <mc:AlternateContent xmlns:mc="http://schemas.openxmlformats.org/markup-compatibility/2006">
              <mc:Choice xmlns:v="urn:schemas-microsoft-com:vml" Requires="v">
                <p:oleObj spid="_x0000_s1051" name="Equation" r:id="rId5" imgW="139639" imgH="190417" progId="Equation.3">
                  <p:embed/>
                </p:oleObj>
              </mc:Choice>
              <mc:Fallback>
                <p:oleObj name="Equation" r:id="rId5" imgW="139639" imgH="190417"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5372100"/>
                        <a:ext cx="250825"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Footer Placeholder 6"/>
          <p:cNvSpPr>
            <a:spLocks noGrp="1"/>
          </p:cNvSpPr>
          <p:nvPr>
            <p:ph type="ftr" sz="quarter" idx="11"/>
          </p:nvPr>
        </p:nvSpPr>
        <p:spPr/>
        <p:txBody>
          <a:bodyPr/>
          <a:lstStyle/>
          <a:p>
            <a:r>
              <a:rPr lang="en-US" smtClean="0"/>
              <a:t>Dr. Mohammed Alahmed</a:t>
            </a:r>
            <a:endParaRPr lang="en-US"/>
          </a:p>
        </p:txBody>
      </p:sp>
      <p:sp>
        <p:nvSpPr>
          <p:cNvPr id="8" name="Slide Number Placeholder 7"/>
          <p:cNvSpPr>
            <a:spLocks noGrp="1"/>
          </p:cNvSpPr>
          <p:nvPr>
            <p:ph type="sldNum" sz="quarter" idx="12"/>
          </p:nvPr>
        </p:nvSpPr>
        <p:spPr/>
        <p:txBody>
          <a:bodyPr/>
          <a:lstStyle/>
          <a:p>
            <a:fld id="{18071ABD-646C-4EE1-B0A0-58C6D0B2E68C}" type="slidenum">
              <a:rPr lang="en-US" smtClean="0"/>
              <a:t>29</a:t>
            </a:fld>
            <a:endParaRPr lang="en-US"/>
          </a:p>
        </p:txBody>
      </p:sp>
    </p:spTree>
    <p:extLst>
      <p:ext uri="{BB962C8B-B14F-4D97-AF65-F5344CB8AC3E}">
        <p14:creationId xmlns:p14="http://schemas.microsoft.com/office/powerpoint/2010/main" val="1238522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5105400" cy="868362"/>
          </a:xfrm>
        </p:spPr>
        <p:txBody>
          <a:bodyPr>
            <a:noAutofit/>
          </a:bodyPr>
          <a:lstStyle/>
          <a:p>
            <a:pPr algn="l"/>
            <a:r>
              <a:rPr lang="en-US" sz="3200" dirty="0" smtClean="0"/>
              <a:t>The overall forecasting process can be outlined as follows:</a:t>
            </a:r>
            <a:br>
              <a:rPr lang="en-US" sz="3200" dirty="0" smtClean="0"/>
            </a:b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18441398"/>
              </p:ext>
            </p:extLst>
          </p:nvPr>
        </p:nvGraphicFramePr>
        <p:xfrm>
          <a:off x="76200" y="1295400"/>
          <a:ext cx="8305800" cy="4754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47625"/>
            <a:ext cx="26860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3</a:t>
            </a:fld>
            <a:endParaRPr lang="en-US"/>
          </a:p>
        </p:txBody>
      </p:sp>
    </p:spTree>
    <p:extLst>
      <p:ext uri="{BB962C8B-B14F-4D97-AF65-F5344CB8AC3E}">
        <p14:creationId xmlns:p14="http://schemas.microsoft.com/office/powerpoint/2010/main" val="8059217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7620000" cy="4800600"/>
          </a:xfrm>
        </p:spPr>
        <p:txBody>
          <a:bodyPr>
            <a:normAutofit/>
          </a:bodyPr>
          <a:lstStyle/>
          <a:p>
            <a:pPr algn="l" rtl="0"/>
            <a:r>
              <a:rPr lang="en-US" altLang="ar-SA" sz="2800" dirty="0">
                <a:latin typeface="Times New Roman" pitchFamily="18" charset="0"/>
              </a:rPr>
              <a:t>Autocorrelation coefficient for different time lags can be used to answer the following questions about a time series data.</a:t>
            </a:r>
          </a:p>
          <a:p>
            <a:pPr lvl="1" algn="l" rtl="0"/>
            <a:r>
              <a:rPr lang="en-US" altLang="ar-SA" sz="2800" dirty="0">
                <a:latin typeface="Times New Roman" pitchFamily="18" charset="0"/>
              </a:rPr>
              <a:t>Are the data random?</a:t>
            </a:r>
          </a:p>
          <a:p>
            <a:pPr lvl="2" algn="l" rtl="0"/>
            <a:r>
              <a:rPr lang="en-US" altLang="ar-SA" sz="2400" dirty="0">
                <a:latin typeface="Times New Roman" pitchFamily="18" charset="0"/>
              </a:rPr>
              <a:t>In this case the autocorrelations between </a:t>
            </a:r>
            <a:r>
              <a:rPr lang="en-US" altLang="ar-SA" sz="2400" dirty="0" err="1">
                <a:latin typeface="Times New Roman" pitchFamily="18" charset="0"/>
              </a:rPr>
              <a:t>y</a:t>
            </a:r>
            <a:r>
              <a:rPr lang="en-US" altLang="ar-SA" sz="2400" baseline="-25000" dirty="0" err="1">
                <a:latin typeface="Times New Roman" pitchFamily="18" charset="0"/>
              </a:rPr>
              <a:t>t</a:t>
            </a:r>
            <a:r>
              <a:rPr lang="en-US" altLang="ar-SA" sz="2400" dirty="0">
                <a:latin typeface="Times New Roman" pitchFamily="18" charset="0"/>
              </a:rPr>
              <a:t> and y </a:t>
            </a:r>
            <a:r>
              <a:rPr lang="en-US" altLang="ar-SA" sz="2400" baseline="-25000" dirty="0">
                <a:latin typeface="Times New Roman" pitchFamily="18" charset="0"/>
              </a:rPr>
              <a:t>t-k</a:t>
            </a:r>
            <a:r>
              <a:rPr lang="en-US" altLang="ar-SA" sz="2400" dirty="0">
                <a:latin typeface="Times New Roman" pitchFamily="18" charset="0"/>
              </a:rPr>
              <a:t> for any lag are close to zero. The successive values of a time series are not related to each other</a:t>
            </a:r>
            <a:endParaRPr lang="ar-SA" sz="2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30</a:t>
            </a:fld>
            <a:endParaRPr lang="en-US"/>
          </a:p>
        </p:txBody>
      </p:sp>
    </p:spTree>
    <p:extLst>
      <p:ext uri="{BB962C8B-B14F-4D97-AF65-F5344CB8AC3E}">
        <p14:creationId xmlns:p14="http://schemas.microsoft.com/office/powerpoint/2010/main" val="34015946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7620000" cy="4800600"/>
          </a:xfrm>
        </p:spPr>
        <p:txBody>
          <a:bodyPr>
            <a:normAutofit/>
          </a:bodyPr>
          <a:lstStyle/>
          <a:p>
            <a:pPr lvl="1" algn="l" rtl="0"/>
            <a:r>
              <a:rPr lang="en-US" altLang="ar-SA" sz="2800" dirty="0">
                <a:latin typeface="Times New Roman" pitchFamily="18" charset="0"/>
              </a:rPr>
              <a:t>Is there a trend?</a:t>
            </a:r>
          </a:p>
          <a:p>
            <a:pPr lvl="2" algn="l" rtl="0"/>
            <a:r>
              <a:rPr lang="en-US" altLang="ar-SA" sz="2400" dirty="0">
                <a:latin typeface="Times New Roman" pitchFamily="18" charset="0"/>
              </a:rPr>
              <a:t>If the series has a trend, </a:t>
            </a:r>
            <a:r>
              <a:rPr lang="en-US" altLang="ar-SA" sz="2400" dirty="0" err="1">
                <a:latin typeface="Times New Roman" pitchFamily="18" charset="0"/>
              </a:rPr>
              <a:t>y</a:t>
            </a:r>
            <a:r>
              <a:rPr lang="en-US" altLang="ar-SA" sz="2400" baseline="-25000" dirty="0" err="1">
                <a:latin typeface="Times New Roman" pitchFamily="18" charset="0"/>
              </a:rPr>
              <a:t>t</a:t>
            </a:r>
            <a:r>
              <a:rPr lang="en-US" altLang="ar-SA" sz="2400" dirty="0">
                <a:latin typeface="Times New Roman" pitchFamily="18" charset="0"/>
              </a:rPr>
              <a:t> and y </a:t>
            </a:r>
            <a:r>
              <a:rPr lang="en-US" altLang="ar-SA" sz="2400" baseline="-25000" dirty="0">
                <a:latin typeface="Times New Roman" pitchFamily="18" charset="0"/>
              </a:rPr>
              <a:t>t-k</a:t>
            </a:r>
            <a:r>
              <a:rPr lang="en-US" altLang="ar-SA" sz="2400" dirty="0">
                <a:latin typeface="Times New Roman" pitchFamily="18" charset="0"/>
              </a:rPr>
              <a:t> are highly </a:t>
            </a:r>
            <a:r>
              <a:rPr lang="en-US" altLang="ar-SA" sz="2400" dirty="0" smtClean="0">
                <a:latin typeface="Times New Roman" pitchFamily="18" charset="0"/>
              </a:rPr>
              <a:t>correlated.</a:t>
            </a:r>
            <a:endParaRPr lang="en-US" altLang="ar-SA" sz="2400" dirty="0">
              <a:latin typeface="Times New Roman" pitchFamily="18" charset="0"/>
            </a:endParaRPr>
          </a:p>
          <a:p>
            <a:pPr lvl="2" algn="l" rtl="0"/>
            <a:r>
              <a:rPr lang="en-US" altLang="ar-SA" sz="2400" dirty="0">
                <a:latin typeface="Times New Roman" pitchFamily="18" charset="0"/>
              </a:rPr>
              <a:t>The autocorrelation coefficients are significantly different from zero for the first few lags and then gradually drops toward zero.</a:t>
            </a:r>
          </a:p>
          <a:p>
            <a:pPr lvl="2" algn="l" rtl="0"/>
            <a:r>
              <a:rPr lang="en-US" altLang="ar-SA" sz="2400" dirty="0">
                <a:latin typeface="Times New Roman" pitchFamily="18" charset="0"/>
              </a:rPr>
              <a:t>The autocorrelation coefficient for the lag 1 is often very large (close to 1).</a:t>
            </a:r>
          </a:p>
          <a:p>
            <a:pPr lvl="2" algn="l" rtl="0"/>
            <a:r>
              <a:rPr lang="en-US" altLang="ar-SA" sz="2400" dirty="0">
                <a:latin typeface="Times New Roman" pitchFamily="18" charset="0"/>
              </a:rPr>
              <a:t>A series that contains a trend is said to be non-stationary</a:t>
            </a:r>
            <a:r>
              <a:rPr lang="en-US" altLang="ar-SA" sz="2400" dirty="0" smtClean="0">
                <a:latin typeface="Times New Roman" pitchFamily="18" charset="0"/>
              </a:rPr>
              <a:t>.</a:t>
            </a:r>
            <a:endParaRPr lang="en-US" altLang="ar-SA" sz="2400" dirty="0">
              <a:latin typeface="Times New Roman" pitchFamily="18" charset="0"/>
            </a:endParaRP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31</a:t>
            </a:fld>
            <a:endParaRPr lang="en-US"/>
          </a:p>
        </p:txBody>
      </p:sp>
    </p:spTree>
    <p:extLst>
      <p:ext uri="{BB962C8B-B14F-4D97-AF65-F5344CB8AC3E}">
        <p14:creationId xmlns:p14="http://schemas.microsoft.com/office/powerpoint/2010/main" val="18980428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62000"/>
            <a:ext cx="7924800" cy="5410200"/>
          </a:xfrm>
        </p:spPr>
        <p:txBody>
          <a:bodyPr>
            <a:noAutofit/>
          </a:bodyPr>
          <a:lstStyle/>
          <a:p>
            <a:pPr lvl="1" algn="l" rtl="0"/>
            <a:r>
              <a:rPr lang="en-US" altLang="ar-SA" sz="2800" dirty="0">
                <a:latin typeface="Times New Roman" pitchFamily="18" charset="0"/>
              </a:rPr>
              <a:t>Is there seasonal pattern?</a:t>
            </a:r>
          </a:p>
          <a:p>
            <a:pPr lvl="2" algn="l" rtl="0"/>
            <a:r>
              <a:rPr lang="en-US" altLang="ar-SA" sz="2400" dirty="0">
                <a:latin typeface="Times New Roman" pitchFamily="18" charset="0"/>
              </a:rPr>
              <a:t>If a series has a seasonal pattern, there will be a significant autocorrelation coefficient at the seasonal time lag or multiples of the seasonal lag.</a:t>
            </a:r>
          </a:p>
          <a:p>
            <a:pPr lvl="2" algn="l" rtl="0"/>
            <a:r>
              <a:rPr lang="en-US" altLang="ar-SA" sz="2400" dirty="0">
                <a:latin typeface="Times New Roman" pitchFamily="18" charset="0"/>
              </a:rPr>
              <a:t>The seasonal lag is 4 for quarterly data and 12 for monthly data.</a:t>
            </a:r>
          </a:p>
          <a:p>
            <a:pPr lvl="1" algn="l" rtl="0"/>
            <a:r>
              <a:rPr lang="en-US" altLang="ar-SA" sz="2800" dirty="0">
                <a:latin typeface="Times New Roman" pitchFamily="18" charset="0"/>
              </a:rPr>
              <a:t>Is it stationary?</a:t>
            </a:r>
          </a:p>
          <a:p>
            <a:pPr lvl="2" algn="l" rtl="0"/>
            <a:r>
              <a:rPr lang="en-US" altLang="ar-SA" sz="2400" dirty="0">
                <a:latin typeface="Times New Roman" pitchFamily="18" charset="0"/>
              </a:rPr>
              <a:t>A stationary time series is one whose basic statistical properties, such as the mean and variance, remain constant over time.</a:t>
            </a:r>
          </a:p>
          <a:p>
            <a:pPr lvl="2" algn="l" rtl="0"/>
            <a:r>
              <a:rPr lang="en-US" altLang="ar-SA" sz="2400" dirty="0">
                <a:latin typeface="Times New Roman" pitchFamily="18" charset="0"/>
              </a:rPr>
              <a:t>Autocorrelation coefficients for a stationary series decline to zero fairly rapidly, generally after the second or third time lag.</a:t>
            </a:r>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32</a:t>
            </a:fld>
            <a:endParaRPr lang="en-US"/>
          </a:p>
        </p:txBody>
      </p:sp>
    </p:spTree>
    <p:extLst>
      <p:ext uri="{BB962C8B-B14F-4D97-AF65-F5344CB8AC3E}">
        <p14:creationId xmlns:p14="http://schemas.microsoft.com/office/powerpoint/2010/main" val="11264366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7620000" cy="4800600"/>
          </a:xfrm>
        </p:spPr>
        <p:txBody>
          <a:bodyPr>
            <a:normAutofit/>
          </a:bodyPr>
          <a:lstStyle/>
          <a:p>
            <a:pPr algn="l" rtl="0"/>
            <a:r>
              <a:rPr lang="en-US" altLang="ar-SA" sz="2800" dirty="0">
                <a:latin typeface="Times New Roman" pitchFamily="18" charset="0"/>
              </a:rPr>
              <a:t>To determine whether the autocorrelation at lag k is significantly different from zero, the following hypothesis and rule of thumb may be used.</a:t>
            </a:r>
          </a:p>
          <a:p>
            <a:pPr lvl="2" algn="l" rtl="0"/>
            <a:r>
              <a:rPr lang="en-US" altLang="ar-SA" sz="2800" dirty="0">
                <a:latin typeface="Times New Roman" pitchFamily="18" charset="0"/>
                <a:sym typeface="Symbol" pitchFamily="18" charset="2"/>
              </a:rPr>
              <a:t>H</a:t>
            </a:r>
            <a:r>
              <a:rPr lang="en-US" altLang="ar-SA" sz="2800" baseline="-25000" dirty="0">
                <a:latin typeface="Times New Roman" pitchFamily="18" charset="0"/>
                <a:sym typeface="Symbol" pitchFamily="18" charset="2"/>
              </a:rPr>
              <a:t>0</a:t>
            </a:r>
            <a:r>
              <a:rPr lang="en-US" altLang="ar-SA" sz="2800" dirty="0">
                <a:latin typeface="Times New Roman" pitchFamily="18" charset="0"/>
                <a:sym typeface="Symbol" pitchFamily="18" charset="2"/>
              </a:rPr>
              <a:t>: </a:t>
            </a:r>
            <a:r>
              <a:rPr lang="en-US" altLang="ar-SA" sz="2800" baseline="-25000" dirty="0">
                <a:latin typeface="Times New Roman" pitchFamily="18" charset="0"/>
                <a:sym typeface="Symbol" pitchFamily="18" charset="2"/>
              </a:rPr>
              <a:t>k</a:t>
            </a:r>
            <a:r>
              <a:rPr lang="en-US" altLang="ar-SA" sz="2800" dirty="0">
                <a:latin typeface="Times New Roman" pitchFamily="18" charset="0"/>
                <a:sym typeface="Symbol" pitchFamily="18" charset="2"/>
              </a:rPr>
              <a:t>= 0,	H</a:t>
            </a:r>
            <a:r>
              <a:rPr lang="en-US" altLang="ar-SA" sz="2800" baseline="-25000" dirty="0">
                <a:latin typeface="Times New Roman" pitchFamily="18" charset="0"/>
                <a:sym typeface="Symbol" pitchFamily="18" charset="2"/>
              </a:rPr>
              <a:t>a</a:t>
            </a:r>
            <a:r>
              <a:rPr lang="en-US" altLang="ar-SA" sz="2800" dirty="0">
                <a:latin typeface="Times New Roman" pitchFamily="18" charset="0"/>
                <a:sym typeface="Symbol" pitchFamily="18" charset="2"/>
              </a:rPr>
              <a:t>: </a:t>
            </a:r>
            <a:r>
              <a:rPr lang="en-US" altLang="ar-SA" sz="2800" baseline="-25000" dirty="0">
                <a:latin typeface="Times New Roman" pitchFamily="18" charset="0"/>
                <a:sym typeface="Symbol" pitchFamily="18" charset="2"/>
              </a:rPr>
              <a:t>k </a:t>
            </a:r>
            <a:r>
              <a:rPr lang="en-US" altLang="ar-SA" sz="2800" dirty="0">
                <a:latin typeface="Times New Roman" pitchFamily="18" charset="0"/>
                <a:sym typeface="Symbol" pitchFamily="18" charset="2"/>
              </a:rPr>
              <a:t>  0</a:t>
            </a:r>
          </a:p>
          <a:p>
            <a:pPr lvl="2" algn="l" rtl="0"/>
            <a:r>
              <a:rPr lang="en-US" altLang="ar-SA" sz="2800" dirty="0">
                <a:latin typeface="Times New Roman" pitchFamily="18" charset="0"/>
                <a:sym typeface="Symbol" pitchFamily="18" charset="2"/>
              </a:rPr>
              <a:t>For any k, reject H</a:t>
            </a:r>
            <a:r>
              <a:rPr lang="en-US" altLang="ar-SA" sz="2800" baseline="-25000" dirty="0">
                <a:latin typeface="Times New Roman" pitchFamily="18" charset="0"/>
                <a:sym typeface="Symbol" pitchFamily="18" charset="2"/>
              </a:rPr>
              <a:t>0</a:t>
            </a:r>
            <a:r>
              <a:rPr lang="en-US" altLang="ar-SA" sz="2800" dirty="0">
                <a:latin typeface="Times New Roman" pitchFamily="18" charset="0"/>
                <a:sym typeface="Symbol" pitchFamily="18" charset="2"/>
              </a:rPr>
              <a:t> if </a:t>
            </a:r>
            <a:endParaRPr lang="en-US" altLang="ar-SA" sz="2800" dirty="0" smtClean="0">
              <a:latin typeface="Times New Roman" pitchFamily="18" charset="0"/>
              <a:sym typeface="Symbol" pitchFamily="18" charset="2"/>
            </a:endParaRPr>
          </a:p>
          <a:p>
            <a:pPr marL="777240" lvl="2" indent="0" algn="l" rtl="0">
              <a:buNone/>
            </a:pPr>
            <a:endParaRPr lang="en-US" altLang="ar-SA" sz="2800" dirty="0">
              <a:latin typeface="Times New Roman" pitchFamily="18" charset="0"/>
              <a:sym typeface="Symbol" pitchFamily="18" charset="2"/>
            </a:endParaRPr>
          </a:p>
          <a:p>
            <a:pPr lvl="2" algn="l" rtl="0"/>
            <a:r>
              <a:rPr lang="en-US" altLang="ar-SA" sz="2400" dirty="0">
                <a:latin typeface="Times New Roman" pitchFamily="18" charset="0"/>
                <a:sym typeface="Symbol" pitchFamily="18" charset="2"/>
              </a:rPr>
              <a:t>Where n is the number of observations.</a:t>
            </a:r>
          </a:p>
          <a:p>
            <a:pPr lvl="2" algn="l" rtl="0"/>
            <a:r>
              <a:rPr lang="en-US" altLang="ar-SA" sz="2400" dirty="0">
                <a:latin typeface="Times New Roman" pitchFamily="18" charset="0"/>
                <a:sym typeface="Symbol" pitchFamily="18" charset="2"/>
              </a:rPr>
              <a:t>This rule of thumb is for  = 5%</a:t>
            </a:r>
          </a:p>
          <a:p>
            <a:pPr algn="l" rtl="0"/>
            <a:endParaRPr lang="ar-SA"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4251875974"/>
              </p:ext>
            </p:extLst>
          </p:nvPr>
        </p:nvGraphicFramePr>
        <p:xfrm>
          <a:off x="5029200" y="2895600"/>
          <a:ext cx="1371600" cy="1005321"/>
        </p:xfrm>
        <a:graphic>
          <a:graphicData uri="http://schemas.openxmlformats.org/presentationml/2006/ole">
            <mc:AlternateContent xmlns:mc="http://schemas.openxmlformats.org/markup-compatibility/2006">
              <mc:Choice xmlns:v="urn:schemas-microsoft-com:vml" Requires="v">
                <p:oleObj spid="_x0000_s2058" name="Equation" r:id="rId3" imgW="571252" imgH="418918" progId="Equation.3">
                  <p:embed/>
                </p:oleObj>
              </mc:Choice>
              <mc:Fallback>
                <p:oleObj name="Equation" r:id="rId3" imgW="571252" imgH="418918"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2895600"/>
                        <a:ext cx="1371600" cy="1005321"/>
                      </a:xfrm>
                      <a:prstGeom prst="rect">
                        <a:avLst/>
                      </a:prstGeom>
                      <a:noFill/>
                      <a:ln>
                        <a:noFill/>
                      </a:ln>
                      <a:effectLst/>
                    </p:spPr>
                  </p:pic>
                </p:oleObj>
              </mc:Fallback>
            </mc:AlternateContent>
          </a:graphicData>
        </a:graphic>
      </p:graphicFrame>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33</a:t>
            </a:fld>
            <a:endParaRPr lang="en-US"/>
          </a:p>
        </p:txBody>
      </p:sp>
    </p:spTree>
    <p:extLst>
      <p:ext uri="{BB962C8B-B14F-4D97-AF65-F5344CB8AC3E}">
        <p14:creationId xmlns:p14="http://schemas.microsoft.com/office/powerpoint/2010/main" val="5733623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7620000" cy="4800600"/>
          </a:xfrm>
        </p:spPr>
        <p:txBody>
          <a:bodyPr>
            <a:normAutofit/>
          </a:bodyPr>
          <a:lstStyle/>
          <a:p>
            <a:pPr algn="l" rtl="0"/>
            <a:r>
              <a:rPr lang="en-US" altLang="ar-SA" sz="2800" dirty="0">
                <a:latin typeface="Times New Roman" pitchFamily="18" charset="0"/>
              </a:rPr>
              <a:t>The hypothesis test developed to determine whether a particular autocorrelation coefficient is significantly different from zero is:</a:t>
            </a:r>
          </a:p>
          <a:p>
            <a:pPr algn="l" rtl="0"/>
            <a:r>
              <a:rPr lang="en-US" altLang="ar-SA" sz="2800" dirty="0" smtClean="0">
                <a:latin typeface="Times New Roman" pitchFamily="18" charset="0"/>
              </a:rPr>
              <a:t>Hypotheses:</a:t>
            </a:r>
            <a:endParaRPr lang="en-US" altLang="ar-SA" sz="2800" dirty="0">
              <a:latin typeface="Times New Roman" pitchFamily="18" charset="0"/>
            </a:endParaRPr>
          </a:p>
          <a:p>
            <a:pPr lvl="2" algn="l" rtl="0"/>
            <a:r>
              <a:rPr lang="en-US" altLang="ar-SA" sz="2400" dirty="0">
                <a:latin typeface="Times New Roman" pitchFamily="18" charset="0"/>
                <a:sym typeface="Symbol" pitchFamily="18" charset="2"/>
              </a:rPr>
              <a:t>H</a:t>
            </a:r>
            <a:r>
              <a:rPr lang="en-US" altLang="ar-SA" sz="2400" baseline="-25000" dirty="0">
                <a:latin typeface="Times New Roman" pitchFamily="18" charset="0"/>
                <a:sym typeface="Symbol" pitchFamily="18" charset="2"/>
              </a:rPr>
              <a:t>0</a:t>
            </a:r>
            <a:r>
              <a:rPr lang="en-US" altLang="ar-SA" sz="2400" dirty="0">
                <a:latin typeface="Times New Roman" pitchFamily="18" charset="0"/>
                <a:sym typeface="Symbol" pitchFamily="18" charset="2"/>
              </a:rPr>
              <a:t>: </a:t>
            </a:r>
            <a:r>
              <a:rPr lang="en-US" altLang="ar-SA" sz="2400" baseline="-25000" dirty="0">
                <a:latin typeface="Times New Roman" pitchFamily="18" charset="0"/>
                <a:sym typeface="Symbol" pitchFamily="18" charset="2"/>
              </a:rPr>
              <a:t>k</a:t>
            </a:r>
            <a:r>
              <a:rPr lang="en-US" altLang="ar-SA" sz="2400" dirty="0">
                <a:latin typeface="Times New Roman" pitchFamily="18" charset="0"/>
                <a:sym typeface="Symbol" pitchFamily="18" charset="2"/>
              </a:rPr>
              <a:t>= 0,	H</a:t>
            </a:r>
            <a:r>
              <a:rPr lang="en-US" altLang="ar-SA" sz="2400" baseline="-25000" dirty="0">
                <a:latin typeface="Times New Roman" pitchFamily="18" charset="0"/>
                <a:sym typeface="Symbol" pitchFamily="18" charset="2"/>
              </a:rPr>
              <a:t>a</a:t>
            </a:r>
            <a:r>
              <a:rPr lang="en-US" altLang="ar-SA" sz="2400" dirty="0">
                <a:latin typeface="Times New Roman" pitchFamily="18" charset="0"/>
                <a:sym typeface="Symbol" pitchFamily="18" charset="2"/>
              </a:rPr>
              <a:t>: </a:t>
            </a:r>
            <a:r>
              <a:rPr lang="en-US" altLang="ar-SA" sz="2400" baseline="-25000" dirty="0">
                <a:latin typeface="Times New Roman" pitchFamily="18" charset="0"/>
                <a:sym typeface="Symbol" pitchFamily="18" charset="2"/>
              </a:rPr>
              <a:t>k </a:t>
            </a:r>
            <a:r>
              <a:rPr lang="en-US" altLang="ar-SA" sz="2400" dirty="0">
                <a:latin typeface="Times New Roman" pitchFamily="18" charset="0"/>
                <a:sym typeface="Symbol" pitchFamily="18" charset="2"/>
              </a:rPr>
              <a:t>  0</a:t>
            </a:r>
          </a:p>
          <a:p>
            <a:pPr algn="l" rtl="0"/>
            <a:r>
              <a:rPr lang="en-US" altLang="ar-SA" sz="2800" dirty="0">
                <a:latin typeface="Times New Roman" pitchFamily="18" charset="0"/>
              </a:rPr>
              <a:t>Test Statistic:</a:t>
            </a:r>
          </a:p>
          <a:p>
            <a:pPr algn="l" rtl="0"/>
            <a:endParaRPr lang="en-US" sz="2800" dirty="0" smtClean="0"/>
          </a:p>
          <a:p>
            <a:pPr algn="l" rtl="0"/>
            <a:endParaRPr lang="en-US" sz="2800" dirty="0"/>
          </a:p>
          <a:p>
            <a:pPr algn="l" rtl="0"/>
            <a:r>
              <a:rPr lang="en-US" altLang="ar-SA" sz="2800" dirty="0">
                <a:latin typeface="Times New Roman" pitchFamily="18" charset="0"/>
                <a:sym typeface="Symbol" pitchFamily="18" charset="2"/>
              </a:rPr>
              <a:t>Reject H</a:t>
            </a:r>
            <a:r>
              <a:rPr lang="en-US" altLang="ar-SA" sz="2800" baseline="-25000" dirty="0">
                <a:latin typeface="Times New Roman" pitchFamily="18" charset="0"/>
                <a:sym typeface="Symbol" pitchFamily="18" charset="2"/>
              </a:rPr>
              <a:t>0</a:t>
            </a:r>
            <a:r>
              <a:rPr lang="en-US" altLang="ar-SA" sz="2800" dirty="0">
                <a:latin typeface="Times New Roman" pitchFamily="18" charset="0"/>
                <a:sym typeface="Symbol" pitchFamily="18" charset="2"/>
              </a:rPr>
              <a:t> if </a:t>
            </a:r>
          </a:p>
          <a:p>
            <a:pPr algn="l" rtl="0"/>
            <a:endParaRPr lang="ar-SA"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2567309359"/>
              </p:ext>
            </p:extLst>
          </p:nvPr>
        </p:nvGraphicFramePr>
        <p:xfrm>
          <a:off x="3200400" y="3429000"/>
          <a:ext cx="1752600" cy="1103062"/>
        </p:xfrm>
        <a:graphic>
          <a:graphicData uri="http://schemas.openxmlformats.org/presentationml/2006/ole">
            <mc:AlternateContent xmlns:mc="http://schemas.openxmlformats.org/markup-compatibility/2006">
              <mc:Choice xmlns:v="urn:schemas-microsoft-com:vml" Requires="v">
                <p:oleObj spid="_x0000_s3088" name="Equation" r:id="rId3" imgW="799753" imgH="431613" progId="Equation.3">
                  <p:embed/>
                </p:oleObj>
              </mc:Choice>
              <mc:Fallback>
                <p:oleObj name="Equation" r:id="rId3" imgW="799753" imgH="431613"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3429000"/>
                        <a:ext cx="1752600" cy="1103062"/>
                      </a:xfrm>
                      <a:prstGeom prst="rect">
                        <a:avLst/>
                      </a:prstGeom>
                      <a:noFill/>
                      <a:ln>
                        <a:noFill/>
                      </a:ln>
                      <a:effectLst/>
                    </p:spPr>
                  </p:pic>
                </p:oleObj>
              </mc:Fallback>
            </mc:AlternateContent>
          </a:graphicData>
        </a:graphic>
      </p:graphicFrame>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34</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340229838"/>
              </p:ext>
            </p:extLst>
          </p:nvPr>
        </p:nvGraphicFramePr>
        <p:xfrm>
          <a:off x="2743200" y="5334000"/>
          <a:ext cx="4343400" cy="546100"/>
        </p:xfrm>
        <a:graphic>
          <a:graphicData uri="http://schemas.openxmlformats.org/presentationml/2006/ole">
            <mc:AlternateContent xmlns:mc="http://schemas.openxmlformats.org/markup-compatibility/2006">
              <mc:Choice xmlns:v="urn:schemas-microsoft-com:vml" Requires="v">
                <p:oleObj spid="_x0000_s3089" name="Equation" r:id="rId5" imgW="1917700" imgH="241300" progId="Equation.3">
                  <p:embed/>
                </p:oleObj>
              </mc:Choice>
              <mc:Fallback>
                <p:oleObj name="Equation" r:id="rId5" imgW="1917700" imgH="2413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5334000"/>
                        <a:ext cx="434340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1625916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7620000" cy="4800600"/>
          </a:xfrm>
        </p:spPr>
        <p:txBody>
          <a:bodyPr>
            <a:normAutofit/>
          </a:bodyPr>
          <a:lstStyle/>
          <a:p>
            <a:pPr algn="l" rtl="0"/>
            <a:r>
              <a:rPr lang="en-US" altLang="ar-SA" sz="2800" dirty="0">
                <a:latin typeface="Times New Roman" pitchFamily="18" charset="0"/>
              </a:rPr>
              <a:t>The plot of the autocorrelation Function (ACF) versus time lag is called </a:t>
            </a:r>
            <a:r>
              <a:rPr lang="en-US" altLang="ar-SA" sz="2800" dirty="0" err="1">
                <a:latin typeface="Times New Roman" pitchFamily="18" charset="0"/>
              </a:rPr>
              <a:t>Correlogram</a:t>
            </a:r>
            <a:r>
              <a:rPr lang="en-US" altLang="ar-SA" sz="2800" dirty="0">
                <a:latin typeface="Times New Roman" pitchFamily="18" charset="0"/>
              </a:rPr>
              <a:t>.</a:t>
            </a:r>
          </a:p>
          <a:p>
            <a:pPr algn="l" rtl="0"/>
            <a:r>
              <a:rPr lang="en-US" altLang="ar-SA" sz="2800" dirty="0">
                <a:latin typeface="Times New Roman" pitchFamily="18" charset="0"/>
              </a:rPr>
              <a:t>The horizontal scale is the time lag</a:t>
            </a:r>
          </a:p>
          <a:p>
            <a:pPr algn="l" rtl="0"/>
            <a:r>
              <a:rPr lang="en-US" altLang="ar-SA" sz="2800" dirty="0">
                <a:latin typeface="Times New Roman" pitchFamily="18" charset="0"/>
              </a:rPr>
              <a:t>The vertical axis is the autocorrelation coefficient.</a:t>
            </a:r>
          </a:p>
          <a:p>
            <a:pPr algn="l" rtl="0"/>
            <a:r>
              <a:rPr lang="en-US" altLang="ar-SA" sz="2800" dirty="0">
                <a:latin typeface="Times New Roman" pitchFamily="18" charset="0"/>
              </a:rPr>
              <a:t>Patterns in a </a:t>
            </a:r>
            <a:r>
              <a:rPr lang="en-US" altLang="ar-SA" sz="2800" dirty="0" err="1">
                <a:latin typeface="Times New Roman" pitchFamily="18" charset="0"/>
              </a:rPr>
              <a:t>Correlogram</a:t>
            </a:r>
            <a:r>
              <a:rPr lang="en-US" altLang="ar-SA" sz="2800" dirty="0">
                <a:latin typeface="Times New Roman" pitchFamily="18" charset="0"/>
              </a:rPr>
              <a:t> are used to analyze key features of data.  </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35</a:t>
            </a:fld>
            <a:endParaRPr lang="en-US"/>
          </a:p>
        </p:txBody>
      </p:sp>
    </p:spTree>
    <p:extLst>
      <p:ext uri="{BB962C8B-B14F-4D97-AF65-F5344CB8AC3E}">
        <p14:creationId xmlns:p14="http://schemas.microsoft.com/office/powerpoint/2010/main" val="15369338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altLang="ar-SA" sz="4000" dirty="0" smtClean="0">
                <a:latin typeface="Times New Roman" pitchFamily="18" charset="0"/>
              </a:rPr>
              <a:t>Example1: Mobil </a:t>
            </a:r>
            <a:r>
              <a:rPr lang="en-US" altLang="ar-SA" sz="4000" dirty="0">
                <a:latin typeface="Times New Roman" pitchFamily="18" charset="0"/>
              </a:rPr>
              <a:t>Home Shipment</a:t>
            </a:r>
            <a:endParaRPr lang="ar-SA" sz="4000" dirty="0"/>
          </a:p>
        </p:txBody>
      </p:sp>
      <p:sp>
        <p:nvSpPr>
          <p:cNvPr id="3" name="Content Placeholder 2"/>
          <p:cNvSpPr>
            <a:spLocks noGrp="1"/>
          </p:cNvSpPr>
          <p:nvPr>
            <p:ph idx="1"/>
          </p:nvPr>
        </p:nvSpPr>
        <p:spPr>
          <a:xfrm>
            <a:off x="457200" y="1600201"/>
            <a:ext cx="7467600" cy="914399"/>
          </a:xfrm>
        </p:spPr>
        <p:txBody>
          <a:bodyPr/>
          <a:lstStyle/>
          <a:p>
            <a:pPr algn="l" rtl="0"/>
            <a:r>
              <a:rPr lang="en-US" altLang="ar-SA" dirty="0" err="1">
                <a:latin typeface="Times New Roman" pitchFamily="18" charset="0"/>
              </a:rPr>
              <a:t>Correlograms</a:t>
            </a:r>
            <a:r>
              <a:rPr lang="en-US" altLang="ar-SA" dirty="0">
                <a:latin typeface="Times New Roman" pitchFamily="18" charset="0"/>
              </a:rPr>
              <a:t> for the mobile home shipment</a:t>
            </a:r>
          </a:p>
          <a:p>
            <a:pPr algn="l" rtl="0"/>
            <a:r>
              <a:rPr lang="en-US" altLang="ar-SA" dirty="0">
                <a:latin typeface="Times New Roman" pitchFamily="18" charset="0"/>
              </a:rPr>
              <a:t>Note that this is quarterly data</a:t>
            </a:r>
          </a:p>
          <a:p>
            <a:pPr algn="l" rtl="0">
              <a:buFont typeface="Wingdings" pitchFamily="2" charset="2"/>
              <a:buNone/>
            </a:pPr>
            <a:endParaRPr lang="en-US" altLang="ar-SA" dirty="0">
              <a:latin typeface="Times New Roman" pitchFamily="18" charset="0"/>
            </a:endParaRPr>
          </a:p>
          <a:p>
            <a:pPr algn="l" rtl="0"/>
            <a:endParaRPr lang="ar-SA" dirty="0"/>
          </a:p>
        </p:txBody>
      </p:sp>
      <p:graphicFrame>
        <p:nvGraphicFramePr>
          <p:cNvPr id="4" name="Object 3"/>
          <p:cNvGraphicFramePr>
            <a:graphicFrameLocks noChangeAspect="1"/>
          </p:cNvGraphicFramePr>
          <p:nvPr>
            <p:extLst>
              <p:ext uri="{D42A27DB-BD31-4B8C-83A1-F6EECF244321}">
                <p14:modId xmlns:p14="http://schemas.microsoft.com/office/powerpoint/2010/main" val="3312364184"/>
              </p:ext>
            </p:extLst>
          </p:nvPr>
        </p:nvGraphicFramePr>
        <p:xfrm>
          <a:off x="533399" y="2514600"/>
          <a:ext cx="7576611" cy="3581400"/>
        </p:xfrm>
        <a:graphic>
          <a:graphicData uri="http://schemas.openxmlformats.org/presentationml/2006/ole">
            <mc:AlternateContent xmlns:mc="http://schemas.openxmlformats.org/markup-compatibility/2006">
              <mc:Choice xmlns:v="urn:schemas-microsoft-com:vml" Requires="v">
                <p:oleObj spid="_x0000_s5130" name="Chart" r:id="rId3" imgW="5248656" imgH="1952943" progId="Excel.Chart.8">
                  <p:embed/>
                </p:oleObj>
              </mc:Choice>
              <mc:Fallback>
                <p:oleObj name="Chart" r:id="rId3" imgW="5248656" imgH="1952943" progId="Excel.Char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399" y="2514600"/>
                        <a:ext cx="7576611" cy="3581400"/>
                      </a:xfrm>
                      <a:prstGeom prst="rect">
                        <a:avLst/>
                      </a:prstGeom>
                      <a:noFill/>
                      <a:ln>
                        <a:noFill/>
                      </a:ln>
                      <a:effectLst/>
                    </p:spPr>
                  </p:pic>
                </p:oleObj>
              </mc:Fallback>
            </mc:AlternateContent>
          </a:graphicData>
        </a:graphic>
      </p:graphicFrame>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36</a:t>
            </a:fld>
            <a:endParaRPr lang="en-US"/>
          </a:p>
        </p:txBody>
      </p:sp>
    </p:spTree>
    <p:extLst>
      <p:ext uri="{BB962C8B-B14F-4D97-AF65-F5344CB8AC3E}">
        <p14:creationId xmlns:p14="http://schemas.microsoft.com/office/powerpoint/2010/main" val="41331654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000" dirty="0" smtClean="0"/>
              <a:t>Example2: Japanese </a:t>
            </a:r>
            <a:r>
              <a:rPr lang="en-US" sz="4000" dirty="0"/>
              <a:t>exchange Rate</a:t>
            </a:r>
            <a:endParaRPr lang="ar-SA" sz="4000" dirty="0"/>
          </a:p>
        </p:txBody>
      </p:sp>
      <p:sp>
        <p:nvSpPr>
          <p:cNvPr id="3" name="Content Placeholder 2"/>
          <p:cNvSpPr>
            <a:spLocks noGrp="1"/>
          </p:cNvSpPr>
          <p:nvPr>
            <p:ph idx="1"/>
          </p:nvPr>
        </p:nvSpPr>
        <p:spPr>
          <a:xfrm>
            <a:off x="457200" y="1600200"/>
            <a:ext cx="7772400" cy="4800600"/>
          </a:xfrm>
        </p:spPr>
        <p:txBody>
          <a:bodyPr>
            <a:normAutofit/>
          </a:bodyPr>
          <a:lstStyle/>
          <a:p>
            <a:pPr algn="l" rtl="0"/>
            <a:r>
              <a:rPr lang="en-US" altLang="ar-SA" sz="2800" dirty="0">
                <a:latin typeface="Times New Roman" pitchFamily="18" charset="0"/>
                <a:cs typeface="Times New Roman" pitchFamily="18" charset="0"/>
              </a:rPr>
              <a:t>As the world’s economy becomes increasingly interdependent, various exchange rates between currencies have become important in making business decisions. For many U.S. businesses, The Japanese exchange rate (in yen per U.S. dollar) is an important decision variable. A time series plot of the Japanese-yen U.S.-dollar exchange rate is shown below. On the basis of this plot, would you say the data is stationary? Is there any seasonal component to this time series plot?</a:t>
            </a:r>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37</a:t>
            </a:fld>
            <a:endParaRPr lang="en-US"/>
          </a:p>
        </p:txBody>
      </p:sp>
    </p:spTree>
    <p:extLst>
      <p:ext uri="{BB962C8B-B14F-4D97-AF65-F5344CB8AC3E}">
        <p14:creationId xmlns:p14="http://schemas.microsoft.com/office/powerpoint/2010/main" val="29932006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610815825"/>
              </p:ext>
            </p:extLst>
          </p:nvPr>
        </p:nvGraphicFramePr>
        <p:xfrm>
          <a:off x="228600" y="990600"/>
          <a:ext cx="8077200" cy="5105400"/>
        </p:xfrm>
        <a:graphic>
          <a:graphicData uri="http://schemas.openxmlformats.org/presentationml/2006/ole">
            <mc:AlternateContent xmlns:mc="http://schemas.openxmlformats.org/markup-compatibility/2006">
              <mc:Choice xmlns:v="urn:schemas-microsoft-com:vml" Requires="v">
                <p:oleObj spid="_x0000_s6154" name="Chart" r:id="rId3" imgW="5715381" imgH="2829243" progId="Excel.Chart.8">
                  <p:embed/>
                </p:oleObj>
              </mc:Choice>
              <mc:Fallback>
                <p:oleObj name="Chart" r:id="rId3" imgW="5715381" imgH="2829243" progId="Excel.Char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990600"/>
                        <a:ext cx="8077200" cy="5105400"/>
                      </a:xfrm>
                      <a:prstGeom prst="rect">
                        <a:avLst/>
                      </a:prstGeom>
                      <a:solidFill>
                        <a:schemeClr val="accent1">
                          <a:lumMod val="20000"/>
                          <a:lumOff val="80000"/>
                        </a:schemeClr>
                      </a:solidFill>
                      <a:ln>
                        <a:noFill/>
                      </a:ln>
                      <a:effectLst/>
                    </p:spPr>
                  </p:pic>
                </p:oleObj>
              </mc:Fallback>
            </mc:AlternateContent>
          </a:graphicData>
        </a:graphic>
      </p:graphicFrame>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38</a:t>
            </a:fld>
            <a:endParaRPr lang="en-US"/>
          </a:p>
        </p:txBody>
      </p:sp>
    </p:spTree>
    <p:extLst>
      <p:ext uri="{BB962C8B-B14F-4D97-AF65-F5344CB8AC3E}">
        <p14:creationId xmlns:p14="http://schemas.microsoft.com/office/powerpoint/2010/main" val="18383238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4267200" cy="5334000"/>
          </a:xfrm>
        </p:spPr>
        <p:txBody>
          <a:bodyPr>
            <a:normAutofit/>
          </a:bodyPr>
          <a:lstStyle/>
          <a:p>
            <a:pPr algn="l" rtl="0">
              <a:lnSpc>
                <a:spcPct val="90000"/>
              </a:lnSpc>
            </a:pPr>
            <a:r>
              <a:rPr lang="en-US" altLang="ar-SA" sz="2400" dirty="0">
                <a:latin typeface="Times New Roman" pitchFamily="18" charset="0"/>
              </a:rPr>
              <a:t>Here is the autocorrelation structure for EXRJ.</a:t>
            </a:r>
          </a:p>
          <a:p>
            <a:pPr algn="l" rtl="0">
              <a:lnSpc>
                <a:spcPct val="90000"/>
              </a:lnSpc>
            </a:pPr>
            <a:r>
              <a:rPr lang="en-US" altLang="ar-SA" sz="2400" dirty="0">
                <a:latin typeface="Times New Roman" pitchFamily="18" charset="0"/>
              </a:rPr>
              <a:t>With a sample size of </a:t>
            </a:r>
            <a:r>
              <a:rPr lang="en-US" altLang="ar-SA" sz="2400" dirty="0" smtClean="0">
                <a:latin typeface="Times New Roman" pitchFamily="18" charset="0"/>
              </a:rPr>
              <a:t>24, </a:t>
            </a:r>
            <a:r>
              <a:rPr lang="en-US" altLang="ar-SA" sz="2400" dirty="0">
                <a:latin typeface="Times New Roman" pitchFamily="18" charset="0"/>
              </a:rPr>
              <a:t>the critical value is</a:t>
            </a:r>
          </a:p>
          <a:p>
            <a:pPr algn="l" rtl="0">
              <a:lnSpc>
                <a:spcPct val="90000"/>
              </a:lnSpc>
            </a:pPr>
            <a:endParaRPr lang="en-US" altLang="ar-SA" sz="2400" dirty="0">
              <a:latin typeface="Times New Roman" pitchFamily="18" charset="0"/>
            </a:endParaRPr>
          </a:p>
          <a:p>
            <a:pPr algn="l" rtl="0">
              <a:lnSpc>
                <a:spcPct val="90000"/>
              </a:lnSpc>
            </a:pPr>
            <a:endParaRPr lang="en-US" altLang="ar-SA" sz="2400" dirty="0" smtClean="0">
              <a:latin typeface="Times New Roman" pitchFamily="18" charset="0"/>
            </a:endParaRPr>
          </a:p>
          <a:p>
            <a:pPr algn="l" rtl="0">
              <a:lnSpc>
                <a:spcPct val="90000"/>
              </a:lnSpc>
            </a:pPr>
            <a:endParaRPr lang="en-US" altLang="ar-SA" sz="2400" dirty="0">
              <a:latin typeface="Times New Roman" pitchFamily="18" charset="0"/>
            </a:endParaRPr>
          </a:p>
          <a:p>
            <a:pPr algn="l" rtl="0">
              <a:lnSpc>
                <a:spcPct val="90000"/>
              </a:lnSpc>
            </a:pPr>
            <a:r>
              <a:rPr lang="en-US" altLang="ar-SA" sz="2400" dirty="0">
                <a:latin typeface="Times New Roman" pitchFamily="18" charset="0"/>
              </a:rPr>
              <a:t>This is the approximate 95% critical value for rejecting the null hypothesis of zero autocorrelation at lag K.</a:t>
            </a:r>
          </a:p>
          <a:p>
            <a:pPr algn="l" rtl="0"/>
            <a:endParaRPr lang="ar-SA" sz="2400" dirty="0"/>
          </a:p>
        </p:txBody>
      </p:sp>
      <p:graphicFrame>
        <p:nvGraphicFramePr>
          <p:cNvPr id="4" name="Object 3"/>
          <p:cNvGraphicFramePr>
            <a:graphicFrameLocks noChangeAspect="1"/>
          </p:cNvGraphicFramePr>
          <p:nvPr>
            <p:extLst>
              <p:ext uri="{D42A27DB-BD31-4B8C-83A1-F6EECF244321}">
                <p14:modId xmlns:p14="http://schemas.microsoft.com/office/powerpoint/2010/main" val="3319384846"/>
              </p:ext>
            </p:extLst>
          </p:nvPr>
        </p:nvGraphicFramePr>
        <p:xfrm>
          <a:off x="1447799" y="2619375"/>
          <a:ext cx="2113469" cy="733425"/>
        </p:xfrm>
        <a:graphic>
          <a:graphicData uri="http://schemas.openxmlformats.org/presentationml/2006/ole">
            <mc:AlternateContent xmlns:mc="http://schemas.openxmlformats.org/markup-compatibility/2006">
              <mc:Choice xmlns:v="urn:schemas-microsoft-com:vml" Requires="v">
                <p:oleObj spid="_x0000_s7190" name="Equation" r:id="rId3" imgW="1206500" imgH="419100" progId="Equation.3">
                  <p:embed/>
                </p:oleObj>
              </mc:Choice>
              <mc:Fallback>
                <p:oleObj name="Equation" r:id="rId3" imgW="1206500" imgH="4191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799" y="2619375"/>
                        <a:ext cx="2113469" cy="733425"/>
                      </a:xfrm>
                      <a:prstGeom prst="rect">
                        <a:avLst/>
                      </a:prstGeom>
                      <a:no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348777874"/>
              </p:ext>
            </p:extLst>
          </p:nvPr>
        </p:nvGraphicFramePr>
        <p:xfrm>
          <a:off x="5029200" y="1085850"/>
          <a:ext cx="3130550" cy="4476750"/>
        </p:xfrm>
        <a:graphic>
          <a:graphicData uri="http://schemas.openxmlformats.org/presentationml/2006/ole">
            <mc:AlternateContent xmlns:mc="http://schemas.openxmlformats.org/markup-compatibility/2006">
              <mc:Choice xmlns:v="urn:schemas-microsoft-com:vml" Requires="v">
                <p:oleObj spid="_x0000_s7191" name="Worksheet" r:id="rId5" imgW="1295400" imgH="2052828" progId="Excel.Sheet.8">
                  <p:embed/>
                </p:oleObj>
              </mc:Choice>
              <mc:Fallback>
                <p:oleObj name="Worksheet" r:id="rId5" imgW="1295400" imgH="2052828" progId="Excel.Sheet.8">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085850"/>
                        <a:ext cx="3130550" cy="4476750"/>
                      </a:xfrm>
                      <a:prstGeom prst="rect">
                        <a:avLst/>
                      </a:prstGeom>
                      <a:solidFill>
                        <a:schemeClr val="bg2"/>
                      </a:solidFill>
                      <a:ln>
                        <a:noFill/>
                      </a:ln>
                    </p:spPr>
                  </p:pic>
                </p:oleObj>
              </mc:Fallback>
            </mc:AlternateContent>
          </a:graphicData>
        </a:graphic>
      </p:graphicFrame>
      <p:sp>
        <p:nvSpPr>
          <p:cNvPr id="6" name="Footer Placeholder 5"/>
          <p:cNvSpPr>
            <a:spLocks noGrp="1"/>
          </p:cNvSpPr>
          <p:nvPr>
            <p:ph type="ftr" sz="quarter" idx="11"/>
          </p:nvPr>
        </p:nvSpPr>
        <p:spPr/>
        <p:txBody>
          <a:bodyPr/>
          <a:lstStyle/>
          <a:p>
            <a:r>
              <a:rPr lang="en-US" smtClean="0"/>
              <a:t>Dr. Mohammed Alahmed</a:t>
            </a:r>
            <a:endParaRPr lang="en-US"/>
          </a:p>
        </p:txBody>
      </p:sp>
      <p:sp>
        <p:nvSpPr>
          <p:cNvPr id="7" name="Slide Number Placeholder 6"/>
          <p:cNvSpPr>
            <a:spLocks noGrp="1"/>
          </p:cNvSpPr>
          <p:nvPr>
            <p:ph type="sldNum" sz="quarter" idx="12"/>
          </p:nvPr>
        </p:nvSpPr>
        <p:spPr/>
        <p:txBody>
          <a:bodyPr/>
          <a:lstStyle/>
          <a:p>
            <a:fld id="{18071ABD-646C-4EE1-B0A0-58C6D0B2E68C}" type="slidenum">
              <a:rPr lang="en-US" smtClean="0"/>
              <a:t>39</a:t>
            </a:fld>
            <a:endParaRPr lang="en-US"/>
          </a:p>
        </p:txBody>
      </p:sp>
    </p:spTree>
    <p:extLst>
      <p:ext uri="{BB962C8B-B14F-4D97-AF65-F5344CB8AC3E}">
        <p14:creationId xmlns:p14="http://schemas.microsoft.com/office/powerpoint/2010/main" val="1973293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029200" cy="1143000"/>
          </a:xfrm>
        </p:spPr>
        <p:txBody>
          <a:bodyPr>
            <a:normAutofit/>
          </a:bodyPr>
          <a:lstStyle/>
          <a:p>
            <a:pPr rtl="0"/>
            <a:r>
              <a:rPr lang="en-US" sz="4400" dirty="0" smtClean="0"/>
              <a:t>Problem Definition</a:t>
            </a:r>
            <a:endParaRPr lang="en-US" sz="4400" dirty="0"/>
          </a:p>
        </p:txBody>
      </p:sp>
      <p:sp>
        <p:nvSpPr>
          <p:cNvPr id="3" name="Content Placeholder 2"/>
          <p:cNvSpPr>
            <a:spLocks noGrp="1"/>
          </p:cNvSpPr>
          <p:nvPr>
            <p:ph idx="1"/>
          </p:nvPr>
        </p:nvSpPr>
        <p:spPr/>
        <p:txBody>
          <a:bodyPr>
            <a:normAutofit/>
          </a:bodyPr>
          <a:lstStyle/>
          <a:p>
            <a:pPr marL="514350" indent="-514350" algn="l" rtl="0">
              <a:buFont typeface="+mj-lt"/>
              <a:buAutoNum type="arabicPeriod"/>
            </a:pPr>
            <a:r>
              <a:rPr lang="en-US" sz="3200" dirty="0" smtClean="0"/>
              <a:t>Specify the objectives</a:t>
            </a:r>
          </a:p>
          <a:p>
            <a:pPr marL="857250" lvl="1" indent="-457200" algn="l" rtl="0">
              <a:buFont typeface="Arial" panose="020B0604020202020204" pitchFamily="34" charset="0"/>
              <a:buChar char="•"/>
            </a:pPr>
            <a:r>
              <a:rPr lang="en-US" sz="2800" dirty="0" smtClean="0"/>
              <a:t>How the forecast will be used in a decision context.</a:t>
            </a:r>
          </a:p>
          <a:p>
            <a:pPr marL="514350" indent="-514350" algn="l" rtl="0">
              <a:buFont typeface="+mj-lt"/>
              <a:buAutoNum type="arabicPeriod"/>
            </a:pPr>
            <a:r>
              <a:rPr lang="en-US" sz="3200" dirty="0" smtClean="0"/>
              <a:t>Determine what to forecast</a:t>
            </a:r>
          </a:p>
          <a:p>
            <a:pPr marL="857250" lvl="1" indent="-457200" algn="l" rtl="0"/>
            <a:r>
              <a:rPr lang="en-US" sz="2800" dirty="0"/>
              <a:t>Fore example to forecast sales one must decide whether to forecast unit sales or dollar sales, Total sales, or sales by region or product line.</a:t>
            </a:r>
          </a:p>
          <a:p>
            <a:pPr algn="l" rtl="0"/>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5715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4</a:t>
            </a:fld>
            <a:endParaRPr lang="en-US"/>
          </a:p>
        </p:txBody>
      </p:sp>
    </p:spTree>
    <p:extLst>
      <p:ext uri="{BB962C8B-B14F-4D97-AF65-F5344CB8AC3E}">
        <p14:creationId xmlns:p14="http://schemas.microsoft.com/office/powerpoint/2010/main" val="6122523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7086600" cy="838200"/>
          </a:xfrm>
        </p:spPr>
        <p:txBody>
          <a:bodyPr/>
          <a:lstStyle/>
          <a:p>
            <a:pPr algn="l" rtl="0"/>
            <a:r>
              <a:rPr lang="en-US" altLang="ar-SA" dirty="0">
                <a:latin typeface="Times New Roman" pitchFamily="18" charset="0"/>
              </a:rPr>
              <a:t>The </a:t>
            </a:r>
            <a:r>
              <a:rPr lang="en-US" altLang="ar-SA" dirty="0" err="1">
                <a:latin typeface="Times New Roman" pitchFamily="18" charset="0"/>
              </a:rPr>
              <a:t>Correlograms</a:t>
            </a:r>
            <a:r>
              <a:rPr lang="en-US" altLang="ar-SA" dirty="0">
                <a:latin typeface="Times New Roman" pitchFamily="18" charset="0"/>
              </a:rPr>
              <a:t> for EXRJ is given below</a:t>
            </a:r>
          </a:p>
        </p:txBody>
      </p:sp>
      <p:graphicFrame>
        <p:nvGraphicFramePr>
          <p:cNvPr id="4" name="Object 3"/>
          <p:cNvGraphicFramePr>
            <a:graphicFrameLocks noChangeAspect="1"/>
          </p:cNvGraphicFramePr>
          <p:nvPr>
            <p:extLst>
              <p:ext uri="{D42A27DB-BD31-4B8C-83A1-F6EECF244321}">
                <p14:modId xmlns:p14="http://schemas.microsoft.com/office/powerpoint/2010/main" val="2304778901"/>
              </p:ext>
            </p:extLst>
          </p:nvPr>
        </p:nvGraphicFramePr>
        <p:xfrm>
          <a:off x="380999" y="1219200"/>
          <a:ext cx="7783759" cy="4114800"/>
        </p:xfrm>
        <a:graphic>
          <a:graphicData uri="http://schemas.openxmlformats.org/presentationml/2006/ole">
            <mc:AlternateContent xmlns:mc="http://schemas.openxmlformats.org/markup-compatibility/2006">
              <mc:Choice xmlns:v="urn:schemas-microsoft-com:vml" Requires="v">
                <p:oleObj spid="_x0000_s8201" name="Chart" r:id="rId3" imgW="5229606" imgH="1952943" progId="Excel.Chart.8">
                  <p:embed/>
                </p:oleObj>
              </mc:Choice>
              <mc:Fallback>
                <p:oleObj name="Chart" r:id="rId3" imgW="5229606" imgH="1952943" progId="Excel.Char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999" y="1219200"/>
                        <a:ext cx="7783759" cy="4114800"/>
                      </a:xfrm>
                      <a:prstGeom prst="rect">
                        <a:avLst/>
                      </a:prstGeom>
                      <a:noFill/>
                      <a:ln>
                        <a:noFill/>
                      </a:ln>
                      <a:effectLst/>
                    </p:spPr>
                  </p:pic>
                </p:oleObj>
              </mc:Fallback>
            </mc:AlternateContent>
          </a:graphicData>
        </a:graphic>
      </p:graphicFrame>
      <p:sp>
        <p:nvSpPr>
          <p:cNvPr id="5" name="Footer Placeholder 4"/>
          <p:cNvSpPr>
            <a:spLocks noGrp="1"/>
          </p:cNvSpPr>
          <p:nvPr>
            <p:ph type="ftr" sz="quarter" idx="11"/>
          </p:nvPr>
        </p:nvSpPr>
        <p:spPr/>
        <p:txBody>
          <a:bodyPr/>
          <a:lstStyle/>
          <a:p>
            <a:r>
              <a:rPr lang="en-US" smtClean="0"/>
              <a:t>Dr. Mohammed Alahmed</a:t>
            </a:r>
            <a:endParaRPr lang="en-US"/>
          </a:p>
        </p:txBody>
      </p:sp>
      <p:sp>
        <p:nvSpPr>
          <p:cNvPr id="6" name="Slide Number Placeholder 5"/>
          <p:cNvSpPr>
            <a:spLocks noGrp="1"/>
          </p:cNvSpPr>
          <p:nvPr>
            <p:ph type="sldNum" sz="quarter" idx="12"/>
          </p:nvPr>
        </p:nvSpPr>
        <p:spPr/>
        <p:txBody>
          <a:bodyPr/>
          <a:lstStyle/>
          <a:p>
            <a:fld id="{18071ABD-646C-4EE1-B0A0-58C6D0B2E68C}" type="slidenum">
              <a:rPr lang="en-US" smtClean="0"/>
              <a:t>40</a:t>
            </a:fld>
            <a:endParaRPr lang="en-US"/>
          </a:p>
        </p:txBody>
      </p:sp>
      <p:sp>
        <p:nvSpPr>
          <p:cNvPr id="7" name="Rectangle 6"/>
          <p:cNvSpPr/>
          <p:nvPr/>
        </p:nvSpPr>
        <p:spPr>
          <a:xfrm>
            <a:off x="457200" y="5525869"/>
            <a:ext cx="7543800"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altLang="ar-SA" sz="2000" dirty="0">
                <a:latin typeface="Times New Roman" pitchFamily="18" charset="0"/>
              </a:rPr>
              <a:t>Since the autocorrelation coefficients fall to below the critical value after just two periods, we can conclude that there is no trend in the data.</a:t>
            </a:r>
          </a:p>
        </p:txBody>
      </p:sp>
    </p:spTree>
    <p:extLst>
      <p:ext uri="{BB962C8B-B14F-4D97-AF65-F5344CB8AC3E}">
        <p14:creationId xmlns:p14="http://schemas.microsoft.com/office/powerpoint/2010/main" val="162790328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7620000" cy="5334000"/>
          </a:xfrm>
        </p:spPr>
        <p:txBody>
          <a:bodyPr>
            <a:normAutofit fontScale="92500" lnSpcReduction="20000"/>
          </a:bodyPr>
          <a:lstStyle/>
          <a:p>
            <a:pPr algn="l" rtl="0"/>
            <a:r>
              <a:rPr lang="en-US" altLang="ar-SA" sz="2400" dirty="0">
                <a:latin typeface="Times New Roman" pitchFamily="18" charset="0"/>
              </a:rPr>
              <a:t>To check for seasonality </a:t>
            </a:r>
            <a:r>
              <a:rPr lang="en-US" altLang="ar-SA" sz="2400" dirty="0">
                <a:latin typeface="Times New Roman" pitchFamily="18" charset="0"/>
                <a:sym typeface="Symbol" pitchFamily="18" charset="2"/>
              </a:rPr>
              <a:t>at  = .05</a:t>
            </a:r>
            <a:endParaRPr lang="en-US" altLang="ar-SA" sz="2400" dirty="0">
              <a:latin typeface="Times New Roman" pitchFamily="18" charset="0"/>
            </a:endParaRPr>
          </a:p>
          <a:p>
            <a:pPr algn="l" rtl="0"/>
            <a:r>
              <a:rPr lang="en-US" altLang="ar-SA" sz="2400" dirty="0">
                <a:latin typeface="Times New Roman" pitchFamily="18" charset="0"/>
              </a:rPr>
              <a:t>The hypotheses are:</a:t>
            </a:r>
          </a:p>
          <a:p>
            <a:pPr marL="411480" lvl="1" indent="0" algn="l" rtl="0">
              <a:buNone/>
            </a:pPr>
            <a:r>
              <a:rPr lang="en-US" altLang="ar-SA" sz="2400" dirty="0" smtClean="0">
                <a:latin typeface="Times New Roman" pitchFamily="18" charset="0"/>
              </a:rPr>
              <a:t>		H</a:t>
            </a:r>
            <a:r>
              <a:rPr lang="en-US" altLang="ar-SA" sz="2400" baseline="-25000" dirty="0" smtClean="0">
                <a:latin typeface="Times New Roman" pitchFamily="18" charset="0"/>
              </a:rPr>
              <a:t>0</a:t>
            </a:r>
            <a:r>
              <a:rPr lang="en-US" altLang="ar-SA" sz="2400" dirty="0">
                <a:latin typeface="Times New Roman" pitchFamily="18" charset="0"/>
              </a:rPr>
              <a:t>; </a:t>
            </a:r>
            <a:r>
              <a:rPr lang="en-US" altLang="ar-SA" sz="2400" dirty="0">
                <a:latin typeface="Times New Roman" pitchFamily="18" charset="0"/>
                <a:sym typeface="Symbol" pitchFamily="18" charset="2"/>
              </a:rPr>
              <a:t></a:t>
            </a:r>
            <a:r>
              <a:rPr lang="en-US" altLang="ar-SA" sz="2400" baseline="-25000" dirty="0">
                <a:latin typeface="Times New Roman" pitchFamily="18" charset="0"/>
                <a:sym typeface="Symbol" pitchFamily="18" charset="2"/>
              </a:rPr>
              <a:t>12</a:t>
            </a:r>
            <a:r>
              <a:rPr lang="en-US" altLang="ar-SA" sz="2400" dirty="0">
                <a:latin typeface="Times New Roman" pitchFamily="18" charset="0"/>
                <a:sym typeface="Symbol" pitchFamily="18" charset="2"/>
              </a:rPr>
              <a:t> = 0	H</a:t>
            </a:r>
            <a:r>
              <a:rPr lang="en-US" altLang="ar-SA" sz="2400" baseline="-25000" dirty="0">
                <a:latin typeface="Times New Roman" pitchFamily="18" charset="0"/>
                <a:sym typeface="Symbol" pitchFamily="18" charset="2"/>
              </a:rPr>
              <a:t>a</a:t>
            </a:r>
            <a:r>
              <a:rPr lang="en-US" altLang="ar-SA" sz="2400" dirty="0">
                <a:latin typeface="Times New Roman" pitchFamily="18" charset="0"/>
                <a:sym typeface="Symbol" pitchFamily="18" charset="2"/>
              </a:rPr>
              <a:t>:</a:t>
            </a:r>
            <a:r>
              <a:rPr lang="en-US" altLang="ar-SA" sz="2400" baseline="-25000" dirty="0">
                <a:latin typeface="Times New Roman" pitchFamily="18" charset="0"/>
                <a:sym typeface="Symbol" pitchFamily="18" charset="2"/>
              </a:rPr>
              <a:t>12</a:t>
            </a:r>
            <a:r>
              <a:rPr lang="en-US" altLang="ar-SA" sz="2400" dirty="0">
                <a:latin typeface="Times New Roman" pitchFamily="18" charset="0"/>
                <a:sym typeface="Symbol" pitchFamily="18" charset="2"/>
              </a:rPr>
              <a:t>  0</a:t>
            </a:r>
          </a:p>
          <a:p>
            <a:pPr algn="l" rtl="0"/>
            <a:r>
              <a:rPr lang="en-US" altLang="ar-SA" sz="2400" dirty="0">
                <a:latin typeface="Times New Roman" pitchFamily="18" charset="0"/>
                <a:sym typeface="Symbol" pitchFamily="18" charset="2"/>
              </a:rPr>
              <a:t>Test statistic is:</a:t>
            </a:r>
          </a:p>
          <a:p>
            <a:pPr algn="l" rtl="0"/>
            <a:endParaRPr lang="en-US" altLang="ar-SA" sz="2400" dirty="0" smtClean="0">
              <a:latin typeface="Times New Roman" pitchFamily="18" charset="0"/>
              <a:sym typeface="Symbol" pitchFamily="18" charset="2"/>
            </a:endParaRPr>
          </a:p>
          <a:p>
            <a:pPr algn="l" rtl="0"/>
            <a:endParaRPr lang="en-US" altLang="ar-SA" sz="2400" dirty="0">
              <a:latin typeface="Times New Roman" pitchFamily="18" charset="0"/>
              <a:sym typeface="Symbol" pitchFamily="18" charset="2"/>
            </a:endParaRPr>
          </a:p>
          <a:p>
            <a:pPr algn="l" rtl="0"/>
            <a:r>
              <a:rPr lang="en-US" altLang="ar-SA" sz="2400" dirty="0">
                <a:latin typeface="Times New Roman" pitchFamily="18" charset="0"/>
                <a:sym typeface="Symbol" pitchFamily="18" charset="2"/>
              </a:rPr>
              <a:t>Reject H</a:t>
            </a:r>
            <a:r>
              <a:rPr lang="en-US" altLang="ar-SA" sz="2400" baseline="-25000" dirty="0">
                <a:latin typeface="Times New Roman" pitchFamily="18" charset="0"/>
                <a:sym typeface="Symbol" pitchFamily="18" charset="2"/>
              </a:rPr>
              <a:t>0</a:t>
            </a:r>
            <a:r>
              <a:rPr lang="en-US" altLang="ar-SA" sz="2400" dirty="0">
                <a:latin typeface="Times New Roman" pitchFamily="18" charset="0"/>
                <a:sym typeface="Symbol" pitchFamily="18" charset="2"/>
              </a:rPr>
              <a:t> if </a:t>
            </a:r>
          </a:p>
          <a:p>
            <a:pPr algn="l" rtl="0">
              <a:buFont typeface="Wingdings" pitchFamily="2" charset="2"/>
              <a:buNone/>
            </a:pPr>
            <a:r>
              <a:rPr lang="en-US" altLang="ar-SA" sz="2400" dirty="0">
                <a:latin typeface="Times New Roman" pitchFamily="18" charset="0"/>
                <a:sym typeface="Symbol" pitchFamily="18" charset="2"/>
              </a:rPr>
              <a:t>		</a:t>
            </a:r>
          </a:p>
          <a:p>
            <a:pPr algn="l" rtl="0"/>
            <a:endParaRPr lang="en-US" sz="2400" dirty="0" smtClean="0"/>
          </a:p>
          <a:p>
            <a:pPr algn="l" rtl="0"/>
            <a:endParaRPr lang="en-US" sz="2400" dirty="0"/>
          </a:p>
          <a:p>
            <a:pPr algn="l" rtl="0"/>
            <a:r>
              <a:rPr lang="en-US" sz="2400" dirty="0"/>
              <a:t>Since</a:t>
            </a:r>
          </a:p>
          <a:p>
            <a:pPr algn="l" rtl="0"/>
            <a:endParaRPr lang="en-US" sz="2400" dirty="0"/>
          </a:p>
          <a:p>
            <a:pPr algn="l" rtl="0"/>
            <a:endParaRPr lang="en-US" sz="2400" dirty="0" smtClean="0"/>
          </a:p>
          <a:p>
            <a:pPr algn="l" rtl="0"/>
            <a:r>
              <a:rPr lang="en-US" sz="2400" dirty="0" smtClean="0"/>
              <a:t>We </a:t>
            </a:r>
            <a:r>
              <a:rPr lang="en-US" sz="2400" dirty="0"/>
              <a:t>do not reject </a:t>
            </a:r>
            <a:r>
              <a:rPr lang="en-US" altLang="ar-SA" sz="2400" dirty="0">
                <a:latin typeface="Times New Roman" pitchFamily="18" charset="0"/>
              </a:rPr>
              <a:t>H</a:t>
            </a:r>
            <a:r>
              <a:rPr lang="en-US" altLang="ar-SA" sz="2400" baseline="-25000" dirty="0">
                <a:latin typeface="Times New Roman" pitchFamily="18" charset="0"/>
              </a:rPr>
              <a:t>0</a:t>
            </a:r>
            <a:r>
              <a:rPr lang="en-US" sz="2400" dirty="0" smtClean="0"/>
              <a:t> </a:t>
            </a:r>
            <a:r>
              <a:rPr lang="en-US" sz="2400" dirty="0"/>
              <a:t>, therefore seasonality does not appear to be an attribute of the data</a:t>
            </a:r>
            <a:endParaRPr lang="en-US" sz="2400" dirty="0" smtClean="0"/>
          </a:p>
          <a:p>
            <a:pPr algn="l" rtl="0"/>
            <a:endParaRPr lang="ar-SA" sz="2400" dirty="0"/>
          </a:p>
        </p:txBody>
      </p:sp>
      <p:graphicFrame>
        <p:nvGraphicFramePr>
          <p:cNvPr id="4" name="Object 3"/>
          <p:cNvGraphicFramePr>
            <a:graphicFrameLocks noChangeAspect="1"/>
          </p:cNvGraphicFramePr>
          <p:nvPr>
            <p:extLst>
              <p:ext uri="{D42A27DB-BD31-4B8C-83A1-F6EECF244321}">
                <p14:modId xmlns:p14="http://schemas.microsoft.com/office/powerpoint/2010/main" val="1883293181"/>
              </p:ext>
            </p:extLst>
          </p:nvPr>
        </p:nvGraphicFramePr>
        <p:xfrm>
          <a:off x="2819400" y="2209800"/>
          <a:ext cx="4318266" cy="838200"/>
        </p:xfrm>
        <a:graphic>
          <a:graphicData uri="http://schemas.openxmlformats.org/presentationml/2006/ole">
            <mc:AlternateContent xmlns:mc="http://schemas.openxmlformats.org/markup-compatibility/2006">
              <mc:Choice xmlns:v="urn:schemas-microsoft-com:vml" Requires="v">
                <p:oleObj spid="_x0000_s9252" name="Equation" r:id="rId3" imgW="2222500" imgH="431800" progId="Equation.3">
                  <p:embed/>
                </p:oleObj>
              </mc:Choice>
              <mc:Fallback>
                <p:oleObj name="Equation" r:id="rId3" imgW="2222500" imgH="4318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2209800"/>
                        <a:ext cx="4318266" cy="838200"/>
                      </a:xfrm>
                      <a:prstGeom prst="rect">
                        <a:avLst/>
                      </a:prstGeom>
                      <a:no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064787548"/>
              </p:ext>
            </p:extLst>
          </p:nvPr>
        </p:nvGraphicFramePr>
        <p:xfrm>
          <a:off x="2667000" y="3200400"/>
          <a:ext cx="3657600" cy="546100"/>
        </p:xfrm>
        <a:graphic>
          <a:graphicData uri="http://schemas.openxmlformats.org/presentationml/2006/ole">
            <mc:AlternateContent xmlns:mc="http://schemas.openxmlformats.org/markup-compatibility/2006">
              <mc:Choice xmlns:v="urn:schemas-microsoft-com:vml" Requires="v">
                <p:oleObj spid="_x0000_s9253" name="Equation" r:id="rId5" imgW="1917700" imgH="241300" progId="Equation.3">
                  <p:embed/>
                </p:oleObj>
              </mc:Choice>
              <mc:Fallback>
                <p:oleObj name="Equation" r:id="rId5" imgW="1917700" imgH="2413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3200400"/>
                        <a:ext cx="3657600" cy="546100"/>
                      </a:xfrm>
                      <a:prstGeom prst="rect">
                        <a:avLst/>
                      </a:prstGeom>
                      <a:no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07386386"/>
              </p:ext>
            </p:extLst>
          </p:nvPr>
        </p:nvGraphicFramePr>
        <p:xfrm>
          <a:off x="2971800" y="3886200"/>
          <a:ext cx="2590800" cy="457200"/>
        </p:xfrm>
        <a:graphic>
          <a:graphicData uri="http://schemas.openxmlformats.org/presentationml/2006/ole">
            <mc:AlternateContent xmlns:mc="http://schemas.openxmlformats.org/markup-compatibility/2006">
              <mc:Choice xmlns:v="urn:schemas-microsoft-com:vml" Requires="v">
                <p:oleObj spid="_x0000_s9254" name="Equation" r:id="rId7" imgW="1523880" imgH="279360" progId="Equation.3">
                  <p:embed/>
                </p:oleObj>
              </mc:Choice>
              <mc:Fallback>
                <p:oleObj name="Equation" r:id="rId7" imgW="1523880" imgH="279360" progId="Equation.3">
                  <p:embed/>
                  <p:pic>
                    <p:nvPicPr>
                      <p:cNvPr id="0" name="Object 4"/>
                      <p:cNvPicPr>
                        <a:picLocks noChangeAspect="1" noChangeArrowheads="1"/>
                      </p:cNvPicPr>
                      <p:nvPr/>
                    </p:nvPicPr>
                    <p:blipFill>
                      <a:blip r:embed="rId8"/>
                      <a:srcRect/>
                      <a:stretch>
                        <a:fillRect/>
                      </a:stretch>
                    </p:blipFill>
                    <p:spPr bwMode="auto">
                      <a:xfrm>
                        <a:off x="2971800" y="3886200"/>
                        <a:ext cx="2590800" cy="457200"/>
                      </a:xfrm>
                      <a:prstGeom prst="rect">
                        <a:avLst/>
                      </a:prstGeom>
                      <a:noFill/>
                      <a:ln>
                        <a:noFill/>
                      </a:ln>
                      <a:effectLst/>
                    </p:spPr>
                  </p:pic>
                </p:oleObj>
              </mc:Fallback>
            </mc:AlternateContent>
          </a:graphicData>
        </a:graphic>
      </p:graphicFrame>
      <p:sp>
        <p:nvSpPr>
          <p:cNvPr id="7" name="Footer Placeholder 6"/>
          <p:cNvSpPr>
            <a:spLocks noGrp="1"/>
          </p:cNvSpPr>
          <p:nvPr>
            <p:ph type="ftr" sz="quarter" idx="11"/>
          </p:nvPr>
        </p:nvSpPr>
        <p:spPr/>
        <p:txBody>
          <a:bodyPr/>
          <a:lstStyle/>
          <a:p>
            <a:r>
              <a:rPr lang="en-US" smtClean="0"/>
              <a:t>Dr. Mohammed Alahmed</a:t>
            </a:r>
            <a:endParaRPr lang="en-US"/>
          </a:p>
        </p:txBody>
      </p:sp>
      <p:sp>
        <p:nvSpPr>
          <p:cNvPr id="8" name="Slide Number Placeholder 7"/>
          <p:cNvSpPr>
            <a:spLocks noGrp="1"/>
          </p:cNvSpPr>
          <p:nvPr>
            <p:ph type="sldNum" sz="quarter" idx="12"/>
          </p:nvPr>
        </p:nvSpPr>
        <p:spPr/>
        <p:txBody>
          <a:bodyPr/>
          <a:lstStyle/>
          <a:p>
            <a:fld id="{18071ABD-646C-4EE1-B0A0-58C6D0B2E68C}" type="slidenum">
              <a:rPr lang="en-US" smtClean="0"/>
              <a:t>41</a:t>
            </a:fld>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3781069861"/>
              </p:ext>
            </p:extLst>
          </p:nvPr>
        </p:nvGraphicFramePr>
        <p:xfrm>
          <a:off x="2590800" y="4572000"/>
          <a:ext cx="3962400" cy="512763"/>
        </p:xfrm>
        <a:graphic>
          <a:graphicData uri="http://schemas.openxmlformats.org/presentationml/2006/ole">
            <mc:AlternateContent xmlns:mc="http://schemas.openxmlformats.org/markup-compatibility/2006">
              <mc:Choice xmlns:v="urn:schemas-microsoft-com:vml" Requires="v">
                <p:oleObj spid="_x0000_s9255" name="Equation" r:id="rId9" imgW="1866900" imgH="241300" progId="Equation.3">
                  <p:embed/>
                </p:oleObj>
              </mc:Choice>
              <mc:Fallback>
                <p:oleObj name="Equation" r:id="rId9" imgW="1866900" imgH="241300" progId="Equation.3">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4572000"/>
                        <a:ext cx="3962400"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6190428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4400" dirty="0"/>
              <a:t>ACF of Forecast Error</a:t>
            </a:r>
            <a:endParaRPr lang="ar-SA" sz="4400" dirty="0"/>
          </a:p>
        </p:txBody>
      </p:sp>
      <p:sp>
        <p:nvSpPr>
          <p:cNvPr id="3" name="Content Placeholder 2"/>
          <p:cNvSpPr>
            <a:spLocks noGrp="1"/>
          </p:cNvSpPr>
          <p:nvPr>
            <p:ph idx="1"/>
          </p:nvPr>
        </p:nvSpPr>
        <p:spPr/>
        <p:txBody>
          <a:bodyPr>
            <a:normAutofit/>
          </a:bodyPr>
          <a:lstStyle/>
          <a:p>
            <a:pPr algn="l" rtl="0"/>
            <a:r>
              <a:rPr lang="en-US" altLang="ar-SA" sz="2800" dirty="0">
                <a:latin typeface="Times New Roman" pitchFamily="18" charset="0"/>
                <a:cs typeface="Times New Roman" pitchFamily="18" charset="0"/>
              </a:rPr>
              <a:t>The autocorrelation function of the forecast errors is very useful in determining if there is any remaining pattern in the errors (residuals) after a forecasting model has been applied.</a:t>
            </a:r>
          </a:p>
          <a:p>
            <a:pPr algn="l" rtl="0"/>
            <a:r>
              <a:rPr lang="en-US" altLang="ar-SA" sz="2800" dirty="0">
                <a:latin typeface="Times New Roman" pitchFamily="18" charset="0"/>
                <a:cs typeface="Times New Roman" pitchFamily="18" charset="0"/>
              </a:rPr>
              <a:t>This is not a measure of accuracy, but rather can be used to indicate if the forecasting method could be improved</a:t>
            </a:r>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42</a:t>
            </a:fld>
            <a:endParaRPr lang="en-US"/>
          </a:p>
        </p:txBody>
      </p:sp>
    </p:spTree>
    <p:extLst>
      <p:ext uri="{BB962C8B-B14F-4D97-AF65-F5344CB8AC3E}">
        <p14:creationId xmlns:p14="http://schemas.microsoft.com/office/powerpoint/2010/main" val="1285582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715000" cy="1143000"/>
          </a:xfrm>
        </p:spPr>
        <p:txBody>
          <a:bodyPr>
            <a:normAutofit/>
          </a:bodyPr>
          <a:lstStyle/>
          <a:p>
            <a:pPr rtl="0"/>
            <a:r>
              <a:rPr lang="en-US" sz="4400" dirty="0" smtClean="0"/>
              <a:t>Gathering Information</a:t>
            </a:r>
            <a:endParaRPr lang="en-US" sz="4400" dirty="0"/>
          </a:p>
        </p:txBody>
      </p:sp>
      <p:sp>
        <p:nvSpPr>
          <p:cNvPr id="3" name="Content Placeholder 2"/>
          <p:cNvSpPr>
            <a:spLocks noGrp="1"/>
          </p:cNvSpPr>
          <p:nvPr>
            <p:ph idx="1"/>
          </p:nvPr>
        </p:nvSpPr>
        <p:spPr>
          <a:xfrm>
            <a:off x="25400" y="1676400"/>
            <a:ext cx="6553200" cy="4525963"/>
          </a:xfrm>
        </p:spPr>
        <p:txBody>
          <a:bodyPr>
            <a:normAutofit fontScale="92500" lnSpcReduction="10000"/>
          </a:bodyPr>
          <a:lstStyle/>
          <a:p>
            <a:pPr marL="990600" lvl="1" indent="-533400" algn="l" rtl="0">
              <a:buFont typeface="Wingdings" pitchFamily="2" charset="2"/>
              <a:buAutoNum type="arabicPeriod"/>
            </a:pPr>
            <a:r>
              <a:rPr lang="en-US" sz="3200" dirty="0" smtClean="0">
                <a:latin typeface="Times New Roman" pitchFamily="18" charset="0"/>
              </a:rPr>
              <a:t>Identify time dimensions</a:t>
            </a:r>
          </a:p>
          <a:p>
            <a:pPr marL="1371600" lvl="2" indent="-457200" algn="l" rtl="0"/>
            <a:r>
              <a:rPr lang="en-US" sz="2800" dirty="0" smtClean="0">
                <a:latin typeface="Times New Roman" pitchFamily="18" charset="0"/>
              </a:rPr>
              <a:t>The length and periodicity of the forecast.</a:t>
            </a:r>
          </a:p>
          <a:p>
            <a:pPr marL="1752600" lvl="3" indent="-381000" algn="l" rtl="0"/>
            <a:r>
              <a:rPr lang="en-US" sz="2400" dirty="0" smtClean="0">
                <a:latin typeface="Times New Roman" pitchFamily="18" charset="0"/>
              </a:rPr>
              <a:t>Is the forecast needed on an annual, quarterly, monthly daily basis, and how much time we have to develop the forecast?</a:t>
            </a:r>
          </a:p>
          <a:p>
            <a:pPr marL="990600" lvl="1" indent="-533400" algn="l" rtl="0">
              <a:buFont typeface="Wingdings" pitchFamily="2" charset="2"/>
              <a:buAutoNum type="arabicPeriod"/>
            </a:pPr>
            <a:r>
              <a:rPr lang="en-US" sz="3200" dirty="0" smtClean="0">
                <a:latin typeface="Times New Roman" pitchFamily="18" charset="0"/>
              </a:rPr>
              <a:t>Data consideration</a:t>
            </a:r>
          </a:p>
          <a:p>
            <a:pPr marL="1371600" lvl="2" indent="-457200" algn="l" rtl="0"/>
            <a:r>
              <a:rPr lang="en-US" sz="2800" dirty="0" smtClean="0">
                <a:latin typeface="Times New Roman" pitchFamily="18" charset="0"/>
              </a:rPr>
              <a:t>Quantity and type of data that are available.</a:t>
            </a:r>
          </a:p>
          <a:p>
            <a:pPr marL="1752600" lvl="3" indent="-381000" algn="l" rtl="0"/>
            <a:r>
              <a:rPr lang="en-US" sz="2400" dirty="0" smtClean="0">
                <a:latin typeface="Times New Roman" pitchFamily="18" charset="0"/>
              </a:rPr>
              <a:t>Where to go to get the data.</a:t>
            </a:r>
          </a:p>
          <a:p>
            <a:pPr algn="l" rtl="0"/>
            <a:endParaRPr lang="en-US" sz="36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4038600"/>
            <a:ext cx="20574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828800"/>
            <a:ext cx="2057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5</a:t>
            </a:fld>
            <a:endParaRPr lang="en-US"/>
          </a:p>
        </p:txBody>
      </p:sp>
    </p:spTree>
    <p:extLst>
      <p:ext uri="{BB962C8B-B14F-4D97-AF65-F5344CB8AC3E}">
        <p14:creationId xmlns:p14="http://schemas.microsoft.com/office/powerpoint/2010/main" val="1277247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400" dirty="0" smtClean="0"/>
              <a:t>Choosing and fitting models</a:t>
            </a:r>
            <a:endParaRPr lang="en-US" sz="4400" dirty="0"/>
          </a:p>
        </p:txBody>
      </p:sp>
      <p:sp>
        <p:nvSpPr>
          <p:cNvPr id="3" name="Content Placeholder 2"/>
          <p:cNvSpPr>
            <a:spLocks noGrp="1"/>
          </p:cNvSpPr>
          <p:nvPr>
            <p:ph idx="1"/>
          </p:nvPr>
        </p:nvSpPr>
        <p:spPr/>
        <p:txBody>
          <a:bodyPr>
            <a:noAutofit/>
          </a:bodyPr>
          <a:lstStyle/>
          <a:p>
            <a:pPr marL="914400" lvl="1" indent="-457200" algn="l" rtl="0">
              <a:lnSpc>
                <a:spcPct val="90000"/>
              </a:lnSpc>
              <a:buFont typeface="+mj-lt"/>
              <a:buAutoNum type="arabicPeriod"/>
            </a:pPr>
            <a:r>
              <a:rPr lang="en-US" sz="2800" dirty="0" smtClean="0">
                <a:latin typeface="Times New Roman" pitchFamily="18" charset="0"/>
              </a:rPr>
              <a:t>Model selection</a:t>
            </a:r>
          </a:p>
          <a:p>
            <a:pPr lvl="2" algn="l" rtl="0">
              <a:lnSpc>
                <a:spcPct val="90000"/>
              </a:lnSpc>
            </a:pPr>
            <a:r>
              <a:rPr lang="en-US" sz="2400" dirty="0" smtClean="0">
                <a:latin typeface="Times New Roman" pitchFamily="18" charset="0"/>
              </a:rPr>
              <a:t>This phase depends on the following criteria</a:t>
            </a:r>
          </a:p>
          <a:p>
            <a:pPr lvl="3" algn="l" rtl="0">
              <a:lnSpc>
                <a:spcPct val="90000"/>
              </a:lnSpc>
            </a:pPr>
            <a:r>
              <a:rPr lang="en-US" sz="2000" dirty="0" smtClean="0">
                <a:latin typeface="Times New Roman" pitchFamily="18" charset="0"/>
              </a:rPr>
              <a:t>The pattern exhibited by the data</a:t>
            </a:r>
          </a:p>
          <a:p>
            <a:pPr lvl="3" algn="l" rtl="0">
              <a:lnSpc>
                <a:spcPct val="90000"/>
              </a:lnSpc>
            </a:pPr>
            <a:r>
              <a:rPr lang="en-US" sz="2000" dirty="0" smtClean="0">
                <a:latin typeface="Times New Roman" pitchFamily="18" charset="0"/>
              </a:rPr>
              <a:t>The quantity of historical data available</a:t>
            </a:r>
          </a:p>
          <a:p>
            <a:pPr lvl="3" algn="l" rtl="0">
              <a:lnSpc>
                <a:spcPct val="90000"/>
              </a:lnSpc>
            </a:pPr>
            <a:r>
              <a:rPr lang="en-US" sz="2000" dirty="0" smtClean="0">
                <a:latin typeface="Times New Roman" pitchFamily="18" charset="0"/>
              </a:rPr>
              <a:t>The length of the forecast horizon</a:t>
            </a:r>
          </a:p>
          <a:p>
            <a:pPr marL="914400" lvl="1" indent="-457200" algn="l" rtl="0">
              <a:lnSpc>
                <a:spcPct val="90000"/>
              </a:lnSpc>
              <a:buFont typeface="+mj-lt"/>
              <a:buAutoNum type="arabicPeriod"/>
            </a:pPr>
            <a:r>
              <a:rPr lang="en-US" sz="2800" dirty="0" smtClean="0">
                <a:latin typeface="Times New Roman" pitchFamily="18" charset="0"/>
              </a:rPr>
              <a:t>Model evaluation</a:t>
            </a:r>
          </a:p>
          <a:p>
            <a:pPr lvl="2" algn="l" rtl="0">
              <a:lnSpc>
                <a:spcPct val="90000"/>
              </a:lnSpc>
            </a:pPr>
            <a:r>
              <a:rPr lang="en-US" sz="2400" dirty="0" smtClean="0">
                <a:latin typeface="Times New Roman" pitchFamily="18" charset="0"/>
              </a:rPr>
              <a:t>Test the model on the specific series that we want to forecast.</a:t>
            </a:r>
          </a:p>
          <a:p>
            <a:pPr lvl="3" algn="l" rtl="0">
              <a:lnSpc>
                <a:spcPct val="90000"/>
              </a:lnSpc>
            </a:pPr>
            <a:r>
              <a:rPr lang="en-US" sz="2000" dirty="0" smtClean="0">
                <a:latin typeface="Times New Roman" pitchFamily="18" charset="0"/>
              </a:rPr>
              <a:t>Fit: refers to how well the model works in the set that was used to develop it.</a:t>
            </a:r>
          </a:p>
          <a:p>
            <a:pPr lvl="3" algn="l" rtl="0">
              <a:lnSpc>
                <a:spcPct val="90000"/>
              </a:lnSpc>
            </a:pPr>
            <a:r>
              <a:rPr lang="en-US" sz="2000" dirty="0" smtClean="0">
                <a:latin typeface="Times New Roman" pitchFamily="18" charset="0"/>
              </a:rPr>
              <a:t>Accuracy refers to how well the model works in the “holdout” period.</a:t>
            </a:r>
          </a:p>
          <a:p>
            <a:pPr algn="l" rtl="0"/>
            <a:endParaRPr lang="en-US" sz="4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6</a:t>
            </a:fld>
            <a:endParaRPr lang="en-US"/>
          </a:p>
        </p:txBody>
      </p:sp>
    </p:spTree>
    <p:extLst>
      <p:ext uri="{BB962C8B-B14F-4D97-AF65-F5344CB8AC3E}">
        <p14:creationId xmlns:p14="http://schemas.microsoft.com/office/powerpoint/2010/main" val="2875500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n-US" sz="3600" dirty="0" smtClean="0"/>
              <a:t>Using and evaluating a forecasting model</a:t>
            </a:r>
            <a:endParaRPr lang="en-US" sz="3600" dirty="0"/>
          </a:p>
        </p:txBody>
      </p:sp>
      <p:sp>
        <p:nvSpPr>
          <p:cNvPr id="3" name="Content Placeholder 2"/>
          <p:cNvSpPr>
            <a:spLocks noGrp="1"/>
          </p:cNvSpPr>
          <p:nvPr>
            <p:ph idx="1"/>
          </p:nvPr>
        </p:nvSpPr>
        <p:spPr/>
        <p:txBody>
          <a:bodyPr>
            <a:normAutofit/>
          </a:bodyPr>
          <a:lstStyle/>
          <a:p>
            <a:pPr marL="914400" lvl="1" indent="-457200" algn="l" rtl="0">
              <a:buFont typeface="+mj-lt"/>
              <a:buAutoNum type="arabicPeriod"/>
            </a:pPr>
            <a:r>
              <a:rPr lang="en-US" sz="2800" dirty="0" smtClean="0">
                <a:latin typeface="Times New Roman" pitchFamily="18" charset="0"/>
              </a:rPr>
              <a:t>Forecast preparation</a:t>
            </a:r>
          </a:p>
          <a:p>
            <a:pPr lvl="2" algn="l" rtl="0"/>
            <a:r>
              <a:rPr lang="en-US" sz="2400" dirty="0" smtClean="0">
                <a:latin typeface="Times New Roman" pitchFamily="18" charset="0"/>
              </a:rPr>
              <a:t>The result of having found model or models that you believe will produce an acceptably accurate forecast.</a:t>
            </a:r>
          </a:p>
          <a:p>
            <a:pPr marL="914400" lvl="1" indent="-457200" algn="l" rtl="0">
              <a:buFont typeface="+mj-lt"/>
              <a:buAutoNum type="arabicPeriod"/>
            </a:pPr>
            <a:r>
              <a:rPr lang="en-US" sz="2800" dirty="0" smtClean="0">
                <a:latin typeface="Times New Roman" pitchFamily="18" charset="0"/>
              </a:rPr>
              <a:t>Forecast Presentation</a:t>
            </a:r>
          </a:p>
          <a:p>
            <a:pPr lvl="2" algn="l" rtl="0"/>
            <a:r>
              <a:rPr lang="en-US" sz="2400" dirty="0" smtClean="0">
                <a:latin typeface="Times New Roman" pitchFamily="18" charset="0"/>
              </a:rPr>
              <a:t>It involve clear communication.</a:t>
            </a:r>
          </a:p>
          <a:p>
            <a:pPr marL="914400" lvl="1" indent="-457200" algn="l" rtl="0">
              <a:buFont typeface="+mj-lt"/>
              <a:buAutoNum type="arabicPeriod"/>
            </a:pPr>
            <a:r>
              <a:rPr lang="en-US" sz="2800" dirty="0" smtClean="0">
                <a:latin typeface="Times New Roman" pitchFamily="18" charset="0"/>
              </a:rPr>
              <a:t>Tracking results</a:t>
            </a:r>
          </a:p>
          <a:p>
            <a:pPr lvl="2" algn="l" rtl="0"/>
            <a:r>
              <a:rPr lang="en-US" sz="2400" dirty="0" smtClean="0">
                <a:latin typeface="Times New Roman" pitchFamily="18" charset="0"/>
              </a:rPr>
              <a:t>Over time, even the best models are likely to deteriorate in terms of accuracy and should be adjusted or replaced with alternative methods.</a:t>
            </a:r>
          </a:p>
          <a:p>
            <a:pPr algn="l" rtl="0"/>
            <a:endParaRPr lang="en-US" sz="44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7</a:t>
            </a:fld>
            <a:endParaRPr lang="en-US"/>
          </a:p>
        </p:txBody>
      </p:sp>
    </p:spTree>
    <p:extLst>
      <p:ext uri="{BB962C8B-B14F-4D97-AF65-F5344CB8AC3E}">
        <p14:creationId xmlns:p14="http://schemas.microsoft.com/office/powerpoint/2010/main" val="952913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600" dirty="0"/>
              <a:t>Explanatory versus Time Series forecasting</a:t>
            </a:r>
            <a:endParaRPr lang="ar-SA" sz="3600" dirty="0"/>
          </a:p>
        </p:txBody>
      </p:sp>
      <p:sp>
        <p:nvSpPr>
          <p:cNvPr id="3" name="Content Placeholder 2"/>
          <p:cNvSpPr>
            <a:spLocks noGrp="1"/>
          </p:cNvSpPr>
          <p:nvPr>
            <p:ph idx="1"/>
          </p:nvPr>
        </p:nvSpPr>
        <p:spPr/>
        <p:txBody>
          <a:bodyPr>
            <a:normAutofit/>
          </a:bodyPr>
          <a:lstStyle/>
          <a:p>
            <a:pPr algn="l" rtl="0"/>
            <a:r>
              <a:rPr lang="en-US" altLang="ar-SA" sz="3200" dirty="0">
                <a:latin typeface="Times New Roman" pitchFamily="18" charset="0"/>
              </a:rPr>
              <a:t>Explanatory models</a:t>
            </a:r>
          </a:p>
          <a:p>
            <a:pPr lvl="1" algn="l" rtl="0"/>
            <a:r>
              <a:rPr lang="en-US" altLang="ar-SA" sz="2800" dirty="0">
                <a:latin typeface="Times New Roman" pitchFamily="18" charset="0"/>
              </a:rPr>
              <a:t>Assume that the variable to be forecasted exhibits an explanatory relationship with one or more independent variables</a:t>
            </a:r>
          </a:p>
          <a:p>
            <a:pPr marL="777240" lvl="2" indent="0" algn="l" rtl="0">
              <a:buNone/>
            </a:pPr>
            <a:r>
              <a:rPr lang="en-US" altLang="ar-SA" sz="2800" dirty="0" smtClean="0">
                <a:latin typeface="Times New Roman" pitchFamily="18" charset="0"/>
              </a:rPr>
              <a:t>	</a:t>
            </a:r>
            <a:r>
              <a:rPr lang="en-US" altLang="ar-SA" sz="2800" dirty="0" smtClean="0">
                <a:solidFill>
                  <a:srgbClr val="C00000"/>
                </a:solidFill>
                <a:latin typeface="Times New Roman" pitchFamily="18" charset="0"/>
              </a:rPr>
              <a:t>DCS </a:t>
            </a:r>
            <a:r>
              <a:rPr lang="en-US" altLang="ar-SA" sz="2800" dirty="0">
                <a:solidFill>
                  <a:srgbClr val="C00000"/>
                </a:solidFill>
                <a:latin typeface="Times New Roman" pitchFamily="18" charset="0"/>
              </a:rPr>
              <a:t>= </a:t>
            </a:r>
            <a:r>
              <a:rPr lang="en-US" altLang="ar-SA" sz="2800" i="1" dirty="0">
                <a:solidFill>
                  <a:srgbClr val="C00000"/>
                </a:solidFill>
                <a:latin typeface="Times New Roman" pitchFamily="18" charset="0"/>
              </a:rPr>
              <a:t>f</a:t>
            </a:r>
            <a:r>
              <a:rPr lang="en-US" altLang="ar-SA" sz="2800" dirty="0">
                <a:solidFill>
                  <a:srgbClr val="C00000"/>
                </a:solidFill>
                <a:latin typeface="Times New Roman" pitchFamily="18" charset="0"/>
              </a:rPr>
              <a:t> (DPI, PR, Index, Error)</a:t>
            </a:r>
          </a:p>
          <a:p>
            <a:pPr lvl="3" algn="l" rtl="0"/>
            <a:r>
              <a:rPr lang="en-US" altLang="ar-SA" sz="2400" dirty="0">
                <a:latin typeface="Times New Roman" pitchFamily="18" charset="0"/>
              </a:rPr>
              <a:t>DCS = domestic car sales</a:t>
            </a:r>
          </a:p>
          <a:p>
            <a:pPr lvl="3" algn="l" rtl="0"/>
            <a:r>
              <a:rPr lang="en-US" altLang="ar-SA" sz="2400" dirty="0">
                <a:latin typeface="Times New Roman" pitchFamily="18" charset="0"/>
              </a:rPr>
              <a:t>DPI  = Disposable income</a:t>
            </a:r>
          </a:p>
          <a:p>
            <a:pPr lvl="3" algn="l" rtl="0"/>
            <a:r>
              <a:rPr lang="en-US" altLang="ar-SA" sz="2400" dirty="0">
                <a:latin typeface="Times New Roman" pitchFamily="18" charset="0"/>
              </a:rPr>
              <a:t>PR = prime interest rate</a:t>
            </a:r>
          </a:p>
          <a:p>
            <a:pPr lvl="3" algn="l" rtl="0"/>
            <a:r>
              <a:rPr lang="en-US" altLang="ar-SA" sz="2400" dirty="0">
                <a:latin typeface="Times New Roman" pitchFamily="18" charset="0"/>
              </a:rPr>
              <a:t>Index = University of Michigan index of consumer index.</a:t>
            </a:r>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8</a:t>
            </a:fld>
            <a:endParaRPr lang="en-US"/>
          </a:p>
        </p:txBody>
      </p:sp>
    </p:spTree>
    <p:extLst>
      <p:ext uri="{BB962C8B-B14F-4D97-AF65-F5344CB8AC3E}">
        <p14:creationId xmlns:p14="http://schemas.microsoft.com/office/powerpoint/2010/main" val="3478311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7620000" cy="4800600"/>
          </a:xfrm>
        </p:spPr>
        <p:txBody>
          <a:bodyPr>
            <a:normAutofit/>
          </a:bodyPr>
          <a:lstStyle/>
          <a:p>
            <a:pPr algn="l" rtl="0"/>
            <a:r>
              <a:rPr lang="en-US" altLang="ar-SA" sz="3200" dirty="0">
                <a:latin typeface="Times New Roman" pitchFamily="18" charset="0"/>
              </a:rPr>
              <a:t>Time series forecasting </a:t>
            </a:r>
            <a:endParaRPr lang="en-US" altLang="ar-SA" sz="3200" dirty="0" smtClean="0">
              <a:latin typeface="Times New Roman" pitchFamily="18" charset="0"/>
            </a:endParaRPr>
          </a:p>
          <a:p>
            <a:pPr lvl="1" algn="l" rtl="0"/>
            <a:r>
              <a:rPr lang="en-US" altLang="ar-SA" sz="2800" dirty="0" smtClean="0">
                <a:latin typeface="Times New Roman" pitchFamily="18" charset="0"/>
              </a:rPr>
              <a:t>Makes </a:t>
            </a:r>
            <a:r>
              <a:rPr lang="en-US" altLang="ar-SA" sz="2800" dirty="0">
                <a:latin typeface="Times New Roman" pitchFamily="18" charset="0"/>
              </a:rPr>
              <a:t>no attempt to discover the factors affecting its behavior. Hence prediction is based on past values of a variable. The objective is to discover the pattern in the historical data series and extrapolate that pattern into the future</a:t>
            </a:r>
            <a:r>
              <a:rPr lang="en-US" altLang="ar-SA" sz="2800" dirty="0" smtClean="0">
                <a:latin typeface="Times New Roman" pitchFamily="18" charset="0"/>
              </a:rPr>
              <a:t>.</a:t>
            </a:r>
          </a:p>
          <a:p>
            <a:pPr marL="457200" lvl="1" indent="0" algn="l" rtl="0">
              <a:buNone/>
            </a:pPr>
            <a:endParaRPr lang="en-US" altLang="ar-SA" sz="2800" dirty="0" smtClean="0">
              <a:latin typeface="Times New Roman" pitchFamily="18" charset="0"/>
            </a:endParaRPr>
          </a:p>
          <a:p>
            <a:pPr marL="914400" lvl="2" indent="0" algn="l" rtl="0">
              <a:buNone/>
            </a:pPr>
            <a:r>
              <a:rPr lang="en-US" altLang="ar-SA" sz="2800" dirty="0" smtClean="0">
                <a:solidFill>
                  <a:srgbClr val="C00000"/>
                </a:solidFill>
                <a:latin typeface="Times New Roman" pitchFamily="18" charset="0"/>
              </a:rPr>
              <a:t>DCS </a:t>
            </a:r>
            <a:r>
              <a:rPr lang="en-US" altLang="ar-SA" sz="2800" baseline="-25000" dirty="0">
                <a:solidFill>
                  <a:srgbClr val="C00000"/>
                </a:solidFill>
                <a:latin typeface="Times New Roman" pitchFamily="18" charset="0"/>
              </a:rPr>
              <a:t>t+1</a:t>
            </a:r>
            <a:r>
              <a:rPr lang="en-US" altLang="ar-SA" sz="2800" dirty="0">
                <a:solidFill>
                  <a:srgbClr val="C00000"/>
                </a:solidFill>
                <a:latin typeface="Times New Roman" pitchFamily="18" charset="0"/>
              </a:rPr>
              <a:t> = </a:t>
            </a:r>
            <a:r>
              <a:rPr lang="en-US" altLang="ar-SA" sz="2800" i="1" dirty="0">
                <a:solidFill>
                  <a:srgbClr val="C00000"/>
                </a:solidFill>
                <a:latin typeface="Times New Roman" pitchFamily="18" charset="0"/>
              </a:rPr>
              <a:t>f</a:t>
            </a:r>
            <a:r>
              <a:rPr lang="en-US" altLang="ar-SA" sz="2800" dirty="0">
                <a:solidFill>
                  <a:srgbClr val="C00000"/>
                </a:solidFill>
                <a:latin typeface="Times New Roman" pitchFamily="18" charset="0"/>
              </a:rPr>
              <a:t> (DCS </a:t>
            </a:r>
            <a:r>
              <a:rPr lang="en-US" altLang="ar-SA" sz="2800" baseline="-25000" dirty="0">
                <a:solidFill>
                  <a:srgbClr val="C00000"/>
                </a:solidFill>
                <a:latin typeface="Times New Roman" pitchFamily="18" charset="0"/>
              </a:rPr>
              <a:t>t</a:t>
            </a:r>
            <a:r>
              <a:rPr lang="en-US" altLang="ar-SA" sz="2800" dirty="0">
                <a:solidFill>
                  <a:srgbClr val="C00000"/>
                </a:solidFill>
                <a:latin typeface="Times New Roman" pitchFamily="18" charset="0"/>
              </a:rPr>
              <a:t> , DCS </a:t>
            </a:r>
            <a:r>
              <a:rPr lang="en-US" altLang="ar-SA" sz="2800" baseline="-25000" dirty="0">
                <a:solidFill>
                  <a:srgbClr val="C00000"/>
                </a:solidFill>
                <a:latin typeface="Times New Roman" pitchFamily="18" charset="0"/>
              </a:rPr>
              <a:t>t-1</a:t>
            </a:r>
            <a:r>
              <a:rPr lang="en-US" altLang="ar-SA" sz="2800" dirty="0">
                <a:solidFill>
                  <a:srgbClr val="C00000"/>
                </a:solidFill>
                <a:latin typeface="Times New Roman" pitchFamily="18" charset="0"/>
              </a:rPr>
              <a:t>, DCS </a:t>
            </a:r>
            <a:r>
              <a:rPr lang="en-US" altLang="ar-SA" sz="2800" baseline="-25000" dirty="0">
                <a:solidFill>
                  <a:srgbClr val="C00000"/>
                </a:solidFill>
                <a:latin typeface="Times New Roman" pitchFamily="18" charset="0"/>
              </a:rPr>
              <a:t>t-2</a:t>
            </a:r>
            <a:r>
              <a:rPr lang="en-US" altLang="ar-SA" sz="2800" dirty="0" smtClean="0">
                <a:solidFill>
                  <a:srgbClr val="C00000"/>
                </a:solidFill>
                <a:latin typeface="Times New Roman" pitchFamily="18" charset="0"/>
              </a:rPr>
              <a:t>,.., </a:t>
            </a:r>
            <a:r>
              <a:rPr lang="en-US" altLang="ar-SA" sz="2800" dirty="0">
                <a:solidFill>
                  <a:srgbClr val="C00000"/>
                </a:solidFill>
                <a:latin typeface="Times New Roman" pitchFamily="18" charset="0"/>
              </a:rPr>
              <a:t>Error)</a:t>
            </a:r>
          </a:p>
          <a:p>
            <a:pPr algn="l" rtl="0"/>
            <a:endParaRPr lang="ar-SA" sz="2800" dirty="0"/>
          </a:p>
        </p:txBody>
      </p:sp>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18071ABD-646C-4EE1-B0A0-58C6D0B2E68C}" type="slidenum">
              <a:rPr lang="en-US" smtClean="0"/>
              <a:t>9</a:t>
            </a:fld>
            <a:endParaRPr lang="en-US"/>
          </a:p>
        </p:txBody>
      </p:sp>
    </p:spTree>
    <p:extLst>
      <p:ext uri="{BB962C8B-B14F-4D97-AF65-F5344CB8AC3E}">
        <p14:creationId xmlns:p14="http://schemas.microsoft.com/office/powerpoint/2010/main" val="19063786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328</TotalTime>
  <Words>2030</Words>
  <Application>Microsoft Office PowerPoint</Application>
  <PresentationFormat>On-screen Show (4:3)</PresentationFormat>
  <Paragraphs>298</Paragraphs>
  <Slides>42</Slides>
  <Notes>0</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42</vt:i4>
      </vt:variant>
    </vt:vector>
  </HeadingPairs>
  <TitlesOfParts>
    <vt:vector size="46" baseType="lpstr">
      <vt:lpstr>Adjacency</vt:lpstr>
      <vt:lpstr>Equation</vt:lpstr>
      <vt:lpstr>Chart</vt:lpstr>
      <vt:lpstr>Worksheet</vt:lpstr>
      <vt:lpstr>The Forecast Process</vt:lpstr>
      <vt:lpstr>Chapter Objectives</vt:lpstr>
      <vt:lpstr>The overall forecasting process can be outlined as follows: </vt:lpstr>
      <vt:lpstr>Problem Definition</vt:lpstr>
      <vt:lpstr>Gathering Information</vt:lpstr>
      <vt:lpstr>Choosing and fitting models</vt:lpstr>
      <vt:lpstr>Using and evaluating a forecasting model</vt:lpstr>
      <vt:lpstr>Explanatory versus Time Series forecasting</vt:lpstr>
      <vt:lpstr>PowerPoint Presentation</vt:lpstr>
      <vt:lpstr>Trend, Seasonal, and Cyclical Data Patterns</vt:lpstr>
      <vt:lpstr>Data Pattern</vt:lpstr>
      <vt:lpstr>Data Pattern (Trend)</vt:lpstr>
      <vt:lpstr>Data Pattern (Seasonal)</vt:lpstr>
      <vt:lpstr>Data Pattern (Cyclical)</vt:lpstr>
      <vt:lpstr>Data Pattern(Irregular )</vt:lpstr>
      <vt:lpstr>Example1: GDP, in 1996 Dollars</vt:lpstr>
      <vt:lpstr>Example2: Quarterly data on housing</vt:lpstr>
      <vt:lpstr>Example3: U.S. billings of the Leo Burnet  advertising agency</vt:lpstr>
      <vt:lpstr>Data Patterns and Model Selection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Autocorrelation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Example1: Mobil Home Shipment</vt:lpstr>
      <vt:lpstr>Example2: Japanese exchange Rate</vt:lpstr>
      <vt:lpstr>PowerPoint Presentation</vt:lpstr>
      <vt:lpstr>PowerPoint Presentation</vt:lpstr>
      <vt:lpstr>PowerPoint Presentation</vt:lpstr>
      <vt:lpstr>PowerPoint Presentation</vt:lpstr>
      <vt:lpstr>ACF of Forecast Error</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Forecast Process</dc:title>
  <dc:creator>User</dc:creator>
  <cp:lastModifiedBy>User</cp:lastModifiedBy>
  <cp:revision>25</cp:revision>
  <dcterms:created xsi:type="dcterms:W3CDTF">2015-02-13T10:13:59Z</dcterms:created>
  <dcterms:modified xsi:type="dcterms:W3CDTF">2015-02-16T11:06:17Z</dcterms:modified>
</cp:coreProperties>
</file>