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8" r:id="rId1"/>
  </p:sldMasterIdLst>
  <p:notesMasterIdLst>
    <p:notesMasterId r:id="rId46"/>
  </p:notesMasterIdLst>
  <p:sldIdLst>
    <p:sldId id="295" r:id="rId2"/>
    <p:sldId id="290" r:id="rId3"/>
    <p:sldId id="267" r:id="rId4"/>
    <p:sldId id="269" r:id="rId5"/>
    <p:sldId id="268" r:id="rId6"/>
    <p:sldId id="270" r:id="rId7"/>
    <p:sldId id="271" r:id="rId8"/>
    <p:sldId id="272" r:id="rId9"/>
    <p:sldId id="273" r:id="rId10"/>
    <p:sldId id="274" r:id="rId11"/>
    <p:sldId id="291" r:id="rId12"/>
    <p:sldId id="260" r:id="rId13"/>
    <p:sldId id="258" r:id="rId14"/>
    <p:sldId id="259" r:id="rId15"/>
    <p:sldId id="261" r:id="rId16"/>
    <p:sldId id="262" r:id="rId17"/>
    <p:sldId id="286" r:id="rId18"/>
    <p:sldId id="275" r:id="rId19"/>
    <p:sldId id="276" r:id="rId20"/>
    <p:sldId id="277" r:id="rId21"/>
    <p:sldId id="278" r:id="rId22"/>
    <p:sldId id="279" r:id="rId23"/>
    <p:sldId id="280" r:id="rId24"/>
    <p:sldId id="281" r:id="rId25"/>
    <p:sldId id="292" r:id="rId26"/>
    <p:sldId id="282" r:id="rId27"/>
    <p:sldId id="284" r:id="rId28"/>
    <p:sldId id="285" r:id="rId29"/>
    <p:sldId id="287" r:id="rId30"/>
    <p:sldId id="288" r:id="rId31"/>
    <p:sldId id="289" r:id="rId32"/>
    <p:sldId id="293" r:id="rId33"/>
    <p:sldId id="310" r:id="rId34"/>
    <p:sldId id="309" r:id="rId35"/>
    <p:sldId id="314" r:id="rId36"/>
    <p:sldId id="311" r:id="rId37"/>
    <p:sldId id="313" r:id="rId38"/>
    <p:sldId id="294" r:id="rId39"/>
    <p:sldId id="304" r:id="rId40"/>
    <p:sldId id="305" r:id="rId41"/>
    <p:sldId id="306" r:id="rId42"/>
    <p:sldId id="307" r:id="rId43"/>
    <p:sldId id="308" r:id="rId44"/>
    <p:sldId id="312" r:id="rId45"/>
  </p:sldIdLst>
  <p:sldSz cx="9144000" cy="6858000" type="screen4x3"/>
  <p:notesSz cx="6858000" cy="9144000"/>
  <p:defaultText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3492" autoAdjust="0"/>
    <p:restoredTop sz="94667" autoAdjust="0"/>
  </p:normalViewPr>
  <p:slideViewPr>
    <p:cSldViewPr>
      <p:cViewPr varScale="1">
        <p:scale>
          <a:sx n="71" d="100"/>
          <a:sy n="71" d="100"/>
        </p:scale>
        <p:origin x="-112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856"/>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1517A5-38F9-E24F-825A-68884E2B30E2}" type="datetimeFigureOut">
              <a:rPr lang="en-US" smtClean="0"/>
              <a:pPr/>
              <a:t>18/08/15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2FC131-0BA3-F043-B682-C828D375476A}" type="slidenum">
              <a:rPr lang="en-US" smtClean="0"/>
              <a:pPr/>
              <a:t>‹#›</a:t>
            </a:fld>
            <a:endParaRPr lang="en-US"/>
          </a:p>
        </p:txBody>
      </p:sp>
    </p:spTree>
    <p:extLst>
      <p:ext uri="{BB962C8B-B14F-4D97-AF65-F5344CB8AC3E}">
        <p14:creationId xmlns:p14="http://schemas.microsoft.com/office/powerpoint/2010/main" xmlns="" val="373851402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latin typeface="Trebuchet MS"/>
            </a:endParaRPr>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solidFill>
                <a:prstClr val="white"/>
              </a:solidFill>
              <a:latin typeface="Trebuchet MS"/>
            </a:endParaRPr>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latin typeface="Trebuchet MS"/>
            </a:endParaRPr>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latin typeface="Trebuchet MS"/>
            </a:endParaRPr>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AC66158-54B5-490C-84B2-0A98765FF903}" type="datetimeFigureOut">
              <a:rPr lang="en-US" smtClean="0">
                <a:solidFill>
                  <a:prstClr val="black">
                    <a:lumMod val="50000"/>
                    <a:lumOff val="50000"/>
                  </a:prstClr>
                </a:solidFill>
                <a:latin typeface="Trebuchet MS"/>
              </a:rPr>
              <a:pPr/>
              <a:t>18/08/15</a:t>
            </a:fld>
            <a:endParaRPr lang="en-US">
              <a:solidFill>
                <a:prstClr val="black">
                  <a:lumMod val="50000"/>
                  <a:lumOff val="50000"/>
                </a:prstClr>
              </a:solidFill>
              <a:latin typeface="Trebuchet MS"/>
            </a:endParaRPr>
          </a:p>
        </p:txBody>
      </p:sp>
      <p:sp>
        <p:nvSpPr>
          <p:cNvPr id="5" name="Footer Placeholder 4"/>
          <p:cNvSpPr>
            <a:spLocks noGrp="1"/>
          </p:cNvSpPr>
          <p:nvPr>
            <p:ph type="ftr" sz="quarter" idx="11"/>
          </p:nvPr>
        </p:nvSpPr>
        <p:spPr/>
        <p:txBody>
          <a:bodyPr/>
          <a:lstStyle/>
          <a:p>
            <a:endParaRPr lang="en-US">
              <a:solidFill>
                <a:prstClr val="black">
                  <a:lumMod val="50000"/>
                  <a:lumOff val="50000"/>
                </a:prstClr>
              </a:solidFill>
              <a:latin typeface="Trebuchet MS"/>
            </a:endParaRPr>
          </a:p>
        </p:txBody>
      </p:sp>
      <p:sp>
        <p:nvSpPr>
          <p:cNvPr id="6" name="Slide Number Placeholder 5"/>
          <p:cNvSpPr>
            <a:spLocks noGrp="1"/>
          </p:cNvSpPr>
          <p:nvPr>
            <p:ph type="sldNum" sz="quarter" idx="12"/>
          </p:nvPr>
        </p:nvSpPr>
        <p:spPr/>
        <p:txBody>
          <a:bodyPr/>
          <a:lstStyle/>
          <a:p>
            <a:fld id="{BF200D84-CF7A-4E6C-B2FF-8C6804135EA7}" type="slidenum">
              <a:rPr lang="en-US" smtClean="0">
                <a:solidFill>
                  <a:prstClr val="black">
                    <a:lumMod val="50000"/>
                    <a:lumOff val="50000"/>
                  </a:prstClr>
                </a:solidFill>
                <a:latin typeface="Trebuchet MS"/>
              </a:rPr>
              <a:pPr/>
              <a:t>‹#›</a:t>
            </a:fld>
            <a:endParaRPr lang="en-US">
              <a:solidFill>
                <a:prstClr val="black">
                  <a:lumMod val="50000"/>
                  <a:lumOff val="50000"/>
                </a:prstClr>
              </a:solidFill>
              <a:latin typeface="Trebuchet MS"/>
            </a:endParaRPr>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extLst>
      <p:ext uri="{BB962C8B-B14F-4D97-AF65-F5344CB8AC3E}">
        <p14:creationId xmlns:p14="http://schemas.microsoft.com/office/powerpoint/2010/main" xmlns="" val="418283361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C66158-54B5-490C-84B2-0A98765FF903}" type="datetimeFigureOut">
              <a:rPr lang="en-US" smtClean="0">
                <a:solidFill>
                  <a:prstClr val="black">
                    <a:lumMod val="50000"/>
                    <a:lumOff val="50000"/>
                  </a:prstClr>
                </a:solidFill>
                <a:latin typeface="Trebuchet MS"/>
              </a:rPr>
              <a:pPr/>
              <a:t>18/08/15</a:t>
            </a:fld>
            <a:endParaRPr lang="en-US">
              <a:solidFill>
                <a:prstClr val="black">
                  <a:lumMod val="50000"/>
                  <a:lumOff val="50000"/>
                </a:prstClr>
              </a:solidFill>
              <a:latin typeface="Trebuchet MS"/>
            </a:endParaRPr>
          </a:p>
        </p:txBody>
      </p:sp>
      <p:sp>
        <p:nvSpPr>
          <p:cNvPr id="5" name="Footer Placeholder 4"/>
          <p:cNvSpPr>
            <a:spLocks noGrp="1"/>
          </p:cNvSpPr>
          <p:nvPr>
            <p:ph type="ftr" sz="quarter" idx="11"/>
          </p:nvPr>
        </p:nvSpPr>
        <p:spPr/>
        <p:txBody>
          <a:bodyPr/>
          <a:lstStyle/>
          <a:p>
            <a:endParaRPr lang="en-US">
              <a:solidFill>
                <a:prstClr val="black">
                  <a:lumMod val="50000"/>
                  <a:lumOff val="50000"/>
                </a:prstClr>
              </a:solidFill>
              <a:latin typeface="Trebuchet MS"/>
            </a:endParaRPr>
          </a:p>
        </p:txBody>
      </p:sp>
      <p:sp>
        <p:nvSpPr>
          <p:cNvPr id="6" name="Slide Number Placeholder 5"/>
          <p:cNvSpPr>
            <a:spLocks noGrp="1"/>
          </p:cNvSpPr>
          <p:nvPr>
            <p:ph type="sldNum" sz="quarter" idx="12"/>
          </p:nvPr>
        </p:nvSpPr>
        <p:spPr/>
        <p:txBody>
          <a:bodyPr/>
          <a:lstStyle/>
          <a:p>
            <a:fld id="{BF200D84-CF7A-4E6C-B2FF-8C6804135EA7}" type="slidenum">
              <a:rPr lang="en-US" smtClean="0">
                <a:solidFill>
                  <a:prstClr val="black">
                    <a:lumMod val="50000"/>
                    <a:lumOff val="50000"/>
                  </a:prstClr>
                </a:solidFill>
                <a:latin typeface="Trebuchet MS"/>
              </a:rPr>
              <a:pPr/>
              <a:t>‹#›</a:t>
            </a:fld>
            <a:endParaRPr lang="en-US">
              <a:solidFill>
                <a:prstClr val="black">
                  <a:lumMod val="50000"/>
                  <a:lumOff val="50000"/>
                </a:prstClr>
              </a:solidFill>
              <a:latin typeface="Trebuchet MS"/>
            </a:endParaRPr>
          </a:p>
        </p:txBody>
      </p:sp>
    </p:spTree>
    <p:extLst>
      <p:ext uri="{BB962C8B-B14F-4D97-AF65-F5344CB8AC3E}">
        <p14:creationId xmlns:p14="http://schemas.microsoft.com/office/powerpoint/2010/main" xmlns="" val="353632353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AC66158-54B5-490C-84B2-0A98765FF903}" type="datetimeFigureOut">
              <a:rPr lang="en-US" smtClean="0">
                <a:solidFill>
                  <a:prstClr val="black">
                    <a:lumMod val="50000"/>
                    <a:lumOff val="50000"/>
                  </a:prstClr>
                </a:solidFill>
                <a:latin typeface="Trebuchet MS"/>
              </a:rPr>
              <a:pPr/>
              <a:t>18/08/15</a:t>
            </a:fld>
            <a:endParaRPr lang="en-US">
              <a:solidFill>
                <a:prstClr val="black">
                  <a:lumMod val="50000"/>
                  <a:lumOff val="50000"/>
                </a:prstClr>
              </a:solidFill>
              <a:latin typeface="Trebuchet MS"/>
            </a:endParaRPr>
          </a:p>
        </p:txBody>
      </p:sp>
      <p:sp>
        <p:nvSpPr>
          <p:cNvPr id="5" name="Footer Placeholder 4"/>
          <p:cNvSpPr>
            <a:spLocks noGrp="1"/>
          </p:cNvSpPr>
          <p:nvPr>
            <p:ph type="ftr" sz="quarter" idx="11"/>
          </p:nvPr>
        </p:nvSpPr>
        <p:spPr/>
        <p:txBody>
          <a:bodyPr/>
          <a:lstStyle/>
          <a:p>
            <a:endParaRPr lang="en-US">
              <a:solidFill>
                <a:prstClr val="black">
                  <a:lumMod val="50000"/>
                  <a:lumOff val="50000"/>
                </a:prstClr>
              </a:solidFill>
              <a:latin typeface="Trebuchet MS"/>
            </a:endParaRPr>
          </a:p>
        </p:txBody>
      </p:sp>
      <p:sp>
        <p:nvSpPr>
          <p:cNvPr id="6" name="Slide Number Placeholder 5"/>
          <p:cNvSpPr>
            <a:spLocks noGrp="1"/>
          </p:cNvSpPr>
          <p:nvPr>
            <p:ph type="sldNum" sz="quarter" idx="12"/>
          </p:nvPr>
        </p:nvSpPr>
        <p:spPr/>
        <p:txBody>
          <a:bodyPr/>
          <a:lstStyle/>
          <a:p>
            <a:fld id="{BF200D84-CF7A-4E6C-B2FF-8C6804135EA7}" type="slidenum">
              <a:rPr lang="en-US" smtClean="0">
                <a:solidFill>
                  <a:prstClr val="black">
                    <a:lumMod val="50000"/>
                    <a:lumOff val="50000"/>
                  </a:prstClr>
                </a:solidFill>
                <a:latin typeface="Trebuchet MS"/>
              </a:rPr>
              <a:pPr/>
              <a:t>‹#›</a:t>
            </a:fld>
            <a:endParaRPr lang="en-US">
              <a:solidFill>
                <a:prstClr val="black">
                  <a:lumMod val="50000"/>
                  <a:lumOff val="50000"/>
                </a:prstClr>
              </a:solidFill>
              <a:latin typeface="Trebuchet MS"/>
            </a:endParaRPr>
          </a:p>
        </p:txBody>
      </p:sp>
    </p:spTree>
    <p:extLst>
      <p:ext uri="{BB962C8B-B14F-4D97-AF65-F5344CB8AC3E}">
        <p14:creationId xmlns:p14="http://schemas.microsoft.com/office/powerpoint/2010/main" xmlns="" val="305948464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AC66158-54B5-490C-84B2-0A98765FF903}" type="datetimeFigureOut">
              <a:rPr lang="en-US" smtClean="0">
                <a:solidFill>
                  <a:prstClr val="black">
                    <a:lumMod val="50000"/>
                    <a:lumOff val="50000"/>
                  </a:prstClr>
                </a:solidFill>
                <a:latin typeface="Trebuchet MS"/>
              </a:rPr>
              <a:pPr/>
              <a:t>18/08/15</a:t>
            </a:fld>
            <a:endParaRPr lang="en-US">
              <a:solidFill>
                <a:prstClr val="black">
                  <a:lumMod val="50000"/>
                  <a:lumOff val="50000"/>
                </a:prstClr>
              </a:solidFill>
              <a:latin typeface="Trebuchet MS"/>
            </a:endParaRPr>
          </a:p>
        </p:txBody>
      </p:sp>
      <p:sp>
        <p:nvSpPr>
          <p:cNvPr id="5" name="Footer Placeholder 4"/>
          <p:cNvSpPr>
            <a:spLocks noGrp="1"/>
          </p:cNvSpPr>
          <p:nvPr>
            <p:ph type="ftr" sz="quarter" idx="11"/>
          </p:nvPr>
        </p:nvSpPr>
        <p:spPr/>
        <p:txBody>
          <a:bodyPr/>
          <a:lstStyle/>
          <a:p>
            <a:endParaRPr lang="en-US">
              <a:solidFill>
                <a:prstClr val="black">
                  <a:lumMod val="50000"/>
                  <a:lumOff val="50000"/>
                </a:prstClr>
              </a:solidFill>
              <a:latin typeface="Trebuchet MS"/>
            </a:endParaRPr>
          </a:p>
        </p:txBody>
      </p:sp>
      <p:sp>
        <p:nvSpPr>
          <p:cNvPr id="6" name="Slide Number Placeholder 5"/>
          <p:cNvSpPr>
            <a:spLocks noGrp="1"/>
          </p:cNvSpPr>
          <p:nvPr>
            <p:ph type="sldNum" sz="quarter" idx="12"/>
          </p:nvPr>
        </p:nvSpPr>
        <p:spPr/>
        <p:txBody>
          <a:bodyPr/>
          <a:lstStyle/>
          <a:p>
            <a:fld id="{BF200D84-CF7A-4E6C-B2FF-8C6804135EA7}" type="slidenum">
              <a:rPr lang="en-US" smtClean="0">
                <a:solidFill>
                  <a:prstClr val="black">
                    <a:lumMod val="50000"/>
                    <a:lumOff val="50000"/>
                  </a:prstClr>
                </a:solidFill>
                <a:latin typeface="Trebuchet MS"/>
              </a:rPr>
              <a:pPr/>
              <a:t>‹#›</a:t>
            </a:fld>
            <a:endParaRPr lang="en-US">
              <a:solidFill>
                <a:prstClr val="black">
                  <a:lumMod val="50000"/>
                  <a:lumOff val="50000"/>
                </a:prstClr>
              </a:solidFill>
              <a:latin typeface="Trebuchet MS"/>
            </a:endParaRPr>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375809643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latin typeface="Trebuchet MS"/>
            </a:endParaRPr>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solidFill>
                <a:prstClr val="white"/>
              </a:solidFill>
              <a:latin typeface="Trebuchet MS"/>
            </a:endParaRPr>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latin typeface="Trebuchet MS"/>
            </a:endParaRPr>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latin typeface="Trebuchet MS"/>
            </a:endParaRPr>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C66158-54B5-490C-84B2-0A98765FF903}" type="datetimeFigureOut">
              <a:rPr lang="en-US" smtClean="0">
                <a:solidFill>
                  <a:prstClr val="black">
                    <a:lumMod val="50000"/>
                    <a:lumOff val="50000"/>
                  </a:prstClr>
                </a:solidFill>
                <a:latin typeface="Trebuchet MS"/>
              </a:rPr>
              <a:pPr/>
              <a:t>18/08/15</a:t>
            </a:fld>
            <a:endParaRPr lang="en-US">
              <a:solidFill>
                <a:prstClr val="black">
                  <a:lumMod val="50000"/>
                  <a:lumOff val="50000"/>
                </a:prstClr>
              </a:solidFill>
              <a:latin typeface="Trebuchet MS"/>
            </a:endParaRPr>
          </a:p>
        </p:txBody>
      </p:sp>
      <p:sp>
        <p:nvSpPr>
          <p:cNvPr id="5" name="Footer Placeholder 4"/>
          <p:cNvSpPr>
            <a:spLocks noGrp="1"/>
          </p:cNvSpPr>
          <p:nvPr>
            <p:ph type="ftr" sz="quarter" idx="11"/>
          </p:nvPr>
        </p:nvSpPr>
        <p:spPr/>
        <p:txBody>
          <a:bodyPr/>
          <a:lstStyle/>
          <a:p>
            <a:endParaRPr lang="en-US">
              <a:solidFill>
                <a:prstClr val="black">
                  <a:lumMod val="50000"/>
                  <a:lumOff val="50000"/>
                </a:prstClr>
              </a:solidFill>
              <a:latin typeface="Trebuchet MS"/>
            </a:endParaRPr>
          </a:p>
        </p:txBody>
      </p:sp>
      <p:sp>
        <p:nvSpPr>
          <p:cNvPr id="6" name="Slide Number Placeholder 5"/>
          <p:cNvSpPr>
            <a:spLocks noGrp="1"/>
          </p:cNvSpPr>
          <p:nvPr>
            <p:ph type="sldNum" sz="quarter" idx="12"/>
          </p:nvPr>
        </p:nvSpPr>
        <p:spPr/>
        <p:txBody>
          <a:bodyPr/>
          <a:lstStyle/>
          <a:p>
            <a:fld id="{BF200D84-CF7A-4E6C-B2FF-8C6804135EA7}" type="slidenum">
              <a:rPr lang="en-US" smtClean="0">
                <a:solidFill>
                  <a:prstClr val="black">
                    <a:lumMod val="50000"/>
                    <a:lumOff val="50000"/>
                  </a:prstClr>
                </a:solidFill>
                <a:latin typeface="Trebuchet MS"/>
              </a:rPr>
              <a:pPr/>
              <a:t>‹#›</a:t>
            </a:fld>
            <a:endParaRPr lang="en-US">
              <a:solidFill>
                <a:prstClr val="black">
                  <a:lumMod val="50000"/>
                  <a:lumOff val="50000"/>
                </a:prstClr>
              </a:solidFill>
              <a:latin typeface="Trebuchet MS"/>
            </a:endParaRPr>
          </a:p>
        </p:txBody>
      </p:sp>
    </p:spTree>
    <p:extLst>
      <p:ext uri="{BB962C8B-B14F-4D97-AF65-F5344CB8AC3E}">
        <p14:creationId xmlns:p14="http://schemas.microsoft.com/office/powerpoint/2010/main" xmlns="" val="131497311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AC66158-54B5-490C-84B2-0A98765FF903}" type="datetimeFigureOut">
              <a:rPr lang="en-US" smtClean="0">
                <a:solidFill>
                  <a:prstClr val="black">
                    <a:lumMod val="50000"/>
                    <a:lumOff val="50000"/>
                  </a:prstClr>
                </a:solidFill>
                <a:latin typeface="Trebuchet MS"/>
              </a:rPr>
              <a:pPr/>
              <a:t>18/08/15</a:t>
            </a:fld>
            <a:endParaRPr lang="en-US">
              <a:solidFill>
                <a:prstClr val="black">
                  <a:lumMod val="50000"/>
                  <a:lumOff val="50000"/>
                </a:prstClr>
              </a:solidFill>
              <a:latin typeface="Trebuchet MS"/>
            </a:endParaRPr>
          </a:p>
        </p:txBody>
      </p:sp>
      <p:sp>
        <p:nvSpPr>
          <p:cNvPr id="6" name="Footer Placeholder 5"/>
          <p:cNvSpPr>
            <a:spLocks noGrp="1"/>
          </p:cNvSpPr>
          <p:nvPr>
            <p:ph type="ftr" sz="quarter" idx="11"/>
          </p:nvPr>
        </p:nvSpPr>
        <p:spPr/>
        <p:txBody>
          <a:bodyPr/>
          <a:lstStyle/>
          <a:p>
            <a:endParaRPr lang="en-US">
              <a:solidFill>
                <a:prstClr val="black">
                  <a:lumMod val="50000"/>
                  <a:lumOff val="50000"/>
                </a:prstClr>
              </a:solidFill>
              <a:latin typeface="Trebuchet MS"/>
            </a:endParaRPr>
          </a:p>
        </p:txBody>
      </p:sp>
      <p:sp>
        <p:nvSpPr>
          <p:cNvPr id="7" name="Slide Number Placeholder 6"/>
          <p:cNvSpPr>
            <a:spLocks noGrp="1"/>
          </p:cNvSpPr>
          <p:nvPr>
            <p:ph type="sldNum" sz="quarter" idx="12"/>
          </p:nvPr>
        </p:nvSpPr>
        <p:spPr/>
        <p:txBody>
          <a:bodyPr/>
          <a:lstStyle/>
          <a:p>
            <a:fld id="{BF200D84-CF7A-4E6C-B2FF-8C6804135EA7}" type="slidenum">
              <a:rPr lang="en-US" smtClean="0">
                <a:solidFill>
                  <a:prstClr val="black">
                    <a:lumMod val="50000"/>
                    <a:lumOff val="50000"/>
                  </a:prstClr>
                </a:solidFill>
                <a:latin typeface="Trebuchet MS"/>
              </a:rPr>
              <a:pPr/>
              <a:t>‹#›</a:t>
            </a:fld>
            <a:endParaRPr lang="en-US">
              <a:solidFill>
                <a:prstClr val="black">
                  <a:lumMod val="50000"/>
                  <a:lumOff val="50000"/>
                </a:prstClr>
              </a:solidFill>
              <a:latin typeface="Trebuchet MS"/>
            </a:endParaRPr>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331246554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AC66158-54B5-490C-84B2-0A98765FF903}" type="datetimeFigureOut">
              <a:rPr lang="en-US" smtClean="0">
                <a:solidFill>
                  <a:prstClr val="black">
                    <a:lumMod val="50000"/>
                    <a:lumOff val="50000"/>
                  </a:prstClr>
                </a:solidFill>
                <a:latin typeface="Trebuchet MS"/>
              </a:rPr>
              <a:pPr/>
              <a:t>18/08/15</a:t>
            </a:fld>
            <a:endParaRPr lang="en-US">
              <a:solidFill>
                <a:prstClr val="black">
                  <a:lumMod val="50000"/>
                  <a:lumOff val="50000"/>
                </a:prstClr>
              </a:solidFill>
              <a:latin typeface="Trebuchet MS"/>
            </a:endParaRPr>
          </a:p>
        </p:txBody>
      </p:sp>
      <p:sp>
        <p:nvSpPr>
          <p:cNvPr id="8" name="Footer Placeholder 7"/>
          <p:cNvSpPr>
            <a:spLocks noGrp="1"/>
          </p:cNvSpPr>
          <p:nvPr>
            <p:ph type="ftr" sz="quarter" idx="11"/>
          </p:nvPr>
        </p:nvSpPr>
        <p:spPr/>
        <p:txBody>
          <a:bodyPr/>
          <a:lstStyle/>
          <a:p>
            <a:endParaRPr lang="en-US">
              <a:solidFill>
                <a:prstClr val="black">
                  <a:lumMod val="50000"/>
                  <a:lumOff val="50000"/>
                </a:prstClr>
              </a:solidFill>
              <a:latin typeface="Trebuchet MS"/>
            </a:endParaRPr>
          </a:p>
        </p:txBody>
      </p:sp>
      <p:sp>
        <p:nvSpPr>
          <p:cNvPr id="9" name="Slide Number Placeholder 8"/>
          <p:cNvSpPr>
            <a:spLocks noGrp="1"/>
          </p:cNvSpPr>
          <p:nvPr>
            <p:ph type="sldNum" sz="quarter" idx="12"/>
          </p:nvPr>
        </p:nvSpPr>
        <p:spPr/>
        <p:txBody>
          <a:bodyPr/>
          <a:lstStyle/>
          <a:p>
            <a:fld id="{BF200D84-CF7A-4E6C-B2FF-8C6804135EA7}" type="slidenum">
              <a:rPr lang="en-US" smtClean="0">
                <a:solidFill>
                  <a:prstClr val="black">
                    <a:lumMod val="50000"/>
                    <a:lumOff val="50000"/>
                  </a:prstClr>
                </a:solidFill>
                <a:latin typeface="Trebuchet MS"/>
              </a:rPr>
              <a:pPr/>
              <a:t>‹#›</a:t>
            </a:fld>
            <a:endParaRPr lang="en-US">
              <a:solidFill>
                <a:prstClr val="black">
                  <a:lumMod val="50000"/>
                  <a:lumOff val="50000"/>
                </a:prstClr>
              </a:solidFill>
              <a:latin typeface="Trebuchet MS"/>
            </a:endParaRPr>
          </a:p>
        </p:txBody>
      </p:sp>
      <p:sp>
        <p:nvSpPr>
          <p:cNvPr id="10" name="Title 9"/>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xmlns="" val="44443103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AC66158-54B5-490C-84B2-0A98765FF903}" type="datetimeFigureOut">
              <a:rPr lang="en-US" smtClean="0">
                <a:solidFill>
                  <a:prstClr val="black">
                    <a:lumMod val="50000"/>
                    <a:lumOff val="50000"/>
                  </a:prstClr>
                </a:solidFill>
                <a:latin typeface="Trebuchet MS"/>
              </a:rPr>
              <a:pPr/>
              <a:t>18/08/15</a:t>
            </a:fld>
            <a:endParaRPr lang="en-US">
              <a:solidFill>
                <a:prstClr val="black">
                  <a:lumMod val="50000"/>
                  <a:lumOff val="50000"/>
                </a:prstClr>
              </a:solidFill>
              <a:latin typeface="Trebuchet MS"/>
            </a:endParaRPr>
          </a:p>
        </p:txBody>
      </p:sp>
      <p:sp>
        <p:nvSpPr>
          <p:cNvPr id="4" name="Footer Placeholder 3"/>
          <p:cNvSpPr>
            <a:spLocks noGrp="1"/>
          </p:cNvSpPr>
          <p:nvPr>
            <p:ph type="ftr" sz="quarter" idx="11"/>
          </p:nvPr>
        </p:nvSpPr>
        <p:spPr/>
        <p:txBody>
          <a:bodyPr/>
          <a:lstStyle/>
          <a:p>
            <a:endParaRPr lang="en-US">
              <a:solidFill>
                <a:prstClr val="black">
                  <a:lumMod val="50000"/>
                  <a:lumOff val="50000"/>
                </a:prstClr>
              </a:solidFill>
              <a:latin typeface="Trebuchet MS"/>
            </a:endParaRPr>
          </a:p>
        </p:txBody>
      </p:sp>
      <p:sp>
        <p:nvSpPr>
          <p:cNvPr id="5" name="Slide Number Placeholder 4"/>
          <p:cNvSpPr>
            <a:spLocks noGrp="1"/>
          </p:cNvSpPr>
          <p:nvPr>
            <p:ph type="sldNum" sz="quarter" idx="12"/>
          </p:nvPr>
        </p:nvSpPr>
        <p:spPr/>
        <p:txBody>
          <a:bodyPr/>
          <a:lstStyle/>
          <a:p>
            <a:fld id="{BF200D84-CF7A-4E6C-B2FF-8C6804135EA7}" type="slidenum">
              <a:rPr lang="en-US" smtClean="0">
                <a:solidFill>
                  <a:prstClr val="black">
                    <a:lumMod val="50000"/>
                    <a:lumOff val="50000"/>
                  </a:prstClr>
                </a:solidFill>
                <a:latin typeface="Trebuchet MS"/>
              </a:rPr>
              <a:pPr/>
              <a:t>‹#›</a:t>
            </a:fld>
            <a:endParaRPr lang="en-US">
              <a:solidFill>
                <a:prstClr val="black">
                  <a:lumMod val="50000"/>
                  <a:lumOff val="50000"/>
                </a:prstClr>
              </a:solidFill>
              <a:latin typeface="Trebuchet MS"/>
            </a:endParaRPr>
          </a:p>
        </p:txBody>
      </p:sp>
    </p:spTree>
    <p:extLst>
      <p:ext uri="{BB962C8B-B14F-4D97-AF65-F5344CB8AC3E}">
        <p14:creationId xmlns:p14="http://schemas.microsoft.com/office/powerpoint/2010/main" xmlns="" val="304538030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C66158-54B5-490C-84B2-0A98765FF903}" type="datetimeFigureOut">
              <a:rPr lang="en-US" smtClean="0">
                <a:solidFill>
                  <a:prstClr val="black">
                    <a:lumMod val="50000"/>
                    <a:lumOff val="50000"/>
                  </a:prstClr>
                </a:solidFill>
                <a:latin typeface="Trebuchet MS"/>
              </a:rPr>
              <a:pPr/>
              <a:t>18/08/15</a:t>
            </a:fld>
            <a:endParaRPr lang="en-US">
              <a:solidFill>
                <a:prstClr val="black">
                  <a:lumMod val="50000"/>
                  <a:lumOff val="50000"/>
                </a:prstClr>
              </a:solidFill>
              <a:latin typeface="Trebuchet MS"/>
            </a:endParaRPr>
          </a:p>
        </p:txBody>
      </p:sp>
      <p:sp>
        <p:nvSpPr>
          <p:cNvPr id="3" name="Footer Placeholder 2"/>
          <p:cNvSpPr>
            <a:spLocks noGrp="1"/>
          </p:cNvSpPr>
          <p:nvPr>
            <p:ph type="ftr" sz="quarter" idx="11"/>
          </p:nvPr>
        </p:nvSpPr>
        <p:spPr/>
        <p:txBody>
          <a:bodyPr/>
          <a:lstStyle/>
          <a:p>
            <a:endParaRPr lang="en-US">
              <a:solidFill>
                <a:prstClr val="black">
                  <a:lumMod val="50000"/>
                  <a:lumOff val="50000"/>
                </a:prstClr>
              </a:solidFill>
              <a:latin typeface="Trebuchet MS"/>
            </a:endParaRPr>
          </a:p>
        </p:txBody>
      </p:sp>
      <p:sp>
        <p:nvSpPr>
          <p:cNvPr id="4" name="Slide Number Placeholder 3"/>
          <p:cNvSpPr>
            <a:spLocks noGrp="1"/>
          </p:cNvSpPr>
          <p:nvPr>
            <p:ph type="sldNum" sz="quarter" idx="12"/>
          </p:nvPr>
        </p:nvSpPr>
        <p:spPr/>
        <p:txBody>
          <a:bodyPr/>
          <a:lstStyle/>
          <a:p>
            <a:fld id="{BF200D84-CF7A-4E6C-B2FF-8C6804135EA7}" type="slidenum">
              <a:rPr lang="en-US" smtClean="0">
                <a:solidFill>
                  <a:prstClr val="black">
                    <a:lumMod val="50000"/>
                    <a:lumOff val="50000"/>
                  </a:prstClr>
                </a:solidFill>
                <a:latin typeface="Trebuchet MS"/>
              </a:rPr>
              <a:pPr/>
              <a:t>‹#›</a:t>
            </a:fld>
            <a:endParaRPr lang="en-US">
              <a:solidFill>
                <a:prstClr val="black">
                  <a:lumMod val="50000"/>
                  <a:lumOff val="50000"/>
                </a:prstClr>
              </a:solidFill>
              <a:latin typeface="Trebuchet MS"/>
            </a:endParaRPr>
          </a:p>
        </p:txBody>
      </p:sp>
    </p:spTree>
    <p:extLst>
      <p:ext uri="{BB962C8B-B14F-4D97-AF65-F5344CB8AC3E}">
        <p14:creationId xmlns:p14="http://schemas.microsoft.com/office/powerpoint/2010/main" xmlns="" val="23618435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C66158-54B5-490C-84B2-0A98765FF903}" type="datetimeFigureOut">
              <a:rPr lang="en-US" smtClean="0">
                <a:solidFill>
                  <a:prstClr val="black">
                    <a:lumMod val="50000"/>
                    <a:lumOff val="50000"/>
                  </a:prstClr>
                </a:solidFill>
                <a:latin typeface="Trebuchet MS"/>
              </a:rPr>
              <a:pPr/>
              <a:t>18/08/15</a:t>
            </a:fld>
            <a:endParaRPr lang="en-US">
              <a:solidFill>
                <a:prstClr val="black">
                  <a:lumMod val="50000"/>
                  <a:lumOff val="50000"/>
                </a:prstClr>
              </a:solidFill>
              <a:latin typeface="Trebuchet MS"/>
            </a:endParaRPr>
          </a:p>
        </p:txBody>
      </p:sp>
      <p:sp>
        <p:nvSpPr>
          <p:cNvPr id="6" name="Footer Placeholder 5"/>
          <p:cNvSpPr>
            <a:spLocks noGrp="1"/>
          </p:cNvSpPr>
          <p:nvPr>
            <p:ph type="ftr" sz="quarter" idx="11"/>
          </p:nvPr>
        </p:nvSpPr>
        <p:spPr/>
        <p:txBody>
          <a:bodyPr/>
          <a:lstStyle/>
          <a:p>
            <a:endParaRPr lang="en-US">
              <a:solidFill>
                <a:prstClr val="black">
                  <a:lumMod val="50000"/>
                  <a:lumOff val="50000"/>
                </a:prstClr>
              </a:solidFill>
              <a:latin typeface="Trebuchet MS"/>
            </a:endParaRPr>
          </a:p>
        </p:txBody>
      </p:sp>
      <p:sp>
        <p:nvSpPr>
          <p:cNvPr id="7" name="Slide Number Placeholder 6"/>
          <p:cNvSpPr>
            <a:spLocks noGrp="1"/>
          </p:cNvSpPr>
          <p:nvPr>
            <p:ph type="sldNum" sz="quarter" idx="12"/>
          </p:nvPr>
        </p:nvSpPr>
        <p:spPr/>
        <p:txBody>
          <a:bodyPr/>
          <a:lstStyle/>
          <a:p>
            <a:fld id="{BF200D84-CF7A-4E6C-B2FF-8C6804135EA7}" type="slidenum">
              <a:rPr lang="en-US" smtClean="0">
                <a:solidFill>
                  <a:prstClr val="black">
                    <a:lumMod val="50000"/>
                    <a:lumOff val="50000"/>
                  </a:prstClr>
                </a:solidFill>
                <a:latin typeface="Trebuchet MS"/>
              </a:rPr>
              <a:pPr/>
              <a:t>‹#›</a:t>
            </a:fld>
            <a:endParaRPr lang="en-US">
              <a:solidFill>
                <a:prstClr val="black">
                  <a:lumMod val="50000"/>
                  <a:lumOff val="50000"/>
                </a:prstClr>
              </a:solidFill>
              <a:latin typeface="Trebuchet MS"/>
            </a:endParaRPr>
          </a:p>
        </p:txBody>
      </p:sp>
    </p:spTree>
    <p:extLst>
      <p:ext uri="{BB962C8B-B14F-4D97-AF65-F5344CB8AC3E}">
        <p14:creationId xmlns:p14="http://schemas.microsoft.com/office/powerpoint/2010/main" xmlns="" val="392764781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latin typeface="Trebuchet MS"/>
            </a:endParaRPr>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solidFill>
                <a:prstClr val="white"/>
              </a:solidFill>
              <a:latin typeface="Trebuchet MS"/>
            </a:endParaRPr>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latin typeface="Trebuchet MS"/>
            </a:endParaRPr>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latin typeface="Trebuchet MS"/>
            </a:endParaRPr>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C66158-54B5-490C-84B2-0A98765FF903}" type="datetimeFigureOut">
              <a:rPr lang="en-US" smtClean="0">
                <a:solidFill>
                  <a:prstClr val="black">
                    <a:lumMod val="50000"/>
                    <a:lumOff val="50000"/>
                  </a:prstClr>
                </a:solidFill>
                <a:latin typeface="Trebuchet MS"/>
              </a:rPr>
              <a:pPr/>
              <a:t>18/08/15</a:t>
            </a:fld>
            <a:endParaRPr lang="en-US">
              <a:solidFill>
                <a:prstClr val="black">
                  <a:lumMod val="50000"/>
                  <a:lumOff val="50000"/>
                </a:prstClr>
              </a:solidFill>
              <a:latin typeface="Trebuchet MS"/>
            </a:endParaRPr>
          </a:p>
        </p:txBody>
      </p:sp>
      <p:sp>
        <p:nvSpPr>
          <p:cNvPr id="6" name="Footer Placeholder 5"/>
          <p:cNvSpPr>
            <a:spLocks noGrp="1"/>
          </p:cNvSpPr>
          <p:nvPr>
            <p:ph type="ftr" sz="quarter" idx="11"/>
          </p:nvPr>
        </p:nvSpPr>
        <p:spPr/>
        <p:txBody>
          <a:bodyPr/>
          <a:lstStyle/>
          <a:p>
            <a:endParaRPr lang="en-US">
              <a:solidFill>
                <a:prstClr val="black">
                  <a:lumMod val="50000"/>
                  <a:lumOff val="50000"/>
                </a:prstClr>
              </a:solidFill>
              <a:latin typeface="Trebuchet MS"/>
            </a:endParaRPr>
          </a:p>
        </p:txBody>
      </p:sp>
      <p:sp>
        <p:nvSpPr>
          <p:cNvPr id="7" name="Slide Number Placeholder 6"/>
          <p:cNvSpPr>
            <a:spLocks noGrp="1"/>
          </p:cNvSpPr>
          <p:nvPr>
            <p:ph type="sldNum" sz="quarter" idx="12"/>
          </p:nvPr>
        </p:nvSpPr>
        <p:spPr/>
        <p:txBody>
          <a:bodyPr/>
          <a:lstStyle/>
          <a:p>
            <a:fld id="{BF200D84-CF7A-4E6C-B2FF-8C6804135EA7}" type="slidenum">
              <a:rPr lang="en-US" smtClean="0">
                <a:solidFill>
                  <a:prstClr val="black">
                    <a:lumMod val="50000"/>
                    <a:lumOff val="50000"/>
                  </a:prstClr>
                </a:solidFill>
                <a:latin typeface="Trebuchet MS"/>
              </a:rPr>
              <a:pPr/>
              <a:t>‹#›</a:t>
            </a:fld>
            <a:endParaRPr lang="en-US">
              <a:solidFill>
                <a:prstClr val="black">
                  <a:lumMod val="50000"/>
                  <a:lumOff val="50000"/>
                </a:prstClr>
              </a:solidFill>
              <a:latin typeface="Trebuchet MS"/>
            </a:endParaRPr>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extLst>
      <p:ext uri="{BB962C8B-B14F-4D97-AF65-F5344CB8AC3E}">
        <p14:creationId xmlns:p14="http://schemas.microsoft.com/office/powerpoint/2010/main" xmlns="" val="95908086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latin typeface="Trebuchet MS"/>
            </a:endParaRPr>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solidFill>
                <a:prstClr val="white"/>
              </a:solidFill>
              <a:latin typeface="Trebuchet MS"/>
            </a:endParaRPr>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latin typeface="Trebuchet MS"/>
            </a:endParaRPr>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latin typeface="Trebuchet MS"/>
            </a:endParaRPr>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pPr rtl="0"/>
            <a:fld id="{AAC66158-54B5-490C-84B2-0A98765FF903}" type="datetimeFigureOut">
              <a:rPr lang="en-US" smtClean="0">
                <a:solidFill>
                  <a:prstClr val="black">
                    <a:lumMod val="50000"/>
                    <a:lumOff val="50000"/>
                  </a:prstClr>
                </a:solidFill>
                <a:latin typeface="Trebuchet MS"/>
              </a:rPr>
              <a:pPr rtl="0"/>
              <a:t>18/08/15</a:t>
            </a:fld>
            <a:endParaRPr lang="en-US">
              <a:solidFill>
                <a:prstClr val="black">
                  <a:lumMod val="50000"/>
                  <a:lumOff val="50000"/>
                </a:prstClr>
              </a:solidFill>
              <a:latin typeface="Trebuchet MS"/>
            </a:endParaRPr>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pPr rtl="0"/>
            <a:endParaRPr lang="en-US">
              <a:solidFill>
                <a:prstClr val="black">
                  <a:lumMod val="50000"/>
                  <a:lumOff val="50000"/>
                </a:prstClr>
              </a:solidFill>
              <a:latin typeface="Trebuchet MS"/>
            </a:endParaRPr>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pPr rtl="0"/>
            <a:fld id="{BF200D84-CF7A-4E6C-B2FF-8C6804135EA7}" type="slidenum">
              <a:rPr lang="en-US" smtClean="0">
                <a:solidFill>
                  <a:prstClr val="black">
                    <a:lumMod val="50000"/>
                    <a:lumOff val="50000"/>
                  </a:prstClr>
                </a:solidFill>
                <a:latin typeface="Trebuchet MS"/>
              </a:rPr>
              <a:pPr rtl="0"/>
              <a:t>‹#›</a:t>
            </a:fld>
            <a:endParaRPr lang="en-US">
              <a:solidFill>
                <a:prstClr val="black">
                  <a:lumMod val="50000"/>
                  <a:lumOff val="50000"/>
                </a:prstClr>
              </a:solidFill>
              <a:latin typeface="Trebuchet MS"/>
            </a:endParaRPr>
          </a:p>
        </p:txBody>
      </p:sp>
    </p:spTree>
    <p:extLst>
      <p:ext uri="{BB962C8B-B14F-4D97-AF65-F5344CB8AC3E}">
        <p14:creationId xmlns:p14="http://schemas.microsoft.com/office/powerpoint/2010/main" xmlns="" val="2244926839"/>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3.jpeg"/><Relationship Id="rId1" Type="http://schemas.openxmlformats.org/officeDocument/2006/relationships/slideLayout" Target="../slideLayouts/slideLayout7.xml"/><Relationship Id="rId4" Type="http://schemas.openxmlformats.org/officeDocument/2006/relationships/hyperlink" Target="http://www.goddessaday.com/images/gaia.jpg" TargetMode="External"/></Relationships>
</file>

<file path=ppt/slides/_rels/slide3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15.jpeg"/></Relationships>
</file>

<file path=ppt/slides/_rels/slide3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dirty="0"/>
          </a:p>
        </p:txBody>
      </p:sp>
      <p:sp>
        <p:nvSpPr>
          <p:cNvPr id="2" name="Title 1"/>
          <p:cNvSpPr>
            <a:spLocks noGrp="1"/>
          </p:cNvSpPr>
          <p:nvPr>
            <p:ph type="ctrTitle"/>
          </p:nvPr>
        </p:nvSpPr>
        <p:spPr/>
        <p:txBody>
          <a:bodyPr/>
          <a:lstStyle/>
          <a:p>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15516"/>
            <a:ext cx="9144000" cy="6842484"/>
          </a:xfrm>
          <a:prstGeom prst="rect">
            <a:avLst/>
          </a:prstGeom>
        </p:spPr>
      </p:pic>
    </p:spTree>
    <p:extLst>
      <p:ext uri="{BB962C8B-B14F-4D97-AF65-F5344CB8AC3E}">
        <p14:creationId xmlns:p14="http://schemas.microsoft.com/office/powerpoint/2010/main" xmlns="" val="17771442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15516"/>
            <a:ext cx="9144000" cy="6826968"/>
          </a:xfrm>
          <a:prstGeom prst="rect">
            <a:avLst/>
          </a:prstGeom>
        </p:spPr>
      </p:pic>
      <p:sp>
        <p:nvSpPr>
          <p:cNvPr id="3" name="Content Placeholder 2"/>
          <p:cNvSpPr>
            <a:spLocks noGrp="1"/>
          </p:cNvSpPr>
          <p:nvPr>
            <p:ph sz="quarter" idx="13"/>
          </p:nvPr>
        </p:nvSpPr>
        <p:spPr>
          <a:xfrm>
            <a:off x="755576" y="1412776"/>
            <a:ext cx="6788224" cy="4857720"/>
          </a:xfrm>
        </p:spPr>
        <p:txBody>
          <a:bodyPr/>
          <a:lstStyle/>
          <a:p>
            <a:pPr algn="l"/>
            <a:endParaRPr lang="en-US" dirty="0" smtClean="0">
              <a:solidFill>
                <a:schemeClr val="accent1">
                  <a:lumMod val="75000"/>
                </a:schemeClr>
              </a:solidFill>
              <a:latin typeface="Adobe Caslon Pro"/>
              <a:cs typeface="Adobe Caslon Pro"/>
            </a:endParaRPr>
          </a:p>
          <a:p>
            <a:pPr algn="l"/>
            <a:r>
              <a:rPr lang="en-US" dirty="0" smtClean="0">
                <a:solidFill>
                  <a:schemeClr val="accent1">
                    <a:lumMod val="75000"/>
                  </a:schemeClr>
                </a:solidFill>
                <a:latin typeface="Adobe Caslon Pro"/>
                <a:cs typeface="Adobe Caslon Pro"/>
              </a:rPr>
              <a:t>Dissenters </a:t>
            </a:r>
            <a:r>
              <a:rPr lang="en-US" dirty="0">
                <a:solidFill>
                  <a:schemeClr val="accent1">
                    <a:lumMod val="75000"/>
                  </a:schemeClr>
                </a:solidFill>
                <a:latin typeface="Adobe Caslon Pro"/>
                <a:cs typeface="Adobe Caslon Pro"/>
              </a:rPr>
              <a:t>from the New Criticism have noted a tendency by New Critics to ignore relevant knowledge that history and biography may bring to literary studies. In addition, the approach has been subject to the charge that stressing the examination of texts alone fails to deal with the value and appreciation of literature</a:t>
            </a:r>
            <a:r>
              <a:rPr lang="en-US" dirty="0" smtClean="0">
                <a:solidFill>
                  <a:schemeClr val="accent1">
                    <a:lumMod val="75000"/>
                  </a:schemeClr>
                </a:solidFill>
                <a:latin typeface="Adobe Caslon Pro"/>
                <a:cs typeface="Adobe Caslon Pro"/>
              </a:rPr>
              <a:t>.</a:t>
            </a:r>
            <a:endParaRPr lang="en-US" dirty="0">
              <a:solidFill>
                <a:schemeClr val="accent1">
                  <a:lumMod val="75000"/>
                </a:schemeClr>
              </a:solidFill>
              <a:latin typeface="Adobe Caslon Pro"/>
              <a:cs typeface="Adobe Caslon Pro"/>
            </a:endParaRPr>
          </a:p>
        </p:txBody>
      </p:sp>
    </p:spTree>
    <p:extLst>
      <p:ext uri="{BB962C8B-B14F-4D97-AF65-F5344CB8AC3E}">
        <p14:creationId xmlns:p14="http://schemas.microsoft.com/office/powerpoint/2010/main" xmlns="" val="19260240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15516"/>
            <a:ext cx="9164782" cy="6842484"/>
          </a:xfrm>
          <a:prstGeom prst="rect">
            <a:avLst/>
          </a:prstGeom>
        </p:spPr>
      </p:pic>
      <p:sp>
        <p:nvSpPr>
          <p:cNvPr id="2" name="Title 1"/>
          <p:cNvSpPr>
            <a:spLocks noGrp="1"/>
          </p:cNvSpPr>
          <p:nvPr>
            <p:ph type="ctrTitle"/>
          </p:nvPr>
        </p:nvSpPr>
        <p:spPr>
          <a:xfrm>
            <a:off x="395536" y="3140968"/>
            <a:ext cx="7175351" cy="1793167"/>
          </a:xfrm>
        </p:spPr>
        <p:txBody>
          <a:bodyPr/>
          <a:lstStyle/>
          <a:p>
            <a:pPr marL="182880" indent="0">
              <a:buNone/>
            </a:pPr>
            <a:r>
              <a:rPr lang="en-US" dirty="0" smtClean="0"/>
              <a:t>The Narrative Point of View + Tone</a:t>
            </a:r>
            <a:br>
              <a:rPr lang="en-US" dirty="0" smtClean="0"/>
            </a:br>
            <a:r>
              <a:rPr lang="en-US" dirty="0"/>
              <a:t/>
            </a:r>
            <a:br>
              <a:rPr lang="en-US" dirty="0"/>
            </a:br>
            <a:endParaRPr lang="en-US" dirty="0"/>
          </a:p>
        </p:txBody>
      </p:sp>
    </p:spTree>
    <p:extLst>
      <p:ext uri="{BB962C8B-B14F-4D97-AF65-F5344CB8AC3E}">
        <p14:creationId xmlns:p14="http://schemas.microsoft.com/office/powerpoint/2010/main" xmlns="" val="41988418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15516"/>
            <a:ext cx="9164782" cy="6842484"/>
          </a:xfrm>
          <a:prstGeom prst="rect">
            <a:avLst/>
          </a:prstGeom>
        </p:spPr>
      </p:pic>
      <p:sp>
        <p:nvSpPr>
          <p:cNvPr id="2" name="عنوان 1"/>
          <p:cNvSpPr>
            <a:spLocks noGrp="1"/>
          </p:cNvSpPr>
          <p:nvPr>
            <p:ph type="title"/>
          </p:nvPr>
        </p:nvSpPr>
        <p:spPr>
          <a:xfrm>
            <a:off x="251520" y="476672"/>
            <a:ext cx="8229600" cy="854968"/>
          </a:xfrm>
        </p:spPr>
        <p:txBody>
          <a:bodyPr>
            <a:normAutofit fontScale="90000"/>
          </a:bodyPr>
          <a:lstStyle/>
          <a:p>
            <a:pPr algn="l"/>
            <a:r>
              <a:rPr lang="en-US" b="1" dirty="0" smtClean="0">
                <a:solidFill>
                  <a:srgbClr val="002060"/>
                </a:solidFill>
              </a:rPr>
              <a:t>The narrator of </a:t>
            </a:r>
            <a:r>
              <a:rPr lang="en-US" b="1" i="1" dirty="0" smtClean="0">
                <a:solidFill>
                  <a:srgbClr val="002060"/>
                </a:solidFill>
              </a:rPr>
              <a:t>Tess of the D'Urbervilles</a:t>
            </a:r>
            <a:r>
              <a:rPr lang="en-US" dirty="0" smtClean="0"/>
              <a:t> </a:t>
            </a:r>
            <a:endParaRPr lang="x-none" dirty="0"/>
          </a:p>
        </p:txBody>
      </p:sp>
      <p:sp>
        <p:nvSpPr>
          <p:cNvPr id="3" name="عنصر نائب للمحتوى 2"/>
          <p:cNvSpPr>
            <a:spLocks noGrp="1"/>
          </p:cNvSpPr>
          <p:nvPr>
            <p:ph sz="quarter" idx="13"/>
          </p:nvPr>
        </p:nvSpPr>
        <p:spPr>
          <a:xfrm>
            <a:off x="323528" y="1700808"/>
            <a:ext cx="8064896" cy="3600401"/>
          </a:xfrm>
        </p:spPr>
        <p:txBody>
          <a:bodyPr>
            <a:normAutofit/>
          </a:bodyPr>
          <a:lstStyle/>
          <a:p>
            <a:pPr algn="l">
              <a:buNone/>
            </a:pPr>
            <a:r>
              <a:rPr lang="en-US" sz="3600" b="1" dirty="0" smtClean="0">
                <a:solidFill>
                  <a:srgbClr val="00B050"/>
                </a:solidFill>
              </a:rPr>
              <a:t>The narrator speaks in the third person, and looks deep into the characters’ minds. The narrator is objective but has an omniscient</a:t>
            </a:r>
            <a:endParaRPr lang="x-none" sz="3600" b="1" u="sng" dirty="0">
              <a:solidFill>
                <a:srgbClr val="00B050"/>
              </a:solidFill>
            </a:endParaRPr>
          </a:p>
        </p:txBody>
      </p:sp>
      <p:pic>
        <p:nvPicPr>
          <p:cNvPr id="4" name="صورة 3" descr="imagesCAGIHCRP.jpg"/>
          <p:cNvPicPr>
            <a:picLocks noChangeAspect="1"/>
          </p:cNvPicPr>
          <p:nvPr/>
        </p:nvPicPr>
        <p:blipFill>
          <a:blip r:embed="rId3" cstate="print"/>
          <a:stretch>
            <a:fillRect/>
          </a:stretch>
        </p:blipFill>
        <p:spPr>
          <a:xfrm>
            <a:off x="3006075" y="4077072"/>
            <a:ext cx="3131840" cy="198884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15516"/>
            <a:ext cx="9164782" cy="6842484"/>
          </a:xfrm>
          <a:prstGeom prst="rect">
            <a:avLst/>
          </a:prstGeom>
        </p:spPr>
      </p:pic>
      <p:sp>
        <p:nvSpPr>
          <p:cNvPr id="2" name="عنوان 1"/>
          <p:cNvSpPr>
            <a:spLocks noGrp="1"/>
          </p:cNvSpPr>
          <p:nvPr>
            <p:ph type="title"/>
          </p:nvPr>
        </p:nvSpPr>
        <p:spPr>
          <a:xfrm>
            <a:off x="611560" y="620688"/>
            <a:ext cx="8064896" cy="1080120"/>
          </a:xfrm>
        </p:spPr>
        <p:txBody>
          <a:bodyPr/>
          <a:lstStyle/>
          <a:p>
            <a:pPr algn="l"/>
            <a:r>
              <a:rPr lang="en-US" b="1" dirty="0" smtClean="0">
                <a:solidFill>
                  <a:srgbClr val="002060"/>
                </a:solidFill>
              </a:rPr>
              <a:t>What does the narrator give us ?</a:t>
            </a:r>
            <a:endParaRPr lang="x-none" b="1" dirty="0">
              <a:solidFill>
                <a:srgbClr val="002060"/>
              </a:solidFill>
            </a:endParaRPr>
          </a:p>
        </p:txBody>
      </p:sp>
      <p:sp>
        <p:nvSpPr>
          <p:cNvPr id="3" name="عنصر نائب للمحتوى 2"/>
          <p:cNvSpPr>
            <a:spLocks noGrp="1"/>
          </p:cNvSpPr>
          <p:nvPr>
            <p:ph sz="quarter" idx="13"/>
          </p:nvPr>
        </p:nvSpPr>
        <p:spPr>
          <a:xfrm>
            <a:off x="3995936" y="2708920"/>
            <a:ext cx="5148064" cy="3779912"/>
          </a:xfrm>
        </p:spPr>
        <p:txBody>
          <a:bodyPr/>
          <a:lstStyle/>
          <a:p>
            <a:pPr algn="l">
              <a:buNone/>
            </a:pPr>
            <a:r>
              <a:rPr lang="en-US" dirty="0" smtClean="0"/>
              <a:t>The narrator of </a:t>
            </a:r>
            <a:r>
              <a:rPr lang="en-US" i="1" dirty="0" smtClean="0"/>
              <a:t>Tess of the D'Urbervilles</a:t>
            </a:r>
            <a:r>
              <a:rPr lang="en-US" dirty="0" smtClean="0"/>
              <a:t> gives us what critics call a </a:t>
            </a:r>
            <a:r>
              <a:rPr lang="en-US" b="1" u="sng" dirty="0" smtClean="0">
                <a:solidFill>
                  <a:srgbClr val="00B050"/>
                </a:solidFill>
              </a:rPr>
              <a:t>"sympathetic inside view" </a:t>
            </a:r>
            <a:r>
              <a:rPr lang="en-US" dirty="0" smtClean="0"/>
              <a:t>of only two or three characters: Tess (of course), Angel, and, sometimes, Alec.</a:t>
            </a:r>
            <a:endParaRPr lang="x-none" dirty="0"/>
          </a:p>
        </p:txBody>
      </p:sp>
      <p:pic>
        <p:nvPicPr>
          <p:cNvPr id="4" name="صورة 3" descr="imagesCA1QF7W7.jpg"/>
          <p:cNvPicPr>
            <a:picLocks noChangeAspect="1"/>
          </p:cNvPicPr>
          <p:nvPr/>
        </p:nvPicPr>
        <p:blipFill>
          <a:blip r:embed="rId3" cstate="print"/>
          <a:stretch>
            <a:fillRect/>
          </a:stretch>
        </p:blipFill>
        <p:spPr>
          <a:xfrm>
            <a:off x="360040" y="2132856"/>
            <a:ext cx="3563888" cy="3888432"/>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15516"/>
            <a:ext cx="9164782" cy="6842484"/>
          </a:xfrm>
          <a:prstGeom prst="rect">
            <a:avLst/>
          </a:prstGeom>
        </p:spPr>
      </p:pic>
      <p:sp>
        <p:nvSpPr>
          <p:cNvPr id="2" name="عنوان 1"/>
          <p:cNvSpPr>
            <a:spLocks noGrp="1"/>
          </p:cNvSpPr>
          <p:nvPr>
            <p:ph type="title"/>
          </p:nvPr>
        </p:nvSpPr>
        <p:spPr>
          <a:xfrm>
            <a:off x="323528" y="1052736"/>
            <a:ext cx="8534400" cy="1368152"/>
          </a:xfrm>
        </p:spPr>
        <p:txBody>
          <a:bodyPr>
            <a:normAutofit fontScale="90000"/>
          </a:bodyPr>
          <a:lstStyle/>
          <a:p>
            <a:pPr algn="l"/>
            <a:r>
              <a:rPr lang="en-US" b="1" dirty="0" smtClean="0">
                <a:solidFill>
                  <a:srgbClr val="002060"/>
                </a:solidFill>
              </a:rPr>
              <a:t>As a third omniscient narrator </a:t>
            </a:r>
            <a:r>
              <a:rPr lang="en-US" b="1" i="1" u="sng" dirty="0" smtClean="0">
                <a:solidFill>
                  <a:srgbClr val="002060"/>
                </a:solidFill>
              </a:rPr>
              <a:t>what does the narrator do ?</a:t>
            </a:r>
            <a:endParaRPr lang="x-none" b="1" i="1" u="sng" dirty="0">
              <a:solidFill>
                <a:srgbClr val="002060"/>
              </a:solidFill>
            </a:endParaRPr>
          </a:p>
        </p:txBody>
      </p:sp>
      <p:sp>
        <p:nvSpPr>
          <p:cNvPr id="3" name="عنصر نائب للمحتوى 2"/>
          <p:cNvSpPr>
            <a:spLocks noGrp="1"/>
          </p:cNvSpPr>
          <p:nvPr>
            <p:ph sz="quarter" idx="13"/>
          </p:nvPr>
        </p:nvSpPr>
        <p:spPr>
          <a:xfrm>
            <a:off x="251520" y="2420888"/>
            <a:ext cx="8352928" cy="3779912"/>
          </a:xfrm>
        </p:spPr>
        <p:txBody>
          <a:bodyPr/>
          <a:lstStyle/>
          <a:p>
            <a:pPr algn="l">
              <a:buNone/>
            </a:pPr>
            <a:endParaRPr lang="en-US" dirty="0" smtClean="0"/>
          </a:p>
          <a:p>
            <a:pPr algn="l">
              <a:buNone/>
            </a:pPr>
            <a:r>
              <a:rPr lang="en-US" sz="3200" dirty="0" smtClean="0">
                <a:solidFill>
                  <a:srgbClr val="00B050"/>
                </a:solidFill>
              </a:rPr>
              <a:t>We're frequently allowed to see what Tess and Angel are thinking and feeling – sometimes the narrator even explains </a:t>
            </a:r>
            <a:r>
              <a:rPr lang="en-US" sz="3200" i="1" dirty="0" smtClean="0">
                <a:solidFill>
                  <a:srgbClr val="00B050"/>
                </a:solidFill>
              </a:rPr>
              <a:t>why</a:t>
            </a:r>
            <a:r>
              <a:rPr lang="en-US" sz="3200" dirty="0" smtClean="0">
                <a:solidFill>
                  <a:srgbClr val="00B050"/>
                </a:solidFill>
              </a:rPr>
              <a:t> they're feeling what they are, when they themselves don't know.</a:t>
            </a:r>
            <a:endParaRPr lang="x-none" sz="3200" dirty="0">
              <a:solidFill>
                <a:srgbClr val="00B05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15516"/>
            <a:ext cx="9164782" cy="6842484"/>
          </a:xfrm>
          <a:prstGeom prst="rect">
            <a:avLst/>
          </a:prstGeom>
        </p:spPr>
      </p:pic>
      <p:sp>
        <p:nvSpPr>
          <p:cNvPr id="2" name="عنوان 1"/>
          <p:cNvSpPr>
            <a:spLocks noGrp="1"/>
          </p:cNvSpPr>
          <p:nvPr>
            <p:ph type="title"/>
          </p:nvPr>
        </p:nvSpPr>
        <p:spPr>
          <a:xfrm>
            <a:off x="539552" y="692696"/>
            <a:ext cx="8604448" cy="1296144"/>
          </a:xfrm>
        </p:spPr>
        <p:txBody>
          <a:bodyPr/>
          <a:lstStyle/>
          <a:p>
            <a:pPr algn="l"/>
            <a:r>
              <a:rPr lang="en-US" b="1" i="1" dirty="0" smtClean="0">
                <a:solidFill>
                  <a:srgbClr val="002060"/>
                </a:solidFill>
              </a:rPr>
              <a:t>As an example the narrator describes</a:t>
            </a:r>
            <a:endParaRPr lang="x-none" b="1" i="1" dirty="0">
              <a:solidFill>
                <a:srgbClr val="002060"/>
              </a:solidFill>
            </a:endParaRPr>
          </a:p>
        </p:txBody>
      </p:sp>
      <p:sp>
        <p:nvSpPr>
          <p:cNvPr id="3" name="عنصر نائب للمحتوى 2"/>
          <p:cNvSpPr>
            <a:spLocks noGrp="1"/>
          </p:cNvSpPr>
          <p:nvPr>
            <p:ph sz="quarter" idx="13"/>
          </p:nvPr>
        </p:nvSpPr>
        <p:spPr>
          <a:xfrm>
            <a:off x="251520" y="1628800"/>
            <a:ext cx="8503920" cy="3852428"/>
          </a:xfrm>
        </p:spPr>
        <p:txBody>
          <a:bodyPr>
            <a:noAutofit/>
          </a:bodyPr>
          <a:lstStyle/>
          <a:p>
            <a:pPr algn="l">
              <a:buNone/>
            </a:pPr>
            <a:endParaRPr lang="en-US" sz="2000" dirty="0" smtClean="0">
              <a:solidFill>
                <a:srgbClr val="00B050"/>
              </a:solidFill>
            </a:endParaRPr>
          </a:p>
          <a:p>
            <a:pPr algn="l">
              <a:buNone/>
            </a:pPr>
            <a:r>
              <a:rPr lang="en-US" sz="2000" dirty="0" smtClean="0">
                <a:solidFill>
                  <a:srgbClr val="00B050"/>
                </a:solidFill>
                <a:latin typeface="Adobe Caslon Pro"/>
                <a:cs typeface="Adobe Caslon Pro"/>
              </a:rPr>
              <a:t>   Alec as tough person . The narrator doesn't usually give us an inside view, because Alec isn't a sympathetic character and it's a lot harder to view someone as </a:t>
            </a:r>
            <a:r>
              <a:rPr lang="en-US" sz="2000" i="1" dirty="0" smtClean="0">
                <a:solidFill>
                  <a:srgbClr val="00B050"/>
                </a:solidFill>
                <a:latin typeface="Adobe Caslon Pro"/>
                <a:cs typeface="Adobe Caslon Pro"/>
              </a:rPr>
              <a:t>just</a:t>
            </a:r>
            <a:r>
              <a:rPr lang="en-US" sz="2000" dirty="0" smtClean="0">
                <a:solidFill>
                  <a:srgbClr val="00B050"/>
                </a:solidFill>
                <a:latin typeface="Adobe Caslon Pro"/>
                <a:cs typeface="Adobe Caslon Pro"/>
              </a:rPr>
              <a:t> a bad guy when you know exactly where he's coming from. But although Alec is the bad guy, he's also human – Hardy doesn't want anything about the novel to be black and white. So the fact that he's willing to hint at Alec's thoughts and feelings makes it that much harder to judge Alec as harshly as we might want to.</a:t>
            </a:r>
            <a:endParaRPr lang="x-none" sz="2000" dirty="0">
              <a:solidFill>
                <a:srgbClr val="00B050"/>
              </a:solidFill>
              <a:latin typeface="Adobe Caslon Pro"/>
              <a:cs typeface="Adobe Caslon Pro"/>
            </a:endParaRPr>
          </a:p>
        </p:txBody>
      </p:sp>
      <p:pic>
        <p:nvPicPr>
          <p:cNvPr id="4" name="صورة 3" descr="tess.jpg"/>
          <p:cNvPicPr>
            <a:picLocks noChangeAspect="1"/>
          </p:cNvPicPr>
          <p:nvPr/>
        </p:nvPicPr>
        <p:blipFill>
          <a:blip r:embed="rId3" cstate="print"/>
          <a:stretch>
            <a:fillRect/>
          </a:stretch>
        </p:blipFill>
        <p:spPr>
          <a:xfrm>
            <a:off x="2676834" y="4293096"/>
            <a:ext cx="3409085" cy="180020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15516"/>
            <a:ext cx="9164782" cy="6842484"/>
          </a:xfrm>
          <a:prstGeom prst="rect">
            <a:avLst/>
          </a:prstGeom>
        </p:spPr>
      </p:pic>
      <p:sp>
        <p:nvSpPr>
          <p:cNvPr id="2" name="عنوان 1"/>
          <p:cNvSpPr>
            <a:spLocks noGrp="1"/>
          </p:cNvSpPr>
          <p:nvPr>
            <p:ph type="title"/>
          </p:nvPr>
        </p:nvSpPr>
        <p:spPr>
          <a:xfrm>
            <a:off x="467544" y="404664"/>
            <a:ext cx="8136904" cy="1440160"/>
          </a:xfrm>
        </p:spPr>
        <p:txBody>
          <a:bodyPr/>
          <a:lstStyle/>
          <a:p>
            <a:pPr algn="l"/>
            <a:r>
              <a:rPr lang="en-US" b="1" i="1" dirty="0" smtClean="0">
                <a:solidFill>
                  <a:srgbClr val="002060"/>
                </a:solidFill>
              </a:rPr>
              <a:t>What is the tone in Hardy’s novel </a:t>
            </a:r>
            <a:r>
              <a:rPr lang="en-US" b="1" dirty="0" smtClean="0">
                <a:solidFill>
                  <a:srgbClr val="002060"/>
                </a:solidFill>
              </a:rPr>
              <a:t>?</a:t>
            </a:r>
            <a:endParaRPr lang="x-none" b="1" i="1" dirty="0">
              <a:solidFill>
                <a:srgbClr val="002060"/>
              </a:solidFill>
            </a:endParaRPr>
          </a:p>
        </p:txBody>
      </p:sp>
      <p:sp>
        <p:nvSpPr>
          <p:cNvPr id="3" name="عنصر نائب للمحتوى 2"/>
          <p:cNvSpPr>
            <a:spLocks noGrp="1"/>
          </p:cNvSpPr>
          <p:nvPr>
            <p:ph sz="quarter" idx="13"/>
          </p:nvPr>
        </p:nvSpPr>
        <p:spPr>
          <a:xfrm>
            <a:off x="755576" y="2060848"/>
            <a:ext cx="7920880" cy="4248472"/>
          </a:xfrm>
        </p:spPr>
        <p:txBody>
          <a:bodyPr>
            <a:normAutofit lnSpcReduction="10000"/>
          </a:bodyPr>
          <a:lstStyle/>
          <a:p>
            <a:pPr algn="l">
              <a:buNone/>
            </a:pPr>
            <a:r>
              <a:rPr lang="en-US" sz="2800" b="1" dirty="0" smtClean="0">
                <a:solidFill>
                  <a:srgbClr val="00B050"/>
                </a:solidFill>
              </a:rPr>
              <a:t>1- </a:t>
            </a:r>
            <a:r>
              <a:rPr lang="en-US" sz="2800" i="1" dirty="0" smtClean="0">
                <a:solidFill>
                  <a:srgbClr val="00B050"/>
                </a:solidFill>
              </a:rPr>
              <a:t>passing observer </a:t>
            </a:r>
            <a:r>
              <a:rPr lang="en-US" sz="2800" dirty="0" smtClean="0"/>
              <a:t>.</a:t>
            </a:r>
            <a:r>
              <a:rPr lang="en-US" sz="2800" b="1" i="1" dirty="0" smtClean="0">
                <a:solidFill>
                  <a:srgbClr val="002060"/>
                </a:solidFill>
              </a:rPr>
              <a:t>For example</a:t>
            </a:r>
            <a:r>
              <a:rPr lang="en-US" sz="2800" i="1" dirty="0" smtClean="0"/>
              <a:t>,</a:t>
            </a:r>
            <a:r>
              <a:rPr lang="en-US" sz="2800" b="1" i="1" u="sng" dirty="0" smtClean="0">
                <a:solidFill>
                  <a:srgbClr val="00B050"/>
                </a:solidFill>
              </a:rPr>
              <a:t> </a:t>
            </a:r>
          </a:p>
          <a:p>
            <a:pPr algn="l">
              <a:buNone/>
            </a:pPr>
            <a:r>
              <a:rPr lang="en-US" sz="2800" dirty="0" smtClean="0"/>
              <a:t>When the narrator is describing the different landscape.</a:t>
            </a:r>
          </a:p>
          <a:p>
            <a:pPr algn="l">
              <a:buNone/>
            </a:pPr>
            <a:r>
              <a:rPr lang="en-US" sz="2800" i="1" dirty="0" smtClean="0">
                <a:solidFill>
                  <a:srgbClr val="00B050"/>
                </a:solidFill>
              </a:rPr>
              <a:t>2-sympathetic </a:t>
            </a:r>
          </a:p>
          <a:p>
            <a:pPr algn="l">
              <a:buNone/>
            </a:pPr>
            <a:r>
              <a:rPr lang="en-US" sz="2800" dirty="0" smtClean="0"/>
              <a:t>Happened during </a:t>
            </a:r>
            <a:r>
              <a:rPr lang="en-US" sz="2800" i="1" dirty="0" smtClean="0"/>
              <a:t>climactic or very emotional </a:t>
            </a:r>
            <a:r>
              <a:rPr lang="en-US" sz="2800" dirty="0" smtClean="0"/>
              <a:t>moments. </a:t>
            </a:r>
            <a:r>
              <a:rPr lang="en-US" sz="2800" i="1" dirty="0" smtClean="0">
                <a:solidFill>
                  <a:srgbClr val="002060"/>
                </a:solidFill>
              </a:rPr>
              <a:t>For example</a:t>
            </a:r>
            <a:r>
              <a:rPr lang="en-US" sz="2800" dirty="0" smtClean="0"/>
              <a:t>, the kind of pity anyone would feel for someone suffering as Tess does. That universal sympathy makes the reader identify even more with Tess</a:t>
            </a:r>
            <a:r>
              <a:rPr lang="en-US" i="1" dirty="0" smtClean="0">
                <a:solidFill>
                  <a:srgbClr val="00B050"/>
                </a:solidFill>
              </a:rPr>
              <a:t>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15516"/>
            <a:ext cx="9164782" cy="6842484"/>
          </a:xfrm>
          <a:prstGeom prst="rect">
            <a:avLst/>
          </a:prstGeom>
        </p:spPr>
      </p:pic>
      <p:sp>
        <p:nvSpPr>
          <p:cNvPr id="2" name="Title 1"/>
          <p:cNvSpPr>
            <a:spLocks noGrp="1"/>
          </p:cNvSpPr>
          <p:nvPr>
            <p:ph type="ctrTitle"/>
          </p:nvPr>
        </p:nvSpPr>
        <p:spPr/>
        <p:txBody>
          <a:bodyPr/>
          <a:lstStyle/>
          <a:p>
            <a:pPr marL="182880" indent="0">
              <a:buNone/>
            </a:pPr>
            <a:r>
              <a:rPr lang="en-US" dirty="0" smtClean="0"/>
              <a:t>The Plot</a:t>
            </a:r>
            <a:endParaRPr lang="en-US" dirty="0"/>
          </a:p>
        </p:txBody>
      </p:sp>
    </p:spTree>
    <p:extLst>
      <p:ext uri="{BB962C8B-B14F-4D97-AF65-F5344CB8AC3E}">
        <p14:creationId xmlns:p14="http://schemas.microsoft.com/office/powerpoint/2010/main" xmlns="" val="22581947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4" name="عنوان 3"/>
          <p:cNvSpPr>
            <a:spLocks noGrp="1"/>
          </p:cNvSpPr>
          <p:nvPr>
            <p:ph type="title"/>
          </p:nvPr>
        </p:nvSpPr>
        <p:spPr>
          <a:xfrm>
            <a:off x="251520" y="764704"/>
            <a:ext cx="8534400" cy="758952"/>
          </a:xfrm>
        </p:spPr>
        <p:txBody>
          <a:bodyPr>
            <a:normAutofit fontScale="90000"/>
          </a:bodyPr>
          <a:lstStyle/>
          <a:p>
            <a:pPr algn="l"/>
            <a:r>
              <a:rPr lang="en-US" b="1" dirty="0"/>
              <a:t>Conflict</a:t>
            </a:r>
            <a:br>
              <a:rPr lang="en-US" b="1" dirty="0"/>
            </a:br>
            <a:endParaRPr lang="x-none" dirty="0"/>
          </a:p>
        </p:txBody>
      </p:sp>
      <p:sp>
        <p:nvSpPr>
          <p:cNvPr id="5" name="عنصر نائب للمحتوى 4"/>
          <p:cNvSpPr>
            <a:spLocks noGrp="1"/>
          </p:cNvSpPr>
          <p:nvPr>
            <p:ph sz="quarter" idx="13"/>
          </p:nvPr>
        </p:nvSpPr>
        <p:spPr>
          <a:xfrm>
            <a:off x="179512" y="1628800"/>
            <a:ext cx="8784976" cy="4896544"/>
          </a:xfrm>
        </p:spPr>
        <p:txBody>
          <a:bodyPr>
            <a:noAutofit/>
          </a:bodyPr>
          <a:lstStyle/>
          <a:p>
            <a:pPr algn="l"/>
            <a:endParaRPr lang="en-US" sz="2400" dirty="0" smtClean="0"/>
          </a:p>
          <a:p>
            <a:pPr algn="l"/>
            <a:r>
              <a:rPr lang="en-US" sz="2400" dirty="0" smtClean="0">
                <a:latin typeface="Adobe Caslon Pro"/>
                <a:cs typeface="Adobe Caslon Pro"/>
              </a:rPr>
              <a:t>Jack Durbeyfield </a:t>
            </a:r>
            <a:r>
              <a:rPr lang="en-US" sz="2400" dirty="0">
                <a:latin typeface="Adobe Caslon Pro"/>
                <a:cs typeface="Adobe Caslon Pro"/>
              </a:rPr>
              <a:t>is only willing to plan for the future insofar as it allows him to glorify his family's past. So he sends Tess, his oldest and most educated child, to borrow money from their distant relations. It turns out, of course, that the family called "D'Urberville" in the next town over just added that name to their own because it sounded noble and they thought that all the real D'Urbervilles had died out – they're not related to the </a:t>
            </a:r>
            <a:r>
              <a:rPr lang="en-US" sz="2400" dirty="0" smtClean="0">
                <a:latin typeface="Adobe Caslon Pro"/>
                <a:cs typeface="Adobe Caslon Pro"/>
              </a:rPr>
              <a:t>Durbeyfields </a:t>
            </a:r>
            <a:r>
              <a:rPr lang="en-US" sz="2400" dirty="0">
                <a:latin typeface="Adobe Caslon Pro"/>
                <a:cs typeface="Adobe Caslon Pro"/>
              </a:rPr>
              <a:t>at all. Alec D'Urberville, the son of that family, is totally </a:t>
            </a:r>
            <a:r>
              <a:rPr lang="en-US" sz="2400" dirty="0" smtClean="0">
                <a:latin typeface="Adobe Caslon Pro"/>
                <a:cs typeface="Adobe Caslon Pro"/>
              </a:rPr>
              <a:t>in love with </a:t>
            </a:r>
            <a:r>
              <a:rPr lang="en-US" sz="2400" dirty="0">
                <a:latin typeface="Adobe Caslon Pro"/>
                <a:cs typeface="Adobe Caslon Pro"/>
              </a:rPr>
              <a:t>Tess. He tries to seduce her, and fails. So he takes advantage of her dependence on him to get her by herself in the forest, and rapes her.</a:t>
            </a:r>
            <a:endParaRPr lang="x-none" sz="2400" dirty="0">
              <a:latin typeface="Adobe Caslon Pro"/>
              <a:cs typeface="Adobe Caslon Pro"/>
            </a:endParaRPr>
          </a:p>
        </p:txBody>
      </p:sp>
    </p:spTree>
    <p:extLst>
      <p:ext uri="{BB962C8B-B14F-4D97-AF65-F5344CB8AC3E}">
        <p14:creationId xmlns:p14="http://schemas.microsoft.com/office/powerpoint/2010/main" xmlns="" val="13210530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15516"/>
            <a:ext cx="9164782" cy="6842484"/>
          </a:xfrm>
          <a:prstGeom prst="rect">
            <a:avLst/>
          </a:prstGeom>
        </p:spPr>
      </p:pic>
      <p:sp>
        <p:nvSpPr>
          <p:cNvPr id="2" name="عنوان 1"/>
          <p:cNvSpPr>
            <a:spLocks noGrp="1"/>
          </p:cNvSpPr>
          <p:nvPr>
            <p:ph type="title"/>
          </p:nvPr>
        </p:nvSpPr>
        <p:spPr>
          <a:xfrm>
            <a:off x="323528" y="332656"/>
            <a:ext cx="8534400" cy="758952"/>
          </a:xfrm>
        </p:spPr>
        <p:txBody>
          <a:bodyPr>
            <a:normAutofit fontScale="90000"/>
          </a:bodyPr>
          <a:lstStyle/>
          <a:p>
            <a:pPr algn="ctr"/>
            <a:r>
              <a:rPr lang="en-US" b="1" dirty="0">
                <a:solidFill>
                  <a:schemeClr val="tx1"/>
                </a:solidFill>
              </a:rPr>
              <a:t>Complication</a:t>
            </a:r>
            <a:br>
              <a:rPr lang="en-US" b="1" dirty="0">
                <a:solidFill>
                  <a:schemeClr val="tx1"/>
                </a:solidFill>
              </a:rPr>
            </a:br>
            <a:endParaRPr lang="x-none" dirty="0">
              <a:solidFill>
                <a:schemeClr val="tx1"/>
              </a:solidFill>
            </a:endParaRPr>
          </a:p>
        </p:txBody>
      </p:sp>
      <p:pic>
        <p:nvPicPr>
          <p:cNvPr id="4" name="عنصر نائب للمحتوى 3"/>
          <p:cNvPicPr>
            <a:picLocks noGrp="1" noChangeAspect="1"/>
          </p:cNvPicPr>
          <p:nvPr>
            <p:ph sz="quarter" idx="13"/>
          </p:nvPr>
        </p:nvPicPr>
        <p:blipFill>
          <a:blip r:embed="rId3" cstate="print">
            <a:extLst>
              <a:ext uri="{28A0092B-C50C-407E-A947-70E740481C1C}">
                <a14:useLocalDpi xmlns:a14="http://schemas.microsoft.com/office/drawing/2010/main" xmlns="" val="0"/>
              </a:ext>
            </a:extLst>
          </a:blip>
          <a:stretch>
            <a:fillRect/>
          </a:stretch>
        </p:blipFill>
        <p:spPr>
          <a:xfrm>
            <a:off x="0" y="1340768"/>
            <a:ext cx="9144000" cy="5517232"/>
          </a:xfrm>
        </p:spPr>
      </p:pic>
      <p:sp>
        <p:nvSpPr>
          <p:cNvPr id="5" name="مربع نص 4"/>
          <p:cNvSpPr txBox="1"/>
          <p:nvPr/>
        </p:nvSpPr>
        <p:spPr>
          <a:xfrm>
            <a:off x="395536" y="2708920"/>
            <a:ext cx="7560840" cy="2246769"/>
          </a:xfrm>
          <a:prstGeom prst="rect">
            <a:avLst/>
          </a:prstGeom>
          <a:noFill/>
        </p:spPr>
        <p:txBody>
          <a:bodyPr wrap="square" rtlCol="1">
            <a:spAutoFit/>
          </a:bodyPr>
          <a:lstStyle/>
          <a:p>
            <a:pPr algn="l"/>
            <a:r>
              <a:rPr lang="en-US" sz="2000" b="1" dirty="0">
                <a:solidFill>
                  <a:schemeClr val="bg1"/>
                </a:solidFill>
              </a:rPr>
              <a:t>Tess is no longer a virgin, which means she's not exactly marriageable anymore, according to 19th century English principles. She leaves home for a fresh start and, despite her resolution never to marry, she falls in love with Angel Clare, a gentleman's son who's learning about dairy farming. How will she resolve her decision never to marry with her desire to be with Angel?</a:t>
            </a:r>
            <a:endParaRPr lang="x-none" sz="2000" b="1" dirty="0">
              <a:solidFill>
                <a:schemeClr val="bg1"/>
              </a:solidFill>
            </a:endParaRPr>
          </a:p>
        </p:txBody>
      </p:sp>
    </p:spTree>
    <p:extLst>
      <p:ext uri="{BB962C8B-B14F-4D97-AF65-F5344CB8AC3E}">
        <p14:creationId xmlns:p14="http://schemas.microsoft.com/office/powerpoint/2010/main" xmlns="" val="10747878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15516"/>
            <a:ext cx="9164782" cy="6842484"/>
          </a:xfrm>
          <a:prstGeom prst="rect">
            <a:avLst/>
          </a:prstGeom>
        </p:spPr>
      </p:pic>
      <p:sp>
        <p:nvSpPr>
          <p:cNvPr id="2" name="Title 1"/>
          <p:cNvSpPr>
            <a:spLocks noGrp="1"/>
          </p:cNvSpPr>
          <p:nvPr>
            <p:ph type="ctrTitle"/>
          </p:nvPr>
        </p:nvSpPr>
        <p:spPr/>
        <p:txBody>
          <a:bodyPr/>
          <a:lstStyle/>
          <a:p>
            <a:pPr marL="182880" indent="0">
              <a:buNone/>
            </a:pPr>
            <a:r>
              <a:rPr lang="en-US" dirty="0" smtClean="0"/>
              <a:t>Introducing The Formalist Approach</a:t>
            </a:r>
            <a:endParaRPr lang="en-US" dirty="0"/>
          </a:p>
        </p:txBody>
      </p:sp>
    </p:spTree>
    <p:extLst>
      <p:ext uri="{BB962C8B-B14F-4D97-AF65-F5344CB8AC3E}">
        <p14:creationId xmlns:p14="http://schemas.microsoft.com/office/powerpoint/2010/main" xmlns="" val="144300464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13314" name="Title 3"/>
          <p:cNvSpPr>
            <a:spLocks noGrp="1"/>
          </p:cNvSpPr>
          <p:nvPr>
            <p:ph type="title"/>
          </p:nvPr>
        </p:nvSpPr>
        <p:spPr>
          <a:xfrm>
            <a:off x="179512" y="332656"/>
            <a:ext cx="6512511" cy="1143000"/>
          </a:xfrm>
        </p:spPr>
        <p:txBody>
          <a:bodyPr/>
          <a:lstStyle/>
          <a:p>
            <a:r>
              <a:rPr lang="en-US" b="1" dirty="0">
                <a:latin typeface="Calibri" charset="0"/>
              </a:rPr>
              <a:t>RISING ACTION  </a:t>
            </a:r>
            <a:endParaRPr lang="en-US" dirty="0">
              <a:latin typeface="Calibri" charset="0"/>
            </a:endParaRPr>
          </a:p>
        </p:txBody>
      </p:sp>
      <p:sp>
        <p:nvSpPr>
          <p:cNvPr id="5" name="Content Placeholder 4"/>
          <p:cNvSpPr>
            <a:spLocks noGrp="1"/>
          </p:cNvSpPr>
          <p:nvPr>
            <p:ph sz="quarter" idx="13"/>
          </p:nvPr>
        </p:nvSpPr>
        <p:spPr>
          <a:xfrm>
            <a:off x="323528" y="1772816"/>
            <a:ext cx="8503920" cy="4572000"/>
          </a:xfrm>
        </p:spPr>
        <p:txBody>
          <a:bodyPr>
            <a:normAutofit/>
          </a:bodyPr>
          <a:lstStyle/>
          <a:p>
            <a:pPr algn="l">
              <a:lnSpc>
                <a:spcPct val="80000"/>
              </a:lnSpc>
            </a:pPr>
            <a:r>
              <a:rPr lang="en-US" sz="2400" dirty="0">
                <a:latin typeface="Times New Roman" charset="0"/>
                <a:cs typeface="Times New Roman" charset="0"/>
              </a:rPr>
              <a:t> Tess</a:t>
            </a:r>
            <a:r>
              <a:rPr lang="ja-JP" altLang="en-US" sz="2400" dirty="0">
                <a:latin typeface="Times New Roman" charset="0"/>
                <a:cs typeface="Times New Roman" charset="0"/>
              </a:rPr>
              <a:t>’</a:t>
            </a:r>
            <a:r>
              <a:rPr lang="en-US" sz="2400" dirty="0">
                <a:latin typeface="Times New Roman" charset="0"/>
                <a:cs typeface="Times New Roman" charset="0"/>
              </a:rPr>
              <a:t>s family</a:t>
            </a:r>
            <a:r>
              <a:rPr lang="ja-JP" altLang="en-US" sz="2400" dirty="0">
                <a:latin typeface="Times New Roman" charset="0"/>
                <a:cs typeface="Times New Roman" charset="0"/>
              </a:rPr>
              <a:t>’</a:t>
            </a:r>
            <a:r>
              <a:rPr lang="en-US" sz="2400" dirty="0">
                <a:latin typeface="Times New Roman" charset="0"/>
                <a:cs typeface="Times New Roman" charset="0"/>
              </a:rPr>
              <a:t>s discovery that they are ancient English aristocracy, which gives them all fantasies of a higher station in life</a:t>
            </a:r>
          </a:p>
        </p:txBody>
      </p:sp>
      <p:sp>
        <p:nvSpPr>
          <p:cNvPr id="6" name="Content Placeholder 5"/>
          <p:cNvSpPr>
            <a:spLocks noGrp="1"/>
          </p:cNvSpPr>
          <p:nvPr>
            <p:ph sz="half" idx="4294967295"/>
          </p:nvPr>
        </p:nvSpPr>
        <p:spPr>
          <a:xfrm>
            <a:off x="0" y="2997200"/>
            <a:ext cx="7978775" cy="3632200"/>
          </a:xfrm>
        </p:spPr>
        <p:txBody>
          <a:bodyPr>
            <a:normAutofit lnSpcReduction="10000"/>
          </a:bodyPr>
          <a:lstStyle/>
          <a:p>
            <a:pPr algn="l">
              <a:lnSpc>
                <a:spcPct val="80000"/>
              </a:lnSpc>
              <a:buFont typeface="Arial" charset="0"/>
              <a:buNone/>
            </a:pPr>
            <a:r>
              <a:rPr lang="en-US" sz="2400" dirty="0">
                <a:solidFill>
                  <a:srgbClr val="000000"/>
                </a:solidFill>
                <a:latin typeface="Adobe Caslon Pro"/>
                <a:cs typeface="Adobe Caslon Pro"/>
              </a:rPr>
              <a:t>"It was only my whim," he said; and, after a moment's hesitation: "It was on account of a discovery I made some little time ago, whilst I was hunting up pedigrees for the new county history. I am Parson Tringham, the antiquary, of Stagfoot Lane. </a:t>
            </a:r>
            <a:r>
              <a:rPr lang="en-US" sz="2400" u="sng" dirty="0">
                <a:solidFill>
                  <a:srgbClr val="000000"/>
                </a:solidFill>
                <a:latin typeface="Adobe Caslon Pro"/>
                <a:cs typeface="Adobe Caslon Pro"/>
              </a:rPr>
              <a:t>Don't you really know, Durbeyfield, that you are the lineal representative of the ancient and knightly family of the d'Urbervilles, who derive their descent from Sir Pagan d'Urberville, that renowned knight who came from Normandy with William the Conqueror, as appears by Battle Abbey Roll?</a:t>
            </a:r>
            <a:r>
              <a:rPr lang="ja-JP" altLang="en-US" sz="2400" u="sng" dirty="0">
                <a:solidFill>
                  <a:srgbClr val="000000"/>
                </a:solidFill>
                <a:latin typeface="Adobe Caslon Pro"/>
                <a:cs typeface="Adobe Caslon Pro"/>
              </a:rPr>
              <a:t>”</a:t>
            </a:r>
            <a:endParaRPr lang="en-US" sz="2400" u="sng" dirty="0">
              <a:solidFill>
                <a:srgbClr val="000000"/>
              </a:solidFill>
              <a:latin typeface="Adobe Caslon Pro"/>
              <a:cs typeface="Adobe Caslon Pro"/>
            </a:endParaRPr>
          </a:p>
          <a:p>
            <a:pPr algn="l">
              <a:lnSpc>
                <a:spcPct val="80000"/>
              </a:lnSpc>
              <a:buFont typeface="Arial" charset="0"/>
              <a:buNone/>
            </a:pPr>
            <a:r>
              <a:rPr lang="en-US" sz="2400" dirty="0">
                <a:solidFill>
                  <a:srgbClr val="000000"/>
                </a:solidFill>
                <a:latin typeface="Times New Roman" charset="0"/>
                <a:cs typeface="Times New Roman" charset="0"/>
              </a:rPr>
              <a:t>									 	chapter 1- beginning of phase 1 </a:t>
            </a:r>
          </a:p>
        </p:txBody>
      </p:sp>
    </p:spTree>
    <p:extLst>
      <p:ext uri="{BB962C8B-B14F-4D97-AF65-F5344CB8AC3E}">
        <p14:creationId xmlns:p14="http://schemas.microsoft.com/office/powerpoint/2010/main" xmlns="" val="11674224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14338" name="TextBox 3"/>
          <p:cNvSpPr txBox="1">
            <a:spLocks noChangeArrowheads="1"/>
          </p:cNvSpPr>
          <p:nvPr/>
        </p:nvSpPr>
        <p:spPr bwMode="auto">
          <a:xfrm>
            <a:off x="304800" y="1284288"/>
            <a:ext cx="8610600" cy="15696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37931725" indent="-37474525">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pPr algn="l">
              <a:buFont typeface="Arial" charset="0"/>
              <a:buChar char="•"/>
            </a:pPr>
            <a:endParaRPr lang="en-US" sz="2400" dirty="0" smtClean="0">
              <a:latin typeface="Times New Roman" charset="0"/>
              <a:cs typeface="Times New Roman" charset="0"/>
            </a:endParaRPr>
          </a:p>
          <a:p>
            <a:pPr algn="l">
              <a:buFont typeface="Arial" charset="0"/>
              <a:buChar char="•"/>
            </a:pPr>
            <a:r>
              <a:rPr lang="en-US" sz="2400" dirty="0" smtClean="0">
                <a:latin typeface="Times New Roman" charset="0"/>
                <a:cs typeface="Times New Roman" charset="0"/>
              </a:rPr>
              <a:t>Tess</a:t>
            </a:r>
            <a:r>
              <a:rPr lang="ja-JP" altLang="en-US" sz="2400" dirty="0" smtClean="0">
                <a:latin typeface="Times New Roman" charset="0"/>
                <a:cs typeface="Times New Roman" charset="0"/>
              </a:rPr>
              <a:t>’</a:t>
            </a:r>
            <a:r>
              <a:rPr lang="en-US" sz="2400" dirty="0" smtClean="0">
                <a:latin typeface="Times New Roman" charset="0"/>
                <a:cs typeface="Times New Roman" charset="0"/>
              </a:rPr>
              <a:t>s </a:t>
            </a:r>
            <a:r>
              <a:rPr lang="en-US" sz="2400" dirty="0">
                <a:latin typeface="Times New Roman" charset="0"/>
                <a:cs typeface="Times New Roman" charset="0"/>
              </a:rPr>
              <a:t>accidental killing of the family horse, which drives her to seek help from the </a:t>
            </a:r>
            <a:r>
              <a:rPr lang="en-US" sz="2400" dirty="0" err="1" smtClean="0">
                <a:latin typeface="Times New Roman" charset="0"/>
                <a:cs typeface="Times New Roman" charset="0"/>
              </a:rPr>
              <a:t>DUrbervilles</a:t>
            </a:r>
            <a:r>
              <a:rPr lang="en-US" sz="2400" dirty="0">
                <a:latin typeface="Times New Roman" charset="0"/>
                <a:cs typeface="Times New Roman" charset="0"/>
              </a:rPr>
              <a:t>, where she is seduced and dishonored.</a:t>
            </a:r>
          </a:p>
        </p:txBody>
      </p:sp>
      <p:sp>
        <p:nvSpPr>
          <p:cNvPr id="14339" name="TextBox 4"/>
          <p:cNvSpPr txBox="1">
            <a:spLocks noChangeArrowheads="1"/>
          </p:cNvSpPr>
          <p:nvPr/>
        </p:nvSpPr>
        <p:spPr bwMode="auto">
          <a:xfrm>
            <a:off x="304800" y="3113088"/>
            <a:ext cx="8610600" cy="3046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37931725" indent="-37474525">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pPr algn="l"/>
            <a:r>
              <a:rPr lang="en-US" sz="2400" dirty="0">
                <a:solidFill>
                  <a:srgbClr val="000000"/>
                </a:solidFill>
                <a:latin typeface="Times New Roman" charset="0"/>
                <a:cs typeface="Times New Roman" charset="0"/>
              </a:rPr>
              <a:t>As Tess's own people down in those retreats are never tired of saying among each other in their fatalistic way: </a:t>
            </a:r>
            <a:r>
              <a:rPr lang="en-US" sz="2400" u="sng" dirty="0">
                <a:solidFill>
                  <a:srgbClr val="000000"/>
                </a:solidFill>
                <a:latin typeface="Times New Roman" charset="0"/>
                <a:cs typeface="Times New Roman" charset="0"/>
              </a:rPr>
              <a:t>"It was to be</a:t>
            </a:r>
            <a:r>
              <a:rPr lang="en-US" sz="2400" dirty="0">
                <a:solidFill>
                  <a:srgbClr val="000000"/>
                </a:solidFill>
                <a:latin typeface="Times New Roman" charset="0"/>
                <a:cs typeface="Times New Roman" charset="0"/>
              </a:rPr>
              <a:t>." There lay the pity of it. An immeasurable social chasm was to divide our heroine's personality thereafter from that previous self of hers who stepped from her mother's door to try her fortune at Trantridge poultry-farm. </a:t>
            </a:r>
          </a:p>
          <a:p>
            <a:pPr algn="l"/>
            <a:r>
              <a:rPr lang="en-US" sz="2400" dirty="0">
                <a:solidFill>
                  <a:srgbClr val="000000"/>
                </a:solidFill>
                <a:latin typeface="Times New Roman" charset="0"/>
                <a:cs typeface="Times New Roman" charset="0"/>
              </a:rPr>
              <a:t>																			chapter 11 - end of Phase 1</a:t>
            </a:r>
          </a:p>
        </p:txBody>
      </p:sp>
    </p:spTree>
    <p:extLst>
      <p:ext uri="{BB962C8B-B14F-4D97-AF65-F5344CB8AC3E}">
        <p14:creationId xmlns:p14="http://schemas.microsoft.com/office/powerpoint/2010/main" xmlns="" val="25462864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15362" name="Title 1"/>
          <p:cNvSpPr>
            <a:spLocks noGrp="1"/>
          </p:cNvSpPr>
          <p:nvPr>
            <p:ph type="title"/>
          </p:nvPr>
        </p:nvSpPr>
        <p:spPr>
          <a:xfrm>
            <a:off x="1331640" y="260648"/>
            <a:ext cx="6512511" cy="1143000"/>
          </a:xfrm>
        </p:spPr>
        <p:txBody>
          <a:bodyPr/>
          <a:lstStyle/>
          <a:p>
            <a:pPr algn="ctr"/>
            <a:r>
              <a:rPr lang="en-US" b="1" dirty="0">
                <a:latin typeface="Calibri" charset="0"/>
              </a:rPr>
              <a:t>CLIMAX </a:t>
            </a:r>
            <a:endParaRPr lang="en-US" dirty="0">
              <a:latin typeface="Calibri" charset="0"/>
            </a:endParaRPr>
          </a:p>
        </p:txBody>
      </p:sp>
      <p:sp>
        <p:nvSpPr>
          <p:cNvPr id="15363" name="TextBox 2"/>
          <p:cNvSpPr txBox="1">
            <a:spLocks noChangeArrowheads="1"/>
          </p:cNvSpPr>
          <p:nvPr/>
        </p:nvSpPr>
        <p:spPr bwMode="auto">
          <a:xfrm>
            <a:off x="457200" y="1371600"/>
            <a:ext cx="8229600" cy="1200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37931725" indent="-37474525">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pPr algn="l"/>
            <a:r>
              <a:rPr lang="en-US" sz="2400" dirty="0" smtClean="0">
                <a:latin typeface="Adobe Caslon Pro"/>
                <a:cs typeface="Adobe Caslon Pro"/>
              </a:rPr>
              <a:t>Tess</a:t>
            </a:r>
            <a:r>
              <a:rPr lang="ja-JP" altLang="en-US" sz="2400" dirty="0" smtClean="0">
                <a:latin typeface="Adobe Caslon Pro"/>
                <a:cs typeface="Adobe Caslon Pro"/>
              </a:rPr>
              <a:t>’</a:t>
            </a:r>
            <a:r>
              <a:rPr lang="en-US" sz="2400" dirty="0" smtClean="0">
                <a:latin typeface="Adobe Caslon Pro"/>
                <a:cs typeface="Adobe Caslon Pro"/>
              </a:rPr>
              <a:t>s </a:t>
            </a:r>
            <a:r>
              <a:rPr lang="en-US" sz="2400" dirty="0">
                <a:latin typeface="Adobe Caslon Pro"/>
                <a:cs typeface="Adobe Caslon Pro"/>
              </a:rPr>
              <a:t>new husband discovers her earlier seduction by Alec and decides to leave her, going off to Brazil and not answering her letters, and bringing Tess to despair.</a:t>
            </a:r>
          </a:p>
        </p:txBody>
      </p:sp>
      <p:sp>
        <p:nvSpPr>
          <p:cNvPr id="15364" name="TextBox 3"/>
          <p:cNvSpPr txBox="1">
            <a:spLocks noChangeArrowheads="1"/>
          </p:cNvSpPr>
          <p:nvPr/>
        </p:nvSpPr>
        <p:spPr bwMode="auto">
          <a:xfrm>
            <a:off x="457200" y="2657475"/>
            <a:ext cx="8458200" cy="38472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37931725" indent="-37474525">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pPr algn="l"/>
            <a:r>
              <a:rPr lang="en-US" sz="2000" dirty="0">
                <a:solidFill>
                  <a:schemeClr val="accent1">
                    <a:lumMod val="75000"/>
                  </a:schemeClr>
                </a:solidFill>
                <a:latin typeface="Adobe Caslon Pro"/>
                <a:cs typeface="Adobe Caslon Pro"/>
              </a:rPr>
              <a:t>It cannot—O no, it cannot!" She jumped up joyfully at the hope. "No, it cannot be more serious, certainly," she cried, "because 'tis just the same! I will tell you </a:t>
            </a:r>
            <a:r>
              <a:rPr lang="en-US" sz="2000" dirty="0" smtClean="0">
                <a:solidFill>
                  <a:schemeClr val="accent1">
                    <a:lumMod val="75000"/>
                  </a:schemeClr>
                </a:solidFill>
                <a:latin typeface="Adobe Caslon Pro"/>
                <a:cs typeface="Adobe Caslon Pro"/>
              </a:rPr>
              <a:t>now. "She </a:t>
            </a:r>
            <a:r>
              <a:rPr lang="en-US" sz="2000" dirty="0">
                <a:solidFill>
                  <a:schemeClr val="accent1">
                    <a:lumMod val="75000"/>
                  </a:schemeClr>
                </a:solidFill>
                <a:latin typeface="Adobe Caslon Pro"/>
                <a:cs typeface="Adobe Caslon Pro"/>
              </a:rPr>
              <a:t>sat down </a:t>
            </a:r>
            <a:r>
              <a:rPr lang="en-US" sz="2000" dirty="0" smtClean="0">
                <a:solidFill>
                  <a:schemeClr val="accent1">
                    <a:lumMod val="75000"/>
                  </a:schemeClr>
                </a:solidFill>
                <a:latin typeface="Adobe Caslon Pro"/>
                <a:cs typeface="Adobe Caslon Pro"/>
              </a:rPr>
              <a:t>again. Their </a:t>
            </a:r>
            <a:r>
              <a:rPr lang="en-US" sz="2000" dirty="0">
                <a:solidFill>
                  <a:schemeClr val="accent1">
                    <a:lumMod val="75000"/>
                  </a:schemeClr>
                </a:solidFill>
                <a:latin typeface="Adobe Caslon Pro"/>
                <a:cs typeface="Adobe Caslon Pro"/>
              </a:rPr>
              <a:t>hands were still joined. The ashes under the grate were lit by the fire vertically, like a torrid waste. Imagination might have beheld a Last Day luridness in this red-coaled glow, which fell on his face and hand, and on hers, peering into the loose hair about her brow, and firing the delicate skin underneath. A large shadow of her shape rose upon the wall and ceiling. She bent forward, at which each diamond on her neck gave a sinister wink like a toad's; and pressing her forehead against his temple </a:t>
            </a:r>
            <a:r>
              <a:rPr lang="en-US" sz="2000" u="sng" dirty="0">
                <a:solidFill>
                  <a:schemeClr val="accent1">
                    <a:lumMod val="75000"/>
                  </a:schemeClr>
                </a:solidFill>
                <a:latin typeface="Adobe Caslon Pro"/>
                <a:cs typeface="Adobe Caslon Pro"/>
              </a:rPr>
              <a:t>she entered on her story of her acquaintance with Alec d'Urberville and its results, murmuring the words without flinching, and with her eyelids drooping </a:t>
            </a:r>
            <a:r>
              <a:rPr lang="en-US" sz="2000" u="sng" dirty="0" smtClean="0">
                <a:solidFill>
                  <a:schemeClr val="accent1">
                    <a:lumMod val="75000"/>
                  </a:schemeClr>
                </a:solidFill>
                <a:latin typeface="Adobe Caslon Pro"/>
                <a:cs typeface="Adobe Caslon Pro"/>
              </a:rPr>
              <a:t>down</a:t>
            </a:r>
            <a:endParaRPr lang="en-US" sz="2000" dirty="0" smtClean="0">
              <a:solidFill>
                <a:schemeClr val="accent1">
                  <a:lumMod val="75000"/>
                </a:schemeClr>
              </a:solidFill>
              <a:latin typeface="Adobe Caslon Pro"/>
              <a:cs typeface="Adobe Caslon Pro"/>
            </a:endParaRPr>
          </a:p>
          <a:p>
            <a:pPr algn="l"/>
            <a:r>
              <a:rPr lang="en-US" sz="2400" dirty="0" smtClean="0">
                <a:solidFill>
                  <a:srgbClr val="31489F"/>
                </a:solidFill>
                <a:latin typeface="Times New Roman" charset="0"/>
                <a:cs typeface="Times New Roman" charset="0"/>
              </a:rPr>
              <a:t>chapter </a:t>
            </a:r>
            <a:r>
              <a:rPr lang="en-US" sz="2400" dirty="0">
                <a:solidFill>
                  <a:srgbClr val="31489F"/>
                </a:solidFill>
                <a:latin typeface="Times New Roman" charset="0"/>
                <a:cs typeface="Times New Roman" charset="0"/>
              </a:rPr>
              <a:t>34 - end of phase 4</a:t>
            </a:r>
          </a:p>
        </p:txBody>
      </p:sp>
    </p:spTree>
    <p:extLst>
      <p:ext uri="{BB962C8B-B14F-4D97-AF65-F5344CB8AC3E}">
        <p14:creationId xmlns:p14="http://schemas.microsoft.com/office/powerpoint/2010/main" xmlns="" val="7451049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16386" name="Title 1"/>
          <p:cNvSpPr>
            <a:spLocks noGrp="1"/>
          </p:cNvSpPr>
          <p:nvPr>
            <p:ph type="title"/>
          </p:nvPr>
        </p:nvSpPr>
        <p:spPr>
          <a:xfrm>
            <a:off x="1043608" y="476672"/>
            <a:ext cx="6512511" cy="1143000"/>
          </a:xfrm>
        </p:spPr>
        <p:txBody>
          <a:bodyPr/>
          <a:lstStyle/>
          <a:p>
            <a:pPr algn="ctr"/>
            <a:r>
              <a:rPr lang="en-US" b="1" dirty="0">
                <a:latin typeface="Calibri" charset="0"/>
              </a:rPr>
              <a:t>FALLING ACTION</a:t>
            </a:r>
            <a:endParaRPr lang="en-US" dirty="0">
              <a:latin typeface="Calibri" charset="0"/>
            </a:endParaRPr>
          </a:p>
        </p:txBody>
      </p:sp>
      <p:sp>
        <p:nvSpPr>
          <p:cNvPr id="16387" name="TextBox 2"/>
          <p:cNvSpPr txBox="1">
            <a:spLocks noChangeArrowheads="1"/>
          </p:cNvSpPr>
          <p:nvPr/>
        </p:nvSpPr>
        <p:spPr bwMode="auto">
          <a:xfrm>
            <a:off x="467544" y="1700808"/>
            <a:ext cx="8098160" cy="193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charset="0"/>
                <a:ea typeface="ＭＳ Ｐゴシック" charset="0"/>
                <a:cs typeface="ＭＳ Ｐゴシック" charset="0"/>
              </a:defRPr>
            </a:lvl1pPr>
            <a:lvl2pPr marL="37931725" indent="-37474525">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pPr algn="l"/>
            <a:r>
              <a:rPr lang="en-US" sz="2400" dirty="0" smtClean="0">
                <a:latin typeface="Adobe Caslon Pro"/>
                <a:cs typeface="Adobe Caslon Pro"/>
              </a:rPr>
              <a:t>Tess</a:t>
            </a:r>
            <a:r>
              <a:rPr lang="ja-JP" altLang="en-US" sz="2400" dirty="0" smtClean="0">
                <a:latin typeface="Adobe Caslon Pro"/>
                <a:cs typeface="Adobe Caslon Pro"/>
              </a:rPr>
              <a:t>’</a:t>
            </a:r>
            <a:r>
              <a:rPr lang="en-US" sz="2400" dirty="0" smtClean="0">
                <a:latin typeface="Adobe Caslon Pro"/>
                <a:cs typeface="Adobe Caslon Pro"/>
              </a:rPr>
              <a:t>s </a:t>
            </a:r>
            <a:r>
              <a:rPr lang="en-US" sz="2400" dirty="0">
                <a:latin typeface="Adobe Caslon Pro"/>
                <a:cs typeface="Adobe Caslon Pro"/>
              </a:rPr>
              <a:t>last-ditch decision to marry Alec, who claims to love her; Angel</a:t>
            </a:r>
            <a:r>
              <a:rPr lang="ja-JP" altLang="en-US" sz="2400" dirty="0">
                <a:latin typeface="Adobe Caslon Pro"/>
                <a:cs typeface="Adobe Caslon Pro"/>
              </a:rPr>
              <a:t>’</a:t>
            </a:r>
            <a:r>
              <a:rPr lang="en-US" sz="2400" dirty="0">
                <a:latin typeface="Adobe Caslon Pro"/>
                <a:cs typeface="Adobe Caslon Pro"/>
              </a:rPr>
              <a:t>s return from Brazil to discover Tess marriage to her former seducer, and his meeting with Tess; Tess</a:t>
            </a:r>
            <a:r>
              <a:rPr lang="ja-JP" altLang="en-US" sz="2400" dirty="0">
                <a:latin typeface="Adobe Caslon Pro"/>
                <a:cs typeface="Adobe Caslon Pro"/>
              </a:rPr>
              <a:t>’</a:t>
            </a:r>
            <a:r>
              <a:rPr lang="en-US" sz="2400" dirty="0">
                <a:latin typeface="Adobe Caslon Pro"/>
                <a:cs typeface="Adobe Caslon Pro"/>
              </a:rPr>
              <a:t>s murder of Alec and short-lived escape with Angel before being apprehended and executed .</a:t>
            </a:r>
          </a:p>
        </p:txBody>
      </p:sp>
      <p:sp>
        <p:nvSpPr>
          <p:cNvPr id="16388" name="TextBox 3"/>
          <p:cNvSpPr txBox="1">
            <a:spLocks noChangeArrowheads="1"/>
          </p:cNvSpPr>
          <p:nvPr/>
        </p:nvSpPr>
        <p:spPr bwMode="auto">
          <a:xfrm>
            <a:off x="395536" y="4221088"/>
            <a:ext cx="8443664" cy="193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charset="0"/>
                <a:ea typeface="ＭＳ Ｐゴシック" charset="0"/>
                <a:cs typeface="ＭＳ Ｐゴシック" charset="0"/>
              </a:defRPr>
            </a:lvl1pPr>
            <a:lvl2pPr marL="37931725" indent="-37474525">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pPr algn="l"/>
            <a:r>
              <a:rPr lang="en-US" sz="2400" dirty="0">
                <a:solidFill>
                  <a:srgbClr val="31489F"/>
                </a:solidFill>
                <a:latin typeface="Times New Roman" charset="0"/>
                <a:cs typeface="Times New Roman" charset="0"/>
              </a:rPr>
              <a:t> The wound was small, but the point of the blade had touched the heart of the victim, who lay on his back, pale, fixed, </a:t>
            </a:r>
            <a:r>
              <a:rPr lang="en-US" sz="2400" u="sng" dirty="0">
                <a:solidFill>
                  <a:srgbClr val="31489F"/>
                </a:solidFill>
                <a:latin typeface="Times New Roman" charset="0"/>
                <a:cs typeface="Times New Roman" charset="0"/>
              </a:rPr>
              <a:t>dead, </a:t>
            </a:r>
            <a:r>
              <a:rPr lang="en-US" sz="2400" dirty="0">
                <a:solidFill>
                  <a:srgbClr val="31489F"/>
                </a:solidFill>
                <a:latin typeface="Times New Roman" charset="0"/>
                <a:cs typeface="Times New Roman" charset="0"/>
              </a:rPr>
              <a:t>as if he had scarcely moved after the infliction of the blow. </a:t>
            </a:r>
          </a:p>
          <a:p>
            <a:pPr algn="l"/>
            <a:r>
              <a:rPr lang="en-US" sz="2400" dirty="0">
                <a:solidFill>
                  <a:srgbClr val="31489F"/>
                </a:solidFill>
                <a:latin typeface="Times New Roman" charset="0"/>
                <a:cs typeface="Times New Roman" charset="0"/>
              </a:rPr>
              <a:t>													chapter 56 -phase 7</a:t>
            </a:r>
          </a:p>
        </p:txBody>
      </p:sp>
    </p:spTree>
    <p:extLst>
      <p:ext uri="{BB962C8B-B14F-4D97-AF65-F5344CB8AC3E}">
        <p14:creationId xmlns:p14="http://schemas.microsoft.com/office/powerpoint/2010/main" xmlns="" val="107387036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3175"/>
            <a:ext cx="91440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7410" name="TextBox 2"/>
          <p:cNvSpPr txBox="1">
            <a:spLocks noChangeArrowheads="1"/>
          </p:cNvSpPr>
          <p:nvPr/>
        </p:nvSpPr>
        <p:spPr bwMode="auto">
          <a:xfrm>
            <a:off x="304800" y="3886200"/>
            <a:ext cx="8534400" cy="26776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37931725" indent="-37474525">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pPr algn="l"/>
            <a:r>
              <a:rPr lang="en-US" sz="2400" dirty="0">
                <a:latin typeface="Times New Roman" charset="0"/>
                <a:cs typeface="Times New Roman" charset="0"/>
              </a:rPr>
              <a:t>Upon the cornice of the tower a tall staff was fixed. Their eyes were riveted on it. A few minutes after the hour had struck something moved slowly up the staff, and extended itself upon the breeze. </a:t>
            </a:r>
            <a:r>
              <a:rPr lang="en-US" sz="2400" u="sng" dirty="0">
                <a:latin typeface="Times New Roman" charset="0"/>
                <a:cs typeface="Times New Roman" charset="0"/>
              </a:rPr>
              <a:t>It was a black flag."Justice" was done, </a:t>
            </a:r>
            <a:r>
              <a:rPr lang="en-US" sz="2400" dirty="0">
                <a:latin typeface="Times New Roman" charset="0"/>
                <a:cs typeface="Times New Roman" charset="0"/>
              </a:rPr>
              <a:t>and the President of the Immortals, in Aeschylean phrase, had ended his sport with Tess.</a:t>
            </a:r>
          </a:p>
          <a:p>
            <a:pPr algn="l"/>
            <a:r>
              <a:rPr lang="en-US" sz="2400" dirty="0">
                <a:solidFill>
                  <a:srgbClr val="000000"/>
                </a:solidFill>
                <a:latin typeface="Times New Roman" charset="0"/>
                <a:cs typeface="Times New Roman" charset="0"/>
              </a:rPr>
              <a:t>											End of chapter 58- phase 7</a:t>
            </a:r>
          </a:p>
        </p:txBody>
      </p:sp>
      <p:sp>
        <p:nvSpPr>
          <p:cNvPr id="17411" name="TextBox 3"/>
          <p:cNvSpPr txBox="1">
            <a:spLocks noChangeArrowheads="1"/>
          </p:cNvSpPr>
          <p:nvPr/>
        </p:nvSpPr>
        <p:spPr bwMode="auto">
          <a:xfrm>
            <a:off x="304800" y="522288"/>
            <a:ext cx="8534400" cy="3046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37931725" indent="-37474525">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pPr algn="l"/>
            <a:r>
              <a:rPr lang="en-GB" sz="2400" dirty="0">
                <a:solidFill>
                  <a:srgbClr val="000000"/>
                </a:solidFill>
                <a:latin typeface="Times New Roman" charset="0"/>
                <a:cs typeface="Times New Roman" charset="0"/>
              </a:rPr>
              <a:t>" </a:t>
            </a:r>
            <a:r>
              <a:rPr lang="en-GB" sz="2400" u="sng" dirty="0">
                <a:solidFill>
                  <a:srgbClr val="000000"/>
                </a:solidFill>
                <a:latin typeface="Times New Roman" charset="0"/>
                <a:cs typeface="Times New Roman" charset="0"/>
              </a:rPr>
              <a:t>'I have done it </a:t>
            </a:r>
            <a:r>
              <a:rPr lang="en-GB" sz="2400" dirty="0">
                <a:solidFill>
                  <a:srgbClr val="000000"/>
                </a:solidFill>
                <a:latin typeface="Times New Roman" charset="0"/>
                <a:cs typeface="Times New Roman" charset="0"/>
              </a:rPr>
              <a:t>- I don't know how,' she continued. "Still, </a:t>
            </a:r>
            <a:r>
              <a:rPr lang="en-GB" sz="2400" u="sng" dirty="0">
                <a:solidFill>
                  <a:srgbClr val="000000"/>
                </a:solidFill>
                <a:latin typeface="Times New Roman" charset="0"/>
                <a:cs typeface="Times New Roman" charset="0"/>
              </a:rPr>
              <a:t>I owed it to you and to myself</a:t>
            </a:r>
            <a:r>
              <a:rPr lang="en-GB" sz="2400" dirty="0">
                <a:solidFill>
                  <a:srgbClr val="000000"/>
                </a:solidFill>
                <a:latin typeface="Times New Roman" charset="0"/>
                <a:cs typeface="Times New Roman" charset="0"/>
              </a:rPr>
              <a:t>, Angel. I feared long ago, when I struck him on the mouth with my glove, that I might do it some day for the trap he set for me in my simple youth and his wrong to you through me. He has come between us and ruined us, and now he can never do it any more. I never loved him at all, Angel, as I loved you'” 											Chapter 57- phase 7. </a:t>
            </a:r>
            <a:endParaRPr lang="en-US" sz="2400" dirty="0">
              <a:solidFill>
                <a:srgbClr val="000000"/>
              </a:solidFill>
              <a:latin typeface="Times New Roman" charset="0"/>
              <a:cs typeface="Times New Roman" charset="0"/>
            </a:endParaRPr>
          </a:p>
        </p:txBody>
      </p:sp>
    </p:spTree>
    <p:extLst>
      <p:ext uri="{BB962C8B-B14F-4D97-AF65-F5344CB8AC3E}">
        <p14:creationId xmlns:p14="http://schemas.microsoft.com/office/powerpoint/2010/main" xmlns="" val="129198820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0782" y="0"/>
            <a:ext cx="9164782" cy="6842484"/>
          </a:xfrm>
          <a:prstGeom prst="rect">
            <a:avLst/>
          </a:prstGeom>
        </p:spPr>
      </p:pic>
      <p:sp>
        <p:nvSpPr>
          <p:cNvPr id="2" name="Title 1"/>
          <p:cNvSpPr>
            <a:spLocks noGrp="1"/>
          </p:cNvSpPr>
          <p:nvPr>
            <p:ph type="ctrTitle"/>
          </p:nvPr>
        </p:nvSpPr>
        <p:spPr/>
        <p:txBody>
          <a:bodyPr/>
          <a:lstStyle/>
          <a:p>
            <a:pPr marL="182880" indent="0">
              <a:buNone/>
            </a:pPr>
            <a:r>
              <a:rPr lang="en-US" dirty="0" smtClean="0"/>
              <a:t>SYMBOLS</a:t>
            </a:r>
            <a:endParaRPr lang="en-US" dirty="0"/>
          </a:p>
        </p:txBody>
      </p:sp>
    </p:spTree>
    <p:extLst>
      <p:ext uri="{BB962C8B-B14F-4D97-AF65-F5344CB8AC3E}">
        <p14:creationId xmlns:p14="http://schemas.microsoft.com/office/powerpoint/2010/main" xmlns="" val="187981180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15516"/>
            <a:ext cx="9164782" cy="6842484"/>
          </a:xfrm>
          <a:prstGeom prst="rect">
            <a:avLst/>
          </a:prstGeom>
        </p:spPr>
      </p:pic>
      <p:sp>
        <p:nvSpPr>
          <p:cNvPr id="3" name="عنوان فرعي 2"/>
          <p:cNvSpPr>
            <a:spLocks noGrp="1"/>
          </p:cNvSpPr>
          <p:nvPr>
            <p:ph type="subTitle" idx="1"/>
          </p:nvPr>
        </p:nvSpPr>
        <p:spPr/>
        <p:txBody>
          <a:bodyPr/>
          <a:lstStyle/>
          <a:p>
            <a:endParaRPr lang="x-none"/>
          </a:p>
        </p:txBody>
      </p:sp>
      <p:sp>
        <p:nvSpPr>
          <p:cNvPr id="2" name="عنوان 1"/>
          <p:cNvSpPr>
            <a:spLocks noGrp="1"/>
          </p:cNvSpPr>
          <p:nvPr>
            <p:ph type="ctrTitle"/>
          </p:nvPr>
        </p:nvSpPr>
        <p:spPr>
          <a:xfrm>
            <a:off x="755576" y="692696"/>
            <a:ext cx="7772400" cy="1037977"/>
          </a:xfrm>
        </p:spPr>
        <p:txBody>
          <a:bodyPr>
            <a:normAutofit/>
          </a:bodyPr>
          <a:lstStyle/>
          <a:p>
            <a:r>
              <a:rPr lang="en-US" sz="4800" b="1" dirty="0" smtClean="0">
                <a:latin typeface="Adobe Caslon Pro Bold" pitchFamily="18" charset="0"/>
              </a:rPr>
              <a:t>Prince</a:t>
            </a:r>
            <a:endParaRPr lang="x-none" sz="4800" b="1" dirty="0">
              <a:latin typeface="Adobe Caslon Pro Bold" pitchFamily="18" charset="0"/>
            </a:endParaRPr>
          </a:p>
        </p:txBody>
      </p:sp>
      <p:pic>
        <p:nvPicPr>
          <p:cNvPr id="5" name="صورة 4" descr="tess2.jpg"/>
          <p:cNvPicPr>
            <a:picLocks noChangeAspect="1"/>
          </p:cNvPicPr>
          <p:nvPr/>
        </p:nvPicPr>
        <p:blipFill>
          <a:blip r:embed="rId3" cstate="print"/>
          <a:stretch>
            <a:fillRect/>
          </a:stretch>
        </p:blipFill>
        <p:spPr>
          <a:xfrm>
            <a:off x="0" y="1700808"/>
            <a:ext cx="9144000" cy="5157192"/>
          </a:xfrm>
          <a:prstGeom prst="rect">
            <a:avLst/>
          </a:prstGeom>
        </p:spPr>
      </p:pic>
    </p:spTree>
    <p:extLst>
      <p:ext uri="{BB962C8B-B14F-4D97-AF65-F5344CB8AC3E}">
        <p14:creationId xmlns:p14="http://schemas.microsoft.com/office/powerpoint/2010/main" xmlns="" val="206956015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103751"/>
            <a:ext cx="9324528" cy="6961751"/>
          </a:xfrm>
          <a:prstGeom prst="rect">
            <a:avLst/>
          </a:prstGeom>
        </p:spPr>
      </p:pic>
      <p:sp>
        <p:nvSpPr>
          <p:cNvPr id="3" name="عنوان فرعي 2"/>
          <p:cNvSpPr>
            <a:spLocks noGrp="1"/>
          </p:cNvSpPr>
          <p:nvPr>
            <p:ph type="subTitle" idx="1"/>
          </p:nvPr>
        </p:nvSpPr>
        <p:spPr/>
        <p:txBody>
          <a:bodyPr/>
          <a:lstStyle/>
          <a:p>
            <a:endParaRPr lang="x-none"/>
          </a:p>
        </p:txBody>
      </p:sp>
      <p:sp>
        <p:nvSpPr>
          <p:cNvPr id="2" name="عنوان 1"/>
          <p:cNvSpPr>
            <a:spLocks noGrp="1"/>
          </p:cNvSpPr>
          <p:nvPr>
            <p:ph type="ctrTitle"/>
          </p:nvPr>
        </p:nvSpPr>
        <p:spPr>
          <a:xfrm>
            <a:off x="683568" y="620688"/>
            <a:ext cx="7772400" cy="1109985"/>
          </a:xfrm>
        </p:spPr>
        <p:txBody>
          <a:bodyPr/>
          <a:lstStyle/>
          <a:p>
            <a:r>
              <a:rPr lang="en-US" sz="4800" b="1" dirty="0">
                <a:latin typeface="Adobe Caslon Pro Bold" pitchFamily="18" charset="0"/>
              </a:rPr>
              <a:t>Brazil</a:t>
            </a:r>
            <a:endParaRPr lang="x-none" sz="4800" dirty="0">
              <a:latin typeface="Adobe Caslon Pro Bold" pitchFamily="18" charset="0"/>
            </a:endParaRPr>
          </a:p>
        </p:txBody>
      </p:sp>
      <p:pic>
        <p:nvPicPr>
          <p:cNvPr id="5" name="صورة 4" descr="angel-proposes-to-tess-21.jpg"/>
          <p:cNvPicPr>
            <a:picLocks noChangeAspect="1"/>
          </p:cNvPicPr>
          <p:nvPr/>
        </p:nvPicPr>
        <p:blipFill>
          <a:blip r:embed="rId3" cstate="print"/>
          <a:stretch>
            <a:fillRect/>
          </a:stretch>
        </p:blipFill>
        <p:spPr>
          <a:xfrm>
            <a:off x="0" y="1872208"/>
            <a:ext cx="9144000" cy="5013176"/>
          </a:xfrm>
          <a:prstGeom prst="rect">
            <a:avLst/>
          </a:prstGeom>
        </p:spPr>
      </p:pic>
    </p:spTree>
    <p:extLst>
      <p:ext uri="{BB962C8B-B14F-4D97-AF65-F5344CB8AC3E}">
        <p14:creationId xmlns:p14="http://schemas.microsoft.com/office/powerpoint/2010/main" xmlns="" val="835710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15516"/>
            <a:ext cx="9164782" cy="6842484"/>
          </a:xfrm>
          <a:prstGeom prst="rect">
            <a:avLst/>
          </a:prstGeom>
        </p:spPr>
      </p:pic>
      <p:sp>
        <p:nvSpPr>
          <p:cNvPr id="3" name="عنوان فرعي 2"/>
          <p:cNvSpPr>
            <a:spLocks noGrp="1"/>
          </p:cNvSpPr>
          <p:nvPr>
            <p:ph type="subTitle" idx="1"/>
          </p:nvPr>
        </p:nvSpPr>
        <p:spPr/>
        <p:txBody>
          <a:bodyPr/>
          <a:lstStyle/>
          <a:p>
            <a:endParaRPr lang="x-none"/>
          </a:p>
        </p:txBody>
      </p:sp>
      <p:sp>
        <p:nvSpPr>
          <p:cNvPr id="2" name="عنوان 1"/>
          <p:cNvSpPr>
            <a:spLocks noGrp="1"/>
          </p:cNvSpPr>
          <p:nvPr>
            <p:ph type="ctrTitle"/>
          </p:nvPr>
        </p:nvSpPr>
        <p:spPr>
          <a:xfrm>
            <a:off x="683568" y="620688"/>
            <a:ext cx="7772400" cy="1470025"/>
          </a:xfrm>
        </p:spPr>
        <p:txBody>
          <a:bodyPr/>
          <a:lstStyle/>
          <a:p>
            <a:r>
              <a:rPr lang="en-US" sz="4800" dirty="0" smtClean="0">
                <a:latin typeface="Adobe Caslon Pro Bold" pitchFamily="18" charset="0"/>
              </a:rPr>
              <a:t>Names</a:t>
            </a:r>
            <a:endParaRPr lang="x-none" sz="4800" dirty="0">
              <a:latin typeface="Adobe Caslon Pro Bold" pitchFamily="18" charset="0"/>
            </a:endParaRPr>
          </a:p>
        </p:txBody>
      </p:sp>
      <p:pic>
        <p:nvPicPr>
          <p:cNvPr id="5" name="صورة 4" descr="tess.jpg"/>
          <p:cNvPicPr>
            <a:picLocks noChangeAspect="1"/>
          </p:cNvPicPr>
          <p:nvPr/>
        </p:nvPicPr>
        <p:blipFill>
          <a:blip r:embed="rId3" cstate="print"/>
          <a:stretch>
            <a:fillRect/>
          </a:stretch>
        </p:blipFill>
        <p:spPr>
          <a:xfrm>
            <a:off x="0" y="3068960"/>
            <a:ext cx="5868144" cy="3789040"/>
          </a:xfrm>
          <a:prstGeom prst="rect">
            <a:avLst/>
          </a:prstGeom>
        </p:spPr>
      </p:pic>
      <p:pic>
        <p:nvPicPr>
          <p:cNvPr id="6" name="صورة 5" descr="eddie-redmayne.jpg"/>
          <p:cNvPicPr>
            <a:picLocks noChangeAspect="1"/>
          </p:cNvPicPr>
          <p:nvPr/>
        </p:nvPicPr>
        <p:blipFill>
          <a:blip r:embed="rId4" cstate="print"/>
          <a:stretch>
            <a:fillRect/>
          </a:stretch>
        </p:blipFill>
        <p:spPr>
          <a:xfrm>
            <a:off x="4644008" y="3068960"/>
            <a:ext cx="4499992" cy="3789040"/>
          </a:xfrm>
          <a:prstGeom prst="rect">
            <a:avLst/>
          </a:prstGeom>
        </p:spPr>
      </p:pic>
    </p:spTree>
    <p:extLst>
      <p:ext uri="{BB962C8B-B14F-4D97-AF65-F5344CB8AC3E}">
        <p14:creationId xmlns:p14="http://schemas.microsoft.com/office/powerpoint/2010/main" xmlns="" val="176190413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0782" y="0"/>
            <a:ext cx="9185564" cy="6858000"/>
          </a:xfrm>
          <a:prstGeom prst="rect">
            <a:avLst/>
          </a:prstGeom>
        </p:spPr>
      </p:pic>
      <p:sp>
        <p:nvSpPr>
          <p:cNvPr id="3" name="TextBox 2"/>
          <p:cNvSpPr txBox="1"/>
          <p:nvPr/>
        </p:nvSpPr>
        <p:spPr>
          <a:xfrm>
            <a:off x="152400" y="908720"/>
            <a:ext cx="8596064" cy="5016758"/>
          </a:xfrm>
          <a:prstGeom prst="rect">
            <a:avLst/>
          </a:prstGeom>
          <a:solidFill>
            <a:schemeClr val="bg1"/>
          </a:solidFill>
        </p:spPr>
        <p:txBody>
          <a:bodyPr wrap="square" rtlCol="0">
            <a:spAutoFit/>
          </a:bodyPr>
          <a:lstStyle/>
          <a:p>
            <a:pPr algn="ctr" rtl="0"/>
            <a:r>
              <a:rPr lang="en-US" sz="2800" b="1" i="1" dirty="0">
                <a:solidFill>
                  <a:srgbClr val="FF0000"/>
                </a:solidFill>
                <a:latin typeface="Trebuchet MS"/>
              </a:rPr>
              <a:t>Red</a:t>
            </a:r>
            <a:r>
              <a:rPr lang="en-US" sz="2800" b="1" i="1" dirty="0">
                <a:solidFill>
                  <a:prstClr val="black"/>
                </a:solidFill>
                <a:latin typeface="Trebuchet MS"/>
              </a:rPr>
              <a:t> and </a:t>
            </a:r>
            <a:r>
              <a:rPr lang="en-US" sz="2800" b="1" i="1" dirty="0">
                <a:solidFill>
                  <a:prstClr val="white">
                    <a:lumMod val="85000"/>
                  </a:prstClr>
                </a:solidFill>
                <a:latin typeface="Trebuchet MS"/>
              </a:rPr>
              <a:t>white</a:t>
            </a:r>
            <a:r>
              <a:rPr lang="en-US" sz="2800" b="1" i="1" dirty="0">
                <a:solidFill>
                  <a:prstClr val="black"/>
                </a:solidFill>
                <a:latin typeface="Trebuchet MS"/>
              </a:rPr>
              <a:t> </a:t>
            </a:r>
            <a:endParaRPr lang="en-US" sz="2800" b="1" i="1" dirty="0" smtClean="0">
              <a:solidFill>
                <a:prstClr val="black"/>
              </a:solidFill>
              <a:latin typeface="Trebuchet MS"/>
            </a:endParaRPr>
          </a:p>
          <a:p>
            <a:pPr algn="ctr" rtl="0"/>
            <a:endParaRPr lang="en-US" sz="2800" b="1" i="1" dirty="0">
              <a:solidFill>
                <a:prstClr val="black"/>
              </a:solidFill>
              <a:latin typeface="Trebuchet MS"/>
            </a:endParaRPr>
          </a:p>
          <a:p>
            <a:pPr algn="l" rtl="0"/>
            <a:r>
              <a:rPr lang="en-US" sz="2400" b="1" dirty="0">
                <a:solidFill>
                  <a:prstClr val="black"/>
                </a:solidFill>
                <a:latin typeface="Trebuchet MS"/>
              </a:rPr>
              <a:t>These two colors come up all over the place in </a:t>
            </a:r>
            <a:r>
              <a:rPr lang="en-US" sz="2400" b="1" i="1" dirty="0">
                <a:solidFill>
                  <a:prstClr val="black"/>
                </a:solidFill>
                <a:latin typeface="Trebuchet MS"/>
              </a:rPr>
              <a:t>Tess</a:t>
            </a:r>
            <a:r>
              <a:rPr lang="en-US" sz="2400" b="1" dirty="0">
                <a:solidFill>
                  <a:prstClr val="black"/>
                </a:solidFill>
                <a:latin typeface="Trebuchet MS"/>
              </a:rPr>
              <a:t>, frequently together. having made that observation, let's look at a few examples, and think about why Hardy might have </a:t>
            </a:r>
            <a:r>
              <a:rPr lang="en-US" sz="2400" b="1" dirty="0" smtClean="0">
                <a:solidFill>
                  <a:prstClr val="black"/>
                </a:solidFill>
                <a:latin typeface="Trebuchet MS"/>
              </a:rPr>
              <a:t>considered </a:t>
            </a:r>
            <a:r>
              <a:rPr lang="en-US" sz="2400" b="1" dirty="0">
                <a:solidFill>
                  <a:prstClr val="black"/>
                </a:solidFill>
                <a:latin typeface="Trebuchet MS"/>
              </a:rPr>
              <a:t>those colors to be so darned important. Red is often associated with sin and/or sexuality in Western art and literature (just think about "the woman in the red dress" in the </a:t>
            </a:r>
            <a:r>
              <a:rPr lang="en-US" sz="2400" b="1" i="1" dirty="0">
                <a:solidFill>
                  <a:prstClr val="black"/>
                </a:solidFill>
                <a:latin typeface="Trebuchet MS"/>
              </a:rPr>
              <a:t>Matrix</a:t>
            </a:r>
            <a:r>
              <a:rPr lang="en-US" sz="2400" b="1" dirty="0">
                <a:solidFill>
                  <a:prstClr val="black"/>
                </a:solidFill>
                <a:latin typeface="Trebuchet MS"/>
              </a:rPr>
              <a:t>), while white is usually associated with purity and chastity. Hardy mixes these two colors so frequently that it's hard to ignore – in the very first scene in which we see her, Tess is wearing a white dress with a red ribbon in her hair.</a:t>
            </a:r>
          </a:p>
        </p:txBody>
      </p:sp>
    </p:spTree>
    <p:extLst>
      <p:ext uri="{BB962C8B-B14F-4D97-AF65-F5344CB8AC3E}">
        <p14:creationId xmlns:p14="http://schemas.microsoft.com/office/powerpoint/2010/main" xmlns="" val="17554106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15516"/>
            <a:ext cx="9164782" cy="6842484"/>
          </a:xfrm>
          <a:prstGeom prst="rect">
            <a:avLst/>
          </a:prstGeom>
        </p:spPr>
      </p:pic>
      <p:sp>
        <p:nvSpPr>
          <p:cNvPr id="2" name="Title 1"/>
          <p:cNvSpPr>
            <a:spLocks noGrp="1"/>
          </p:cNvSpPr>
          <p:nvPr>
            <p:ph type="title"/>
          </p:nvPr>
        </p:nvSpPr>
        <p:spPr>
          <a:xfrm>
            <a:off x="827584" y="620688"/>
            <a:ext cx="7848872" cy="1143000"/>
          </a:xfrm>
        </p:spPr>
        <p:txBody>
          <a:bodyPr/>
          <a:lstStyle/>
          <a:p>
            <a:pPr algn="l"/>
            <a:r>
              <a:rPr lang="en-US" dirty="0" smtClean="0"/>
              <a:t>The Formalist Approach:</a:t>
            </a:r>
            <a:endParaRPr lang="en-US" dirty="0"/>
          </a:p>
        </p:txBody>
      </p:sp>
      <p:sp>
        <p:nvSpPr>
          <p:cNvPr id="3" name="Content Placeholder 2"/>
          <p:cNvSpPr>
            <a:spLocks noGrp="1"/>
          </p:cNvSpPr>
          <p:nvPr>
            <p:ph sz="quarter" idx="13"/>
          </p:nvPr>
        </p:nvSpPr>
        <p:spPr>
          <a:xfrm>
            <a:off x="1143000" y="2420888"/>
            <a:ext cx="6400800" cy="3672408"/>
          </a:xfrm>
        </p:spPr>
        <p:txBody>
          <a:bodyPr>
            <a:normAutofit/>
          </a:bodyPr>
          <a:lstStyle/>
          <a:p>
            <a:pPr algn="l"/>
            <a:endParaRPr lang="en-US" dirty="0" smtClean="0"/>
          </a:p>
          <a:p>
            <a:pPr algn="l"/>
            <a:endParaRPr lang="en-US" dirty="0" smtClean="0">
              <a:solidFill>
                <a:srgbClr val="FF0000"/>
              </a:solidFill>
              <a:latin typeface="Adobe Caslon Pro"/>
              <a:cs typeface="Adobe Caslon Pro"/>
            </a:endParaRPr>
          </a:p>
          <a:p>
            <a:pPr algn="l"/>
            <a:r>
              <a:rPr lang="en-US" dirty="0" smtClean="0">
                <a:solidFill>
                  <a:srgbClr val="000000"/>
                </a:solidFill>
                <a:latin typeface="Adobe Caslon Pro"/>
                <a:cs typeface="Adobe Caslon Pro"/>
              </a:rPr>
              <a:t>This </a:t>
            </a:r>
            <a:r>
              <a:rPr lang="en-US" dirty="0">
                <a:solidFill>
                  <a:srgbClr val="000000"/>
                </a:solidFill>
                <a:latin typeface="Adobe Caslon Pro"/>
                <a:cs typeface="Adobe Caslon Pro"/>
              </a:rPr>
              <a:t>approach regards literature as “a unique form of human knowledge that needs to be examined on its own terms.” All the elements necessary for understanding the work are contained within the work itself. </a:t>
            </a:r>
          </a:p>
          <a:p>
            <a:pPr marL="0" indent="0" algn="l">
              <a:buNone/>
            </a:pPr>
            <a:endParaRPr lang="en-US" dirty="0"/>
          </a:p>
        </p:txBody>
      </p:sp>
    </p:spTree>
    <p:extLst>
      <p:ext uri="{BB962C8B-B14F-4D97-AF65-F5344CB8AC3E}">
        <p14:creationId xmlns:p14="http://schemas.microsoft.com/office/powerpoint/2010/main" xmlns="" val="135238467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15516"/>
            <a:ext cx="9164782" cy="6842484"/>
          </a:xfrm>
          <a:prstGeom prst="rect">
            <a:avLst/>
          </a:prstGeom>
        </p:spPr>
      </p:pic>
      <p:sp>
        <p:nvSpPr>
          <p:cNvPr id="2" name="TextBox 1"/>
          <p:cNvSpPr txBox="1"/>
          <p:nvPr/>
        </p:nvSpPr>
        <p:spPr>
          <a:xfrm>
            <a:off x="304801" y="990600"/>
            <a:ext cx="8534400" cy="4031873"/>
          </a:xfrm>
          <a:prstGeom prst="rect">
            <a:avLst/>
          </a:prstGeom>
          <a:noFill/>
        </p:spPr>
        <p:txBody>
          <a:bodyPr wrap="square" rtlCol="0">
            <a:spAutoFit/>
          </a:bodyPr>
          <a:lstStyle/>
          <a:p>
            <a:r>
              <a:rPr lang="en-US" dirty="0"/>
              <a:t> </a:t>
            </a:r>
          </a:p>
          <a:p>
            <a:pPr algn="ctr"/>
            <a:r>
              <a:rPr lang="en-US" sz="2000" b="1" i="1" dirty="0"/>
              <a:t>The Chase vs. The </a:t>
            </a:r>
            <a:r>
              <a:rPr lang="en-US" sz="2000" b="1" i="1" dirty="0" smtClean="0"/>
              <a:t>Slopes</a:t>
            </a:r>
          </a:p>
          <a:p>
            <a:pPr algn="ctr"/>
            <a:endParaRPr lang="en-US" dirty="0"/>
          </a:p>
          <a:p>
            <a:r>
              <a:rPr lang="en-US" sz="2000" dirty="0"/>
              <a:t>Speaking of Nature we have to talk about the importance of The Chase. After all, one of the most important scenes of Tess's life takes place there. The Chase is all that remains of the ancient, primeval forest that used to stretch all across Wessex, the fictional county where all of </a:t>
            </a:r>
            <a:r>
              <a:rPr lang="en-US" sz="2000" i="1" dirty="0"/>
              <a:t>Tess of the D'Urbervilles</a:t>
            </a:r>
            <a:r>
              <a:rPr lang="en-US" sz="2000" dirty="0"/>
              <a:t> takes place. Why is it important that The Chase be so ancient? Well, one reason might be that the ancient-ness of The Chase provides a stark contrast to the surprisingly modern house that Alec D'Urbervilles lives in. The idea of old and new, past and present, nature and civilization somehow overlapping or coexisting is one that Hardy brings up again and again.</a:t>
            </a:r>
          </a:p>
        </p:txBody>
      </p:sp>
    </p:spTree>
    <p:extLst>
      <p:ext uri="{BB962C8B-B14F-4D97-AF65-F5344CB8AC3E}">
        <p14:creationId xmlns:p14="http://schemas.microsoft.com/office/powerpoint/2010/main" xmlns="" val="7377647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BEBA8EAE-BF5A-486C-A8C5-ECC9F3942E4B}">
                <a14:imgProps xmlns:a14="http://schemas.microsoft.com/office/drawing/2010/main" xmlns="">
                  <a14:imgLayer r:embed="rId3">
                    <a14:imgEffect>
                      <a14:artisticCrisscrossEtching/>
                    </a14:imgEffect>
                  </a14:imgLayer>
                </a14:imgProps>
              </a:ext>
              <a:ext uri="{28A0092B-C50C-407E-A947-70E740481C1C}">
                <a14:useLocalDpi xmlns:a14="http://schemas.microsoft.com/office/drawing/2010/main" xmlns="" val="0"/>
              </a:ext>
            </a:extLst>
          </a:blip>
          <a:stretch>
            <a:fillRect/>
          </a:stretch>
        </p:blipFill>
        <p:spPr>
          <a:xfrm>
            <a:off x="0" y="-381000"/>
            <a:ext cx="9144000" cy="6858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TextBox 2"/>
          <p:cNvSpPr txBox="1"/>
          <p:nvPr/>
        </p:nvSpPr>
        <p:spPr>
          <a:xfrm>
            <a:off x="76200" y="1143000"/>
            <a:ext cx="8915400" cy="4524315"/>
          </a:xfrm>
          <a:prstGeom prst="rect">
            <a:avLst/>
          </a:prstGeom>
          <a:noFill/>
        </p:spPr>
        <p:txBody>
          <a:bodyPr wrap="square" rtlCol="0">
            <a:spAutoFit/>
          </a:bodyPr>
          <a:lstStyle/>
          <a:p>
            <a:pPr algn="ctr" rtl="0"/>
            <a:r>
              <a:rPr lang="en-US" sz="2400" b="1" i="1" dirty="0" smtClean="0">
                <a:solidFill>
                  <a:prstClr val="black"/>
                </a:solidFill>
                <a:latin typeface="Trebuchet MS"/>
              </a:rPr>
              <a:t>Cows</a:t>
            </a:r>
          </a:p>
          <a:p>
            <a:pPr algn="ctr" rtl="0"/>
            <a:endParaRPr lang="en-US" sz="2400" b="1" i="1" dirty="0">
              <a:solidFill>
                <a:prstClr val="black"/>
              </a:solidFill>
              <a:latin typeface="Trebuchet MS"/>
            </a:endParaRPr>
          </a:p>
          <a:p>
            <a:pPr algn="l" rtl="0"/>
            <a:r>
              <a:rPr lang="en-US" sz="2400" b="1" dirty="0">
                <a:solidFill>
                  <a:prstClr val="black"/>
                </a:solidFill>
                <a:latin typeface="Trebuchet MS"/>
              </a:rPr>
              <a:t>There's an awful lot of loving attention to detail in the descriptions of the cows at Talbothays Dairy, Not only are individual cows frequently referred to by name, we get these vivid descriptions of the shape, size, and color of their udders. Just look at this example: "The red and white herd nearest at hand […] now trooped towards the steading in the background, their great bags of milk swinging under them as they walked" (16.25). Udders and breasts usually represent fullness of life and fertility – just look at images of earth goddesses from almost any culture. (Here's an image of the </a:t>
            </a:r>
            <a:r>
              <a:rPr lang="en-US" sz="2400" b="1" dirty="0">
                <a:solidFill>
                  <a:prstClr val="black"/>
                </a:solidFill>
                <a:latin typeface="Trebuchet MS"/>
                <a:hlinkClick r:id="rId4"/>
              </a:rPr>
              <a:t>ancient Greek goddess Gaia</a:t>
            </a:r>
            <a:r>
              <a:rPr lang="en-US" sz="2400" b="1" dirty="0">
                <a:solidFill>
                  <a:prstClr val="black"/>
                </a:solidFill>
                <a:latin typeface="Trebuchet MS"/>
              </a:rPr>
              <a:t>, the goddess of the earth</a:t>
            </a:r>
          </a:p>
        </p:txBody>
      </p:sp>
    </p:spTree>
    <p:extLst>
      <p:ext uri="{BB962C8B-B14F-4D97-AF65-F5344CB8AC3E}">
        <p14:creationId xmlns:p14="http://schemas.microsoft.com/office/powerpoint/2010/main" xmlns="" val="420911629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0782" y="0"/>
            <a:ext cx="9164782" cy="6842484"/>
          </a:xfrm>
          <a:prstGeom prst="rect">
            <a:avLst/>
          </a:prstGeom>
        </p:spPr>
      </p:pic>
      <p:sp>
        <p:nvSpPr>
          <p:cNvPr id="2" name="Title 1"/>
          <p:cNvSpPr>
            <a:spLocks noGrp="1"/>
          </p:cNvSpPr>
          <p:nvPr>
            <p:ph type="ctrTitle"/>
          </p:nvPr>
        </p:nvSpPr>
        <p:spPr/>
        <p:txBody>
          <a:bodyPr/>
          <a:lstStyle/>
          <a:p>
            <a:pPr marL="182880" indent="0">
              <a:buNone/>
            </a:pPr>
            <a:r>
              <a:rPr lang="en-US" dirty="0" smtClean="0"/>
              <a:t>The Setting</a:t>
            </a:r>
            <a:endParaRPr lang="en-US" dirty="0"/>
          </a:p>
        </p:txBody>
      </p:sp>
    </p:spTree>
    <p:extLst>
      <p:ext uri="{BB962C8B-B14F-4D97-AF65-F5344CB8AC3E}">
        <p14:creationId xmlns:p14="http://schemas.microsoft.com/office/powerpoint/2010/main" xmlns="" val="31804464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15516"/>
            <a:ext cx="9164782" cy="6842484"/>
          </a:xfrm>
          <a:prstGeom prst="rect">
            <a:avLst/>
          </a:prstGeom>
        </p:spPr>
      </p:pic>
      <p:sp>
        <p:nvSpPr>
          <p:cNvPr id="3" name="Title 2"/>
          <p:cNvSpPr>
            <a:spLocks noGrp="1"/>
          </p:cNvSpPr>
          <p:nvPr>
            <p:ph type="ctrTitle"/>
          </p:nvPr>
        </p:nvSpPr>
        <p:spPr>
          <a:xfrm>
            <a:off x="611042" y="2420888"/>
            <a:ext cx="7175351" cy="2592288"/>
          </a:xfrm>
        </p:spPr>
        <p:txBody>
          <a:bodyPr/>
          <a:lstStyle/>
          <a:p>
            <a:pPr marL="182880" indent="0">
              <a:buNone/>
            </a:pPr>
            <a:r>
              <a:rPr lang="en-US" sz="2000" dirty="0" smtClean="0">
                <a:solidFill>
                  <a:srgbClr val="FF0000"/>
                </a:solidFill>
                <a:effectLst/>
                <a:latin typeface="Adobe Caslon Pro"/>
                <a:cs typeface="Adobe Caslon Pro"/>
              </a:rPr>
              <a:t>*</a:t>
            </a:r>
            <a:r>
              <a:rPr lang="en-US" sz="2000" dirty="0" smtClean="0">
                <a:solidFill>
                  <a:schemeClr val="tx1"/>
                </a:solidFill>
                <a:effectLst/>
                <a:latin typeface="Adobe Caslon Pro"/>
                <a:cs typeface="Adobe Caslon Pro"/>
              </a:rPr>
              <a:t> </a:t>
            </a:r>
            <a:r>
              <a:rPr lang="en-US" sz="2000" dirty="0">
                <a:solidFill>
                  <a:schemeClr val="tx1"/>
                </a:solidFill>
                <a:effectLst/>
                <a:latin typeface="Adobe Caslon Pro"/>
                <a:cs typeface="Adobe Caslon Pro"/>
              </a:rPr>
              <a:t>Usually, we can look at the setting of a novel as a small </a:t>
            </a:r>
            <a:r>
              <a:rPr lang="en-US" sz="2000" dirty="0" smtClean="0">
                <a:solidFill>
                  <a:schemeClr val="tx1"/>
                </a:solidFill>
                <a:effectLst/>
                <a:latin typeface="Adobe Caslon Pro"/>
                <a:cs typeface="Adobe Caslon Pro"/>
              </a:rPr>
              <a:t>part of </a:t>
            </a:r>
            <a:r>
              <a:rPr lang="en-US" sz="2000" dirty="0">
                <a:solidFill>
                  <a:schemeClr val="tx1"/>
                </a:solidFill>
                <a:effectLst/>
                <a:latin typeface="Adobe Caslon Pro"/>
                <a:cs typeface="Adobe Caslon Pro"/>
              </a:rPr>
              <a:t>a </a:t>
            </a:r>
            <a:r>
              <a:rPr lang="en-US" sz="2000" dirty="0" smtClean="0">
                <a:solidFill>
                  <a:schemeClr val="tx1"/>
                </a:solidFill>
                <a:effectLst/>
                <a:latin typeface="Adobe Caslon Pro"/>
                <a:cs typeface="Adobe Caslon Pro"/>
              </a:rPr>
              <a:t>work.</a:t>
            </a:r>
            <a:br>
              <a:rPr lang="en-US" sz="2000" dirty="0" smtClean="0">
                <a:solidFill>
                  <a:schemeClr val="tx1"/>
                </a:solidFill>
                <a:effectLst/>
                <a:latin typeface="Adobe Caslon Pro"/>
                <a:cs typeface="Adobe Caslon Pro"/>
              </a:rPr>
            </a:br>
            <a:r>
              <a:rPr lang="en-US" sz="2000" dirty="0" smtClean="0">
                <a:solidFill>
                  <a:schemeClr val="tx1"/>
                </a:solidFill>
                <a:effectLst/>
                <a:latin typeface="Adobe Caslon Pro"/>
                <a:cs typeface="Adobe Caslon Pro"/>
              </a:rPr>
              <a:t/>
            </a:r>
            <a:br>
              <a:rPr lang="en-US" sz="2000" dirty="0" smtClean="0">
                <a:solidFill>
                  <a:schemeClr val="tx1"/>
                </a:solidFill>
                <a:effectLst/>
                <a:latin typeface="Adobe Caslon Pro"/>
                <a:cs typeface="Adobe Caslon Pro"/>
              </a:rPr>
            </a:br>
            <a:r>
              <a:rPr lang="en-US" sz="2000" dirty="0" smtClean="0">
                <a:solidFill>
                  <a:srgbClr val="FF0000"/>
                </a:solidFill>
                <a:effectLst/>
                <a:latin typeface="Adobe Caslon Pro"/>
                <a:cs typeface="Adobe Caslon Pro"/>
              </a:rPr>
              <a:t>*</a:t>
            </a:r>
            <a:r>
              <a:rPr lang="en-US" sz="2000" dirty="0" smtClean="0">
                <a:solidFill>
                  <a:schemeClr val="tx1"/>
                </a:solidFill>
                <a:effectLst/>
                <a:latin typeface="Adobe Caslon Pro"/>
                <a:cs typeface="Adobe Caslon Pro"/>
              </a:rPr>
              <a:t> In this novel, </a:t>
            </a:r>
            <a:r>
              <a:rPr lang="en-US" sz="2000" dirty="0" smtClean="0">
                <a:solidFill>
                  <a:schemeClr val="tx1">
                    <a:lumMod val="95000"/>
                    <a:lumOff val="5000"/>
                  </a:schemeClr>
                </a:solidFill>
                <a:latin typeface="Adobe Caslon Pro"/>
                <a:cs typeface="Adobe Caslon Pro"/>
              </a:rPr>
              <a:t>nature</a:t>
            </a:r>
            <a:r>
              <a:rPr lang="en-US" sz="2000" dirty="0">
                <a:solidFill>
                  <a:schemeClr val="tx1">
                    <a:lumMod val="95000"/>
                    <a:lumOff val="5000"/>
                  </a:schemeClr>
                </a:solidFill>
                <a:latin typeface="Adobe Caslon Pro"/>
                <a:cs typeface="Adobe Caslon Pro"/>
              </a:rPr>
              <a:t>, as a part of the setting, is an important element in understanding the novel.</a:t>
            </a:r>
            <a:br>
              <a:rPr lang="en-US" sz="2000" dirty="0">
                <a:solidFill>
                  <a:schemeClr val="tx1">
                    <a:lumMod val="95000"/>
                    <a:lumOff val="5000"/>
                  </a:schemeClr>
                </a:solidFill>
                <a:latin typeface="Adobe Caslon Pro"/>
                <a:cs typeface="Adobe Caslon Pro"/>
              </a:rPr>
            </a:br>
            <a:r>
              <a:rPr lang="en-US" sz="2000" dirty="0">
                <a:latin typeface="Adobe Caslon Pro"/>
                <a:cs typeface="Adobe Caslon Pro"/>
              </a:rPr>
              <a:t/>
            </a:r>
            <a:br>
              <a:rPr lang="en-US" sz="2000" dirty="0">
                <a:latin typeface="Adobe Caslon Pro"/>
                <a:cs typeface="Adobe Caslon Pro"/>
              </a:rPr>
            </a:br>
            <a:r>
              <a:rPr lang="en-US" sz="2000" dirty="0"/>
              <a:t/>
            </a:r>
            <a:br>
              <a:rPr lang="en-US" sz="2000" dirty="0"/>
            </a:br>
            <a:endParaRPr lang="en-US" sz="2000" dirty="0">
              <a:solidFill>
                <a:schemeClr val="tx1"/>
              </a:solidFill>
              <a:effectLst/>
              <a:latin typeface="Adobe Caslon Pro"/>
              <a:cs typeface="Adobe Caslon Pro"/>
            </a:endParaRPr>
          </a:p>
        </p:txBody>
      </p:sp>
      <p:sp>
        <p:nvSpPr>
          <p:cNvPr id="2" name="Rectangle 1"/>
          <p:cNvSpPr/>
          <p:nvPr/>
        </p:nvSpPr>
        <p:spPr>
          <a:xfrm>
            <a:off x="611042" y="974466"/>
            <a:ext cx="6624736" cy="769441"/>
          </a:xfrm>
          <a:prstGeom prst="rect">
            <a:avLst/>
          </a:prstGeom>
          <a:noFill/>
        </p:spPr>
        <p:txBody>
          <a:bodyPr wrap="square" lIns="91440" tIns="45720" rIns="91440" bIns="45720">
            <a:spAutoFit/>
          </a:bodyPr>
          <a:lstStyle/>
          <a:p>
            <a:pPr algn="ctr"/>
            <a:r>
              <a:rPr lang="en-US" sz="4400" b="1" cap="none" spc="0" dirty="0" smtClean="0">
                <a:ln w="12700">
                  <a:solidFill>
                    <a:schemeClr val="tx2">
                      <a:satMod val="155000"/>
                    </a:schemeClr>
                  </a:solidFill>
                  <a:prstDash val="solid"/>
                </a:ln>
                <a:effectLst>
                  <a:reflection blurRad="6350" stA="55000" endA="300" endPos="45500" dir="5400000" sy="-100000" algn="bl" rotWithShape="0"/>
                </a:effectLst>
              </a:rPr>
              <a:t>Hardy’s Use of Setting</a:t>
            </a:r>
            <a:endParaRPr lang="en-US" sz="4400" b="1" cap="none" spc="0" dirty="0">
              <a:ln w="12700">
                <a:solidFill>
                  <a:schemeClr val="tx2">
                    <a:satMod val="155000"/>
                  </a:schemeClr>
                </a:solidFill>
                <a:prstDash val="solid"/>
              </a:ln>
              <a:effectLst>
                <a:reflection blurRad="6350" stA="55000" endA="300" endPos="45500" dir="5400000" sy="-100000" algn="bl" rotWithShape="0"/>
              </a:effectLst>
            </a:endParaRPr>
          </a:p>
        </p:txBody>
      </p:sp>
    </p:spTree>
    <p:extLst>
      <p:ext uri="{BB962C8B-B14F-4D97-AF65-F5344CB8AC3E}">
        <p14:creationId xmlns:p14="http://schemas.microsoft.com/office/powerpoint/2010/main" xmlns="" val="149715875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395536" y="764705"/>
            <a:ext cx="7175351" cy="1080120"/>
          </a:xfrm>
        </p:spPr>
        <p:txBody>
          <a:bodyPr/>
          <a:lstStyle/>
          <a:p>
            <a:pPr marL="182880" indent="0">
              <a:buNone/>
            </a:pPr>
            <a:r>
              <a:rPr lang="en-US" sz="2400" dirty="0" smtClean="0">
                <a:solidFill>
                  <a:schemeClr val="tx1">
                    <a:lumMod val="95000"/>
                    <a:lumOff val="5000"/>
                  </a:schemeClr>
                </a:solidFill>
                <a:effectLst/>
                <a:latin typeface="Adobe Caslon Pro"/>
                <a:cs typeface="Adobe Caslon Pro"/>
              </a:rPr>
              <a:t>The </a:t>
            </a:r>
            <a:r>
              <a:rPr lang="en-US" sz="2400" dirty="0">
                <a:solidFill>
                  <a:schemeClr val="tx1">
                    <a:lumMod val="95000"/>
                    <a:lumOff val="5000"/>
                  </a:schemeClr>
                </a:solidFill>
                <a:effectLst/>
                <a:latin typeface="Adobe Caslon Pro"/>
                <a:cs typeface="Adobe Caslon Pro"/>
              </a:rPr>
              <a:t>characters and </a:t>
            </a:r>
            <a:r>
              <a:rPr lang="en-US" sz="2400" dirty="0" smtClean="0">
                <a:solidFill>
                  <a:schemeClr val="tx1">
                    <a:lumMod val="95000"/>
                    <a:lumOff val="5000"/>
                  </a:schemeClr>
                </a:solidFill>
                <a:effectLst/>
                <a:latin typeface="Adobe Caslon Pro"/>
                <a:cs typeface="Adobe Caslon Pro"/>
              </a:rPr>
              <a:t>the setting </a:t>
            </a:r>
            <a:r>
              <a:rPr lang="en-US" sz="2400" dirty="0">
                <a:solidFill>
                  <a:schemeClr val="tx1">
                    <a:lumMod val="95000"/>
                    <a:lumOff val="5000"/>
                  </a:schemeClr>
                </a:solidFill>
                <a:effectLst/>
                <a:latin typeface="Adobe Caslon Pro"/>
                <a:cs typeface="Adobe Caslon Pro"/>
              </a:rPr>
              <a:t>mirror each other. </a:t>
            </a:r>
            <a:r>
              <a:rPr lang="en-US" sz="2400" dirty="0" smtClean="0">
                <a:solidFill>
                  <a:schemeClr val="tx1">
                    <a:lumMod val="95000"/>
                    <a:lumOff val="5000"/>
                  </a:schemeClr>
                </a:solidFill>
                <a:effectLst/>
                <a:latin typeface="Adobe Caslon Pro"/>
                <a:cs typeface="Adobe Caslon Pro"/>
              </a:rPr>
              <a:t/>
            </a:r>
            <a:br>
              <a:rPr lang="en-US" sz="2400" dirty="0" smtClean="0">
                <a:solidFill>
                  <a:schemeClr val="tx1">
                    <a:lumMod val="95000"/>
                    <a:lumOff val="5000"/>
                  </a:schemeClr>
                </a:solidFill>
                <a:effectLst/>
                <a:latin typeface="Adobe Caslon Pro"/>
                <a:cs typeface="Adobe Caslon Pro"/>
              </a:rPr>
            </a:br>
            <a:r>
              <a:rPr lang="en-US" sz="2400" dirty="0">
                <a:solidFill>
                  <a:schemeClr val="tx1">
                    <a:lumMod val="95000"/>
                    <a:lumOff val="5000"/>
                  </a:schemeClr>
                </a:solidFill>
                <a:effectLst/>
                <a:latin typeface="Adobe Caslon Pro"/>
                <a:cs typeface="Adobe Caslon Pro"/>
              </a:rPr>
              <a:t/>
            </a:r>
            <a:br>
              <a:rPr lang="en-US" sz="2400" dirty="0">
                <a:solidFill>
                  <a:schemeClr val="tx1">
                    <a:lumMod val="95000"/>
                    <a:lumOff val="5000"/>
                  </a:schemeClr>
                </a:solidFill>
                <a:effectLst/>
                <a:latin typeface="Adobe Caslon Pro"/>
                <a:cs typeface="Adobe Caslon Pro"/>
              </a:rPr>
            </a:br>
            <a:r>
              <a:rPr lang="en-US" sz="2400" dirty="0" smtClean="0">
                <a:solidFill>
                  <a:schemeClr val="tx1">
                    <a:lumMod val="95000"/>
                    <a:lumOff val="5000"/>
                  </a:schemeClr>
                </a:solidFill>
                <a:effectLst/>
                <a:latin typeface="Adobe Caslon Pro"/>
                <a:cs typeface="Adobe Caslon Pro"/>
              </a:rPr>
              <a:t>Tess </a:t>
            </a:r>
            <a:r>
              <a:rPr lang="en-US" sz="2400" dirty="0">
                <a:solidFill>
                  <a:schemeClr val="tx1">
                    <a:lumMod val="95000"/>
                    <a:lumOff val="5000"/>
                  </a:schemeClr>
                </a:solidFill>
                <a:effectLst/>
                <a:latin typeface="Adobe Caslon Pro"/>
                <a:cs typeface="Adobe Caslon Pro"/>
              </a:rPr>
              <a:t>moves from a world that begins in the beautiful regions around Marlott. She goes to </a:t>
            </a:r>
            <a:r>
              <a:rPr lang="en-US" sz="2400" dirty="0" smtClean="0">
                <a:solidFill>
                  <a:schemeClr val="tx1">
                    <a:lumMod val="95000"/>
                    <a:lumOff val="5000"/>
                  </a:schemeClr>
                </a:solidFill>
                <a:effectLst/>
                <a:latin typeface="Adobe Caslon Pro"/>
                <a:cs typeface="Adobe Caslon Pro"/>
              </a:rPr>
              <a:t>the slopes </a:t>
            </a:r>
            <a:r>
              <a:rPr lang="en-US" sz="2400" dirty="0">
                <a:solidFill>
                  <a:schemeClr val="tx1">
                    <a:lumMod val="95000"/>
                    <a:lumOff val="5000"/>
                  </a:schemeClr>
                </a:solidFill>
                <a:effectLst/>
                <a:latin typeface="Adobe Caslon Pro"/>
                <a:cs typeface="Adobe Caslon Pro"/>
              </a:rPr>
              <a:t>to "claim kin" and the environment is lovely and formal, but also </a:t>
            </a:r>
            <a:r>
              <a:rPr lang="en-US" sz="2400" dirty="0" smtClean="0">
                <a:solidFill>
                  <a:schemeClr val="tx1">
                    <a:lumMod val="95000"/>
                    <a:lumOff val="5000"/>
                  </a:schemeClr>
                </a:solidFill>
                <a:effectLst/>
                <a:latin typeface="Adobe Caslon Pro"/>
                <a:cs typeface="Adobe Caslon Pro"/>
              </a:rPr>
              <a:t>contrived.</a:t>
            </a:r>
            <a:br>
              <a:rPr lang="en-US" sz="2400" dirty="0" smtClean="0">
                <a:solidFill>
                  <a:schemeClr val="tx1">
                    <a:lumMod val="95000"/>
                    <a:lumOff val="5000"/>
                  </a:schemeClr>
                </a:solidFill>
                <a:effectLst/>
                <a:latin typeface="Adobe Caslon Pro"/>
                <a:cs typeface="Adobe Caslon Pro"/>
              </a:rPr>
            </a:br>
            <a:r>
              <a:rPr lang="en-US" sz="2400" dirty="0">
                <a:solidFill>
                  <a:schemeClr val="tx1">
                    <a:lumMod val="95000"/>
                    <a:lumOff val="5000"/>
                  </a:schemeClr>
                </a:solidFill>
                <a:effectLst/>
                <a:latin typeface="Adobe Caslon Pro"/>
                <a:cs typeface="Adobe Caslon Pro"/>
              </a:rPr>
              <a:t/>
            </a:r>
            <a:br>
              <a:rPr lang="en-US" sz="2400" dirty="0">
                <a:solidFill>
                  <a:schemeClr val="tx1">
                    <a:lumMod val="95000"/>
                    <a:lumOff val="5000"/>
                  </a:schemeClr>
                </a:solidFill>
                <a:effectLst/>
                <a:latin typeface="Adobe Caslon Pro"/>
                <a:cs typeface="Adobe Caslon Pro"/>
              </a:rPr>
            </a:br>
            <a:r>
              <a:rPr lang="en-US" sz="2400" dirty="0" smtClean="0">
                <a:solidFill>
                  <a:schemeClr val="tx1">
                    <a:lumMod val="95000"/>
                    <a:lumOff val="5000"/>
                  </a:schemeClr>
                </a:solidFill>
                <a:effectLst/>
                <a:latin typeface="Adobe Caslon Pro"/>
                <a:cs typeface="Adobe Caslon Pro"/>
              </a:rPr>
              <a:t>The </a:t>
            </a:r>
            <a:r>
              <a:rPr lang="en-US" sz="2400" dirty="0">
                <a:solidFill>
                  <a:schemeClr val="tx1">
                    <a:lumMod val="95000"/>
                    <a:lumOff val="5000"/>
                  </a:schemeClr>
                </a:solidFill>
                <a:effectLst/>
                <a:latin typeface="Adobe Caslon Pro"/>
                <a:cs typeface="Adobe Caslon Pro"/>
              </a:rPr>
              <a:t>setting at Talbothays, where Tess experiences her greatest happiness, is lush, </a:t>
            </a:r>
            <a:r>
              <a:rPr lang="en-US" sz="2400" dirty="0" smtClean="0">
                <a:solidFill>
                  <a:schemeClr val="tx1">
                    <a:lumMod val="95000"/>
                    <a:lumOff val="5000"/>
                  </a:schemeClr>
                </a:solidFill>
                <a:effectLst/>
                <a:latin typeface="Adobe Caslon Pro"/>
                <a:cs typeface="Adobe Caslon Pro"/>
              </a:rPr>
              <a:t>green. </a:t>
            </a:r>
            <a:endParaRPr lang="en-US" sz="2400" dirty="0">
              <a:solidFill>
                <a:schemeClr val="tx1">
                  <a:lumMod val="95000"/>
                  <a:lumOff val="5000"/>
                </a:schemeClr>
              </a:solidFill>
              <a:effectLst/>
              <a:latin typeface="Adobe Caslon Pro"/>
              <a:cs typeface="Adobe Caslon Pro"/>
            </a:endParaRPr>
          </a:p>
        </p:txBody>
      </p:sp>
    </p:spTree>
    <p:extLst>
      <p:ext uri="{BB962C8B-B14F-4D97-AF65-F5344CB8AC3E}">
        <p14:creationId xmlns:p14="http://schemas.microsoft.com/office/powerpoint/2010/main" xmlns="" val="369242044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quarter" idx="13"/>
          </p:nvPr>
        </p:nvPicPr>
        <p:blipFill>
          <a:blip r:embed="rId2" cstate="print">
            <a:extLst>
              <a:ext uri="{28A0092B-C50C-407E-A947-70E740481C1C}">
                <a14:useLocalDpi xmlns:a14="http://schemas.microsoft.com/office/drawing/2010/main" xmlns="" val="0"/>
              </a:ext>
            </a:extLst>
          </a:blip>
          <a:stretch>
            <a:fillRect/>
          </a:stretch>
        </p:blipFill>
        <p:spPr>
          <a:xfrm>
            <a:off x="5716" y="19295"/>
            <a:ext cx="9159719" cy="6838705"/>
          </a:xfrm>
        </p:spPr>
      </p:pic>
      <p:sp>
        <p:nvSpPr>
          <p:cNvPr id="2" name="Title 1"/>
          <p:cNvSpPr>
            <a:spLocks noGrp="1"/>
          </p:cNvSpPr>
          <p:nvPr>
            <p:ph type="title"/>
          </p:nvPr>
        </p:nvSpPr>
        <p:spPr>
          <a:xfrm>
            <a:off x="1331640" y="1628800"/>
            <a:ext cx="6974161" cy="3886368"/>
          </a:xfrm>
        </p:spPr>
        <p:txBody>
          <a:bodyPr/>
          <a:lstStyle/>
          <a:p>
            <a:pPr algn="l"/>
            <a:r>
              <a:rPr lang="en-US" sz="3200" dirty="0" err="1">
                <a:solidFill>
                  <a:schemeClr val="tx1">
                    <a:lumMod val="95000"/>
                    <a:lumOff val="5000"/>
                  </a:schemeClr>
                </a:solidFill>
                <a:effectLst/>
                <a:latin typeface="Adobe Caslon Pro"/>
                <a:cs typeface="Adobe Caslon Pro"/>
              </a:rPr>
              <a:t>Flintcomb</a:t>
            </a:r>
            <a:r>
              <a:rPr lang="en-US" sz="3200" dirty="0">
                <a:solidFill>
                  <a:schemeClr val="tx1">
                    <a:lumMod val="95000"/>
                    <a:lumOff val="5000"/>
                  </a:schemeClr>
                </a:solidFill>
                <a:effectLst/>
                <a:latin typeface="Adobe Caslon Pro"/>
                <a:cs typeface="Adobe Caslon Pro"/>
              </a:rPr>
              <a:t>-Ash, on the other hand, is a barren region, reflecting the harshness of the work and the desolation of </a:t>
            </a:r>
            <a:r>
              <a:rPr lang="en-US" sz="3200" dirty="0" smtClean="0">
                <a:solidFill>
                  <a:schemeClr val="tx1">
                    <a:lumMod val="95000"/>
                    <a:lumOff val="5000"/>
                  </a:schemeClr>
                </a:solidFill>
                <a:effectLst/>
                <a:latin typeface="Adobe Caslon Pro"/>
                <a:cs typeface="Adobe Caslon Pro"/>
              </a:rPr>
              <a:t>Tess’s </a:t>
            </a:r>
            <a:r>
              <a:rPr lang="en-US" sz="3200" dirty="0">
                <a:solidFill>
                  <a:schemeClr val="tx1">
                    <a:lumMod val="95000"/>
                    <a:lumOff val="5000"/>
                  </a:schemeClr>
                </a:solidFill>
                <a:effectLst/>
                <a:latin typeface="Adobe Caslon Pro"/>
                <a:cs typeface="Adobe Caslon Pro"/>
              </a:rPr>
              <a:t>life. The story ends in the equally mysterious </a:t>
            </a:r>
            <a:r>
              <a:rPr lang="en-US" sz="3200" dirty="0" err="1" smtClean="0">
                <a:solidFill>
                  <a:schemeClr val="tx1">
                    <a:lumMod val="95000"/>
                    <a:lumOff val="5000"/>
                  </a:schemeClr>
                </a:solidFill>
                <a:effectLst/>
                <a:latin typeface="Adobe Caslon Pro"/>
                <a:cs typeface="Adobe Caslon Pro"/>
              </a:rPr>
              <a:t>stonehenge</a:t>
            </a:r>
            <a:r>
              <a:rPr lang="en-US" sz="3200" dirty="0" smtClean="0">
                <a:solidFill>
                  <a:schemeClr val="tx1">
                    <a:lumMod val="95000"/>
                    <a:lumOff val="5000"/>
                  </a:schemeClr>
                </a:solidFill>
                <a:effectLst/>
                <a:latin typeface="Adobe Caslon Pro"/>
                <a:cs typeface="Adobe Caslon Pro"/>
              </a:rPr>
              <a:t> </a:t>
            </a:r>
            <a:r>
              <a:rPr lang="en-US" sz="3200" dirty="0">
                <a:solidFill>
                  <a:schemeClr val="tx1">
                    <a:lumMod val="95000"/>
                    <a:lumOff val="5000"/>
                  </a:schemeClr>
                </a:solidFill>
                <a:effectLst/>
                <a:latin typeface="Adobe Caslon Pro"/>
                <a:cs typeface="Adobe Caslon Pro"/>
              </a:rPr>
              <a:t>region.</a:t>
            </a:r>
            <a:endParaRPr lang="en-US" sz="3200" dirty="0">
              <a:solidFill>
                <a:schemeClr val="tx1">
                  <a:lumMod val="95000"/>
                  <a:lumOff val="5000"/>
                </a:schemeClr>
              </a:solidFill>
            </a:endParaRPr>
          </a:p>
        </p:txBody>
      </p:sp>
    </p:spTree>
    <p:extLst>
      <p:ext uri="{BB962C8B-B14F-4D97-AF65-F5344CB8AC3E}">
        <p14:creationId xmlns:p14="http://schemas.microsoft.com/office/powerpoint/2010/main" xmlns="" val="133787935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0782" y="0"/>
            <a:ext cx="9164782" cy="6842484"/>
          </a:xfrm>
          <a:prstGeom prst="rect">
            <a:avLst/>
          </a:prstGeom>
        </p:spPr>
      </p:pic>
      <p:sp>
        <p:nvSpPr>
          <p:cNvPr id="3" name="Rectangle 2"/>
          <p:cNvSpPr/>
          <p:nvPr/>
        </p:nvSpPr>
        <p:spPr>
          <a:xfrm>
            <a:off x="107504" y="1124744"/>
            <a:ext cx="5472608" cy="3970318"/>
          </a:xfrm>
          <a:prstGeom prst="rect">
            <a:avLst/>
          </a:prstGeom>
        </p:spPr>
        <p:txBody>
          <a:bodyPr wrap="square">
            <a:spAutoFit/>
          </a:bodyPr>
          <a:lstStyle/>
          <a:p>
            <a:pPr algn="l"/>
            <a:r>
              <a:rPr lang="en-US" sz="2800" dirty="0">
                <a:solidFill>
                  <a:schemeClr val="tx1">
                    <a:lumMod val="95000"/>
                    <a:lumOff val="5000"/>
                  </a:schemeClr>
                </a:solidFill>
                <a:latin typeface="Adobe Caslon Pro"/>
                <a:cs typeface="Adobe Caslon Pro"/>
              </a:rPr>
              <a:t>The two main farms, Talbothays and Flintcomb-Ash, represent the best and worst of farm life. </a:t>
            </a:r>
            <a:endParaRPr lang="en-US" sz="2800" dirty="0" smtClean="0">
              <a:solidFill>
                <a:schemeClr val="tx1">
                  <a:lumMod val="95000"/>
                  <a:lumOff val="5000"/>
                </a:schemeClr>
              </a:solidFill>
              <a:latin typeface="Adobe Caslon Pro"/>
              <a:cs typeface="Adobe Caslon Pro"/>
            </a:endParaRPr>
          </a:p>
          <a:p>
            <a:pPr algn="l"/>
            <a:endParaRPr lang="en-US" sz="2800" dirty="0">
              <a:solidFill>
                <a:schemeClr val="tx1">
                  <a:lumMod val="95000"/>
                  <a:lumOff val="5000"/>
                </a:schemeClr>
              </a:solidFill>
              <a:latin typeface="Adobe Caslon Pro"/>
              <a:cs typeface="Adobe Caslon Pro"/>
            </a:endParaRPr>
          </a:p>
          <a:p>
            <a:pPr algn="l"/>
            <a:r>
              <a:rPr lang="en-US" sz="2800" dirty="0" smtClean="0">
                <a:solidFill>
                  <a:schemeClr val="tx1">
                    <a:lumMod val="95000"/>
                    <a:lumOff val="5000"/>
                  </a:schemeClr>
                </a:solidFill>
                <a:latin typeface="Adobe Caslon Pro"/>
                <a:cs typeface="Adobe Caslon Pro"/>
              </a:rPr>
              <a:t>The </a:t>
            </a:r>
            <a:r>
              <a:rPr lang="en-US" sz="2800" dirty="0">
                <a:solidFill>
                  <a:schemeClr val="tx1">
                    <a:lumMod val="95000"/>
                    <a:lumOff val="5000"/>
                  </a:schemeClr>
                </a:solidFill>
                <a:latin typeface="Adobe Caslon Pro"/>
                <a:cs typeface="Adobe Caslon Pro"/>
              </a:rPr>
              <a:t>whole of the work is rurally set, and with the level of detail, we can see Hardy's </a:t>
            </a:r>
            <a:r>
              <a:rPr lang="en-US" sz="2800" dirty="0" smtClean="0">
                <a:solidFill>
                  <a:schemeClr val="tx1">
                    <a:lumMod val="95000"/>
                    <a:lumOff val="5000"/>
                  </a:schemeClr>
                </a:solidFill>
                <a:latin typeface="Adobe Caslon Pro"/>
                <a:cs typeface="Adobe Caslon Pro"/>
              </a:rPr>
              <a:t>close knowledge </a:t>
            </a:r>
            <a:r>
              <a:rPr lang="en-US" sz="2800" dirty="0">
                <a:solidFill>
                  <a:schemeClr val="tx1">
                    <a:lumMod val="95000"/>
                    <a:lumOff val="5000"/>
                  </a:schemeClr>
                </a:solidFill>
                <a:latin typeface="Adobe Caslon Pro"/>
                <a:cs typeface="Adobe Caslon Pro"/>
              </a:rPr>
              <a:t>of the inner workings of a nineteenth-century farm.</a:t>
            </a:r>
          </a:p>
        </p:txBody>
      </p:sp>
      <p:pic>
        <p:nvPicPr>
          <p:cNvPr id="7" name="Picture 6" descr="Unknown.jp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652120" y="620688"/>
            <a:ext cx="3145284" cy="2823839"/>
          </a:xfrm>
          <a:prstGeom prst="rect">
            <a:avLst/>
          </a:prstGeom>
        </p:spPr>
      </p:pic>
      <p:pic>
        <p:nvPicPr>
          <p:cNvPr id="9" name="Picture 8" descr="images.jp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5580112" y="3789040"/>
            <a:ext cx="3289300" cy="2463800"/>
          </a:xfrm>
          <a:prstGeom prst="rect">
            <a:avLst/>
          </a:prstGeom>
        </p:spPr>
      </p:pic>
    </p:spTree>
    <p:extLst>
      <p:ext uri="{BB962C8B-B14F-4D97-AF65-F5344CB8AC3E}">
        <p14:creationId xmlns:p14="http://schemas.microsoft.com/office/powerpoint/2010/main" xmlns="" val="98556332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9" name="Content Placeholder 8"/>
          <p:cNvPicPr>
            <a:picLocks noGrp="1" noChangeAspect="1"/>
          </p:cNvPicPr>
          <p:nvPr>
            <p:ph sz="quarter" idx="13"/>
          </p:nvPr>
        </p:nvPicPr>
        <p:blipFill>
          <a:blip r:embed="rId2" cstate="print">
            <a:extLst>
              <a:ext uri="{28A0092B-C50C-407E-A947-70E740481C1C}">
                <a14:useLocalDpi xmlns:a14="http://schemas.microsoft.com/office/drawing/2010/main" xmlns="" val="0"/>
              </a:ext>
            </a:extLst>
          </a:blip>
          <a:stretch>
            <a:fillRect/>
          </a:stretch>
        </p:blipFill>
        <p:spPr>
          <a:xfrm>
            <a:off x="-30423" y="-4002"/>
            <a:ext cx="9190923" cy="6862002"/>
          </a:xfrm>
        </p:spPr>
      </p:pic>
    </p:spTree>
    <p:extLst>
      <p:ext uri="{BB962C8B-B14F-4D97-AF65-F5344CB8AC3E}">
        <p14:creationId xmlns:p14="http://schemas.microsoft.com/office/powerpoint/2010/main" xmlns="" val="324695356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15516"/>
            <a:ext cx="9164782" cy="6842484"/>
          </a:xfrm>
          <a:prstGeom prst="rect">
            <a:avLst/>
          </a:prstGeom>
        </p:spPr>
      </p:pic>
      <p:sp>
        <p:nvSpPr>
          <p:cNvPr id="2" name="Title 1"/>
          <p:cNvSpPr>
            <a:spLocks noGrp="1"/>
          </p:cNvSpPr>
          <p:nvPr>
            <p:ph type="ctrTitle"/>
          </p:nvPr>
        </p:nvSpPr>
        <p:spPr/>
        <p:txBody>
          <a:bodyPr/>
          <a:lstStyle/>
          <a:p>
            <a:pPr marL="182880" indent="0">
              <a:buNone/>
            </a:pPr>
            <a:r>
              <a:rPr lang="en-US" dirty="0" smtClean="0"/>
              <a:t>Genre and Writing Style</a:t>
            </a:r>
            <a:endParaRPr lang="en-US" dirty="0"/>
          </a:p>
        </p:txBody>
      </p:sp>
    </p:spTree>
    <p:extLst>
      <p:ext uri="{BB962C8B-B14F-4D97-AF65-F5344CB8AC3E}">
        <p14:creationId xmlns:p14="http://schemas.microsoft.com/office/powerpoint/2010/main" xmlns="" val="340180378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15516"/>
            <a:ext cx="9144000" cy="6826968"/>
          </a:xfrm>
          <a:prstGeom prst="rect">
            <a:avLst/>
          </a:prstGeom>
        </p:spPr>
      </p:pic>
      <p:sp>
        <p:nvSpPr>
          <p:cNvPr id="2" name="عنوان 1"/>
          <p:cNvSpPr>
            <a:spLocks noGrp="1"/>
          </p:cNvSpPr>
          <p:nvPr>
            <p:ph type="ctrTitle"/>
          </p:nvPr>
        </p:nvSpPr>
        <p:spPr>
          <a:xfrm>
            <a:off x="395536" y="1214422"/>
            <a:ext cx="8348400" cy="3429024"/>
          </a:xfrm>
        </p:spPr>
        <p:txBody>
          <a:bodyPr>
            <a:noAutofit/>
          </a:bodyPr>
          <a:lstStyle/>
          <a:p>
            <a:r>
              <a:rPr lang="en-US" sz="4000" b="1" u="sng" dirty="0" smtClean="0">
                <a:effectLst/>
                <a:latin typeface="Adobe Caslon Pro"/>
                <a:cs typeface="Adobe Caslon Pro"/>
              </a:rPr>
              <a:t>Genre: Tragedy</a:t>
            </a:r>
            <a:br>
              <a:rPr lang="en-US" sz="4000" b="1" u="sng" dirty="0" smtClean="0">
                <a:effectLst/>
                <a:latin typeface="Adobe Caslon Pro"/>
                <a:cs typeface="Adobe Caslon Pro"/>
              </a:rPr>
            </a:br>
            <a:r>
              <a:rPr lang="en-US" sz="4000" b="1" u="sng" dirty="0" smtClean="0">
                <a:effectLst/>
                <a:latin typeface="Adobe Caslon Pro"/>
                <a:cs typeface="Adobe Caslon Pro"/>
              </a:rPr>
              <a:t>Hardy’s Tragic Hero:</a:t>
            </a:r>
            <a:br>
              <a:rPr lang="en-US" sz="4000" b="1" u="sng" dirty="0" smtClean="0">
                <a:effectLst/>
                <a:latin typeface="Adobe Caslon Pro"/>
                <a:cs typeface="Adobe Caslon Pro"/>
              </a:rPr>
            </a:br>
            <a:r>
              <a:rPr lang="en-US" sz="4000" u="sng" dirty="0" smtClean="0">
                <a:effectLst/>
                <a:latin typeface="Adobe Caslon Pro"/>
                <a:cs typeface="Adobe Caslon Pro"/>
              </a:rPr>
              <a:t/>
            </a:r>
            <a:br>
              <a:rPr lang="en-US" sz="4000" u="sng" dirty="0" smtClean="0">
                <a:effectLst/>
                <a:latin typeface="Adobe Caslon Pro"/>
                <a:cs typeface="Adobe Caslon Pro"/>
              </a:rPr>
            </a:br>
            <a:r>
              <a:rPr lang="en-US" sz="4000" u="sng" dirty="0" smtClean="0">
                <a:effectLst/>
                <a:latin typeface="Adobe Caslon Pro"/>
                <a:cs typeface="Adobe Caslon Pro"/>
              </a:rPr>
              <a:t/>
            </a:r>
            <a:br>
              <a:rPr lang="en-US" sz="4000" u="sng" dirty="0" smtClean="0">
                <a:effectLst/>
                <a:latin typeface="Adobe Caslon Pro"/>
                <a:cs typeface="Adobe Caslon Pro"/>
              </a:rPr>
            </a:br>
            <a:r>
              <a:rPr lang="en-US" sz="4000" dirty="0">
                <a:effectLst/>
                <a:latin typeface="Adobe Caslon Pro"/>
                <a:cs typeface="Adobe Caslon Pro"/>
              </a:rPr>
              <a:t>Hardy has his own concept, he is the innovator of a new form of tragedy</a:t>
            </a:r>
            <a:r>
              <a:rPr lang="en-US" sz="4000" dirty="0" smtClean="0">
                <a:effectLst/>
                <a:latin typeface="Adobe Caslon Pro"/>
                <a:cs typeface="Adobe Caslon Pro"/>
              </a:rPr>
              <a:t/>
            </a:r>
            <a:br>
              <a:rPr lang="en-US" sz="4000" dirty="0" smtClean="0">
                <a:effectLst/>
                <a:latin typeface="Adobe Caslon Pro"/>
                <a:cs typeface="Adobe Caslon Pro"/>
              </a:rPr>
            </a:br>
            <a:r>
              <a:rPr lang="en-US" sz="4000" u="sng" dirty="0" smtClean="0">
                <a:effectLst/>
                <a:latin typeface="Adobe Caslon Pro"/>
                <a:cs typeface="Adobe Caslon Pro"/>
              </a:rPr>
              <a:t> </a:t>
            </a:r>
            <a:br>
              <a:rPr lang="en-US" sz="4000" u="sng" dirty="0" smtClean="0">
                <a:effectLst/>
                <a:latin typeface="Adobe Caslon Pro"/>
                <a:cs typeface="Adobe Caslon Pro"/>
              </a:rPr>
            </a:br>
            <a:r>
              <a:rPr lang="en-US" sz="4000" u="sng" dirty="0" smtClean="0">
                <a:effectLst/>
                <a:latin typeface="Adobe Caslon Pro"/>
                <a:cs typeface="Adobe Caslon Pro"/>
              </a:rPr>
              <a:t> </a:t>
            </a:r>
            <a:endParaRPr lang="en-US" sz="4000" u="sng" dirty="0">
              <a:effectLst/>
              <a:latin typeface="Adobe Caslon Pro"/>
              <a:cs typeface="Adobe Caslon Pro"/>
            </a:endParaRPr>
          </a:p>
        </p:txBody>
      </p:sp>
    </p:spTree>
    <p:extLst>
      <p:ext uri="{BB962C8B-B14F-4D97-AF65-F5344CB8AC3E}">
        <p14:creationId xmlns:p14="http://schemas.microsoft.com/office/powerpoint/2010/main" xmlns="" val="3770633950"/>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15516"/>
            <a:ext cx="9164782" cy="6842484"/>
          </a:xfrm>
          <a:prstGeom prst="rect">
            <a:avLst/>
          </a:prstGeom>
        </p:spPr>
      </p:pic>
      <p:sp>
        <p:nvSpPr>
          <p:cNvPr id="2" name="Title 1"/>
          <p:cNvSpPr>
            <a:spLocks noGrp="1"/>
          </p:cNvSpPr>
          <p:nvPr>
            <p:ph type="title"/>
          </p:nvPr>
        </p:nvSpPr>
        <p:spPr>
          <a:xfrm>
            <a:off x="539552" y="620688"/>
            <a:ext cx="6512511" cy="1143000"/>
          </a:xfrm>
        </p:spPr>
        <p:txBody>
          <a:bodyPr/>
          <a:lstStyle/>
          <a:p>
            <a:pPr algn="l"/>
            <a:r>
              <a:rPr lang="en-US" dirty="0" smtClean="0"/>
              <a:t>The Elements of The Formalist Approach:</a:t>
            </a:r>
            <a:endParaRPr lang="en-US" dirty="0"/>
          </a:p>
        </p:txBody>
      </p:sp>
      <p:sp>
        <p:nvSpPr>
          <p:cNvPr id="3" name="Content Placeholder 2"/>
          <p:cNvSpPr>
            <a:spLocks noGrp="1"/>
          </p:cNvSpPr>
          <p:nvPr>
            <p:ph sz="quarter" idx="13"/>
          </p:nvPr>
        </p:nvSpPr>
        <p:spPr>
          <a:xfrm>
            <a:off x="1143000" y="2276872"/>
            <a:ext cx="6381328" cy="3672408"/>
          </a:xfrm>
        </p:spPr>
        <p:txBody>
          <a:bodyPr>
            <a:normAutofit/>
          </a:bodyPr>
          <a:lstStyle/>
          <a:p>
            <a:pPr algn="l"/>
            <a:endParaRPr lang="en-US" dirty="0" smtClean="0"/>
          </a:p>
          <a:p>
            <a:pPr algn="l"/>
            <a:r>
              <a:rPr lang="en-US" dirty="0" smtClean="0">
                <a:solidFill>
                  <a:schemeClr val="tx1">
                    <a:lumMod val="95000"/>
                    <a:lumOff val="5000"/>
                  </a:schemeClr>
                </a:solidFill>
                <a:latin typeface="Adobe Caslon Pro"/>
                <a:cs typeface="Adobe Caslon Pro"/>
              </a:rPr>
              <a:t>Of </a:t>
            </a:r>
            <a:r>
              <a:rPr lang="en-US" dirty="0">
                <a:solidFill>
                  <a:schemeClr val="tx1">
                    <a:lumMod val="95000"/>
                    <a:lumOff val="5000"/>
                  </a:schemeClr>
                </a:solidFill>
                <a:latin typeface="Adobe Caslon Pro"/>
                <a:cs typeface="Adobe Caslon Pro"/>
              </a:rPr>
              <a:t>particular interest to the formalist critic are the elements of form—style, structure, tone, imagery, etc.—that are found within the text. </a:t>
            </a:r>
            <a:endParaRPr lang="en-US" dirty="0" smtClean="0">
              <a:solidFill>
                <a:schemeClr val="tx1">
                  <a:lumMod val="95000"/>
                  <a:lumOff val="5000"/>
                </a:schemeClr>
              </a:solidFill>
              <a:latin typeface="Adobe Caslon Pro"/>
              <a:cs typeface="Adobe Caslon Pro"/>
            </a:endParaRPr>
          </a:p>
          <a:p>
            <a:pPr algn="l"/>
            <a:endParaRPr lang="en-US" dirty="0">
              <a:solidFill>
                <a:srgbClr val="000090"/>
              </a:solidFill>
              <a:latin typeface="Adobe Caslon Pro"/>
              <a:cs typeface="Adobe Caslon Pro"/>
            </a:endParaRPr>
          </a:p>
          <a:p>
            <a:pPr algn="l"/>
            <a:r>
              <a:rPr lang="en-US" dirty="0">
                <a:solidFill>
                  <a:schemeClr val="tx1">
                    <a:lumMod val="95000"/>
                    <a:lumOff val="5000"/>
                  </a:schemeClr>
                </a:solidFill>
                <a:latin typeface="Adobe Caslon Pro"/>
                <a:cs typeface="Adobe Caslon Pro"/>
              </a:rPr>
              <a:t>Discussions of "point of view,” “tone,” “plots," "character," “Symbols”, and "structure," for example, are ways of looking at literature derived from the New Criticism.</a:t>
            </a:r>
          </a:p>
          <a:p>
            <a:endParaRPr lang="en-US" dirty="0"/>
          </a:p>
        </p:txBody>
      </p:sp>
    </p:spTree>
    <p:extLst>
      <p:ext uri="{BB962C8B-B14F-4D97-AF65-F5344CB8AC3E}">
        <p14:creationId xmlns:p14="http://schemas.microsoft.com/office/powerpoint/2010/main" xmlns="" val="93886046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0782" y="11219"/>
            <a:ext cx="9185564" cy="6858000"/>
          </a:xfrm>
          <a:prstGeom prst="rect">
            <a:avLst/>
          </a:prstGeom>
        </p:spPr>
      </p:pic>
      <p:sp>
        <p:nvSpPr>
          <p:cNvPr id="2" name="عنوان 1"/>
          <p:cNvSpPr>
            <a:spLocks noGrp="1"/>
          </p:cNvSpPr>
          <p:nvPr>
            <p:ph type="title"/>
          </p:nvPr>
        </p:nvSpPr>
        <p:spPr>
          <a:xfrm>
            <a:off x="323528" y="764704"/>
            <a:ext cx="8424936" cy="1008112"/>
          </a:xfrm>
        </p:spPr>
        <p:txBody>
          <a:bodyPr/>
          <a:lstStyle/>
          <a:p>
            <a:pPr algn="l"/>
            <a:r>
              <a:rPr lang="en-US" b="1" dirty="0" smtClean="0">
                <a:effectLst/>
              </a:rPr>
              <a:t>No Tragic Flaw in Hardy:</a:t>
            </a:r>
            <a:endParaRPr lang="en-US" dirty="0">
              <a:effectLst/>
            </a:endParaRPr>
          </a:p>
        </p:txBody>
      </p:sp>
      <p:sp>
        <p:nvSpPr>
          <p:cNvPr id="3" name="عنصر نائب للمحتوى 2"/>
          <p:cNvSpPr>
            <a:spLocks noGrp="1"/>
          </p:cNvSpPr>
          <p:nvPr>
            <p:ph sz="quarter" idx="13"/>
          </p:nvPr>
        </p:nvSpPr>
        <p:spPr>
          <a:xfrm>
            <a:off x="683568" y="1556791"/>
            <a:ext cx="3806135" cy="3384377"/>
          </a:xfrm>
          <a:prstGeom prst="rect">
            <a:avLst/>
          </a:prstGeom>
        </p:spPr>
        <p:txBody>
          <a:bodyPr>
            <a:normAutofit/>
          </a:bodyPr>
          <a:lstStyle/>
          <a:p>
            <a:pPr marL="45720" indent="0">
              <a:buNone/>
            </a:pPr>
            <a:r>
              <a:rPr lang="en-US" b="1" dirty="0" smtClean="0"/>
              <a:t/>
            </a:r>
            <a:br>
              <a:rPr lang="en-US" b="1" dirty="0" smtClean="0"/>
            </a:br>
            <a:r>
              <a:rPr lang="en-US" sz="3200" dirty="0" smtClean="0">
                <a:solidFill>
                  <a:srgbClr val="FF0000"/>
                </a:solidFill>
                <a:latin typeface="Adobe Caslon Pro"/>
                <a:cs typeface="Adobe Caslon Pro"/>
              </a:rPr>
              <a:t>* </a:t>
            </a:r>
            <a:r>
              <a:rPr lang="en-US" dirty="0" smtClean="0"/>
              <a:t>His tragic heroes and heroines are free from any ‘tragic flaw’ in the Shakespearean sense..</a:t>
            </a:r>
            <a:br>
              <a:rPr lang="en-US" dirty="0" smtClean="0"/>
            </a:br>
            <a:endParaRPr lang="en-US" dirty="0" smtClean="0"/>
          </a:p>
          <a:p>
            <a:r>
              <a:rPr lang="en-US" dirty="0" smtClean="0"/>
              <a:t> Character is not the cause of Tragedy</a:t>
            </a:r>
            <a:endParaRPr lang="en-US" dirty="0"/>
          </a:p>
        </p:txBody>
      </p:sp>
      <p:pic>
        <p:nvPicPr>
          <p:cNvPr id="5" name="عنصر نائب للمحتوى 4" descr="TESS_emth_Tess_2_2133_2.jpg"/>
          <p:cNvPicPr>
            <a:picLocks noGrp="1" noChangeAspect="1"/>
          </p:cNvPicPr>
          <p:nvPr>
            <p:ph sz="quarter" idx="14"/>
          </p:nvPr>
        </p:nvPicPr>
        <p:blipFill>
          <a:blip r:embed="rId3" cstate="print"/>
          <a:srcRect l="17866" r="17866"/>
          <a:stretch>
            <a:fillRect/>
          </a:stretch>
        </p:blipFill>
        <p:spPr>
          <a:xfrm>
            <a:off x="5076056" y="1898496"/>
            <a:ext cx="3346704" cy="3474720"/>
          </a:xfrm>
          <a:prstGeom prst="rect">
            <a:avLst/>
          </a:prstGeom>
        </p:spPr>
      </p:pic>
    </p:spTree>
    <p:extLst>
      <p:ext uri="{BB962C8B-B14F-4D97-AF65-F5344CB8AC3E}">
        <p14:creationId xmlns:p14="http://schemas.microsoft.com/office/powerpoint/2010/main" xmlns="" val="22252180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0782" y="0"/>
            <a:ext cx="9164782" cy="6842484"/>
          </a:xfrm>
          <a:prstGeom prst="rect">
            <a:avLst/>
          </a:prstGeom>
        </p:spPr>
      </p:pic>
      <p:sp>
        <p:nvSpPr>
          <p:cNvPr id="2" name="عنوان 1"/>
          <p:cNvSpPr>
            <a:spLocks noGrp="1"/>
          </p:cNvSpPr>
          <p:nvPr>
            <p:ph type="title"/>
          </p:nvPr>
        </p:nvSpPr>
        <p:spPr>
          <a:xfrm>
            <a:off x="683568" y="548680"/>
            <a:ext cx="6512511" cy="854968"/>
          </a:xfrm>
        </p:spPr>
        <p:txBody>
          <a:bodyPr/>
          <a:lstStyle/>
          <a:p>
            <a:r>
              <a:rPr lang="en-US" dirty="0" smtClean="0">
                <a:effectLst/>
              </a:rPr>
              <a:t>Writing style: simple </a:t>
            </a:r>
            <a:endParaRPr lang="en-US" dirty="0">
              <a:effectLst/>
            </a:endParaRPr>
          </a:p>
        </p:txBody>
      </p:sp>
      <p:sp>
        <p:nvSpPr>
          <p:cNvPr id="3" name="عنصر نائب للمحتوى 2"/>
          <p:cNvSpPr>
            <a:spLocks noGrp="1"/>
          </p:cNvSpPr>
          <p:nvPr>
            <p:ph sz="quarter" idx="13"/>
          </p:nvPr>
        </p:nvSpPr>
        <p:spPr>
          <a:prstGeom prst="rect">
            <a:avLst/>
          </a:prstGeom>
        </p:spPr>
        <p:txBody>
          <a:bodyPr/>
          <a:lstStyle/>
          <a:p>
            <a:endParaRPr lang="en-US" dirty="0" smtClean="0"/>
          </a:p>
          <a:p>
            <a:endParaRPr lang="en-US" dirty="0"/>
          </a:p>
          <a:p>
            <a:r>
              <a:rPr lang="en-US" dirty="0" smtClean="0"/>
              <a:t>The </a:t>
            </a:r>
            <a:r>
              <a:rPr lang="en-US" dirty="0"/>
              <a:t>style of prose is actually quite simple</a:t>
            </a:r>
            <a:r>
              <a:rPr lang="en-US" dirty="0" smtClean="0"/>
              <a:t>:</a:t>
            </a:r>
          </a:p>
          <a:p>
            <a:r>
              <a:rPr lang="en-US" dirty="0" smtClean="0"/>
              <a:t> </a:t>
            </a:r>
            <a:r>
              <a:rPr lang="en-US" dirty="0"/>
              <a:t>he is describing simple, country </a:t>
            </a:r>
            <a:r>
              <a:rPr lang="en-US" dirty="0" smtClean="0"/>
              <a:t>people</a:t>
            </a:r>
          </a:p>
          <a:p>
            <a:r>
              <a:rPr lang="en-US" dirty="0" smtClean="0"/>
              <a:t>Every day language</a:t>
            </a:r>
          </a:p>
          <a:p>
            <a:pPr>
              <a:buNone/>
            </a:pPr>
            <a:r>
              <a:rPr lang="en-US" dirty="0" smtClean="0"/>
              <a:t> </a:t>
            </a:r>
          </a:p>
          <a:p>
            <a:endParaRPr lang="en-US" dirty="0"/>
          </a:p>
        </p:txBody>
      </p:sp>
      <p:pic>
        <p:nvPicPr>
          <p:cNvPr id="5" name="عنصر نائب للمحتوى 4" descr="Tess-of-the-D-Urbervilles-1998-period-films-4600477-500-375.jpg"/>
          <p:cNvPicPr>
            <a:picLocks noGrp="1" noChangeAspect="1"/>
          </p:cNvPicPr>
          <p:nvPr>
            <p:ph sz="quarter" idx="14"/>
          </p:nvPr>
        </p:nvPicPr>
        <p:blipFill>
          <a:blip r:embed="rId3" cstate="print"/>
          <a:srcRect l="13888" r="13888"/>
          <a:stretch>
            <a:fillRect/>
          </a:stretch>
        </p:blipFill>
        <p:spPr>
          <a:xfrm>
            <a:off x="4645152" y="1754480"/>
            <a:ext cx="3346704" cy="3474720"/>
          </a:xfrm>
          <a:prstGeom prst="rect">
            <a:avLst/>
          </a:prstGeom>
        </p:spPr>
      </p:pic>
    </p:spTree>
    <p:extLst>
      <p:ext uri="{BB962C8B-B14F-4D97-AF65-F5344CB8AC3E}">
        <p14:creationId xmlns:p14="http://schemas.microsoft.com/office/powerpoint/2010/main" xmlns="" val="411120701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15516"/>
            <a:ext cx="9164782" cy="6842484"/>
          </a:xfrm>
          <a:prstGeom prst="rect">
            <a:avLst/>
          </a:prstGeom>
        </p:spPr>
      </p:pic>
      <p:sp>
        <p:nvSpPr>
          <p:cNvPr id="3" name="عنوان فرعي 2"/>
          <p:cNvSpPr>
            <a:spLocks noGrp="1"/>
          </p:cNvSpPr>
          <p:nvPr>
            <p:ph type="subTitle" idx="1"/>
          </p:nvPr>
        </p:nvSpPr>
        <p:spPr>
          <a:xfrm>
            <a:off x="1643042" y="1785926"/>
            <a:ext cx="6400800" cy="1752600"/>
          </a:xfrm>
        </p:spPr>
        <p:txBody>
          <a:bodyPr>
            <a:normAutofit fontScale="92500" lnSpcReduction="10000"/>
          </a:bodyPr>
          <a:lstStyle/>
          <a:p>
            <a:r>
              <a:rPr lang="en-US" i="1" dirty="0">
                <a:solidFill>
                  <a:schemeClr val="tx1"/>
                </a:solidFill>
              </a:rPr>
              <a:t>There was a great stir in the milk-house just after breakfast. The churn revolved as usual, but the butter would not come. Whenever this happened the dairy was paralyzed. Squish, squash, echoed the milk in the great cylinder, but never arose the sound they waited for.</a:t>
            </a:r>
            <a:r>
              <a:rPr lang="en-US" dirty="0">
                <a:solidFill>
                  <a:schemeClr val="tx1"/>
                </a:solidFill>
              </a:rPr>
              <a:t> </a:t>
            </a:r>
          </a:p>
        </p:txBody>
      </p:sp>
      <p:sp>
        <p:nvSpPr>
          <p:cNvPr id="2" name="عنوان 1"/>
          <p:cNvSpPr>
            <a:spLocks noGrp="1"/>
          </p:cNvSpPr>
          <p:nvPr>
            <p:ph type="ctrTitle"/>
          </p:nvPr>
        </p:nvSpPr>
        <p:spPr>
          <a:xfrm>
            <a:off x="714348" y="692696"/>
            <a:ext cx="7772400" cy="1063057"/>
          </a:xfrm>
        </p:spPr>
        <p:txBody>
          <a:bodyPr/>
          <a:lstStyle/>
          <a:p>
            <a:r>
              <a:rPr lang="en-US" dirty="0" smtClean="0">
                <a:effectLst/>
              </a:rPr>
              <a:t>Writing style: simple </a:t>
            </a:r>
            <a:endParaRPr lang="en-US" dirty="0">
              <a:effectLst/>
            </a:endParaRPr>
          </a:p>
        </p:txBody>
      </p:sp>
      <p:pic>
        <p:nvPicPr>
          <p:cNvPr id="4" name="صورة 3" descr="91251_original.png"/>
          <p:cNvPicPr>
            <a:picLocks noChangeAspect="1"/>
          </p:cNvPicPr>
          <p:nvPr/>
        </p:nvPicPr>
        <p:blipFill>
          <a:blip r:embed="rId3" cstate="print"/>
          <a:stretch>
            <a:fillRect/>
          </a:stretch>
        </p:blipFill>
        <p:spPr>
          <a:xfrm>
            <a:off x="3178173" y="3284984"/>
            <a:ext cx="3410051" cy="2448272"/>
          </a:xfrm>
          <a:prstGeom prst="rect">
            <a:avLst/>
          </a:prstGeom>
        </p:spPr>
      </p:pic>
    </p:spTree>
    <p:extLst>
      <p:ext uri="{BB962C8B-B14F-4D97-AF65-F5344CB8AC3E}">
        <p14:creationId xmlns:p14="http://schemas.microsoft.com/office/powerpoint/2010/main" xmlns="" val="311352805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15516"/>
            <a:ext cx="9164782" cy="6842484"/>
          </a:xfrm>
          <a:prstGeom prst="rect">
            <a:avLst/>
          </a:prstGeom>
        </p:spPr>
      </p:pic>
      <p:sp>
        <p:nvSpPr>
          <p:cNvPr id="3" name="عنوان فرعي 2"/>
          <p:cNvSpPr>
            <a:spLocks noGrp="1"/>
          </p:cNvSpPr>
          <p:nvPr>
            <p:ph type="subTitle" idx="1"/>
          </p:nvPr>
        </p:nvSpPr>
        <p:spPr>
          <a:xfrm>
            <a:off x="1285852" y="2428868"/>
            <a:ext cx="6400800" cy="1752600"/>
          </a:xfrm>
        </p:spPr>
        <p:txBody>
          <a:bodyPr>
            <a:noAutofit/>
          </a:bodyPr>
          <a:lstStyle/>
          <a:p>
            <a:r>
              <a:rPr lang="en-US" sz="2000" i="1" dirty="0">
                <a:solidFill>
                  <a:schemeClr val="tx1"/>
                </a:solidFill>
              </a:rPr>
              <a:t>Their gauzy skirts had brushed up from the grass innumerable flies and butterflies which, unable to escape, remained caged in the transparent tissue as in an aviary. Angel's eye at last fell upon Tess, the hindmost of the four; she, being full of suppressed laughter at their dilemma, could not help meeting his glance radiantly."</a:t>
            </a:r>
            <a:r>
              <a:rPr lang="en-US" sz="2000" dirty="0">
                <a:solidFill>
                  <a:schemeClr val="tx1"/>
                </a:solidFill>
              </a:rPr>
              <a:t> (23.14)</a:t>
            </a:r>
            <a:r>
              <a:rPr lang="en-US" sz="2000" dirty="0"/>
              <a:t/>
            </a:r>
            <a:br>
              <a:rPr lang="en-US" sz="2000" dirty="0"/>
            </a:br>
            <a:endParaRPr lang="en-US" sz="2000" dirty="0"/>
          </a:p>
        </p:txBody>
      </p:sp>
      <p:sp>
        <p:nvSpPr>
          <p:cNvPr id="2" name="عنوان 1"/>
          <p:cNvSpPr>
            <a:spLocks noGrp="1"/>
          </p:cNvSpPr>
          <p:nvPr>
            <p:ph type="ctrTitle"/>
          </p:nvPr>
        </p:nvSpPr>
        <p:spPr>
          <a:xfrm>
            <a:off x="857224" y="642918"/>
            <a:ext cx="7772400" cy="1470025"/>
          </a:xfrm>
        </p:spPr>
        <p:txBody>
          <a:bodyPr/>
          <a:lstStyle/>
          <a:p>
            <a:r>
              <a:rPr lang="en-US" dirty="0" smtClean="0">
                <a:effectLst/>
              </a:rPr>
              <a:t>Writing style: simple </a:t>
            </a:r>
            <a:endParaRPr lang="en-US" dirty="0">
              <a:effectLst/>
            </a:endParaRPr>
          </a:p>
        </p:txBody>
      </p:sp>
    </p:spTree>
    <p:extLst>
      <p:ext uri="{BB962C8B-B14F-4D97-AF65-F5344CB8AC3E}">
        <p14:creationId xmlns:p14="http://schemas.microsoft.com/office/powerpoint/2010/main" xmlns="" val="427398743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15516"/>
            <a:ext cx="9164782" cy="6842484"/>
          </a:xfrm>
          <a:prstGeom prst="rect">
            <a:avLst/>
          </a:prstGeom>
        </p:spPr>
      </p:pic>
      <p:sp>
        <p:nvSpPr>
          <p:cNvPr id="3" name="عنوان فرعي 2"/>
          <p:cNvSpPr>
            <a:spLocks noGrp="1"/>
          </p:cNvSpPr>
          <p:nvPr>
            <p:ph type="subTitle" idx="1"/>
          </p:nvPr>
        </p:nvSpPr>
        <p:spPr>
          <a:xfrm>
            <a:off x="1115616" y="1988840"/>
            <a:ext cx="6571036" cy="2192628"/>
          </a:xfrm>
        </p:spPr>
        <p:txBody>
          <a:bodyPr>
            <a:noAutofit/>
          </a:bodyPr>
          <a:lstStyle/>
          <a:p>
            <a:pPr marL="342900" indent="-342900">
              <a:buFontTx/>
              <a:buChar char="•"/>
            </a:pPr>
            <a:r>
              <a:rPr lang="en-US" sz="2000" dirty="0" smtClean="0"/>
              <a:t>Introduced the Formalist Approach</a:t>
            </a:r>
          </a:p>
          <a:p>
            <a:pPr marL="342900" indent="-342900">
              <a:buFont typeface="Arial"/>
              <a:buChar char="•"/>
            </a:pPr>
            <a:r>
              <a:rPr lang="en-US" sz="2000" dirty="0"/>
              <a:t>The narrative point of view</a:t>
            </a:r>
          </a:p>
          <a:p>
            <a:pPr marL="342900" indent="-342900">
              <a:buFont typeface="Arial"/>
              <a:buChar char="•"/>
            </a:pPr>
            <a:r>
              <a:rPr lang="en-US" sz="2000" dirty="0"/>
              <a:t>The Tone in Tess of The D’Urbervilles</a:t>
            </a:r>
          </a:p>
          <a:p>
            <a:pPr marL="342900" indent="-342900">
              <a:buFont typeface="Arial"/>
              <a:buChar char="•"/>
            </a:pPr>
            <a:r>
              <a:rPr lang="en-US" sz="2000" dirty="0"/>
              <a:t>The Plot</a:t>
            </a:r>
          </a:p>
          <a:p>
            <a:pPr marL="342900" indent="-342900">
              <a:buFont typeface="Arial"/>
              <a:buChar char="•"/>
            </a:pPr>
            <a:r>
              <a:rPr lang="en-US" sz="2000" dirty="0"/>
              <a:t>Symbols</a:t>
            </a:r>
            <a:endParaRPr lang="en-US" sz="2000" dirty="0" smtClean="0"/>
          </a:p>
          <a:p>
            <a:pPr marL="342900" indent="-342900">
              <a:buFont typeface="Arial"/>
              <a:buChar char="•"/>
            </a:pPr>
            <a:r>
              <a:rPr lang="en-US" sz="2000" dirty="0"/>
              <a:t>The Setting of the novel</a:t>
            </a:r>
          </a:p>
          <a:p>
            <a:pPr marL="342900" indent="-342900">
              <a:buFont typeface="Arial"/>
              <a:buChar char="•"/>
            </a:pPr>
            <a:r>
              <a:rPr lang="en-US" sz="2000" dirty="0"/>
              <a:t>Genre and writing style</a:t>
            </a:r>
          </a:p>
          <a:p>
            <a:pPr marL="342900" indent="-342900">
              <a:buFont typeface="Arial"/>
              <a:buChar char="•"/>
            </a:pPr>
            <a:endParaRPr lang="en-US" sz="2000" dirty="0" smtClean="0"/>
          </a:p>
          <a:p>
            <a:endParaRPr lang="en-US" sz="2000" dirty="0"/>
          </a:p>
          <a:p>
            <a:endParaRPr lang="en-US" sz="2000" dirty="0"/>
          </a:p>
        </p:txBody>
      </p:sp>
      <p:sp>
        <p:nvSpPr>
          <p:cNvPr id="2" name="عنوان 1"/>
          <p:cNvSpPr>
            <a:spLocks noGrp="1"/>
          </p:cNvSpPr>
          <p:nvPr>
            <p:ph type="ctrTitle"/>
          </p:nvPr>
        </p:nvSpPr>
        <p:spPr>
          <a:xfrm>
            <a:off x="857224" y="642918"/>
            <a:ext cx="7772400" cy="1470025"/>
          </a:xfrm>
        </p:spPr>
        <p:txBody>
          <a:bodyPr/>
          <a:lstStyle/>
          <a:p>
            <a:pPr marL="182880" indent="0">
              <a:buNone/>
            </a:pPr>
            <a:r>
              <a:rPr lang="en-US" sz="4400" dirty="0" smtClean="0">
                <a:effectLst/>
              </a:rPr>
              <a:t>In conclusion .. </a:t>
            </a:r>
            <a:endParaRPr lang="en-US" sz="4400" dirty="0">
              <a:effectLst/>
            </a:endParaRPr>
          </a:p>
        </p:txBody>
      </p:sp>
    </p:spTree>
    <p:extLst>
      <p:ext uri="{BB962C8B-B14F-4D97-AF65-F5344CB8AC3E}">
        <p14:creationId xmlns:p14="http://schemas.microsoft.com/office/powerpoint/2010/main" xmlns="" val="28886528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15516"/>
            <a:ext cx="9164782" cy="6842484"/>
          </a:xfrm>
          <a:prstGeom prst="rect">
            <a:avLst/>
          </a:prstGeom>
        </p:spPr>
      </p:pic>
      <p:sp>
        <p:nvSpPr>
          <p:cNvPr id="2" name="Title 1"/>
          <p:cNvSpPr>
            <a:spLocks noGrp="1"/>
          </p:cNvSpPr>
          <p:nvPr>
            <p:ph type="title"/>
          </p:nvPr>
        </p:nvSpPr>
        <p:spPr>
          <a:xfrm>
            <a:off x="251520" y="620688"/>
            <a:ext cx="6512511" cy="1143000"/>
          </a:xfrm>
        </p:spPr>
        <p:txBody>
          <a:bodyPr/>
          <a:lstStyle/>
          <a:p>
            <a:pPr algn="l"/>
            <a:r>
              <a:rPr lang="en-US" dirty="0"/>
              <a:t>The Elements of The Formalist Approach:</a:t>
            </a:r>
          </a:p>
        </p:txBody>
      </p:sp>
      <p:sp>
        <p:nvSpPr>
          <p:cNvPr id="3" name="Content Placeholder 2"/>
          <p:cNvSpPr>
            <a:spLocks noGrp="1"/>
          </p:cNvSpPr>
          <p:nvPr>
            <p:ph sz="quarter" idx="13"/>
          </p:nvPr>
        </p:nvSpPr>
        <p:spPr>
          <a:xfrm>
            <a:off x="1143000" y="2348880"/>
            <a:ext cx="6309320" cy="3960440"/>
          </a:xfrm>
        </p:spPr>
        <p:txBody>
          <a:bodyPr>
            <a:normAutofit lnSpcReduction="10000"/>
          </a:bodyPr>
          <a:lstStyle/>
          <a:p>
            <a:pPr algn="l"/>
            <a:endParaRPr lang="en-US" dirty="0" smtClean="0">
              <a:solidFill>
                <a:srgbClr val="000090"/>
              </a:solidFill>
              <a:latin typeface="Adobe Caslon Pro"/>
              <a:cs typeface="Adobe Caslon Pro"/>
            </a:endParaRPr>
          </a:p>
          <a:p>
            <a:pPr algn="l"/>
            <a:r>
              <a:rPr lang="en-US" dirty="0" smtClean="0">
                <a:solidFill>
                  <a:schemeClr val="tx1">
                    <a:lumMod val="95000"/>
                    <a:lumOff val="5000"/>
                  </a:schemeClr>
                </a:solidFill>
                <a:latin typeface="Adobe Caslon Pro"/>
                <a:cs typeface="Adobe Caslon Pro"/>
              </a:rPr>
              <a:t>A </a:t>
            </a:r>
            <a:r>
              <a:rPr lang="en-US" dirty="0">
                <a:solidFill>
                  <a:schemeClr val="tx1">
                    <a:lumMod val="95000"/>
                    <a:lumOff val="5000"/>
                  </a:schemeClr>
                </a:solidFill>
                <a:latin typeface="Adobe Caslon Pro"/>
                <a:cs typeface="Adobe Caslon Pro"/>
              </a:rPr>
              <a:t>primary goal for formalist critics is to determine how such elements work together with the text’s content to shape its effects upon readers.</a:t>
            </a:r>
          </a:p>
          <a:p>
            <a:pPr algn="l"/>
            <a:endParaRPr lang="en-US" dirty="0">
              <a:solidFill>
                <a:srgbClr val="000090"/>
              </a:solidFill>
              <a:latin typeface="Adobe Caslon Pro"/>
              <a:cs typeface="Adobe Caslon Pro"/>
            </a:endParaRPr>
          </a:p>
          <a:p>
            <a:pPr algn="l"/>
            <a:r>
              <a:rPr lang="en-US" dirty="0" smtClean="0">
                <a:solidFill>
                  <a:schemeClr val="tx1">
                    <a:lumMod val="95000"/>
                    <a:lumOff val="5000"/>
                  </a:schemeClr>
                </a:solidFill>
                <a:latin typeface="Adobe Caslon Pro"/>
                <a:cs typeface="Adobe Caslon Pro"/>
              </a:rPr>
              <a:t>The </a:t>
            </a:r>
            <a:r>
              <a:rPr lang="en-US" dirty="0">
                <a:solidFill>
                  <a:schemeClr val="tx1">
                    <a:lumMod val="95000"/>
                    <a:lumOff val="5000"/>
                  </a:schemeClr>
                </a:solidFill>
                <a:latin typeface="Adobe Caslon Pro"/>
                <a:cs typeface="Adobe Caslon Pro"/>
              </a:rPr>
              <a:t>reader is invited to look closely at the literary work for what it is, for the connotative and denotative value of the words, not at the outside aspects related to who and why wrote it.</a:t>
            </a:r>
          </a:p>
          <a:p>
            <a:pPr marL="0" indent="0" algn="l">
              <a:buNone/>
            </a:pPr>
            <a:endParaRPr lang="en-US" dirty="0"/>
          </a:p>
        </p:txBody>
      </p:sp>
    </p:spTree>
    <p:extLst>
      <p:ext uri="{BB962C8B-B14F-4D97-AF65-F5344CB8AC3E}">
        <p14:creationId xmlns:p14="http://schemas.microsoft.com/office/powerpoint/2010/main" xmlns="" val="37177283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15516"/>
            <a:ext cx="9164782" cy="6842484"/>
          </a:xfrm>
          <a:prstGeom prst="rect">
            <a:avLst/>
          </a:prstGeom>
        </p:spPr>
      </p:pic>
      <p:sp>
        <p:nvSpPr>
          <p:cNvPr id="2" name="Title 1"/>
          <p:cNvSpPr>
            <a:spLocks noGrp="1"/>
          </p:cNvSpPr>
          <p:nvPr>
            <p:ph type="title"/>
          </p:nvPr>
        </p:nvSpPr>
        <p:spPr>
          <a:xfrm>
            <a:off x="755576" y="836712"/>
            <a:ext cx="6512511" cy="1008112"/>
          </a:xfrm>
        </p:spPr>
        <p:txBody>
          <a:bodyPr>
            <a:normAutofit/>
          </a:bodyPr>
          <a:lstStyle/>
          <a:p>
            <a:pPr marL="0" indent="0" algn="l">
              <a:buNone/>
            </a:pPr>
            <a:r>
              <a:rPr lang="en-US" b="1" u="sng" dirty="0" smtClean="0">
                <a:solidFill>
                  <a:srgbClr val="FF0000"/>
                </a:solidFill>
              </a:rPr>
              <a:t>When </a:t>
            </a:r>
            <a:r>
              <a:rPr lang="en-US" b="1" u="sng" dirty="0">
                <a:solidFill>
                  <a:srgbClr val="FF0000"/>
                </a:solidFill>
              </a:rPr>
              <a:t>did it Begin?</a:t>
            </a:r>
            <a:endParaRPr lang="en-US" dirty="0">
              <a:solidFill>
                <a:srgbClr val="FF0000"/>
              </a:solidFill>
            </a:endParaRPr>
          </a:p>
        </p:txBody>
      </p:sp>
      <p:sp>
        <p:nvSpPr>
          <p:cNvPr id="3" name="Content Placeholder 2"/>
          <p:cNvSpPr>
            <a:spLocks noGrp="1"/>
          </p:cNvSpPr>
          <p:nvPr>
            <p:ph sz="quarter" idx="13"/>
          </p:nvPr>
        </p:nvSpPr>
        <p:spPr>
          <a:xfrm>
            <a:off x="1143000" y="1700808"/>
            <a:ext cx="6885384" cy="4320480"/>
          </a:xfrm>
        </p:spPr>
        <p:txBody>
          <a:bodyPr>
            <a:normAutofit/>
          </a:bodyPr>
          <a:lstStyle/>
          <a:p>
            <a:pPr algn="l"/>
            <a:endParaRPr lang="en-US" dirty="0" smtClean="0">
              <a:latin typeface="Adobe Caslon Pro"/>
              <a:cs typeface="Adobe Caslon Pro"/>
            </a:endParaRPr>
          </a:p>
          <a:p>
            <a:pPr algn="l"/>
            <a:r>
              <a:rPr lang="en-US" dirty="0" smtClean="0">
                <a:latin typeface="Adobe Caslon Pro"/>
                <a:cs typeface="Adobe Caslon Pro"/>
              </a:rPr>
              <a:t>The </a:t>
            </a:r>
            <a:r>
              <a:rPr lang="en-US" dirty="0">
                <a:latin typeface="Adobe Caslon Pro"/>
                <a:cs typeface="Adobe Caslon Pro"/>
              </a:rPr>
              <a:t>New Criticism began in the 1930s and 1940s and has since been a dominant force in twentieth century literary studies. To the degree that New Criticism focuses upon literary texts as formal works of art, it departs from the Topical/Historical approach</a:t>
            </a:r>
            <a:r>
              <a:rPr lang="en-US" dirty="0" smtClean="0">
                <a:latin typeface="Adobe Caslon Pro"/>
                <a:cs typeface="Adobe Caslon Pro"/>
              </a:rPr>
              <a:t>.</a:t>
            </a:r>
          </a:p>
          <a:p>
            <a:pPr marL="0" indent="0" algn="l">
              <a:buNone/>
            </a:pPr>
            <a:r>
              <a:rPr lang="en-US" dirty="0" smtClean="0">
                <a:latin typeface="Adobe Caslon Pro"/>
                <a:cs typeface="Adobe Caslon Pro"/>
              </a:rPr>
              <a:t> </a:t>
            </a:r>
            <a:endParaRPr lang="en-US" dirty="0">
              <a:latin typeface="Adobe Caslon Pro"/>
              <a:cs typeface="Adobe Caslon Pro"/>
            </a:endParaRPr>
          </a:p>
          <a:p>
            <a:pPr algn="l"/>
            <a:r>
              <a:rPr lang="en-US" dirty="0">
                <a:latin typeface="Adobe Caslon Pro"/>
                <a:cs typeface="Adobe Caslon Pro"/>
              </a:rPr>
              <a:t>The objection raised by the New Critics is that as topical/historical critics consider literary history, they avoid close contact with actual texts.</a:t>
            </a:r>
          </a:p>
          <a:p>
            <a:endParaRPr lang="en-US" dirty="0"/>
          </a:p>
        </p:txBody>
      </p:sp>
    </p:spTree>
    <p:extLst>
      <p:ext uri="{BB962C8B-B14F-4D97-AF65-F5344CB8AC3E}">
        <p14:creationId xmlns:p14="http://schemas.microsoft.com/office/powerpoint/2010/main" xmlns="" val="17792029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15516"/>
            <a:ext cx="9164782" cy="6842484"/>
          </a:xfrm>
          <a:prstGeom prst="rect">
            <a:avLst/>
          </a:prstGeom>
        </p:spPr>
      </p:pic>
      <p:sp>
        <p:nvSpPr>
          <p:cNvPr id="2" name="Title 1"/>
          <p:cNvSpPr>
            <a:spLocks noGrp="1"/>
          </p:cNvSpPr>
          <p:nvPr>
            <p:ph type="title"/>
          </p:nvPr>
        </p:nvSpPr>
        <p:spPr>
          <a:xfrm>
            <a:off x="467544" y="764704"/>
            <a:ext cx="8064896" cy="2160240"/>
          </a:xfrm>
        </p:spPr>
        <p:txBody>
          <a:bodyPr>
            <a:normAutofit fontScale="90000"/>
          </a:bodyPr>
          <a:lstStyle/>
          <a:p>
            <a:pPr algn="l"/>
            <a:r>
              <a:rPr lang="en-US" b="1" dirty="0"/>
              <a:t>What is the aim of </a:t>
            </a:r>
            <a:r>
              <a:rPr lang="en-US" b="1" dirty="0" smtClean="0"/>
              <a:t/>
            </a:r>
            <a:br>
              <a:rPr lang="en-US" b="1" dirty="0" smtClean="0"/>
            </a:br>
            <a:r>
              <a:rPr lang="en-US" b="1" dirty="0" smtClean="0"/>
              <a:t>The </a:t>
            </a:r>
            <a:r>
              <a:rPr lang="en-US" b="1" dirty="0"/>
              <a:t>Formalist Approach?</a:t>
            </a:r>
            <a:r>
              <a:rPr lang="en-US" dirty="0"/>
              <a:t/>
            </a:r>
            <a:br>
              <a:rPr lang="en-US" dirty="0"/>
            </a:br>
            <a:endParaRPr lang="en-US" dirty="0"/>
          </a:p>
        </p:txBody>
      </p:sp>
      <p:sp>
        <p:nvSpPr>
          <p:cNvPr id="3" name="Content Placeholder 2"/>
          <p:cNvSpPr>
            <a:spLocks noGrp="1"/>
          </p:cNvSpPr>
          <p:nvPr>
            <p:ph sz="quarter" idx="13"/>
          </p:nvPr>
        </p:nvSpPr>
        <p:spPr>
          <a:xfrm>
            <a:off x="755576" y="2276872"/>
            <a:ext cx="7560840" cy="3816424"/>
          </a:xfrm>
        </p:spPr>
        <p:txBody>
          <a:bodyPr>
            <a:normAutofit/>
          </a:bodyPr>
          <a:lstStyle/>
          <a:p>
            <a:pPr marL="45720" indent="0" algn="l">
              <a:buNone/>
            </a:pPr>
            <a:endParaRPr lang="en-US" dirty="0" smtClean="0"/>
          </a:p>
          <a:p>
            <a:pPr algn="l"/>
            <a:r>
              <a:rPr lang="en-US" dirty="0" smtClean="0">
                <a:solidFill>
                  <a:schemeClr val="bg2">
                    <a:lumMod val="50000"/>
                  </a:schemeClr>
                </a:solidFill>
                <a:latin typeface="Adobe Caslon Pro"/>
                <a:cs typeface="Adobe Caslon Pro"/>
              </a:rPr>
              <a:t>The </a:t>
            </a:r>
            <a:r>
              <a:rPr lang="en-US" dirty="0">
                <a:solidFill>
                  <a:schemeClr val="bg2">
                    <a:lumMod val="50000"/>
                  </a:schemeClr>
                </a:solidFill>
                <a:latin typeface="Adobe Caslon Pro"/>
                <a:cs typeface="Adobe Caslon Pro"/>
              </a:rPr>
              <a:t>aim of the formalist study of literature is to provide readers not only with the means of explaining the content of works </a:t>
            </a:r>
            <a:r>
              <a:rPr lang="en-US" dirty="0">
                <a:solidFill>
                  <a:srgbClr val="FF0000"/>
                </a:solidFill>
                <a:latin typeface="Adobe Caslon Pro"/>
                <a:cs typeface="Adobe Caslon Pro"/>
              </a:rPr>
              <a:t>("What, specifically, </a:t>
            </a:r>
            <a:r>
              <a:rPr lang="en-US" dirty="0" smtClean="0">
                <a:solidFill>
                  <a:srgbClr val="FF0000"/>
                </a:solidFill>
                <a:latin typeface="Adobe Caslon Pro"/>
                <a:cs typeface="Adobe Caslon Pro"/>
              </a:rPr>
              <a:t>does this </a:t>
            </a:r>
            <a:r>
              <a:rPr lang="en-US" dirty="0">
                <a:solidFill>
                  <a:srgbClr val="FF0000"/>
                </a:solidFill>
                <a:latin typeface="Adobe Caslon Pro"/>
                <a:cs typeface="Adobe Caslon Pro"/>
              </a:rPr>
              <a:t>say?")</a:t>
            </a:r>
            <a:r>
              <a:rPr lang="en-US" dirty="0" smtClean="0">
                <a:solidFill>
                  <a:schemeClr val="bg2">
                    <a:lumMod val="50000"/>
                  </a:schemeClr>
                </a:solidFill>
                <a:latin typeface="Adobe Caslon Pro"/>
                <a:cs typeface="Adobe Caslon Pro"/>
              </a:rPr>
              <a:t>,</a:t>
            </a:r>
          </a:p>
          <a:p>
            <a:pPr marL="0" indent="0" algn="l">
              <a:buNone/>
            </a:pPr>
            <a:endParaRPr lang="en-US" dirty="0">
              <a:solidFill>
                <a:schemeClr val="bg2">
                  <a:lumMod val="50000"/>
                </a:schemeClr>
              </a:solidFill>
              <a:latin typeface="Adobe Caslon Pro"/>
              <a:cs typeface="Adobe Caslon Pro"/>
            </a:endParaRPr>
          </a:p>
          <a:p>
            <a:pPr marL="0" indent="0" algn="l">
              <a:buNone/>
            </a:pPr>
            <a:r>
              <a:rPr lang="en-US" dirty="0" smtClean="0">
                <a:solidFill>
                  <a:schemeClr val="bg2">
                    <a:lumMod val="50000"/>
                  </a:schemeClr>
                </a:solidFill>
                <a:latin typeface="Adobe Caslon Pro"/>
                <a:cs typeface="Adobe Caslon Pro"/>
              </a:rPr>
              <a:t> </a:t>
            </a:r>
            <a:r>
              <a:rPr lang="en-US" dirty="0">
                <a:solidFill>
                  <a:schemeClr val="bg2">
                    <a:lumMod val="50000"/>
                  </a:schemeClr>
                </a:solidFill>
                <a:latin typeface="Adobe Caslon Pro"/>
                <a:cs typeface="Adobe Caslon Pro"/>
              </a:rPr>
              <a:t>but also with the critical tools needed for evaluating the artistic quality of individual works and </a:t>
            </a:r>
            <a:r>
              <a:rPr lang="en-US" dirty="0" smtClean="0">
                <a:solidFill>
                  <a:schemeClr val="bg2">
                    <a:lumMod val="50000"/>
                  </a:schemeClr>
                </a:solidFill>
                <a:latin typeface="Adobe Caslon Pro"/>
                <a:cs typeface="Adobe Caslon Pro"/>
              </a:rPr>
              <a:t>writers</a:t>
            </a:r>
          </a:p>
          <a:p>
            <a:pPr marL="0" indent="0" algn="ctr">
              <a:buNone/>
            </a:pPr>
            <a:r>
              <a:rPr lang="en-US" dirty="0" smtClean="0">
                <a:solidFill>
                  <a:srgbClr val="FF0000"/>
                </a:solidFill>
                <a:latin typeface="Adobe Caslon Pro"/>
                <a:cs typeface="Adobe Caslon Pro"/>
              </a:rPr>
              <a:t> </a:t>
            </a:r>
            <a:r>
              <a:rPr lang="en-US" dirty="0">
                <a:solidFill>
                  <a:srgbClr val="FF0000"/>
                </a:solidFill>
                <a:latin typeface="Adobe Caslon Pro"/>
                <a:cs typeface="Adobe Caslon Pro"/>
              </a:rPr>
              <a:t>("How well is it said?")</a:t>
            </a:r>
          </a:p>
          <a:p>
            <a:endParaRPr lang="en-US" dirty="0"/>
          </a:p>
        </p:txBody>
      </p:sp>
    </p:spTree>
    <p:extLst>
      <p:ext uri="{BB962C8B-B14F-4D97-AF65-F5344CB8AC3E}">
        <p14:creationId xmlns:p14="http://schemas.microsoft.com/office/powerpoint/2010/main" xmlns="" val="33998218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0782" y="0"/>
            <a:ext cx="9185564" cy="6858000"/>
          </a:xfrm>
          <a:prstGeom prst="rect">
            <a:avLst/>
          </a:prstGeom>
        </p:spPr>
      </p:pic>
      <p:sp>
        <p:nvSpPr>
          <p:cNvPr id="2" name="Title 1"/>
          <p:cNvSpPr>
            <a:spLocks noGrp="1"/>
          </p:cNvSpPr>
          <p:nvPr>
            <p:ph type="title"/>
          </p:nvPr>
        </p:nvSpPr>
        <p:spPr>
          <a:xfrm>
            <a:off x="251520" y="692696"/>
            <a:ext cx="8534400" cy="758952"/>
          </a:xfrm>
        </p:spPr>
        <p:txBody>
          <a:bodyPr>
            <a:normAutofit fontScale="90000"/>
          </a:bodyPr>
          <a:lstStyle/>
          <a:p>
            <a:pPr algn="l"/>
            <a:r>
              <a:rPr lang="en-US" b="1" dirty="0"/>
              <a:t>The Inspiration</a:t>
            </a:r>
            <a:r>
              <a:rPr lang="en-US" dirty="0"/>
              <a:t/>
            </a:r>
            <a:br>
              <a:rPr lang="en-US" dirty="0"/>
            </a:br>
            <a:endParaRPr lang="en-US" dirty="0"/>
          </a:p>
        </p:txBody>
      </p:sp>
      <p:sp>
        <p:nvSpPr>
          <p:cNvPr id="3" name="Content Placeholder 2"/>
          <p:cNvSpPr>
            <a:spLocks noGrp="1"/>
          </p:cNvSpPr>
          <p:nvPr>
            <p:ph sz="quarter" idx="13"/>
          </p:nvPr>
        </p:nvSpPr>
        <p:spPr>
          <a:xfrm>
            <a:off x="1043608" y="2060848"/>
            <a:ext cx="6408712" cy="3816424"/>
          </a:xfrm>
        </p:spPr>
        <p:txBody>
          <a:bodyPr>
            <a:normAutofit fontScale="92500" lnSpcReduction="20000"/>
          </a:bodyPr>
          <a:lstStyle/>
          <a:p>
            <a:pPr algn="l"/>
            <a:endParaRPr lang="en-US" dirty="0" smtClean="0">
              <a:latin typeface="Adobe Caslon Pro"/>
              <a:cs typeface="Adobe Caslon Pro"/>
            </a:endParaRPr>
          </a:p>
          <a:p>
            <a:pPr algn="l"/>
            <a:r>
              <a:rPr lang="en-US" dirty="0" smtClean="0">
                <a:latin typeface="Adobe Caslon Pro"/>
                <a:cs typeface="Adobe Caslon Pro"/>
              </a:rPr>
              <a:t>The </a:t>
            </a:r>
            <a:r>
              <a:rPr lang="en-US" dirty="0">
                <a:latin typeface="Adobe Caslon Pro"/>
                <a:cs typeface="Adobe Caslon Pro"/>
              </a:rPr>
              <a:t>inspiration for the formalist or New Critical approach was the French practice of </a:t>
            </a:r>
            <a:r>
              <a:rPr lang="en-US" i="1" dirty="0">
                <a:latin typeface="Adobe Caslon Pro"/>
                <a:cs typeface="Adobe Caslon Pro"/>
              </a:rPr>
              <a:t>explication de texte, </a:t>
            </a:r>
            <a:r>
              <a:rPr lang="en-US" dirty="0">
                <a:latin typeface="Adobe Caslon Pro"/>
                <a:cs typeface="Adobe Caslon Pro"/>
              </a:rPr>
              <a:t>a method that emphasizes detailed examination and explanation</a:t>
            </a:r>
            <a:r>
              <a:rPr lang="en-US" dirty="0" smtClean="0">
                <a:latin typeface="Adobe Caslon Pro"/>
                <a:cs typeface="Adobe Caslon Pro"/>
              </a:rPr>
              <a:t>.</a:t>
            </a:r>
          </a:p>
          <a:p>
            <a:pPr algn="l"/>
            <a:endParaRPr lang="en-US" dirty="0">
              <a:latin typeface="Adobe Caslon Pro"/>
              <a:cs typeface="Adobe Caslon Pro"/>
            </a:endParaRPr>
          </a:p>
          <a:p>
            <a:pPr algn="l"/>
            <a:r>
              <a:rPr lang="en-US" dirty="0" smtClean="0">
                <a:latin typeface="Adobe Caslon Pro"/>
                <a:cs typeface="Adobe Caslon Pro"/>
              </a:rPr>
              <a:t> </a:t>
            </a:r>
            <a:r>
              <a:rPr lang="en-US" dirty="0">
                <a:latin typeface="Adobe Caslon Pro"/>
                <a:cs typeface="Adobe Caslon Pro"/>
              </a:rPr>
              <a:t>The New Criticism is therefore at its most brilliant in the analysis of smaller units such as </a:t>
            </a:r>
            <a:r>
              <a:rPr lang="en-US" dirty="0">
                <a:solidFill>
                  <a:srgbClr val="FF6600"/>
                </a:solidFill>
                <a:latin typeface="Adobe Caslon Pro"/>
                <a:cs typeface="Adobe Caslon Pro"/>
              </a:rPr>
              <a:t>entire poems and short passages.</a:t>
            </a:r>
            <a:r>
              <a:rPr lang="en-US" dirty="0">
                <a:latin typeface="Adobe Caslon Pro"/>
                <a:cs typeface="Adobe Caslon Pro"/>
              </a:rPr>
              <a:t> </a:t>
            </a:r>
            <a:endParaRPr lang="en-US" dirty="0" smtClean="0">
              <a:latin typeface="Adobe Caslon Pro"/>
              <a:cs typeface="Adobe Caslon Pro"/>
            </a:endParaRPr>
          </a:p>
          <a:p>
            <a:pPr algn="l"/>
            <a:endParaRPr lang="en-US" dirty="0">
              <a:latin typeface="Adobe Caslon Pro"/>
              <a:cs typeface="Adobe Caslon Pro"/>
            </a:endParaRPr>
          </a:p>
          <a:p>
            <a:pPr algn="l"/>
            <a:r>
              <a:rPr lang="en-US" dirty="0" smtClean="0">
                <a:latin typeface="Adobe Caslon Pro"/>
                <a:cs typeface="Adobe Caslon Pro"/>
              </a:rPr>
              <a:t>The </a:t>
            </a:r>
            <a:r>
              <a:rPr lang="en-US" dirty="0">
                <a:latin typeface="Adobe Caslon Pro"/>
                <a:cs typeface="Adobe Caslon Pro"/>
              </a:rPr>
              <a:t>New Criticism also utilizes a number of techniques for the analysis of larger </a:t>
            </a:r>
            <a:r>
              <a:rPr lang="en-US" dirty="0" smtClean="0">
                <a:latin typeface="Adobe Caslon Pro"/>
                <a:cs typeface="Adobe Caslon Pro"/>
              </a:rPr>
              <a:t>structures</a:t>
            </a:r>
            <a:r>
              <a:rPr lang="en-US" dirty="0">
                <a:latin typeface="Adobe Caslon Pro"/>
                <a:cs typeface="Adobe Caslon Pro"/>
              </a:rPr>
              <a:t>.</a:t>
            </a:r>
          </a:p>
        </p:txBody>
      </p:sp>
    </p:spTree>
    <p:extLst>
      <p:ext uri="{BB962C8B-B14F-4D97-AF65-F5344CB8AC3E}">
        <p14:creationId xmlns:p14="http://schemas.microsoft.com/office/powerpoint/2010/main" xmlns="" val="23128814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0782" y="0"/>
            <a:ext cx="9185564" cy="6858000"/>
          </a:xfrm>
          <a:prstGeom prst="rect">
            <a:avLst/>
          </a:prstGeom>
        </p:spPr>
      </p:pic>
      <p:sp>
        <p:nvSpPr>
          <p:cNvPr id="3" name="Content Placeholder 2"/>
          <p:cNvSpPr>
            <a:spLocks noGrp="1"/>
          </p:cNvSpPr>
          <p:nvPr>
            <p:ph sz="quarter" idx="13"/>
          </p:nvPr>
        </p:nvSpPr>
        <p:spPr>
          <a:xfrm>
            <a:off x="539552" y="908720"/>
            <a:ext cx="8136904" cy="5256584"/>
          </a:xfrm>
        </p:spPr>
        <p:txBody>
          <a:bodyPr>
            <a:normAutofit/>
          </a:bodyPr>
          <a:lstStyle/>
          <a:p>
            <a:pPr marL="0" indent="0" algn="l">
              <a:buNone/>
            </a:pPr>
            <a:r>
              <a:rPr lang="en-US" dirty="0"/>
              <a:t> </a:t>
            </a:r>
          </a:p>
          <a:p>
            <a:pPr algn="l"/>
            <a:r>
              <a:rPr lang="en-US" dirty="0">
                <a:solidFill>
                  <a:schemeClr val="bg2">
                    <a:lumMod val="50000"/>
                  </a:schemeClr>
                </a:solidFill>
                <a:latin typeface="Adobe Caslon Pro"/>
                <a:cs typeface="Adobe Caslon Pro"/>
              </a:rPr>
              <a:t>A major aspect of New Critical thought is that content and form including all ideas, ambiguities, subtleties, and even apparent contradictions – were originally within the conscious or subconscious control of the </a:t>
            </a:r>
            <a:r>
              <a:rPr lang="en-US" dirty="0" smtClean="0">
                <a:solidFill>
                  <a:schemeClr val="bg2">
                    <a:lumMod val="50000"/>
                  </a:schemeClr>
                </a:solidFill>
                <a:latin typeface="Adobe Caslon Pro"/>
                <a:cs typeface="Adobe Caslon Pro"/>
              </a:rPr>
              <a:t>author, There are no accidents. </a:t>
            </a:r>
          </a:p>
          <a:p>
            <a:pPr algn="l"/>
            <a:endParaRPr lang="en-US" dirty="0" smtClean="0"/>
          </a:p>
          <a:p>
            <a:pPr algn="l"/>
            <a:r>
              <a:rPr lang="en-US" sz="2600" dirty="0" smtClean="0">
                <a:solidFill>
                  <a:srgbClr val="546D7A"/>
                </a:solidFill>
                <a:latin typeface="Adobe Caslon Pro"/>
                <a:cs typeface="Adobe Caslon Pro"/>
              </a:rPr>
              <a:t>However</a:t>
            </a:r>
            <a:r>
              <a:rPr lang="en-US" sz="2600" dirty="0">
                <a:solidFill>
                  <a:srgbClr val="546D7A"/>
                </a:solidFill>
                <a:latin typeface="Adobe Caslon Pro"/>
                <a:cs typeface="Adobe Caslon Pro"/>
              </a:rPr>
              <a:t>, that today's critics able to define the author's intentions exactly, for such intentions require knowledge  of biographical details that are irretrievably lost. Each literary work therefore takes on its own existence and identity, and the critic's work is to discover a reading or readings that explain the facts of the text. </a:t>
            </a:r>
          </a:p>
          <a:p>
            <a:pPr algn="l"/>
            <a:endParaRPr lang="en-US" dirty="0">
              <a:solidFill>
                <a:schemeClr val="bg2">
                  <a:lumMod val="50000"/>
                </a:schemeClr>
              </a:solidFill>
              <a:latin typeface="Adobe Caslon Pro"/>
              <a:cs typeface="Adobe Caslon Pro"/>
            </a:endParaRPr>
          </a:p>
          <a:p>
            <a:endParaRPr lang="en-US" dirty="0"/>
          </a:p>
        </p:txBody>
      </p:sp>
    </p:spTree>
    <p:extLst>
      <p:ext uri="{BB962C8B-B14F-4D97-AF65-F5344CB8AC3E}">
        <p14:creationId xmlns:p14="http://schemas.microsoft.com/office/powerpoint/2010/main" xmlns="" val="759768636"/>
      </p:ext>
    </p:extLst>
  </p:cSld>
  <p:clrMapOvr>
    <a:masterClrMapping/>
  </p:clrMapOvr>
  <p:timing>
    <p:tnLst>
      <p:par>
        <p:cTn id="1" dur="indefinite" restart="never" nodeType="tmRoot"/>
      </p:par>
    </p:tnLst>
  </p:timing>
</p:sld>
</file>

<file path=ppt/theme/theme1.xml><?xml version="1.0" encoding="utf-8"?>
<a:theme xmlns:a="http://schemas.openxmlformats.org/drawingml/2006/main" name="2_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423</TotalTime>
  <Words>2177</Words>
  <Application>Microsoft Office PowerPoint</Application>
  <PresentationFormat>On-screen Show (4:3)</PresentationFormat>
  <Paragraphs>127</Paragraphs>
  <Slides>44</Slides>
  <Notes>0</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2_Slipstream</vt:lpstr>
      <vt:lpstr>Slide 1</vt:lpstr>
      <vt:lpstr>Introducing The Formalist Approach</vt:lpstr>
      <vt:lpstr>The Formalist Approach:</vt:lpstr>
      <vt:lpstr>The Elements of The Formalist Approach:</vt:lpstr>
      <vt:lpstr>The Elements of The Formalist Approach:</vt:lpstr>
      <vt:lpstr>When did it Begin?</vt:lpstr>
      <vt:lpstr>What is the aim of  The Formalist Approach? </vt:lpstr>
      <vt:lpstr>The Inspiration </vt:lpstr>
      <vt:lpstr>Slide 9</vt:lpstr>
      <vt:lpstr>Slide 10</vt:lpstr>
      <vt:lpstr>The Narrative Point of View + Tone  </vt:lpstr>
      <vt:lpstr>The narrator of Tess of the D'Urbervilles </vt:lpstr>
      <vt:lpstr>What does the narrator give us ?</vt:lpstr>
      <vt:lpstr>As a third omniscient narrator what does the narrator do ?</vt:lpstr>
      <vt:lpstr>As an example the narrator describes</vt:lpstr>
      <vt:lpstr>What is the tone in Hardy’s novel ?</vt:lpstr>
      <vt:lpstr>The Plot</vt:lpstr>
      <vt:lpstr>Conflict </vt:lpstr>
      <vt:lpstr>Complication </vt:lpstr>
      <vt:lpstr>RISING ACTION  </vt:lpstr>
      <vt:lpstr>Slide 21</vt:lpstr>
      <vt:lpstr>CLIMAX </vt:lpstr>
      <vt:lpstr>FALLING ACTION</vt:lpstr>
      <vt:lpstr>Slide 24</vt:lpstr>
      <vt:lpstr>SYMBOLS</vt:lpstr>
      <vt:lpstr>Prince</vt:lpstr>
      <vt:lpstr>Brazil</vt:lpstr>
      <vt:lpstr>Names</vt:lpstr>
      <vt:lpstr>Slide 29</vt:lpstr>
      <vt:lpstr>Slide 30</vt:lpstr>
      <vt:lpstr>Slide 31</vt:lpstr>
      <vt:lpstr>The Setting</vt:lpstr>
      <vt:lpstr>* Usually, we can look at the setting of a novel as a small part of a work.  * In this novel, nature, as a part of the setting, is an important element in understanding the novel.   </vt:lpstr>
      <vt:lpstr>The characters and the setting mirror each other.   Tess moves from a world that begins in the beautiful regions around Marlott. She goes to the slopes to "claim kin" and the environment is lovely and formal, but also contrived.  The setting at Talbothays, where Tess experiences her greatest happiness, is lush, green. </vt:lpstr>
      <vt:lpstr>Flintcomb-Ash, on the other hand, is a barren region, reflecting the harshness of the work and the desolation of Tess’s life. The story ends in the equally mysterious stonehenge region.</vt:lpstr>
      <vt:lpstr>Slide 36</vt:lpstr>
      <vt:lpstr>Slide 37</vt:lpstr>
      <vt:lpstr>Genre and Writing Style</vt:lpstr>
      <vt:lpstr>Genre: Tragedy Hardy’s Tragic Hero:   Hardy has his own concept, he is the innovator of a new form of tragedy    </vt:lpstr>
      <vt:lpstr>No Tragic Flaw in Hardy:</vt:lpstr>
      <vt:lpstr>Writing style: simple </vt:lpstr>
      <vt:lpstr>Writing style: simple </vt:lpstr>
      <vt:lpstr>Writing style: simple </vt:lpstr>
      <vt:lpstr>In conclusion ..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Reema</dc:creator>
  <cp:lastModifiedBy>MU8</cp:lastModifiedBy>
  <cp:revision>65</cp:revision>
  <dcterms:created xsi:type="dcterms:W3CDTF">2013-12-23T15:21:54Z</dcterms:created>
  <dcterms:modified xsi:type="dcterms:W3CDTF">2015-08-18T05:53:36Z</dcterms:modified>
</cp:coreProperties>
</file>