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76" r:id="rId4"/>
    <p:sldId id="277" r:id="rId5"/>
    <p:sldId id="257" r:id="rId6"/>
    <p:sldId id="258" r:id="rId7"/>
    <p:sldId id="259" r:id="rId8"/>
    <p:sldId id="263" r:id="rId9"/>
    <p:sldId id="265"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uk/url?sa=i&amp;rct=j&amp;q=&amp;esrc=s&amp;source=images&amp;cd=&amp;cad=rja&amp;uact=8&amp;docid=VmnsDKFiJrs8vM&amp;tbnid=9Brs6vPLX1G1aM:&amp;ved=0CAUQjRw&amp;url=http://identity.ksu.edu.sa/en/logo&amp;ei=KejuU8bgL8aVPNm1gJAP&amp;psig=AFQjCNFIgolTUOPfGESqMGFyQI-9Ad_ZBw&amp;ust=1408252318668093"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docid=_Ax2ARASQGHbfM&amp;tbnid=QFOHmnsUk_wuIM:&amp;ved=0CAUQjRw&amp;url=http://www.appbrain.com/app/ksu-students-e-services/edu.ksu.StudentMobile&amp;ei=8r3lU5mtKOmp0QXirICoCw&amp;psig=AFQjCNGeKrzRRVXuDbin9TkcKvQg76k3RQ&amp;ust=1407651654808287"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uk/url?sa=i&amp;rct=j&amp;q=&amp;esrc=s&amp;source=images&amp;cd=&amp;cad=rja&amp;uact=8&amp;docid=_Ax2ARASQGHbfM&amp;tbnid=QFOHmnsUk_wuIM:&amp;ved=0CAUQjRw&amp;url=http://www.appbrain.com/app/ksu-students-e-services/edu.ksu.StudentMobile&amp;ei=8r3lU5mtKOmp0QXirICoCw&amp;psig=AFQjCNGeKrzRRVXuDbin9TkcKvQg76k3RQ&amp;ust=140765165480828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uk/url?sa=i&amp;rct=j&amp;q=&amp;esrc=s&amp;source=images&amp;cd=&amp;cad=rja&amp;uact=8&amp;docid=_Ax2ARASQGHbfM&amp;tbnid=QFOHmnsUk_wuIM:&amp;ved=0CAUQjRw&amp;url=http://www.appbrain.com/app/ksu-students-e-services/edu.ksu.StudentMobile&amp;ei=8r3lU5mtKOmp0QXirICoCw&amp;psig=AFQjCNGeKrzRRVXuDbin9TkcKvQg76k3RQ&amp;ust=140765165480828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uk/url?sa=i&amp;rct=j&amp;q=&amp;esrc=s&amp;source=images&amp;cd=&amp;cad=rja&amp;uact=8&amp;docid=_Ax2ARASQGHbfM&amp;tbnid=QFOHmnsUk_wuIM:&amp;ved=0CAUQjRw&amp;url=http://www.appbrain.com/app/ksu-students-e-services/edu.ksu.StudentMobile&amp;ei=8r3lU5mtKOmp0QXirICoCw&amp;psig=AFQjCNGeKrzRRVXuDbin9TkcKvQg76k3RQ&amp;ust=140765165480828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uk/url?sa=i&amp;rct=j&amp;q=&amp;esrc=s&amp;source=images&amp;cd=&amp;cad=rja&amp;uact=8&amp;docid=_Ax2ARASQGHbfM&amp;tbnid=QFOHmnsUk_wuIM:&amp;ved=0CAUQjRw&amp;url=http://www.appbrain.com/app/ksu-students-e-services/edu.ksu.StudentMobile&amp;ei=8r3lU5mtKOmp0QXirICoCw&amp;psig=AFQjCNGeKrzRRVXuDbin9TkcKvQg76k3RQ&amp;ust=140765165480828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uk/url?sa=i&amp;rct=j&amp;q=&amp;esrc=s&amp;source=images&amp;cd=&amp;cad=rja&amp;uact=8&amp;docid=_Ax2ARASQGHbfM&amp;tbnid=QFOHmnsUk_wuIM:&amp;ved=0CAUQjRw&amp;url=http://www.appbrain.com/app/ksu-students-e-services/edu.ksu.StudentMobile&amp;ei=8r3lU5mtKOmp0QXirICoCw&amp;psig=AFQjCNGeKrzRRVXuDbin9TkcKvQg76k3RQ&amp;ust=1407651654808287"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uk/url?sa=i&amp;rct=j&amp;q=&amp;esrc=s&amp;source=images&amp;cd=&amp;cad=rja&amp;uact=8&amp;docid=_Ax2ARASQGHbfM&amp;tbnid=QFOHmnsUk_wuIM:&amp;ved=0CAUQjRw&amp;url=http://www.appbrain.com/app/ksu-students-e-services/edu.ksu.StudentMobile&amp;ei=8r3lU5mtKOmp0QXirICoCw&amp;psig=AFQjCNGeKrzRRVXuDbin9TkcKvQg76k3RQ&amp;ust=140765165480828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uk/url?sa=i&amp;rct=j&amp;q=&amp;esrc=s&amp;source=images&amp;cd=&amp;cad=rja&amp;uact=8&amp;docid=_Ax2ARASQGHbfM&amp;tbnid=QFOHmnsUk_wuIM:&amp;ved=0CAUQjRw&amp;url=http://www.appbrain.com/app/ksu-students-e-services/edu.ksu.StudentMobile&amp;ei=8r3lU5mtKOmp0QXirICoCw&amp;psig=AFQjCNGeKrzRRVXuDbin9TkcKvQg76k3RQ&amp;ust=1407651654808287"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uk/url?sa=i&amp;rct=j&amp;q=&amp;esrc=s&amp;source=images&amp;cd=&amp;cad=rja&amp;uact=8&amp;docid=_Ax2ARASQGHbfM&amp;tbnid=QFOHmnsUk_wuIM:&amp;ved=0CAUQjRw&amp;url=http://www.appbrain.com/app/ksu-students-e-services/edu.ksu.StudentMobile&amp;ei=8r3lU5mtKOmp0QXirICoCw&amp;psig=AFQjCNGeKrzRRVXuDbin9TkcKvQg76k3RQ&amp;ust=140765165480828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ar-SA" sz="3600" b="1" kern="0" dirty="0">
                <a:solidFill>
                  <a:schemeClr val="tx2">
                    <a:lumMod val="60000"/>
                    <a:lumOff val="40000"/>
                  </a:schemeClr>
                </a:solidFill>
                <a:latin typeface="Vijaya" panose="020B0604020202020204" pitchFamily="34" charset="0"/>
                <a:cs typeface="Vijaya" panose="020B0604020202020204" pitchFamily="34" charset="0"/>
              </a:rPr>
              <a:t>Medical Terminology</a:t>
            </a:r>
            <a:endParaRPr lang="ar-SA" dirty="0">
              <a:solidFill>
                <a:schemeClr val="tx2">
                  <a:lumMod val="60000"/>
                  <a:lumOff val="40000"/>
                </a:schemeClr>
              </a:solidFill>
              <a:latin typeface="Vijaya" panose="020B0604020202020204" pitchFamily="34" charset="0"/>
            </a:endParaRPr>
          </a:p>
        </p:txBody>
      </p:sp>
      <p:sp>
        <p:nvSpPr>
          <p:cNvPr id="3" name="Subtitle 2"/>
          <p:cNvSpPr>
            <a:spLocks noGrp="1"/>
          </p:cNvSpPr>
          <p:nvPr>
            <p:ph type="subTitle" idx="1"/>
          </p:nvPr>
        </p:nvSpPr>
        <p:spPr>
          <a:xfrm>
            <a:off x="1219200" y="3505200"/>
            <a:ext cx="6400800" cy="1752600"/>
          </a:xfrm>
        </p:spPr>
        <p:txBody>
          <a:bodyPr/>
          <a:lstStyle/>
          <a:p>
            <a:r>
              <a:rPr lang="en-GB" dirty="0" err="1">
                <a:solidFill>
                  <a:schemeClr val="tx1"/>
                </a:solidFill>
                <a:latin typeface="Vijaya" panose="020B0604020202020204" pitchFamily="34" charset="0"/>
                <a:cs typeface="Vijaya" panose="020B0604020202020204" pitchFamily="34" charset="0"/>
              </a:rPr>
              <a:t>Dr.</a:t>
            </a:r>
            <a:r>
              <a:rPr lang="en-GB" dirty="0">
                <a:solidFill>
                  <a:schemeClr val="tx1"/>
                </a:solidFill>
                <a:latin typeface="Vijaya" panose="020B0604020202020204" pitchFamily="34" charset="0"/>
                <a:cs typeface="Vijaya" panose="020B0604020202020204" pitchFamily="34" charset="0"/>
              </a:rPr>
              <a:t> </a:t>
            </a:r>
            <a:r>
              <a:rPr lang="en-GB" dirty="0" err="1" smtClean="0">
                <a:solidFill>
                  <a:schemeClr val="tx1"/>
                </a:solidFill>
                <a:latin typeface="Vijaya" panose="020B0604020202020204" pitchFamily="34" charset="0"/>
                <a:cs typeface="Vijaya" panose="020B0604020202020204" pitchFamily="34" charset="0"/>
              </a:rPr>
              <a:t>Malak</a:t>
            </a:r>
            <a:r>
              <a:rPr lang="en-GB" dirty="0" smtClean="0">
                <a:solidFill>
                  <a:schemeClr val="tx1"/>
                </a:solidFill>
                <a:latin typeface="Vijaya" panose="020B0604020202020204" pitchFamily="34" charset="0"/>
                <a:cs typeface="Vijaya" panose="020B0604020202020204" pitchFamily="34" charset="0"/>
              </a:rPr>
              <a:t> </a:t>
            </a:r>
            <a:r>
              <a:rPr lang="en-GB" dirty="0" err="1" smtClean="0">
                <a:solidFill>
                  <a:schemeClr val="tx1"/>
                </a:solidFill>
                <a:latin typeface="Vijaya" panose="020B0604020202020204" pitchFamily="34" charset="0"/>
                <a:cs typeface="Vijaya" panose="020B0604020202020204" pitchFamily="34" charset="0"/>
              </a:rPr>
              <a:t>Qattan</a:t>
            </a:r>
            <a:endParaRPr lang="en-GB" dirty="0">
              <a:solidFill>
                <a:schemeClr val="tx1"/>
              </a:solidFill>
              <a:latin typeface="Vijaya" panose="020B0604020202020204" pitchFamily="34" charset="0"/>
              <a:cs typeface="Vijaya" panose="020B0604020202020204" pitchFamily="34" charset="0"/>
            </a:endParaRPr>
          </a:p>
          <a:p>
            <a:endParaRPr lang="ar-SA" dirty="0"/>
          </a:p>
        </p:txBody>
      </p:sp>
      <p:sp>
        <p:nvSpPr>
          <p:cNvPr id="4" name="AutoShape 2" descr="data:image/jpeg;base64,/9j/4AAQSkZJRgABAQAAAQABAAD/2wCEAAkGBxAQEhQUExAQFRUUGB0XGRUXFBgVGBYWFhcaFhUYFhUYKCgsGRsnHBYVITEiJSkrOjUuGB83OD8sNygtLisBCgoKDg0OGxAQGzQkICQsNyw0Mjc3MS8sNDQwLSwuLzQwLzQrLywsLCwtLCwsLCwsLCwsLCwsLCwsLC0sLCwsLP/AABEIAKEBOgMBEQACEQEDEQH/xAAbAAEAAgMBAQAAAAAAAAAAAAAABQYDBAcCAf/EAEgQAAEDAgMCCAoIBAUEAwAAAAEAAgMEEQUSITFRBgcTIkFUk9EUFhcyNGFxgZGSFVJTcoOxssFCYqHSIzNEw+IkgqLwc7PC/8QAGgEBAAMBAQEAAAAAAAAAAAAAAAMEBQIBBv/EADgRAAICAAIFCQgCAgIDAAAAAAABAgMEEQUSITFSExQVQVFxgZGxIjM0YaHB0fAyQuHxI2IkcqL/2gAMAwEAAhEDEQA/AOu8JMZFFDypYX84NsDbb039ymop5WernkV8ViFRXrtZlV8pjOqv7Qdyu9GviMzpqHAx5TGdVf2g7k6NfEOmocDHlMZ1V/aDuTo18Q6ahwMeUxnVX9oO5OjXxDpqHAx5TGdVf2g7k6NfEOmocDHlMZ1V/aDuTo18Q6ahwMeUxnVX9oO5OjXxDpqHAx5TGdVf2g7k6NfEOmocDHlMZ1V/aDuTo18Q6ahwMeUxnVX9oO5OjXxDpqHAx5TGdVf2g7k6NfEOmocDHlMZ1V/aDuTo18Q6ahwMeUxnVX9oO5OjXxDpqHAx5TGdVf2g7k6NfEOmocDHlMZ1V/aDuTo18Q6ahwMeUxnVX9oO5OjXxDpqHAx5TGdVf2g7k6NfEOmocDHlMZ1V/aDuTo18Q6ahwMeUxnVX9oO5OjXxDpqHAx5TGdVf2g7k6NfEOmocDHlMZ1V/aDuTo18Q6ahwMeUxnVX9oO5OjXxDpqHAx5TGdVf2g7k6NfEOmocDHlMZ1V/aDuTo18Q6ahwMeUxnVX9oO5OjXxDpqHAx5TGdVf2g7k6NfEOmocDHlMZ1V/aDuTo18Q6ahwMeUxnVX9oO5OjXxDpqHAx5TGdVf2g7k6NfEOmocDHlMZ1V/aDuTo18Q6ahwMeUxnVX9oO5OjXxDpqHAx5TGdVf2g7k6NfEOmocDHlMZ1V/aDuTo18Q6ahwMeUxnVX9oO5OjXxDpqHAx5TGdVf2g7k6NfEOmocDHlMZ1V/aDuTo18Q6ahwMeUxnVX9oO5OjXxDpqHAyRwDhu2rnbCIHNzXOYvBtlaXbLepRXYJ1QcsyxhtJxvsUFHItqommVTjM9C/Eb+6u4D33gZmlvh33o5Ktw+WCAIAgCAIAgCAIAgCAIAgCAIAgCAIAgCAIAgCAIAgCAIAgCAIAgPUbC4gNBJOgAFyT6gNq8bS2s9SbeSM1bQywkCWN7CdQHNLbj1X2rmE4z2xeZ3ZVOt5TWRrrsjCAIAgLJxeenxex/wChyqY73L/es0dFfErx9DsKwT6sqnGZ6F+I391dwHvvAzNLfDvvRyVbh8sEAQBAEBLQ4ZC6ldMaqNsgdYQnziLgX236b6A7PhA7ZKzU1dnaW40Vuh2Oaz7P38HzhBhkNO5giqWThzbkttzTuNiUoslNNyjkeYqiuppQnrEUpyqEAQBAEAQBAEAQBAEBuYVhslTJycYaXWvYuDdluk9OqjssjXHWkTUUTulqw3nrF8KmpX8nK0BxAdYEO0JIGo9hSq2NkdaJ7fh50S1Z7zRUhAEAQBAEAQBAEAQEvh3Bmtn8ynkt9ZwyN9t3Wv7rqCeJqhvkW6sDfZuj9i14Xxb7DUTf9kf97u5UbNI8C8zUp0N12y8F+f8ABc8KwSmpRaGJrT0u2uPtcdVQsunZ/JmtThqqVlCOXqbdVTRytLZGNe0/wuAcPgVxGTi808iWcIzWUlmio4txeU0lzC90J3eez4HUfFXq9ITjskszLv0RVPbB6v1RUcS4E10NyIxK0dMZzf8AibH4Aq9Xjap9eXeZVui8RXuWa+X43lemicw5XNc0jocCD8CrSaazRQlCUXlJZHhenJZOLz0+L2P/AEOVTHe5f71mjor4lePodhWCfVlU4zPQvxG/uruA994GZpb4d96OSrcPlggCAIDYw+jfPIyJnnPcGjdr0n1Db7lxOahFyfUSVVytmoR3stOLUGF0TuRkbUTSgAvc1wYGki+g9ljbXaNVTrsxFy145JGndVg8O+TmnKXWYsYwKljoGVMJlcZJLAvsCG3cMpaNLjLtXtV9jvdcstiOb8LTHCq2Ge19ZU1eMoIAgLBgnBzlYjUTzCCnabZyLueQbEMb7dPb0FVbsRqy1ILORfw+C14crZLVibIpMFOgqaxp+uWgt+Abdca+K36q/fEl5LAPZry/fAjuEGAPpCx2dskUguyVuxw26joNtdp/O01F6tzWWTW9FbFYSVGTzzi9zIdTlQIAgLPhOC07KU1lVncwuyxxMOUvNy3V3QLh3uaduxU7bpu3kq9/WzTow1UaOXu2rqSM+G4TR4i2RtOySnnY3MGOk5Rjxe206jWw9VxtXFlttDTm9aL8Gd1UUYuLVa1ZLqzzTIHAmkVdOCLETxgjcRI1WrvdS7n6FHDJq+CfEvUn+ND0xv8A8Tf1PVXR/uvH8F7THv13fdlQV8yQgCAICxU7cKjjYZDVTSOaC5rLMax1tW3NibbwSqkucSk8skjRgsFCKcs5PLb1JG1R4Xh9ddlM6aGexLWSkOY+wuQCNb/+2NlxK26nbZk18iSFGFxPs1Zxl1J7mVeaJzHOa4EOaS0g9BBsR8VdTTWaMyUXFuL3oxr05OgcU8bSakkAkcnY21F+UvY9GwfBZekm/Z8fsbuhEvbfd9zoqyjfCAhsV4RxUx57JCzYZGZHtbf6wDsw+Cnrw8rNz29n7sKt2LjT/JPLtWT++f0Ibg3wyEzA10cr5buLsoaGtaXEtzPeWgAAge5WL8HqPNPJFTCaRVkcmm5fRbe15FwjeHC4IPsN/wCoVFrI1E8z0vD0hOGcbTRTktBswkXF7HeNysYVtWx7ypjknh559hxVfQnxxZOLz0+L2P8A0OVTHe5f71mjor4lePodhWCfVlU4zPQvxG/uruA994GZpb4d96OSrcPlggCAICV4LVrIKuGR+jWusTuDgW39gzX9ygxMHOqUUWsFaq74yluJ3hjwdqpKp8sUTpY5crmuZzh5oBB3bNu4hVsLiK41qMnk0Xsfgrp3OcFmmS9dglQ/CoYGMD5GvuWte025z7869ri9jrtUELoLEym3kv8ARbsw1ksFGuKzef3ZVPE3EOrO+eP+5XeeU8XqZXRuJ4fqvyPE3EOrO+eP+5e88p4vUdG4nh+q/I8TcR6s754/7k55Txeo6NxPD9V+Sy8HsPrWR+C1VGZKZ380eaMk3zNs7Zck7x0bjTvsqcuUrllLx2mlhab4w5G6GcPDZ9RTcXzGzvL5OUhYMwY02kde9mu2W2bRa/q6EtINwWSyf0PIaIirHrPOK6uv9/dhq8I8OxOrLWNo+Tgj/wAuIOjAFhYE2O23uH9T3RZRVtcs2972keLpxd/sqGUVuWz8kJ4m4j1Z3zx/3Kxzyni9Sl0bieH6r8jxNxHqzvnj/uXvPKeL1HRuJ4fqvyfW8DMRP+mPzx/3LznlPF6nvRmJ4fqvyWTH8Im8AgpogJnwuvKI3BxY4hxtl2nzz8AqlN0eXlZLYnu/fA0cVh581jTD2nF7cv35mvwHw2SjdLVVLTDG2Mt5/NLiSDo3b/D7yRZd4yyNqVde15kejqZYdyuu9lZdZWcLm5Suifa2eoY627NKDb+qt2R1aWuyP2M6mWvioy7ZL1Lbw+4P1dTUh8MJe3k2tuHNGoc4kakbwqOCxFddeUnltNTSeDuutUoRzWX5K34m4h1Z3zx/3K3zyni9TO6NxPD9V+R4m4h1Z3zx/wBy955Txeo6NxPD9V+R4m4h1Z3zx/3LznlPF6jo3E8P1X5HibiHVnfPH/cveeU8XqOjcTw/VfkeJuIdWd88f9y855Txeo6NxPD9V+TewPgziEFRDIadwDHtJOdnm3s7p3XUd2JpnW463V8yfDYHE12xnq7n8vyOMTCZIql82X/DlIs648/Lzhbb/CT70wNqlWodaGlcPKFrsy2P1KmrxlHQuKX/AFX4X+4srSX9fH7G9oT+/h9zoayzeK7wtFEyPPVmRwOjYxLIMx3Nja4A+0+8q1huVcsq/RepRxvIRjrXZ92b9Mzl2NQNBD2UslPG6+UPc52a3SC4DeNl9q2apPc5azPm8TFZqUYOKfb1mnSQl72tDC8k+YNrumw9akk0lm3kQVxcpJJZ/I6BwSGHOk5PkJqaoH8JmmaXW3EEX+6QPesvE8so62alHuRv4Lmzlq6rhPszf5+hfmiw2krMNoh+GPoVR9wqfC++j3lXG/Dz7jia+iPjSycXnp8Xsf8AocqmO9y/3rNHRXxK8fQ7CsE+rKpxmehfiN/dXcB77wMzS3w770clW4fLBAEAQBAZmVUjW5RI8N+qHED4Llwi3m0dq2aWSbyPUVbK0ANlkaBsAe4AewBeOEXtaPY3WRWSkz19Iz/bzdo7vTk4diPeXt4n5j6Rn+3m7R3enJw7EOXt4n5j6Rn+3m7R3enJw7EOXt4n5j6Rn+3m7R3enJw7EOXt4n5mFk7w7MHuDvrAkH4r1xTWWRwpyTzT2mb6Rn+3m7R3evOTh2I75e3ifmPpGf7ebtHd6cnDsQ5e3ifmPpGf7ebtHd6cnDsQ5e3ifmDiM/203aO705OHYhy9vE/MwwzOYbsc5p3tJafiF00msmcRnKLzi8j1UVUknnyPfbZmcXW+K8jGMdyyPZ2Tn/JtmNriCCCQRqCNCCNhBXu85TaeaNj6Rn+3m7R3eueTh2Ik5e3ifmPpGf7ebtHd6cnDsQ5e3ifmPpGf7ebtHd6cnDsQ5e3ifmPpGf7ebtHd6cnDsQ5e3ifmPpKf7ebtHd6clDsQ5e3ifmffpOo+3m7R3evOShwo95xbxPzZKVtbEKaIx1dUagn/ABGl78oFjex9uW1idpuoYQlyjUorV6i1ZdDkYuE5a/XvIaaqkeLPke4Doc4u/NWFCK3IpSsnLZJtmFdHB0Lil/1X4X+4srSX9fH7G9oT+/h9zoayzeI9uExmYzPGeTY0uFxG0bAwdG8naST0aCXlZauoti9e8hVEdflJbX6dxHU2CieqkqZ25spyQscLhrWGxeR0kuzEeqx3Wllc4VquHeyvHDKy522bctiXd1+e4r3BjAI6vD2/wSte4xyjRzXA3FyNov8A+3VrEXuq99nWilhMLG/Crqkm8mWw0DKyCPl47SAAkjR8cg87I8bLOHRuVHXdU3qPZ6o0uSjfWuUW36p/J95JwtIaA52YgWLrWv67BRPLPYWIppbSJ4Y+hVH3CpsL76PeVsb8PPuOJr6I+NLJxeenxex/6HKpjvcv96zR0V8SvH0OwrBPqyqcZnoX4jf3V3Ae+8DM0t8O+9HJVuHywQBAEAQGcUkpGbk5Lb8pt8VzrxzyzJOSnlnqswLojCAIAgF0AQBAEAQBAEBP4Dg7XxTTyxTvbGG5Y2Xbyhe4t86x0FtbKrdc1JQi0s/oX8LhlKErJxbSyyS68zHglLTy1fJSxzNZI7K1gdzmOLhlzFw1AFwdF7dKcataLWaOcPXVPEak4tJ7l2HzhfhcdJUuijzZQ1p5xudRrqvcLbKyvWkMfRGi7UhuyJXglgFJWQyF3LiSIXcQ5oac2YtyixOxut1Bib7KprLLJlnA4SjEVvPPNeXWVAK+ZJ7iic82a1zjuaCT8AvG0lmzqMZSeUVmep6d8Zs9j2Hc5pafgV5GSluZ7OuUP5LI90Ji5RvLCQx/xZLB2w2tm022Setq+zvPa9TWXKZ5fLeWPhfgFNQywAGd0b7l/OaXWBHmmwF9elVMLiLLoy3Zo0Mdg6cPOC25Pf2+Gw88MuD0FIyB8TpTytyc5abABpHmgfWTC4idrkpZbDzH4OuiMZQb29v+irK6Zh0Lil/1X4X+4srSX9fH7G9oT+/h9zoayzeCA+EoCq8Wh/6Jv33fmFdx/vvAzdFfDrvZa1SNIICG4Y+hVH3Cp8L76PeVcb8PPuOJr6I+NLJxeenxex/6HKpjvcv96zR0V8SvH0OwrBPqyqcZnoX4jf3V3Ae+8DM0t8O+9HJVuHywQBAEBlpZjG9jwASxwdY7DlN7H4LmUdZNHcJ6klLseZO1fDWufJnbNkHQxoGUe43v796rRwVKjk1mXZ6TxEp6yeXyJPhtSxy01PWtY1j5bNkDRYOLml1/aC1wv6xuUOElKNkqm80txZ0jXGdMMQlk3v8AIy1dJT4VBEX08c9TML/4gzMZYAmzfVmA3nU36F5Gc8TN5Syiuw6nXVgqouUVKb7dyNmvkZUYRJOYKdjyQLxxhtrTNboduz1riCcMUoZtr/BLbJW4B2OKT+S/7GlwVw2JtJJVMhZU1DTpEdRGAdCWdJsM3wAtqpMTZJ2qtvVj29pDgqIRodyjry7Ozw+voajOHda4gZIHA6CPkiQb6AAA3XbwNSWeb8yJaVvbyyT+WRl4b4XDHFDMI2wTSefTgiw0POAGyxAGm8dN15hLZSlKGeaXWdaRorjCNiWrJ70aNLwXEtK+oZUsPJsLnMym7SG5i0nf61JLFatircd5DDAKdLtjPct32N7gTg1HWNe2RkvKMGYuD7NIJsABvUeLutqacWsmTaPw1F8WpJ5o1+LyYGpbE6OJ7Zbk52BxGRjnDKTs9a6xy/49ZNpo40XP/m5NpNP7Ijcep71s0bABeYtaBoBd1hs2BTUyypUn2FbEwzxMox7cjzwkooaed0UTpHCOzXF9tX/xZbW02D3Fe0TlOGtLrPMZVCq1whns7e0wQYvVRtDWVM7WjY1srwB7ADounTW3m4ryI44i6KyjNpd7Nvg1K59dA5znOcZWkuJJJN9pJ2qPEJKmSXYTYOTliYNvN5khxkenP+4z8lFgPcrvJ9LfEeCJbix/y6z7rPykUOkP5Q/ews6H/jZ4fcoIWmYZeZJTQYZC6EhstS675AOdls42B6LANHvPSVmpctiWp7o9RtybwuDjKvZKW99Zk4F1b8QbNTVLjK3Jma52rmG+W4cdb6g+5eYuCocbK9h1o+yWKjKm7asvEoj2ZSQeg2+BWknmszDksnkXrjZ/zIPuv/NqzdG7pG3pr+UPH7HrjJ/yKL7p/SxMB/Of72nul/d1/vUigrTMI6FxS/6r8L/cWVpL+vj9je0J/fw+5f5p2MF3va0b3ED81mKLe5G5KUY73kfIKhkgux7HDe1wd+SOLW9CM4y3PM1sZxBtPE97g8gA+a0no37B7yF3VW5ySRHfaqoOTKtxW1rTTui52Zryb20sQOkbNh2226XV3SMHrqXyM7RFidTh2MuznAC5IA3lZxrt5GCGuhebNljcdwe0n4BdOElvRwrISeSaI7hj6FUfcKlwvvo95Bjfh59xxNfRHxpZOLz0+L2P/Q5VMd7l/vWaOiviV4+h2FYJ9WVTjM9C/Eb+6u4D33gZmlvh33o5Ktw+WCAIAgNzCY4HSAVEj2R2N3NFzfo0sVHa5qPsLNk1EanPK15InPAcG65U9n/xVbXxXCv3xL3JYDjfl/g2eFGL0b6KGmgle8xPB5zC05Q14uSQBtcFzh6rVc7JrLNfg7xuIolh41VvPJ/Zm7jGLYbXxwctNNHIxuoZGTznBuYXsb6jRRVVX0SlqJNMnvvwuKjHlJNNdn+iUr4KKmoG08s0rI5TdpLP8TzxJqy2nQNR0qGErbL3ZFJteXYWbY4erDKqcmk/PfmQOFS4ZSyCSKvqmuG3/CNnDpa4ZdQrNixFkdWUF++JRplhKZa0LH5f4JKLhLhIqXzCJ7ZCP87k7tzG93Bl9Cb7ba6++J4bE8mot7OwsLG4JXOaWT7cv30IitZhczzJJX1b3u2kx/8AHQeoKeDxEFlGCy/fmVbFg7Ja07G3+/I2Ycbw+jppIYTNPyx5wcMnNIDXC9hbm3ta+pXDputsU55LIkjisLRS6685Z+Hf9Bg+MYdQMkfA+okkkbYMe0CxFyA4gAbTrYnZoltN9zSmkkhRicLhoylW22+pmPg/V4VBKyoEtQx4v/hFmZrS5paQHNGoF9Nd111fDETi4ZJrtOcLZg65q1Np9n6it4zWB9VLLG42dIXtNrfxXBsVbqhlWoy7DOxFqlfKcO3NE7U1uGVh5WfwiCYgZ+TAcxzgLZgLG2z1e/aq0YYipasMmvqXpW4PEPXszjLry3GLwLBut1XZ/wDFe6+K4V++JzyWA43++Bs4b9DwSslFTVOMZzAGPQkbL81cWc5nFxcVt/e0kq5jVNTU3s/ew84limH18z5J/CISNGloDszANM41s699nQRuXtdV9MVGGTPLb8LiZuVmcezu+e/abeG45h+HxTeDvmmfIBo9tm3aDlvoNOcbriyi6+S10kkS1YnC4WEuSbk32/qIyKHBnDM6WsZfUxWBt/KH21HrupnLFLYkn8ytGOAftOUl8v1G5imMYfWsjiJnpmwaRnKJGltgOe0G+bm7/fqo66bqW5LKWe/qJbsRhsRFQbcFHd1rxPOHYzR4cx/gz31E0gtncwxsaB/Kdem/rt0L2dNt7WutVLxZ5ViaMJF8k9aT68skasdPg7xmM9XGTrkyh2X1Bwabj1rtyxS2ZJ/veRqGBltcpL5fqMnD/G4Kx8RhcXBjXA3aW6ki232LzBUzqT1jrSeKrvcXB55HrhpjdPUxUzYnlxjBDrtItdrR07dhXmEonXKTkt40jiq7oQUHu/wVJXjKOhcUv+q/C/3FlaS/r4/Y3tCf38PudDWWbxGYhgNNOczowH9EjOZIDvD26/FTQvnDYns7Oogsw1Vm1rb2rY/Mhamavw67i41dMNpdYTRjeT/GPX+SsRVN+xezL6P8FOcsRhdr9uH/ANL8/u4xw8IZas8lh0LWNGr5ntDWsza6MG11779b6W1Xrw8avavfgcxxc73qYZZLrb3LwJSj4MRXDqh76qT60pu0H+SLY0fFQyxMt0Fqr5fkswwcd9j13893gtxNsaALAAAdA0CrZ5ltLLcRHDH0Ko+4VPhffR7ytjfh59xxNfRHxpZOLz0+L2P/AEOVTHe5f71mjor4lePodhWCfVlU4zPQvxG/uruA994GZpb4d96OSrcPlggCAIAgCAIDPRVckL2yRuyvbqDYG2lthuOlczgprVluO67JVyUo70e8RxCaofnlkL3bLm2gHQANAPUF5CuMFqxWSPbbp2y1pvNmquyMIAgCAIAgCAIAgCAIAgCAIAgCAIAgCA6FxSnWq/D/ANxZekv6+P2N7Qn9/D7nQ1lG8RmNYnJT5MlNNPnJB5MXy2Gl/b+x981VannnJLvK990q8soOWfYQLMBq6yQPrXZYCS7wZsh5p0yhxA5w0Ow6dFrkKy766o5Vfy7SksLdfLO9+zw5+ps4vwV5zZaItp5hoS05WFltbsANzcDd672XFWK2ONvtL6kl2B2qdHsy+mXdkZsKxWra6KCejlzea6Zrg6Mho0eXbz0g6/kubKq2nOEvDrO6b7k412Qefb1d/iWJVS8Q3DI/9FUfcP5hWML76PeVcd8PPuOJr6E+NLLxd+nRex/6CqmO9yzR0V8SvH0OwLBPqyqcZnoX4jf3V3Ae+8DM0t8O+9HJVuHywQBAEBtYZRGokbG1zGuebAvJAJOwXAOp2LiyahHWZLTU7ZqCaWfaSEPByV874BLT542lzjndlGU2cC7LoR0qJ4mKgptPJliOCnK11KSzXl6Gi7DzllcJISISAbP8/MbAxg+cFJym1LJ7f3aQuh5Sea9n69xp3UhAEAQErSYG98bZHS08TXkhhlflz5TZ2UAHQHS5soJXqMtVJtrsLVeElKCm5JJ7s3vNTFKF9NK6J+XMy17G41AcLH2EKSuxWRUkRXUyqm4S3o1V2RBAZKeLO4NzMbc2zONmj2kXXMnkszqEdaWWeRt12FvgnMEjow4EAuzHIMwBBLrbLEdC4hapw11/klsw8q7eSk1n9DNieBvppWxSSwBzttnkhl7WLzbQWN+lc13qyLlFMkuwkqpqEpLN/TvMGMYY+lk5N743OsCcji619QDcDW1j7wuqrVZHWSI8Rh5Uy1ZNN/I0bqUgNnEKN0D8jnRuNgbscHDnC41HtXEJqazRLbU65arefcay7IggCAXQEl9CzF2RvJvPJcscsjSAy1zck7RuUPLQyzezbkWeaWa2rHJ7M9/URt1MVggCAuPFhWhlU6Mn/NZp63MOYf0zqhpCGdal2M19D26tzg+ten6zqixT6Uj8exQUkLpnMc4NIBAtfnENB19ZClpqds9VMgxF6orc2s0ihVfGTOXf4cETW7nlzifeLW+BWlHR0Mvae0xJ6am37EVkZK3jHlEp5KKMxC2jg7MdNecDprfoXkNHR1fae06s0zJT9hLV+paeC3CdtfnAhcwxgF13Bwu69gD7j0KniMM6cs3nmaWDxqxOeSyyLAqpeKrxk1gjoyzplc1o9gOcn/xt71dwENa3PsM3Stmrh2u3Z9zki3D5UuHFhTl1W51tGRk39biAP6ZvgqGkJZVZdrNbQ8M7m+xHVVin0xVOMz0L8Rv7q7gPfeBmaW+Hfejkq3D5YIAgCAkeDvpdN/8ANH+sKK/3Uu5+hPhffw/9l6lsxOKKcV0NMXidsrpJAbXnaHHOxttbNJ0HTYb9KNblBwnZuyyXy/2a1qhYra6f5Jtv57dq8P3eQuEyF2HVzTYhhhLdBcF8tnWO3XKFYtWV8H25+hTok3hLYvqy+rJLEsXlijoHs5MPkj5zzEwuIDgLXI0Hssoa6YylYnuT7WWrsROEaZLLNra8kbL6Zra3EOTa1j2taY5OTztjc/Jm5jQTd2Y6gG2pXGs3TXrbV1rtJNRLEXaqyaSyeWeWeXV8+3IheF9c54gjc4udGznv5Mxh7ydrQ4NJ00vbVWMLBLWktz3bcylpC1yUIPelt2ZbfJCCuibBDFWUznMs50UsbwHhj3HNzdjucDtt7EcJOcpVS29a6hG2CqjXfDNb01v2kgcOkpJapwqWtjj5MGd8fKy88Asa1p2HUAnTYPdFykbYwTjteezcixyM6LLGp5JZbWs3t6vySDXjwrDpGua8zMc17+TDOVAOhczoKiy/47E+p7PkWM1y1Mlt1k83lvIfCHnJiTNMoY9wFho7Na9+jQKxattT7ipQ3q3x6smfMXrH0kdLFAGBksDJHkxtfyr33zBxcDcDQW9fsSqCtlKU96eXdkc32yohXCtbHFN7M82zT4fenz/9v/1MUmC9zH962Q6S+Kl4eiMvGEP+scehzGEesZALj3grzA+68Wd6UX/keCJ101qzEGlrHNbS58rmhwzxwxgX6elwtdVlH/irf/bLzbLrm1iLlvWpn4pIiKivfLh4ldyfKRVQDHCNjcrRHmDbNAFr62IU8a1G/VW5x2+ZVldKeFVj3qezYuwm5KrLiD4OY0VELQ12RvMmMd2O1G+4t6wqyhnQp9j+mZddmWKde7Wj8t+Ww1cEgA8Do5mjnl8z2FrbhozOijJtsLmFxvvtsXdsv52w6skvu/sRYeOXJ4ezrzbXnkvNZmlW4jTyQzsknErrXia2l5LknNOwEbG9BBUkK5xnFxWXbtzzIrbqp1zjOWb6vZyyPfCHE3NbSjJGeXp4zKRG3O8Fxu0G3Nvr5ttT7F5RUm57dzeXYe4q9pVrJe1FZ7Nr+X+jPis/LRTupqiF0cYDjA6nEb4GhwtkNtSCLH1X9S5rjqyirIvN9eeeZ3dNzhJ1STS/rlk13dxIw1Lm1JIyjPh4kdZrRd4BIds/mKicU69vHkWIzau2ddefiQOCV0lVBVQEtMrmmVhDG3dY3lYLDpGy3rVm6uNc4T6tz+xRw90767K3/LLNbPNGpwtq3Xjp7tPIMa15DWjNLbn6gbBfL/2lSYaCydnb6EOPteaq4Vt7/wDG4r6tGeZ6OqfDIyRhs5jg4e0G+vqXM4qUXF9Z3XY65Kcd6O34JisdXC2Vmw7R0tcPOafZ3HpXzltTqm4s+zw98bq1OJ54RUnLUs7LXLo3W+8Bdv8AUBe0T1LIv5nmJr5SmUe1HE4KKaRpcyKVzRtc1jnAe0gL6FzjF5Nnx0abJLOMW13COhmc3O2KUsH8QY4t0284CyOcU8m9oVNjjrKLy7jpfFdS5aZ8ltZJDb7rAAP65lkaRlnYl2I+i0PXq0uXay4k21KoGscd4cY6Kyo5hvFFdrPX9Z/vsPcAt7B0clDbvZ8npHFcvb7O5bF+Suq2Z51Liww0x07pSNZnafcZcD+pd/RY2kLNaaiuo+m0RTqVOb/t6L9Zc1nmsVTjM9C/Eb+6u4D33gZmlvh33o5Ktw+WCAIAgNihrZIHiSMgOGwlrXW9gcCL+tcThGa1ZbiSq2VUtaO82Ppqo5YT8oBKL88MYNoIN2gWJsTqQueRhqamWwk51bynK5+13I9jHqnLIzO3LMSXjko+cSLfV09Vtm0LzkK808t27az3nduUo57Jb9i/Amx+pfyYc9hERuwclFzbC31dRrsKLD1rPJb/AJv8nssZbLLN7t2xfgkqHhLflTO+ZssmUCeFrA8NYb5SBl0OmoN9BfYFDPDZZKCWS6nnl9yxXjs9Z2N6zy2rLPZ1dRrcIcbbURxRtMzxFmPKzEGRxfbTS9mi28/0XdFLhJyeSz6luI8XilbGMFm8ut79pgp+EVXGxjGyjKzzQY43Zdb6FzTY67V1LD1ybbW/vI4Y26MVFPYvkvwY4MbqWOkcJSTL5+YNeH22ZmvBGnRpoupUVtJZbtxzHF2xk5J79/X6nqbHqp/Jl0xJidmYbNu03vo617fy7Oiy8VFazyW89ljLpZZy3PNfv23GZ3CmtJceW84EOHJx5XX23ZlsT67XXPNauz1O+f4jP+X0X4NeDHKlkYjbKQ1t8t2tJZfbkeRdnuIXTorctZo4ji7ox1E9np3PevAw4liMtS/PK7M61r5WtuBsvlAv7Su6641rKO4juunbLWm82bdNwkq42tY2XRmjczGPLRua5wJHxUcsNXJttb+8lhjb4RUVLd8k/sYaLGqiEyFkgvLfOXMZIX32gl4OhvqOldTphLJNbt3Uc14q2ttxe/fsT9T7HjdQ2Pkg5nJ5s+XkoiMwOa5Jbrr/AE02aI6IOWt197/J6sXaoamzLfuX4PNdjNRM9skjwXstlcGMaRY3HmgXtYbUhTCCcUtjPLMVbZJTk9q+SMdTic0kvLOkcZbg5xZpBaABbLa2wbF7GuEY6iWw5nfZOzlG/a7TYqsfqpWua6QWf59o42F9tec5rQT7yuY4euLTS3d5JPGXTTTe/fsS+x8q8cqZeTzvaeSILCI42FuXzQC1o0G7YkaIRzyW/wCbPJ4u2eWs927YvweqrhBVShzXSNs4hzrRxtzkG4z5WjNr0G6Rw9cXml9Wezxl0003v+S+uzae38JKsvbJyozsaWAiOMcw7WkBtnN02G9uheLDV5OOWx9568de5KWe1bNy/B6wbFmQyuqHhxlaLxhgayPMQWkvDbWaAdjRqvLanKKgt3X2nuHxEYWO2X8urLJLx/wRMshcS5xJLiSSekk3JU6SSyRUlJybbPC9PAgJbg7j81FJmZq0+fGTo4fsdx/PYoL6I3RyZawuLnh5Zx3daOr4HwkpqwDk3gP6Y3aPG/T+IesXWJdh7Kn7S2dp9Rh8ZVevZe3s6yXAUBaDWgbBZAa9bWw07c0kjGN3k2v7B0n1BdwhKbyisyOyyFazk8kc04X8NHVIMUGZkR0c46OkG7+Vvq6enctfC4JV+1Pf6Hz2O0m7VqV7I+v+CnK+ZBJcH8IfWTtibex1e76rB5x9vQPWQob7lVByZZwuHlfYoLx7jt9PA2NjWNFmtAaBuAFgF87KTk82fYxiopRW5GReHRVOMz0L8Rv7q7gPfeBmaW+Hfejkq3D5YIAgCAIAgCAIAgCAIAgCAIAgCAIAgCAIAgCAIAgCAIAgCAIAgPoKDPIlqThPXRCzamW25xD/ANd1BLDVS3xLcMdiIbFN+vqZpeGGIOFjUv8Ac1jf6tAXKwdK/qdvSWJf9/T8EPUVD5HZnve931nOLj8Sp4xUVklkU5zlN5yebMS6OTbwzDpamQRxNLnH4AdJcegetcWWRrjrSJaaZ3T1ILadi4MYBHQxZW857tXv+sdw3NHQO9YGIvldLN7j63CYSOHhqrf1smFAWggKpxmehfiN/dXcB77wMzS3w770clW4fLBAEAQBAEAQBAEAQBAEAQBAEAQBAEAQBAEAQBAEAQBAEAQBAEAQBAEBlp6d8hysY97tzWlx+AXMpKKzbyOoQlN5RWZbMF4v6mUgzEQs3aOefYBoPefcqVuPhHZDa/oauH0RbPbZ7K+v7+5HRcHweCkZkiYGjpO1zjvc7pWTbdOx5yZv0YeumOrBG+oyYIAgMFZRxTNyyMa9t75XC4uNhsV1GcovOLyOJ1xmspLNGj4tUPVIPkCk5zbxMh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PTODtENlJT9m0/mEeIt4n5nqwlC/ovJEhFC1gs1rWjcAAPgFE23vJ1FLYj2vD0IAgCAIAgCAIAgCAIAgCAIAgCAIAgCAIAgCAIAgCAIAgCAIAgCAIAgCAIAgCAIAgCAIAgCAIAgMFSbFhsdHdAJ/hcNgQH3wlu5/Zv7kA8Jbuf2b+5APCW7n9m/uQDwlu5/Zv7kA8Jbuf2b+5APCW7n9m/uQDwlu5/Zv7kA8Jbuf2b+5APCW7n9m/uQDwlu5/Zv7kA8Jbuf2b+5APCW7n9m/uQDwlu5/Zv7kA8Jbuf2b+5APCW7n9m/uQDwlu5/Zv7kA8Jbuf2b+5APCW7n9m/uQDwlu5/Zv7kA8Jbuf2b+5APCW7n9m/uQDwlu5/Zv7kA8Jbuf2b+5APCW7n9m/uQDwlu5/Zv7kA8Jbuf2b+5APCW7n9m/uQDwlu5/Zv7kA8Jbuf2b+5APCW7n9m/uQDwlu5/Zv7kA8Jbuf2b+5APCW7n9m/uQDwlu5/Zv7kA8Jbuf2b+5APCW7n9m/uQDwlu5/Zv7kB4fIHOZYP0dfVjgPMcNpHrQGygCAIAgCAIAgCAIAgCAIAgCAIAgCAIAgCAIAgCAIAgCAIAgCAIAgCAIAgCAIAgCAIAgCAIAgCAIAgCAIAgCAIAgCAIAgCAIAgNLE2zEM5I2OY3PRl5N//AOsuutjY2NrEDVAkDrgSkc0m5ddoBbzbZiH6ZtgvzTe5OoHt3LWaefYueXbCQ10l2c07SG9HQL+xAYPC582W7s1xdoDTaOwJedz9TpsuLWOlwJWkLy0Z9tz6iW5jlJA6S2xPr3IDMgCAIAgCAIAgCAIAgCAIAgCAIAgCAIAgCAIAgCAIAgCAIAgCAIAgCAIAgCAIAgCAIAgCAIAgCAIAgCAIAgCAIAgCAIAgCAIAgP/Z">
            <a:hlinkClick r:id="rId2"/>
          </p:cNvPr>
          <p:cNvSpPr>
            <a:spLocks noChangeAspect="1" noChangeArrowheads="1"/>
          </p:cNvSpPr>
          <p:nvPr/>
        </p:nvSpPr>
        <p:spPr bwMode="auto">
          <a:xfrm>
            <a:off x="80963" y="-2414588"/>
            <a:ext cx="9258300" cy="47529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5" name="AutoShape 4" descr="data:image/jpeg;base64,/9j/4AAQSkZJRgABAQAAAQABAAD/2wCEAAkGBxAQEhQUExAQFRUUGB0XGRUXFBgVGBYWFhcaFhUYFhUYKCgsGRsnHBYVITEiJSkrOjUuGB83OD8sNygtLisBCgoKDg0OGxAQGzQkICQsNyw0Mjc3MS8sNDQwLSwuLzQwLzQrLywsLCwtLCwsLCwsLCwsLCwsLCwsLC0sLCwsLP/AABEIAKEBOgMBEQACEQEDEQH/xAAbAAEAAgMBAQAAAAAAAAAAAAAABQYDBAcCAf/EAEgQAAEDAgMCCAoIBAUEAwAAAAEAAgMEEQUSITFRBgcTIkFUk9EUFhcyNGFxgZGSFVJTcoOxssFCYqHSIzNEw+IkgqLwc7PC/8QAGgEBAAMBAQEAAAAAAAAAAAAAAAMEBQIBBv/EADgRAAICAAIFCQgCAgIDAAAAAAABAgMEEQUSITFSExQVQVFxgZGxIjM0YaHB0fAyQuHxI2IkcqL/2gAMAwEAAhEDEQA/AOu8JMZFFDypYX84NsDbb039ymop5WernkV8ViFRXrtZlV8pjOqv7Qdyu9GviMzpqHAx5TGdVf2g7k6NfEOmocDHlMZ1V/aDuTo18Q6ahwMeUxnVX9oO5OjXxDpqHAx5TGdVf2g7k6NfEOmocDHlMZ1V/aDuTo18Q6ahwMeUxnVX9oO5OjXxDpqHAx5TGdVf2g7k6NfEOmocDHlMZ1V/aDuTo18Q6ahwMeUxnVX9oO5OjXxDpqHAx5TGdVf2g7k6NfEOmocDHlMZ1V/aDuTo18Q6ahwMeUxnVX9oO5OjXxDpqHAx5TGdVf2g7k6NfEOmocDHlMZ1V/aDuTo18Q6ahwMeUxnVX9oO5OjXxDpqHAx5TGdVf2g7k6NfEOmocDHlMZ1V/aDuTo18Q6ahwMeUxnVX9oO5OjXxDpqHAx5TGdVf2g7k6NfEOmocDHlMZ1V/aDuTo18Q6ahwMeUxnVX9oO5OjXxDpqHAx5TGdVf2g7k6NfEOmocDHlMZ1V/aDuTo18Q6ahwMeUxnVX9oO5OjXxDpqHAx5TGdVf2g7k6NfEOmocDHlMZ1V/aDuTo18Q6ahwMeUxnVX9oO5OjXxDpqHAx5TGdVf2g7k6NfEOmocDHlMZ1V/aDuTo18Q6ahwMeUxnVX9oO5OjXxDpqHAx5TGdVf2g7k6NfEOmocDHlMZ1V/aDuTo18Q6ahwMeUxnVX9oO5OjXxDpqHAx5TGdVf2g7k6NfEOmocDHlMZ1V/aDuTo18Q6ahwMeUxnVX9oO5OjXxDpqHAyRwDhu2rnbCIHNzXOYvBtlaXbLepRXYJ1QcsyxhtJxvsUFHItqommVTjM9C/Eb+6u4D33gZmlvh33o5Ktw+WCAIAgCAIAgCAIAgCAIAgCAIAgCAIAgCAIAgCAIAgCAIAgCAIAgPUbC4gNBJOgAFyT6gNq8bS2s9SbeSM1bQywkCWN7CdQHNLbj1X2rmE4z2xeZ3ZVOt5TWRrrsjCAIAgLJxeenxex/wChyqY73L/es0dFfErx9DsKwT6sqnGZ6F+I391dwHvvAzNLfDvvRyVbh8sEAQBAEBLQ4ZC6ldMaqNsgdYQnziLgX236b6A7PhA7ZKzU1dnaW40Vuh2Oaz7P38HzhBhkNO5giqWThzbkttzTuNiUoslNNyjkeYqiuppQnrEUpyqEAQBAEAQBAEAQBAEBuYVhslTJycYaXWvYuDdluk9OqjssjXHWkTUUTulqw3nrF8KmpX8nK0BxAdYEO0JIGo9hSq2NkdaJ7fh50S1Z7zRUhAEAQBAEAQBAEAQEvh3Bmtn8ynkt9ZwyN9t3Wv7rqCeJqhvkW6sDfZuj9i14Xxb7DUTf9kf97u5UbNI8C8zUp0N12y8F+f8ABc8KwSmpRaGJrT0u2uPtcdVQsunZ/JmtThqqVlCOXqbdVTRytLZGNe0/wuAcPgVxGTi808iWcIzWUlmio4txeU0lzC90J3eez4HUfFXq9ITjskszLv0RVPbB6v1RUcS4E10NyIxK0dMZzf8AibH4Aq9Xjap9eXeZVui8RXuWa+X43lemicw5XNc0jocCD8CrSaazRQlCUXlJZHhenJZOLz0+L2P/AEOVTHe5f71mjor4lePodhWCfVlU4zPQvxG/uruA994GZpb4d96OSrcPlggCAIDYw+jfPIyJnnPcGjdr0n1Db7lxOahFyfUSVVytmoR3stOLUGF0TuRkbUTSgAvc1wYGki+g9ljbXaNVTrsxFy145JGndVg8O+TmnKXWYsYwKljoGVMJlcZJLAvsCG3cMpaNLjLtXtV9jvdcstiOb8LTHCq2Ge19ZU1eMoIAgLBgnBzlYjUTzCCnabZyLueQbEMb7dPb0FVbsRqy1ILORfw+C14crZLVibIpMFOgqaxp+uWgt+Abdca+K36q/fEl5LAPZry/fAjuEGAPpCx2dskUguyVuxw26joNtdp/O01F6tzWWTW9FbFYSVGTzzi9zIdTlQIAgLPhOC07KU1lVncwuyxxMOUvNy3V3QLh3uaduxU7bpu3kq9/WzTow1UaOXu2rqSM+G4TR4i2RtOySnnY3MGOk5Rjxe206jWw9VxtXFlttDTm9aL8Gd1UUYuLVa1ZLqzzTIHAmkVdOCLETxgjcRI1WrvdS7n6FHDJq+CfEvUn+ND0xv8A8Tf1PVXR/uvH8F7THv13fdlQV8yQgCAICxU7cKjjYZDVTSOaC5rLMax1tW3NibbwSqkucSk8skjRgsFCKcs5PLb1JG1R4Xh9ddlM6aGexLWSkOY+wuQCNb/+2NlxK26nbZk18iSFGFxPs1Zxl1J7mVeaJzHOa4EOaS0g9BBsR8VdTTWaMyUXFuL3oxr05OgcU8bSakkAkcnY21F+UvY9GwfBZekm/Z8fsbuhEvbfd9zoqyjfCAhsV4RxUx57JCzYZGZHtbf6wDsw+Cnrw8rNz29n7sKt2LjT/JPLtWT++f0Ibg3wyEzA10cr5buLsoaGtaXEtzPeWgAAge5WL8HqPNPJFTCaRVkcmm5fRbe15FwjeHC4IPsN/wCoVFrI1E8z0vD0hOGcbTRTktBswkXF7HeNysYVtWx7ypjknh559hxVfQnxxZOLz0+L2P8A0OVTHe5f71mjor4lePodhWCfVlU4zPQvxG/uruA994GZpb4d96OSrcPlggCAICV4LVrIKuGR+jWusTuDgW39gzX9ygxMHOqUUWsFaq74yluJ3hjwdqpKp8sUTpY5crmuZzh5oBB3bNu4hVsLiK41qMnk0Xsfgrp3OcFmmS9dglQ/CoYGMD5GvuWte025z7869ri9jrtUELoLEym3kv8ARbsw1ksFGuKzef3ZVPE3EOrO+eP+5XeeU8XqZXRuJ4fqvyPE3EOrO+eP+5e88p4vUdG4nh+q/I8TcR6s754/7k55Txeo6NxPD9V+Sy8HsPrWR+C1VGZKZ380eaMk3zNs7Zck7x0bjTvsqcuUrllLx2mlhab4w5G6GcPDZ9RTcXzGzvL5OUhYMwY02kde9mu2W2bRa/q6EtINwWSyf0PIaIirHrPOK6uv9/dhq8I8OxOrLWNo+Tgj/wAuIOjAFhYE2O23uH9T3RZRVtcs2972keLpxd/sqGUVuWz8kJ4m4j1Z3zx/3Kxzyni9Sl0bieH6r8jxNxHqzvnj/uXvPKeL1HRuJ4fqvyfW8DMRP+mPzx/3LznlPF6nvRmJ4fqvyWTH8Im8AgpogJnwuvKI3BxY4hxtl2nzz8AqlN0eXlZLYnu/fA0cVh581jTD2nF7cv35mvwHw2SjdLVVLTDG2Mt5/NLiSDo3b/D7yRZd4yyNqVde15kejqZYdyuu9lZdZWcLm5Suifa2eoY627NKDb+qt2R1aWuyP2M6mWvioy7ZL1Lbw+4P1dTUh8MJe3k2tuHNGoc4kakbwqOCxFddeUnltNTSeDuutUoRzWX5K34m4h1Z3zx/3K3zyni9TO6NxPD9V+R4m4h1Z3zx/wBy955Txeo6NxPD9V+R4m4h1Z3zx/3LznlPF6jo3E8P1X5HibiHVnfPH/cveeU8XqOjcTw/VfkeJuIdWd88f9y855Txeo6NxPD9V+TewPgziEFRDIadwDHtJOdnm3s7p3XUd2JpnW463V8yfDYHE12xnq7n8vyOMTCZIql82X/DlIs648/Lzhbb/CT70wNqlWodaGlcPKFrsy2P1KmrxlHQuKX/AFX4X+4srSX9fH7G9oT+/h9zoayzeK7wtFEyPPVmRwOjYxLIMx3Nja4A+0+8q1huVcsq/RepRxvIRjrXZ92b9Mzl2NQNBD2UslPG6+UPc52a3SC4DeNl9q2apPc5azPm8TFZqUYOKfb1mnSQl72tDC8k+YNrumw9akk0lm3kQVxcpJJZ/I6BwSGHOk5PkJqaoH8JmmaXW3EEX+6QPesvE8so62alHuRv4Lmzlq6rhPszf5+hfmiw2krMNoh+GPoVR9wqfC++j3lXG/Dz7jia+iPjSycXnp8Xsf8AocqmO9y/3rNHRXxK8fQ7CsE+rKpxmehfiN/dXcB77wMzS3w770clW4fLBAEAQBAZmVUjW5RI8N+qHED4Llwi3m0dq2aWSbyPUVbK0ANlkaBsAe4AewBeOEXtaPY3WRWSkz19Iz/bzdo7vTk4diPeXt4n5j6Rn+3m7R3enJw7EOXt4n5j6Rn+3m7R3enJw7EOXt4n5j6Rn+3m7R3enJw7EOXt4n5mFk7w7MHuDvrAkH4r1xTWWRwpyTzT2mb6Rn+3m7R3evOTh2I75e3ifmPpGf7ebtHd6cnDsQ5e3ifmPpGf7ebtHd6cnDsQ5e3ifmDiM/203aO705OHYhy9vE/MwwzOYbsc5p3tJafiF00msmcRnKLzi8j1UVUknnyPfbZmcXW+K8jGMdyyPZ2Tn/JtmNriCCCQRqCNCCNhBXu85TaeaNj6Rn+3m7R3eueTh2Ik5e3ifmPpGf7ebtHd6cnDsQ5e3ifmPpGf7ebtHd6cnDsQ5e3ifmPpGf7ebtHd6cnDsQ5e3ifmPpKf7ebtHd6clDsQ5e3ifmffpOo+3m7R3evOShwo95xbxPzZKVtbEKaIx1dUagn/ABGl78oFjex9uW1idpuoYQlyjUorV6i1ZdDkYuE5a/XvIaaqkeLPke4Doc4u/NWFCK3IpSsnLZJtmFdHB0Lil/1X4X+4srSX9fH7G9oT+/h9zoayzeI9uExmYzPGeTY0uFxG0bAwdG8naST0aCXlZauoti9e8hVEdflJbX6dxHU2CieqkqZ25spyQscLhrWGxeR0kuzEeqx3Wllc4VquHeyvHDKy522bctiXd1+e4r3BjAI6vD2/wSte4xyjRzXA3FyNov8A+3VrEXuq99nWilhMLG/Crqkm8mWw0DKyCPl47SAAkjR8cg87I8bLOHRuVHXdU3qPZ6o0uSjfWuUW36p/J95JwtIaA52YgWLrWv67BRPLPYWIppbSJ4Y+hVH3CpsL76PeVsb8PPuOJr6I+NLJxeenxex/6HKpjvcv96zR0V8SvH0OwrBPqyqcZnoX4jf3V3Ae+8DM0t8O+9HJVuHywQBAEAQGcUkpGbk5Lb8pt8VzrxzyzJOSnlnqswLojCAIAgF0AQBAEAQBAEBP4Dg7XxTTyxTvbGG5Y2Xbyhe4t86x0FtbKrdc1JQi0s/oX8LhlKErJxbSyyS68zHglLTy1fJSxzNZI7K1gdzmOLhlzFw1AFwdF7dKcataLWaOcPXVPEak4tJ7l2HzhfhcdJUuijzZQ1p5xudRrqvcLbKyvWkMfRGi7UhuyJXglgFJWQyF3LiSIXcQ5oac2YtyixOxut1Bib7KprLLJlnA4SjEVvPPNeXWVAK+ZJ7iic82a1zjuaCT8AvG0lmzqMZSeUVmep6d8Zs9j2Hc5pafgV5GSluZ7OuUP5LI90Ji5RvLCQx/xZLB2w2tm022Setq+zvPa9TWXKZ5fLeWPhfgFNQywAGd0b7l/OaXWBHmmwF9elVMLiLLoy3Zo0Mdg6cPOC25Pf2+Gw88MuD0FIyB8TpTytyc5abABpHmgfWTC4idrkpZbDzH4OuiMZQb29v+irK6Zh0Lil/1X4X+4srSX9fH7G9oT+/h9zoayzeCA+EoCq8Wh/6Jv33fmFdx/vvAzdFfDrvZa1SNIICG4Y+hVH3Cp8L76PeVcb8PPuOJr6I+NLJxeenxex/6HKpjvcv96zR0V8SvH0OwrBPqyqcZnoX4jf3V3Ae+8DM0t8O+9HJVuHywQBAEBlpZjG9jwASxwdY7DlN7H4LmUdZNHcJ6klLseZO1fDWufJnbNkHQxoGUe43v796rRwVKjk1mXZ6TxEp6yeXyJPhtSxy01PWtY1j5bNkDRYOLml1/aC1wv6xuUOElKNkqm80txZ0jXGdMMQlk3v8AIy1dJT4VBEX08c9TML/4gzMZYAmzfVmA3nU36F5Gc8TN5Syiuw6nXVgqouUVKb7dyNmvkZUYRJOYKdjyQLxxhtrTNboduz1riCcMUoZtr/BLbJW4B2OKT+S/7GlwVw2JtJJVMhZU1DTpEdRGAdCWdJsM3wAtqpMTZJ2qtvVj29pDgqIRodyjry7Ozw+voajOHda4gZIHA6CPkiQb6AAA3XbwNSWeb8yJaVvbyyT+WRl4b4XDHFDMI2wTSefTgiw0POAGyxAGm8dN15hLZSlKGeaXWdaRorjCNiWrJ70aNLwXEtK+oZUsPJsLnMym7SG5i0nf61JLFatircd5DDAKdLtjPct32N7gTg1HWNe2RkvKMGYuD7NIJsABvUeLutqacWsmTaPw1F8WpJ5o1+LyYGpbE6OJ7Zbk52BxGRjnDKTs9a6xy/49ZNpo40XP/m5NpNP7Ijcep71s0bABeYtaBoBd1hs2BTUyypUn2FbEwzxMox7cjzwkooaed0UTpHCOzXF9tX/xZbW02D3Fe0TlOGtLrPMZVCq1whns7e0wQYvVRtDWVM7WjY1srwB7ADounTW3m4ryI44i6KyjNpd7Nvg1K59dA5znOcZWkuJJJN9pJ2qPEJKmSXYTYOTliYNvN5khxkenP+4z8lFgPcrvJ9LfEeCJbix/y6z7rPykUOkP5Q/ews6H/jZ4fcoIWmYZeZJTQYZC6EhstS675AOdls42B6LANHvPSVmpctiWp7o9RtybwuDjKvZKW99Zk4F1b8QbNTVLjK3Jma52rmG+W4cdb6g+5eYuCocbK9h1o+yWKjKm7asvEoj2ZSQeg2+BWknmszDksnkXrjZ/zIPuv/NqzdG7pG3pr+UPH7HrjJ/yKL7p/SxMB/Of72nul/d1/vUigrTMI6FxS/6r8L/cWVpL+vj9je0J/fw+5f5p2MF3va0b3ED81mKLe5G5KUY73kfIKhkgux7HDe1wd+SOLW9CM4y3PM1sZxBtPE97g8gA+a0no37B7yF3VW5ySRHfaqoOTKtxW1rTTui52Zryb20sQOkbNh2226XV3SMHrqXyM7RFidTh2MuznAC5IA3lZxrt5GCGuhebNljcdwe0n4BdOElvRwrISeSaI7hj6FUfcKlwvvo95Bjfh59xxNfRHxpZOLz0+L2P/Q5VMd7l/vWaOiviV4+h2FYJ9WVTjM9C/Eb+6u4D33gZmlvh33o5Ktw+WCAIAgNzCY4HSAVEj2R2N3NFzfo0sVHa5qPsLNk1EanPK15InPAcG65U9n/xVbXxXCv3xL3JYDjfl/g2eFGL0b6KGmgle8xPB5zC05Q14uSQBtcFzh6rVc7JrLNfg7xuIolh41VvPJ/Zm7jGLYbXxwctNNHIxuoZGTznBuYXsb6jRRVVX0SlqJNMnvvwuKjHlJNNdn+iUr4KKmoG08s0rI5TdpLP8TzxJqy2nQNR0qGErbL3ZFJteXYWbY4erDKqcmk/PfmQOFS4ZSyCSKvqmuG3/CNnDpa4ZdQrNixFkdWUF++JRplhKZa0LH5f4JKLhLhIqXzCJ7ZCP87k7tzG93Bl9Cb7ba6++J4bE8mot7OwsLG4JXOaWT7cv30IitZhczzJJX1b3u2kx/8AHQeoKeDxEFlGCy/fmVbFg7Ja07G3+/I2Ycbw+jppIYTNPyx5wcMnNIDXC9hbm3ta+pXDputsU55LIkjisLRS6685Z+Hf9Bg+MYdQMkfA+okkkbYMe0CxFyA4gAbTrYnZoltN9zSmkkhRicLhoylW22+pmPg/V4VBKyoEtQx4v/hFmZrS5paQHNGoF9Nd111fDETi4ZJrtOcLZg65q1Np9n6it4zWB9VLLG42dIXtNrfxXBsVbqhlWoy7DOxFqlfKcO3NE7U1uGVh5WfwiCYgZ+TAcxzgLZgLG2z1e/aq0YYipasMmvqXpW4PEPXszjLry3GLwLBut1XZ/wDFe6+K4V++JzyWA43++Bs4b9DwSslFTVOMZzAGPQkbL81cWc5nFxcVt/e0kq5jVNTU3s/ew84limH18z5J/CISNGloDszANM41s699nQRuXtdV9MVGGTPLb8LiZuVmcezu+e/abeG45h+HxTeDvmmfIBo9tm3aDlvoNOcbriyi6+S10kkS1YnC4WEuSbk32/qIyKHBnDM6WsZfUxWBt/KH21HrupnLFLYkn8ytGOAftOUl8v1G5imMYfWsjiJnpmwaRnKJGltgOe0G+bm7/fqo66bqW5LKWe/qJbsRhsRFQbcFHd1rxPOHYzR4cx/gz31E0gtncwxsaB/Kdem/rt0L2dNt7WutVLxZ5ViaMJF8k9aT68skasdPg7xmM9XGTrkyh2X1Bwabj1rtyxS2ZJ/veRqGBltcpL5fqMnD/G4Kx8RhcXBjXA3aW6ki232LzBUzqT1jrSeKrvcXB55HrhpjdPUxUzYnlxjBDrtItdrR07dhXmEonXKTkt40jiq7oQUHu/wVJXjKOhcUv+q/C/3FlaS/r4/Y3tCf38PudDWWbxGYhgNNOczowH9EjOZIDvD26/FTQvnDYns7Oogsw1Vm1rb2rY/Mhamavw67i41dMNpdYTRjeT/GPX+SsRVN+xezL6P8FOcsRhdr9uH/ANL8/u4xw8IZas8lh0LWNGr5ntDWsza6MG11779b6W1Xrw8avavfgcxxc73qYZZLrb3LwJSj4MRXDqh76qT60pu0H+SLY0fFQyxMt0Fqr5fkswwcd9j13893gtxNsaALAAAdA0CrZ5ltLLcRHDH0Ko+4VPhffR7ytjfh59xxNfRHxpZOLz0+L2P/AEOVTHe5f71mjor4lePodhWCfVlU4zPQvxG/uruA994GZpb4d96OSrcPlggCAIAgCAIDPRVckL2yRuyvbqDYG2lthuOlczgprVluO67JVyUo70e8RxCaofnlkL3bLm2gHQANAPUF5CuMFqxWSPbbp2y1pvNmquyMIAgCAIAgCAIAgCAIAgCAIAgCAIAgCA6FxSnWq/D/ANxZekv6+P2N7Qn9/D7nQ1lG8RmNYnJT5MlNNPnJB5MXy2Gl/b+x981VannnJLvK990q8soOWfYQLMBq6yQPrXZYCS7wZsh5p0yhxA5w0Ow6dFrkKy766o5Vfy7SksLdfLO9+zw5+ps4vwV5zZaItp5hoS05WFltbsANzcDd672XFWK2ONvtL6kl2B2qdHsy+mXdkZsKxWra6KCejlzea6Zrg6Mho0eXbz0g6/kubKq2nOEvDrO6b7k412Qefb1d/iWJVS8Q3DI/9FUfcP5hWML76PeVcd8PPuOJr6E+NLLxd+nRex/6CqmO9yzR0V8SvH0OwLBPqyqcZnoX4jf3V3Ae+8DM0t8O+9HJVuHywQBAEBtYZRGokbG1zGuebAvJAJOwXAOp2LiyahHWZLTU7ZqCaWfaSEPByV874BLT542lzjndlGU2cC7LoR0qJ4mKgptPJliOCnK11KSzXl6Gi7DzllcJISISAbP8/MbAxg+cFJym1LJ7f3aQuh5Sea9n69xp3UhAEAQErSYG98bZHS08TXkhhlflz5TZ2UAHQHS5soJXqMtVJtrsLVeElKCm5JJ7s3vNTFKF9NK6J+XMy17G41AcLH2EKSuxWRUkRXUyqm4S3o1V2RBAZKeLO4NzMbc2zONmj2kXXMnkszqEdaWWeRt12FvgnMEjow4EAuzHIMwBBLrbLEdC4hapw11/klsw8q7eSk1n9DNieBvppWxSSwBzttnkhl7WLzbQWN+lc13qyLlFMkuwkqpqEpLN/TvMGMYY+lk5N743OsCcji619QDcDW1j7wuqrVZHWSI8Rh5Uy1ZNN/I0bqUgNnEKN0D8jnRuNgbscHDnC41HtXEJqazRLbU65arefcay7IggCAXQEl9CzF2RvJvPJcscsjSAy1zck7RuUPLQyzezbkWeaWa2rHJ7M9/URt1MVggCAuPFhWhlU6Mn/NZp63MOYf0zqhpCGdal2M19D26tzg+ten6zqixT6Uj8exQUkLpnMc4NIBAtfnENB19ZClpqds9VMgxF6orc2s0ihVfGTOXf4cETW7nlzifeLW+BWlHR0Mvae0xJ6am37EVkZK3jHlEp5KKMxC2jg7MdNecDprfoXkNHR1fae06s0zJT9hLV+paeC3CdtfnAhcwxgF13Bwu69gD7j0KniMM6cs3nmaWDxqxOeSyyLAqpeKrxk1gjoyzplc1o9gOcn/xt71dwENa3PsM3Stmrh2u3Z9zki3D5UuHFhTl1W51tGRk39biAP6ZvgqGkJZVZdrNbQ8M7m+xHVVin0xVOMz0L8Rv7q7gPfeBmaW+Hfejkq3D5YIAgCAkeDvpdN/8ANH+sKK/3Uu5+hPhffw/9l6lsxOKKcV0NMXidsrpJAbXnaHHOxttbNJ0HTYb9KNblBwnZuyyXy/2a1qhYra6f5Jtv57dq8P3eQuEyF2HVzTYhhhLdBcF8tnWO3XKFYtWV8H25+hTok3hLYvqy+rJLEsXlijoHs5MPkj5zzEwuIDgLXI0Hssoa6YylYnuT7WWrsROEaZLLNra8kbL6Zra3EOTa1j2taY5OTztjc/Jm5jQTd2Y6gG2pXGs3TXrbV1rtJNRLEXaqyaSyeWeWeXV8+3IheF9c54gjc4udGznv5Mxh7ydrQ4NJ00vbVWMLBLWktz3bcylpC1yUIPelt2ZbfJCCuibBDFWUznMs50UsbwHhj3HNzdjucDtt7EcJOcpVS29a6hG2CqjXfDNb01v2kgcOkpJapwqWtjj5MGd8fKy88Asa1p2HUAnTYPdFykbYwTjteezcixyM6LLGp5JZbWs3t6vySDXjwrDpGua8zMc17+TDOVAOhczoKiy/47E+p7PkWM1y1Mlt1k83lvIfCHnJiTNMoY9wFho7Na9+jQKxattT7ipQ3q3x6smfMXrH0kdLFAGBksDJHkxtfyr33zBxcDcDQW9fsSqCtlKU96eXdkc32yohXCtbHFN7M82zT4fenz/9v/1MUmC9zH962Q6S+Kl4eiMvGEP+scehzGEesZALj3grzA+68Wd6UX/keCJ101qzEGlrHNbS58rmhwzxwxgX6elwtdVlH/irf/bLzbLrm1iLlvWpn4pIiKivfLh4ldyfKRVQDHCNjcrRHmDbNAFr62IU8a1G/VW5x2+ZVldKeFVj3qezYuwm5KrLiD4OY0VELQ12RvMmMd2O1G+4t6wqyhnQp9j+mZddmWKde7Wj8t+Ww1cEgA8Do5mjnl8z2FrbhozOijJtsLmFxvvtsXdsv52w6skvu/sRYeOXJ4ezrzbXnkvNZmlW4jTyQzsknErrXia2l5LknNOwEbG9BBUkK5xnFxWXbtzzIrbqp1zjOWb6vZyyPfCHE3NbSjJGeXp4zKRG3O8Fxu0G3Nvr5ttT7F5RUm57dzeXYe4q9pVrJe1FZ7Nr+X+jPis/LRTupqiF0cYDjA6nEb4GhwtkNtSCLH1X9S5rjqyirIvN9eeeZ3dNzhJ1STS/rlk13dxIw1Lm1JIyjPh4kdZrRd4BIds/mKicU69vHkWIzau2ddefiQOCV0lVBVQEtMrmmVhDG3dY3lYLDpGy3rVm6uNc4T6tz+xRw90767K3/LLNbPNGpwtq3Xjp7tPIMa15DWjNLbn6gbBfL/2lSYaCydnb6EOPteaq4Vt7/wDG4r6tGeZ6OqfDIyRhs5jg4e0G+vqXM4qUXF9Z3XY65Kcd6O34JisdXC2Vmw7R0tcPOafZ3HpXzltTqm4s+zw98bq1OJ54RUnLUs7LXLo3W+8Bdv8AUBe0T1LIv5nmJr5SmUe1HE4KKaRpcyKVzRtc1jnAe0gL6FzjF5Nnx0abJLOMW13COhmc3O2KUsH8QY4t0284CyOcU8m9oVNjjrKLy7jpfFdS5aZ8ltZJDb7rAAP65lkaRlnYl2I+i0PXq0uXay4k21KoGscd4cY6Kyo5hvFFdrPX9Z/vsPcAt7B0clDbvZ8npHFcvb7O5bF+Suq2Z51Liww0x07pSNZnafcZcD+pd/RY2kLNaaiuo+m0RTqVOb/t6L9Zc1nmsVTjM9C/Eb+6u4D33gZmlvh33o5Ktw+WCAIAgNihrZIHiSMgOGwlrXW9gcCL+tcThGa1ZbiSq2VUtaO82Ppqo5YT8oBKL88MYNoIN2gWJsTqQueRhqamWwk51bynK5+13I9jHqnLIzO3LMSXjko+cSLfV09Vtm0LzkK808t27az3nduUo57Jb9i/Amx+pfyYc9hERuwclFzbC31dRrsKLD1rPJb/AJv8nssZbLLN7t2xfgkqHhLflTO+ZssmUCeFrA8NYb5SBl0OmoN9BfYFDPDZZKCWS6nnl9yxXjs9Z2N6zy2rLPZ1dRrcIcbbURxRtMzxFmPKzEGRxfbTS9mi28/0XdFLhJyeSz6luI8XilbGMFm8ut79pgp+EVXGxjGyjKzzQY43Zdb6FzTY67V1LD1ybbW/vI4Y26MVFPYvkvwY4MbqWOkcJSTL5+YNeH22ZmvBGnRpoupUVtJZbtxzHF2xk5J79/X6nqbHqp/Jl0xJidmYbNu03vo617fy7Oiy8VFazyW89ljLpZZy3PNfv23GZ3CmtJceW84EOHJx5XX23ZlsT67XXPNauz1O+f4jP+X0X4NeDHKlkYjbKQ1t8t2tJZfbkeRdnuIXTorctZo4ji7ox1E9np3PevAw4liMtS/PK7M61r5WtuBsvlAv7Su6641rKO4juunbLWm82bdNwkq42tY2XRmjczGPLRua5wJHxUcsNXJttb+8lhjb4RUVLd8k/sYaLGqiEyFkgvLfOXMZIX32gl4OhvqOldTphLJNbt3Uc14q2ttxe/fsT9T7HjdQ2Pkg5nJ5s+XkoiMwOa5Jbrr/AE02aI6IOWt197/J6sXaoamzLfuX4PNdjNRM9skjwXstlcGMaRY3HmgXtYbUhTCCcUtjPLMVbZJTk9q+SMdTic0kvLOkcZbg5xZpBaABbLa2wbF7GuEY6iWw5nfZOzlG/a7TYqsfqpWua6QWf59o42F9tec5rQT7yuY4euLTS3d5JPGXTTTe/fsS+x8q8cqZeTzvaeSILCI42FuXzQC1o0G7YkaIRzyW/wCbPJ4u2eWs927YvweqrhBVShzXSNs4hzrRxtzkG4z5WjNr0G6Rw9cXml9Wezxl0003v+S+uzae38JKsvbJyozsaWAiOMcw7WkBtnN02G9uheLDV5OOWx9568de5KWe1bNy/B6wbFmQyuqHhxlaLxhgayPMQWkvDbWaAdjRqvLanKKgt3X2nuHxEYWO2X8urLJLx/wRMshcS5xJLiSSekk3JU6SSyRUlJybbPC9PAgJbg7j81FJmZq0+fGTo4fsdx/PYoL6I3RyZawuLnh5Zx3daOr4HwkpqwDk3gP6Y3aPG/T+IesXWJdh7Kn7S2dp9Rh8ZVevZe3s6yXAUBaDWgbBZAa9bWw07c0kjGN3k2v7B0n1BdwhKbyisyOyyFazk8kc04X8NHVIMUGZkR0c46OkG7+Vvq6enctfC4JV+1Pf6Hz2O0m7VqV7I+v+CnK+ZBJcH8IfWTtibex1e76rB5x9vQPWQob7lVByZZwuHlfYoLx7jt9PA2NjWNFmtAaBuAFgF87KTk82fYxiopRW5GReHRVOMz0L8Rv7q7gPfeBmaW+Hfejkq3D5YIAgCAIAgCAIAgCAIAgCAIAgCAIAgCAIAgCAIAgCAIAgCAIAgPoKDPIlqThPXRCzamW25xD/ANd1BLDVS3xLcMdiIbFN+vqZpeGGIOFjUv8Ac1jf6tAXKwdK/qdvSWJf9/T8EPUVD5HZnve931nOLj8Sp4xUVklkU5zlN5yebMS6OTbwzDpamQRxNLnH4AdJcegetcWWRrjrSJaaZ3T1ILadi4MYBHQxZW857tXv+sdw3NHQO9YGIvldLN7j63CYSOHhqrf1smFAWggKpxmehfiN/dXcB77wMzS3w770clW4fLBAEAQBAEAQBAEAQBAEAQBAEAQBAEAQBAEAQBAEAQBAEAQBAEAQBAEBlp6d8hysY97tzWlx+AXMpKKzbyOoQlN5RWZbMF4v6mUgzEQs3aOefYBoPefcqVuPhHZDa/oauH0RbPbZ7K+v7+5HRcHweCkZkiYGjpO1zjvc7pWTbdOx5yZv0YeumOrBG+oyYIAgMFZRxTNyyMa9t75XC4uNhsV1GcovOLyOJ1xmspLNGj4tUPVIPkCk5zbxMh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Hi1Q9Ug+QJzm3iY5nRwLyPTODtENlJT9m0/mEeIt4n5nqwlC/ovJEhFC1gs1rWjcAAPgFE23vJ1FLYj2vD0IAgCAIAgCAIAgCAIAgCAIAgCAIAgCAIAgCAIAgCAIAgCAIAgCAIAgCAIAgCAIAgCAIAgCAIAgMFSbFhsdHdAJ/hcNgQH3wlu5/Zv7kA8Jbuf2b+5APCW7n9m/uQDwlu5/Zv7kA8Jbuf2b+5APCW7n9m/uQDwlu5/Zv7kA8Jbuf2b+5APCW7n9m/uQDwlu5/Zv7kA8Jbuf2b+5APCW7n9m/uQDwlu5/Zv7kA8Jbuf2b+5APCW7n9m/uQDwlu5/Zv7kA8Jbuf2b+5APCW7n9m/uQDwlu5/Zv7kA8Jbuf2b+5APCW7n9m/uQDwlu5/Zv7kA8Jbuf2b+5APCW7n9m/uQDwlu5/Zv7kA8Jbuf2b+5APCW7n9m/uQDwlu5/Zv7kA8Jbuf2b+5APCW7n9m/uQDwlu5/Zv7kA8Jbuf2b+5APCW7n9m/uQDwlu5/Zv7kA8Jbuf2b+5APCW7n9m/uQDwlu5/Zv7kB4fIHOZYP0dfVjgPMcNpHrQGygCAIAgCAIAgCAIAgCAIAgCAIAgCAIAgCAIAgCAIAgCAIAgCAIAgCAIAgCAIAgCAIAgCAIAgCAIAgCAIAgCAIAgCAIAgCAIAgNLE2zEM5I2OY3PRl5N//AOsuutjY2NrEDVAkDrgSkc0m5ddoBbzbZiH6ZtgvzTe5OoHt3LWaefYueXbCQ10l2c07SG9HQL+xAYPC582W7s1xdoDTaOwJedz9TpsuLWOlwJWkLy0Z9tz6iW5jlJA6S2xPr3IDMgCAIAgCAIAgCAIAgCAIAgCAIAgCAIAgCAIAgCAIAgCAIAgCAIAgCAIAgCAIAgCAIAgCAIAgCAIAgCAIAgCAIAgCAIAgCAIAgP/Z">
            <a:hlinkClick r:id="rId2"/>
          </p:cNvPr>
          <p:cNvSpPr>
            <a:spLocks noChangeAspect="1" noChangeArrowheads="1"/>
          </p:cNvSpPr>
          <p:nvPr/>
        </p:nvSpPr>
        <p:spPr bwMode="auto">
          <a:xfrm>
            <a:off x="233363" y="-2262188"/>
            <a:ext cx="9258300" cy="47529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pic>
        <p:nvPicPr>
          <p:cNvPr id="512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47125"/>
            <a:ext cx="3438525" cy="1323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446039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 y="-10551"/>
            <a:ext cx="8229600" cy="1143000"/>
          </a:xfrm>
        </p:spPr>
        <p:txBody>
          <a:bodyPr>
            <a:normAutofit/>
          </a:bodyPr>
          <a:lstStyle/>
          <a:p>
            <a:pPr algn="l"/>
            <a:r>
              <a:rPr lang="en-US" sz="1800" dirty="0" smtClean="0"/>
              <a:t>Page 14</a:t>
            </a:r>
            <a:endParaRPr lang="ar-SA" sz="18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2151" y="1219200"/>
            <a:ext cx="7072312" cy="55105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819665" y="737968"/>
            <a:ext cx="1742785" cy="369332"/>
          </a:xfrm>
          <a:prstGeom prst="rect">
            <a:avLst/>
          </a:prstGeom>
        </p:spPr>
        <p:txBody>
          <a:bodyPr wrap="none">
            <a:spAutoFit/>
          </a:bodyPr>
          <a:lstStyle/>
          <a:p>
            <a:r>
              <a:rPr lang="en-GB" b="1" dirty="0">
                <a:latin typeface="Times New Roman"/>
              </a:rPr>
              <a:t>Plural Endings:</a:t>
            </a:r>
            <a:endParaRPr lang="ar-SA" dirty="0"/>
          </a:p>
        </p:txBody>
      </p:sp>
      <p:pic>
        <p:nvPicPr>
          <p:cNvPr id="5" name="Picture 4" descr="https://encrypted-tbn3.gstatic.com/images?q=tbn:ANd9GcQX5ykCB4m9GwqCrczzfGIL_ZiOnpe69OjMPrNwX-Q1y_kID5JD7Q">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147418"/>
            <a:ext cx="1181100" cy="1181101"/>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990600" y="1328519"/>
            <a:ext cx="6781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9489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tx2">
                    <a:lumMod val="60000"/>
                    <a:lumOff val="40000"/>
                  </a:schemeClr>
                </a:solidFill>
                <a:latin typeface="Vijaya" panose="020B0604020202020204" pitchFamily="34" charset="0"/>
                <a:cs typeface="Vijaya" panose="020B0604020202020204" pitchFamily="34" charset="0"/>
              </a:rPr>
              <a:t>Course Policies</a:t>
            </a:r>
            <a:endParaRPr lang="ar-SA" b="1" dirty="0">
              <a:solidFill>
                <a:schemeClr val="tx2">
                  <a:lumMod val="60000"/>
                  <a:lumOff val="40000"/>
                </a:schemeClr>
              </a:solidFill>
              <a:latin typeface="Vijaya" panose="020B0604020202020204" pitchFamily="34" charset="0"/>
            </a:endParaRPr>
          </a:p>
        </p:txBody>
      </p:sp>
      <p:sp>
        <p:nvSpPr>
          <p:cNvPr id="6" name="Rectangle 5"/>
          <p:cNvSpPr/>
          <p:nvPr/>
        </p:nvSpPr>
        <p:spPr>
          <a:xfrm>
            <a:off x="609600" y="2209800"/>
            <a:ext cx="7848600" cy="2300630"/>
          </a:xfrm>
          <a:prstGeom prst="rect">
            <a:avLst/>
          </a:prstGeom>
        </p:spPr>
        <p:txBody>
          <a:bodyPr wrap="square">
            <a:spAutoFit/>
          </a:bodyPr>
          <a:lstStyle/>
          <a:p>
            <a:pPr marL="342900" lvl="0" indent="-342900" fontAlgn="base">
              <a:lnSpc>
                <a:spcPct val="90000"/>
              </a:lnSpc>
              <a:spcBef>
                <a:spcPct val="20000"/>
              </a:spcBef>
              <a:spcAft>
                <a:spcPct val="0"/>
              </a:spcAft>
              <a:buClr>
                <a:srgbClr val="003366"/>
              </a:buClr>
              <a:buSzPct val="75000"/>
              <a:buFont typeface="Wingdings" pitchFamily="2" charset="2"/>
              <a:buChar char="l"/>
            </a:pPr>
            <a:r>
              <a:rPr lang="en-US" altLang="ar-SA" sz="2800" kern="0" dirty="0">
                <a:latin typeface="Aparajita" panose="020B0604020202020204" pitchFamily="34" charset="0"/>
                <a:cs typeface="Aparajita" panose="020B0604020202020204" pitchFamily="34" charset="0"/>
              </a:rPr>
              <a:t>Attendance is MANDATORY.</a:t>
            </a:r>
          </a:p>
          <a:p>
            <a:pPr marL="342900" lvl="0" indent="-342900" fontAlgn="base">
              <a:lnSpc>
                <a:spcPct val="90000"/>
              </a:lnSpc>
              <a:spcBef>
                <a:spcPct val="20000"/>
              </a:spcBef>
              <a:spcAft>
                <a:spcPct val="0"/>
              </a:spcAft>
              <a:buClr>
                <a:srgbClr val="003366"/>
              </a:buClr>
              <a:buSzPct val="75000"/>
              <a:buFont typeface="Wingdings" pitchFamily="2" charset="2"/>
              <a:buChar char="l"/>
            </a:pPr>
            <a:r>
              <a:rPr lang="en-US" altLang="ar-SA" sz="2800" kern="0" dirty="0" smtClean="0">
                <a:latin typeface="Aparajita" panose="020B0604020202020204" pitchFamily="34" charset="0"/>
                <a:cs typeface="Aparajita" panose="020B0604020202020204" pitchFamily="34" charset="0"/>
              </a:rPr>
              <a:t>You </a:t>
            </a:r>
            <a:r>
              <a:rPr lang="en-US" altLang="ar-SA" sz="2800" kern="0" dirty="0">
                <a:latin typeface="Aparajita" panose="020B0604020202020204" pitchFamily="34" charset="0"/>
                <a:cs typeface="Aparajita" panose="020B0604020202020204" pitchFamily="34" charset="0"/>
              </a:rPr>
              <a:t>must bring your </a:t>
            </a:r>
            <a:r>
              <a:rPr lang="en-US" altLang="ar-SA" sz="2800" kern="0" dirty="0" smtClean="0">
                <a:latin typeface="Aparajita" panose="020B0604020202020204" pitchFamily="34" charset="0"/>
                <a:cs typeface="Aparajita" panose="020B0604020202020204" pitchFamily="34" charset="0"/>
              </a:rPr>
              <a:t>notebook and take lecture notes.</a:t>
            </a:r>
          </a:p>
          <a:p>
            <a:pPr marL="342900" lvl="0" indent="-342900" fontAlgn="base">
              <a:lnSpc>
                <a:spcPct val="90000"/>
              </a:lnSpc>
              <a:spcBef>
                <a:spcPct val="20000"/>
              </a:spcBef>
              <a:spcAft>
                <a:spcPct val="0"/>
              </a:spcAft>
              <a:buClr>
                <a:srgbClr val="003366"/>
              </a:buClr>
              <a:buSzPct val="75000"/>
              <a:buFont typeface="Wingdings" pitchFamily="2" charset="2"/>
              <a:buChar char="l"/>
            </a:pPr>
            <a:r>
              <a:rPr lang="en-US" altLang="ar-SA" sz="2800" kern="0" dirty="0" smtClean="0">
                <a:latin typeface="Aparajita" panose="020B0604020202020204" pitchFamily="34" charset="0"/>
                <a:cs typeface="Aparajita" panose="020B0604020202020204" pitchFamily="34" charset="0"/>
              </a:rPr>
              <a:t>Studying by medical </a:t>
            </a:r>
            <a:r>
              <a:rPr lang="en-US" altLang="ar-SA" sz="2800" kern="0" dirty="0">
                <a:latin typeface="Aparajita" panose="020B0604020202020204" pitchFamily="34" charset="0"/>
                <a:cs typeface="Aparajita" panose="020B0604020202020204" pitchFamily="34" charset="0"/>
              </a:rPr>
              <a:t>dictionary </a:t>
            </a:r>
            <a:r>
              <a:rPr lang="en-US" altLang="ar-SA" sz="2800" kern="0" dirty="0" smtClean="0">
                <a:latin typeface="Aparajita" panose="020B0604020202020204" pitchFamily="34" charset="0"/>
                <a:cs typeface="Aparajita" panose="020B0604020202020204" pitchFamily="34" charset="0"/>
              </a:rPr>
              <a:t>will make this subject easier.</a:t>
            </a:r>
            <a:endParaRPr lang="en-US" altLang="ar-SA" sz="2800" kern="0" dirty="0">
              <a:latin typeface="Aparajita" panose="020B0604020202020204" pitchFamily="34" charset="0"/>
              <a:cs typeface="Aparajita" panose="020B0604020202020204" pitchFamily="34" charset="0"/>
            </a:endParaRPr>
          </a:p>
          <a:p>
            <a:pPr marL="342900" lvl="0" indent="-342900" fontAlgn="base">
              <a:lnSpc>
                <a:spcPct val="90000"/>
              </a:lnSpc>
              <a:spcBef>
                <a:spcPct val="20000"/>
              </a:spcBef>
              <a:spcAft>
                <a:spcPct val="0"/>
              </a:spcAft>
              <a:buClr>
                <a:srgbClr val="003366"/>
              </a:buClr>
              <a:buSzPct val="75000"/>
              <a:buFont typeface="Wingdings" pitchFamily="2" charset="2"/>
              <a:buChar char="l"/>
            </a:pPr>
            <a:r>
              <a:rPr lang="en-US" altLang="ar-SA" sz="2800" kern="0" dirty="0">
                <a:latin typeface="Aparajita" panose="020B0604020202020204" pitchFamily="34" charset="0"/>
                <a:cs typeface="Aparajita" panose="020B0604020202020204" pitchFamily="34" charset="0"/>
              </a:rPr>
              <a:t>You are responsible for all notes given in class.  These notes are in addition to anything in the textbook.</a:t>
            </a:r>
          </a:p>
        </p:txBody>
      </p:sp>
      <p:pic>
        <p:nvPicPr>
          <p:cNvPr id="5124" name="Picture 4" descr="https://encrypted-tbn3.gstatic.com/images?q=tbn:ANd9GcQX5ykCB4m9GwqCrczzfGIL_ZiOnpe69OjMPrNwX-Q1y_kID5JD7Q">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147418"/>
            <a:ext cx="1181100" cy="1181101"/>
          </a:xfrm>
          <a:prstGeom prst="rect">
            <a:avLst/>
          </a:prstGeom>
          <a:noFill/>
          <a:extLst>
            <a:ext uri="{909E8E84-426E-40DD-AFC4-6F175D3DCCD1}">
              <a14:hiddenFill xmlns:a14="http://schemas.microsoft.com/office/drawing/2010/main">
                <a:solidFill>
                  <a:srgbClr val="FFFFFF"/>
                </a:solidFill>
              </a14:hiddenFill>
            </a:ext>
          </a:extLst>
        </p:spPr>
      </p:pic>
      <p:cxnSp>
        <p:nvCxnSpPr>
          <p:cNvPr id="4" name="Straight Connector 3"/>
          <p:cNvCxnSpPr/>
          <p:nvPr/>
        </p:nvCxnSpPr>
        <p:spPr>
          <a:xfrm>
            <a:off x="990600" y="1328519"/>
            <a:ext cx="6781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3129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70C0"/>
                </a:solidFill>
                <a:latin typeface="Vijaya" panose="020B0604020202020204" pitchFamily="34" charset="0"/>
                <a:cs typeface="Vijaya" panose="020B0604020202020204" pitchFamily="34" charset="0"/>
              </a:rPr>
              <a:t>Course Objectives</a:t>
            </a:r>
            <a:endParaRPr lang="ar-SA" dirty="0">
              <a:solidFill>
                <a:srgbClr val="0070C0"/>
              </a:solidFill>
              <a:latin typeface="Vijaya" panose="020B0604020202020204" pitchFamily="34" charset="0"/>
            </a:endParaRPr>
          </a:p>
        </p:txBody>
      </p:sp>
      <p:sp>
        <p:nvSpPr>
          <p:cNvPr id="4" name="Content Placeholder 3"/>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5000"/>
              <a:buFont typeface="Monotype Sorts" pitchFamily="2" charset="2"/>
              <a:buChar char="v"/>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1"/>
              </a:buClr>
              <a:buSzPct val="10000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5000"/>
              <a:buFont typeface="Monotype Sorts" pitchFamily="2" charset="2"/>
              <a:buChar char="u"/>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accent2"/>
              </a:buClr>
              <a:buSzPct val="100000"/>
              <a:buChar char="–"/>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accent2"/>
              </a:buClr>
              <a:buSzPct val="100000"/>
              <a:buChar char="–"/>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accent2"/>
              </a:buClr>
              <a:buSzPct val="100000"/>
              <a:buChar char="–"/>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accent2"/>
              </a:buClr>
              <a:buSzPct val="100000"/>
              <a:buChar char="–"/>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accent2"/>
              </a:buClr>
              <a:buSzPct val="100000"/>
              <a:buChar char="–"/>
              <a:defRPr sz="2000">
                <a:solidFill>
                  <a:schemeClr val="tx1"/>
                </a:solidFill>
                <a:effectLst>
                  <a:outerShdw blurRad="38100" dist="38100" dir="2700000" algn="tl">
                    <a:srgbClr val="000000"/>
                  </a:outerShdw>
                </a:effectLst>
                <a:latin typeface="+mn-lt"/>
              </a:defRPr>
            </a:lvl9pPr>
          </a:lstStyle>
          <a:p>
            <a:pPr>
              <a:buFont typeface="Wingdings" panose="05000000000000000000" pitchFamily="2" charset="2"/>
              <a:buChar char="ü"/>
            </a:pPr>
            <a:r>
              <a:rPr lang="en-US" altLang="ar-SA" sz="2800" dirty="0">
                <a:effectLst/>
                <a:latin typeface="Aparajita" panose="020B0604020202020204" pitchFamily="34" charset="0"/>
                <a:cs typeface="Aparajita" panose="020B0604020202020204" pitchFamily="34" charset="0"/>
              </a:rPr>
              <a:t>Apply basic principles of medical word building.</a:t>
            </a:r>
          </a:p>
          <a:p>
            <a:pPr>
              <a:buFont typeface="Wingdings" panose="05000000000000000000" pitchFamily="2" charset="2"/>
              <a:buChar char="ü"/>
            </a:pPr>
            <a:r>
              <a:rPr lang="en-US" altLang="ar-SA" sz="2800" dirty="0">
                <a:effectLst/>
                <a:latin typeface="Aparajita" panose="020B0604020202020204" pitchFamily="34" charset="0"/>
                <a:cs typeface="Aparajita" panose="020B0604020202020204" pitchFamily="34" charset="0"/>
              </a:rPr>
              <a:t>Correctly pronounce medical terms.</a:t>
            </a:r>
          </a:p>
          <a:p>
            <a:pPr>
              <a:buFont typeface="Wingdings" panose="05000000000000000000" pitchFamily="2" charset="2"/>
              <a:buChar char="ü"/>
            </a:pPr>
            <a:r>
              <a:rPr lang="en-US" altLang="ar-SA" sz="2800" dirty="0">
                <a:effectLst/>
                <a:latin typeface="Aparajita" panose="020B0604020202020204" pitchFamily="34" charset="0"/>
                <a:cs typeface="Aparajita" panose="020B0604020202020204" pitchFamily="34" charset="0"/>
              </a:rPr>
              <a:t>Define common medical terms.</a:t>
            </a:r>
          </a:p>
          <a:p>
            <a:pPr>
              <a:buFont typeface="Wingdings" panose="05000000000000000000" pitchFamily="2" charset="2"/>
              <a:buChar char="ü"/>
            </a:pPr>
            <a:r>
              <a:rPr lang="en-US" altLang="ar-SA" sz="2800" dirty="0">
                <a:effectLst/>
                <a:latin typeface="Aparajita" panose="020B0604020202020204" pitchFamily="34" charset="0"/>
                <a:cs typeface="Aparajita" panose="020B0604020202020204" pitchFamily="34" charset="0"/>
              </a:rPr>
              <a:t>Relate common medical terms to </a:t>
            </a:r>
            <a:r>
              <a:rPr lang="en-US" altLang="ar-SA" sz="2800" dirty="0">
                <a:solidFill>
                  <a:srgbClr val="FF9900"/>
                </a:solidFill>
                <a:effectLst/>
                <a:latin typeface="Aparajita" panose="020B0604020202020204" pitchFamily="34" charset="0"/>
                <a:cs typeface="Aparajita" panose="020B0604020202020204" pitchFamily="34" charset="0"/>
              </a:rPr>
              <a:t>human anatomy and physiology; common disease states, </a:t>
            </a:r>
            <a:r>
              <a:rPr lang="en-US" altLang="ar-SA" sz="2800" dirty="0" smtClean="0">
                <a:solidFill>
                  <a:srgbClr val="FF9900"/>
                </a:solidFill>
                <a:effectLst/>
                <a:latin typeface="Aparajita" panose="020B0604020202020204" pitchFamily="34" charset="0"/>
                <a:cs typeface="Aparajita" panose="020B0604020202020204" pitchFamily="34" charset="0"/>
              </a:rPr>
              <a:t>and </a:t>
            </a:r>
            <a:r>
              <a:rPr lang="en-US" altLang="ar-SA" sz="2800" dirty="0">
                <a:solidFill>
                  <a:srgbClr val="FF9900"/>
                </a:solidFill>
                <a:effectLst/>
                <a:latin typeface="Aparajita" panose="020B0604020202020204" pitchFamily="34" charset="0"/>
                <a:cs typeface="Aparajita" panose="020B0604020202020204" pitchFamily="34" charset="0"/>
              </a:rPr>
              <a:t>diagnostic tests</a:t>
            </a:r>
            <a:r>
              <a:rPr lang="en-US" altLang="ar-SA" sz="2800" dirty="0">
                <a:effectLst/>
                <a:latin typeface="Aparajita" panose="020B0604020202020204" pitchFamily="34" charset="0"/>
                <a:cs typeface="Aparajita" panose="020B0604020202020204" pitchFamily="34" charset="0"/>
              </a:rPr>
              <a:t>.</a:t>
            </a:r>
          </a:p>
          <a:p>
            <a:pPr>
              <a:buFont typeface="Wingdings" panose="05000000000000000000" pitchFamily="2" charset="2"/>
              <a:buChar char="ü"/>
            </a:pPr>
            <a:r>
              <a:rPr lang="en-US" altLang="ar-SA" sz="2800" dirty="0">
                <a:effectLst/>
                <a:latin typeface="Aparajita" panose="020B0604020202020204" pitchFamily="34" charset="0"/>
                <a:cs typeface="Aparajita" panose="020B0604020202020204" pitchFamily="34" charset="0"/>
              </a:rPr>
              <a:t>Identify the medical terminology in medical record reports.</a:t>
            </a:r>
          </a:p>
        </p:txBody>
      </p:sp>
      <p:pic>
        <p:nvPicPr>
          <p:cNvPr id="5" name="Picture 4" descr="https://encrypted-tbn3.gstatic.com/images?q=tbn:ANd9GcQX5ykCB4m9GwqCrczzfGIL_ZiOnpe69OjMPrNwX-Q1y_kID5JD7Q">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147418"/>
            <a:ext cx="1181100" cy="1181101"/>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990600" y="1328519"/>
            <a:ext cx="6781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4494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latin typeface="Vijaya" panose="020B0604020202020204" pitchFamily="34" charset="0"/>
                <a:cs typeface="Vijaya" panose="020B0604020202020204" pitchFamily="34" charset="0"/>
              </a:rPr>
              <a:t>Course outlines</a:t>
            </a:r>
            <a:endParaRPr lang="ar-SA" dirty="0">
              <a:solidFill>
                <a:srgbClr val="0070C0"/>
              </a:solidFill>
              <a:latin typeface="Vijaya" panose="020B0604020202020204" pitchFamily="34" charset="0"/>
            </a:endParaRPr>
          </a:p>
        </p:txBody>
      </p:sp>
      <p:sp>
        <p:nvSpPr>
          <p:cNvPr id="5" name="Rectangle 4"/>
          <p:cNvSpPr/>
          <p:nvPr/>
        </p:nvSpPr>
        <p:spPr>
          <a:xfrm>
            <a:off x="464234" y="1905000"/>
            <a:ext cx="5943600" cy="3108543"/>
          </a:xfrm>
          <a:prstGeom prst="rect">
            <a:avLst/>
          </a:prstGeom>
        </p:spPr>
        <p:txBody>
          <a:bodyPr wrap="square">
            <a:spAutoFit/>
          </a:bodyPr>
          <a:lstStyle/>
          <a:p>
            <a:r>
              <a:rPr lang="en-US" altLang="ar-SA" sz="2400" dirty="0" smtClean="0">
                <a:latin typeface="Aparajita" panose="020B0604020202020204" pitchFamily="34" charset="0"/>
                <a:cs typeface="Aparajita" panose="020B0604020202020204" pitchFamily="34" charset="0"/>
              </a:rPr>
              <a:t>1</a:t>
            </a:r>
            <a:r>
              <a:rPr lang="en-US" altLang="ar-SA" sz="2800" dirty="0" smtClean="0">
                <a:latin typeface="Aparajita" panose="020B0604020202020204" pitchFamily="34" charset="0"/>
                <a:cs typeface="Aparajita" panose="020B0604020202020204" pitchFamily="34" charset="0"/>
              </a:rPr>
              <a:t>. Basic </a:t>
            </a:r>
            <a:r>
              <a:rPr lang="en-US" altLang="ar-SA" sz="2800" dirty="0">
                <a:latin typeface="Aparajita" panose="020B0604020202020204" pitchFamily="34" charset="0"/>
                <a:cs typeface="Aparajita" panose="020B0604020202020204" pitchFamily="34" charset="0"/>
              </a:rPr>
              <a:t>Elements of a Medical </a:t>
            </a:r>
            <a:r>
              <a:rPr lang="en-US" altLang="ar-SA" sz="2800" dirty="0" smtClean="0">
                <a:latin typeface="Aparajita" panose="020B0604020202020204" pitchFamily="34" charset="0"/>
                <a:cs typeface="Aparajita" panose="020B0604020202020204" pitchFamily="34" charset="0"/>
              </a:rPr>
              <a:t>Word</a:t>
            </a:r>
          </a:p>
          <a:p>
            <a:r>
              <a:rPr lang="en-US" altLang="ar-SA" sz="2800" dirty="0" smtClean="0">
                <a:latin typeface="Aparajita" panose="020B0604020202020204" pitchFamily="34" charset="0"/>
                <a:cs typeface="Aparajita" panose="020B0604020202020204" pitchFamily="34" charset="0"/>
              </a:rPr>
              <a:t>2. Gastrointestinal System</a:t>
            </a:r>
          </a:p>
          <a:p>
            <a:r>
              <a:rPr lang="en-US" altLang="ar-SA" sz="2800" dirty="0" smtClean="0">
                <a:latin typeface="Aparajita" panose="020B0604020202020204" pitchFamily="34" charset="0"/>
                <a:cs typeface="Aparajita" panose="020B0604020202020204" pitchFamily="34" charset="0"/>
              </a:rPr>
              <a:t>3. Respiratory </a:t>
            </a:r>
            <a:r>
              <a:rPr lang="en-US" altLang="ar-SA" sz="2800" dirty="0">
                <a:latin typeface="Aparajita" panose="020B0604020202020204" pitchFamily="34" charset="0"/>
                <a:cs typeface="Aparajita" panose="020B0604020202020204" pitchFamily="34" charset="0"/>
              </a:rPr>
              <a:t>System</a:t>
            </a:r>
          </a:p>
          <a:p>
            <a:r>
              <a:rPr lang="en-US" altLang="ar-SA" sz="2800" dirty="0" smtClean="0">
                <a:latin typeface="Aparajita" panose="020B0604020202020204" pitchFamily="34" charset="0"/>
                <a:cs typeface="Aparajita" panose="020B0604020202020204" pitchFamily="34" charset="0"/>
              </a:rPr>
              <a:t>4. Cardiovascular </a:t>
            </a:r>
            <a:r>
              <a:rPr lang="en-US" altLang="ar-SA" sz="2800" dirty="0">
                <a:latin typeface="Aparajita" panose="020B0604020202020204" pitchFamily="34" charset="0"/>
                <a:cs typeface="Aparajita" panose="020B0604020202020204" pitchFamily="34" charset="0"/>
              </a:rPr>
              <a:t>System</a:t>
            </a:r>
          </a:p>
          <a:p>
            <a:r>
              <a:rPr lang="en-US" altLang="ar-SA" sz="2800" dirty="0" smtClean="0">
                <a:latin typeface="Aparajita" panose="020B0604020202020204" pitchFamily="34" charset="0"/>
                <a:cs typeface="Aparajita" panose="020B0604020202020204" pitchFamily="34" charset="0"/>
              </a:rPr>
              <a:t>5. Musculoskeletal </a:t>
            </a:r>
            <a:r>
              <a:rPr lang="en-US" altLang="ar-SA" sz="2800" dirty="0">
                <a:latin typeface="Aparajita" panose="020B0604020202020204" pitchFamily="34" charset="0"/>
                <a:cs typeface="Aparajita" panose="020B0604020202020204" pitchFamily="34" charset="0"/>
              </a:rPr>
              <a:t>System</a:t>
            </a:r>
          </a:p>
          <a:p>
            <a:r>
              <a:rPr lang="en-US" altLang="ar-SA" sz="2800" dirty="0" smtClean="0">
                <a:latin typeface="Aparajita" panose="020B0604020202020204" pitchFamily="34" charset="0"/>
                <a:cs typeface="Aparajita" panose="020B0604020202020204" pitchFamily="34" charset="0"/>
              </a:rPr>
              <a:t>6. Urinary </a:t>
            </a:r>
            <a:r>
              <a:rPr lang="en-US" altLang="ar-SA" sz="2800" dirty="0">
                <a:latin typeface="Aparajita" panose="020B0604020202020204" pitchFamily="34" charset="0"/>
                <a:cs typeface="Aparajita" panose="020B0604020202020204" pitchFamily="34" charset="0"/>
              </a:rPr>
              <a:t>System</a:t>
            </a:r>
          </a:p>
          <a:p>
            <a:r>
              <a:rPr lang="en-US" altLang="ar-SA" sz="2800" dirty="0" smtClean="0">
                <a:latin typeface="Aparajita" panose="020B0604020202020204" pitchFamily="34" charset="0"/>
                <a:cs typeface="Aparajita" panose="020B0604020202020204" pitchFamily="34" charset="0"/>
              </a:rPr>
              <a:t>7. Female and male Reproductive System</a:t>
            </a:r>
            <a:endParaRPr lang="en-US" altLang="ar-SA" sz="2800" dirty="0">
              <a:latin typeface="Aparajita" panose="020B0604020202020204" pitchFamily="34" charset="0"/>
              <a:cs typeface="Aparajita" panose="020B0604020202020204" pitchFamily="34" charset="0"/>
            </a:endParaRPr>
          </a:p>
        </p:txBody>
      </p:sp>
      <p:pic>
        <p:nvPicPr>
          <p:cNvPr id="4" name="Picture 4" descr="https://encrypted-tbn3.gstatic.com/images?q=tbn:ANd9GcQX5ykCB4m9GwqCrczzfGIL_ZiOnpe69OjMPrNwX-Q1y_kID5JD7Q">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147418"/>
            <a:ext cx="1181100" cy="1181101"/>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990600" y="1328519"/>
            <a:ext cx="6781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3583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pPr algn="l"/>
            <a:r>
              <a:rPr lang="en-GB" sz="2000" dirty="0" smtClean="0"/>
              <a:t>Page 7</a:t>
            </a:r>
            <a:endParaRPr lang="ar-SA" sz="2000" dirty="0"/>
          </a:p>
        </p:txBody>
      </p:sp>
      <p:sp>
        <p:nvSpPr>
          <p:cNvPr id="4" name="Rectangle 3"/>
          <p:cNvSpPr/>
          <p:nvPr/>
        </p:nvSpPr>
        <p:spPr>
          <a:xfrm>
            <a:off x="838200" y="1856935"/>
            <a:ext cx="7315200" cy="1631216"/>
          </a:xfrm>
          <a:prstGeom prst="rect">
            <a:avLst/>
          </a:prstGeom>
        </p:spPr>
        <p:txBody>
          <a:bodyPr wrap="square">
            <a:spAutoFit/>
          </a:bodyPr>
          <a:lstStyle/>
          <a:p>
            <a:r>
              <a:rPr lang="en-GB" sz="2800" b="1" i="1" dirty="0"/>
              <a:t>Define Medical Terminology?</a:t>
            </a:r>
          </a:p>
          <a:p>
            <a:pPr algn="just"/>
            <a:r>
              <a:rPr lang="en-US" dirty="0"/>
              <a:t>Medical terminology is a special vocabulary used by health care professionals for effective and accurate communication. Because it is based mainly on Greek and Latin words, medical terminology is consistent and uniform throughout the world.</a:t>
            </a:r>
            <a:endParaRPr lang="ar-SA" dirty="0"/>
          </a:p>
        </p:txBody>
      </p:sp>
      <p:pic>
        <p:nvPicPr>
          <p:cNvPr id="5" name="Picture 4" descr="https://encrypted-tbn3.gstatic.com/images?q=tbn:ANd9GcQX5ykCB4m9GwqCrczzfGIL_ZiOnpe69OjMPrNwX-Q1y_kID5JD7Q">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147418"/>
            <a:ext cx="1181100" cy="1181101"/>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990600" y="1328519"/>
            <a:ext cx="6781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6920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800" dirty="0" smtClean="0"/>
              <a:t>Page 7</a:t>
            </a:r>
            <a:endParaRPr lang="ar-SA" sz="1800" dirty="0"/>
          </a:p>
        </p:txBody>
      </p:sp>
      <p:sp>
        <p:nvSpPr>
          <p:cNvPr id="4" name="Rectangle 3"/>
          <p:cNvSpPr/>
          <p:nvPr/>
        </p:nvSpPr>
        <p:spPr>
          <a:xfrm>
            <a:off x="363416" y="1524000"/>
            <a:ext cx="8305800" cy="4401205"/>
          </a:xfrm>
          <a:prstGeom prst="rect">
            <a:avLst/>
          </a:prstGeom>
        </p:spPr>
        <p:txBody>
          <a:bodyPr wrap="square">
            <a:spAutoFit/>
          </a:bodyPr>
          <a:lstStyle/>
          <a:p>
            <a:pPr algn="ctr"/>
            <a:r>
              <a:rPr lang="en-GB" sz="2800" b="1" dirty="0" smtClean="0"/>
              <a:t>Medical terminology word Parts or words elements</a:t>
            </a:r>
            <a:endParaRPr lang="en-GB" sz="2800" b="1" dirty="0"/>
          </a:p>
          <a:p>
            <a:r>
              <a:rPr lang="en-US" dirty="0"/>
              <a:t>Words are formed from roots, prefixes, and suffixes.</a:t>
            </a:r>
          </a:p>
          <a:p>
            <a:r>
              <a:rPr lang="en-GB" b="1" dirty="0"/>
              <a:t>1</a:t>
            </a:r>
            <a:r>
              <a:rPr lang="en-GB" b="1" dirty="0" smtClean="0"/>
              <a:t>) Word </a:t>
            </a:r>
            <a:r>
              <a:rPr lang="en-GB" b="1" dirty="0"/>
              <a:t>Root:</a:t>
            </a:r>
          </a:p>
          <a:p>
            <a:r>
              <a:rPr lang="en-US" dirty="0"/>
              <a:t>The fundamental unit of each medical word. This establishes the basic meaning of the word and is the part to which modifying prefixes and suffixes are added.</a:t>
            </a:r>
          </a:p>
          <a:p>
            <a:r>
              <a:rPr lang="en-GB" b="1" dirty="0"/>
              <a:t>2</a:t>
            </a:r>
            <a:r>
              <a:rPr lang="en-GB" b="1" dirty="0" smtClean="0"/>
              <a:t>) A </a:t>
            </a:r>
            <a:r>
              <a:rPr lang="en-GB" b="1" dirty="0"/>
              <a:t>suffix</a:t>
            </a:r>
            <a:r>
              <a:rPr lang="en-GB" dirty="0"/>
              <a:t>:</a:t>
            </a:r>
          </a:p>
          <a:p>
            <a:r>
              <a:rPr lang="en-US" dirty="0"/>
              <a:t>Is a short word part or series of parts added at the end of a root to modify its meaning., such as -</a:t>
            </a:r>
            <a:r>
              <a:rPr lang="en-US" dirty="0" err="1"/>
              <a:t>itis</a:t>
            </a:r>
            <a:r>
              <a:rPr lang="en-US" dirty="0"/>
              <a:t>.</a:t>
            </a:r>
          </a:p>
          <a:p>
            <a:r>
              <a:rPr lang="en-GB" b="1" dirty="0"/>
              <a:t>3</a:t>
            </a:r>
            <a:r>
              <a:rPr lang="en-GB" b="1" dirty="0" smtClean="0"/>
              <a:t>) A </a:t>
            </a:r>
            <a:r>
              <a:rPr lang="en-GB" b="1" dirty="0"/>
              <a:t>prefix</a:t>
            </a:r>
            <a:r>
              <a:rPr lang="en-GB" dirty="0"/>
              <a:t>:</a:t>
            </a:r>
          </a:p>
          <a:p>
            <a:r>
              <a:rPr lang="en-US" dirty="0"/>
              <a:t>Is a short word part added before a root to modify its meaning., such as pre</a:t>
            </a:r>
            <a:r>
              <a:rPr lang="en-US" dirty="0" smtClean="0"/>
              <a:t>.</a:t>
            </a:r>
          </a:p>
          <a:p>
            <a:r>
              <a:rPr lang="en-US" b="1" dirty="0" smtClean="0"/>
              <a:t>4) Combining </a:t>
            </a:r>
            <a:r>
              <a:rPr lang="en-US" b="1" dirty="0"/>
              <a:t>Forms:</a:t>
            </a:r>
          </a:p>
          <a:p>
            <a:r>
              <a:rPr lang="en-US" dirty="0"/>
              <a:t>When a suffix beginning with a consonant is added to a root, a vowel (usually an o) is inserted between the root and the suffix to aid in pronunciation.</a:t>
            </a:r>
          </a:p>
          <a:p>
            <a:r>
              <a:rPr lang="en-US" dirty="0"/>
              <a:t>A combining vowel may be added between a root and a suffix.</a:t>
            </a:r>
            <a:endParaRPr lang="en-US" dirty="0" smtClean="0"/>
          </a:p>
          <a:p>
            <a:endParaRPr lang="ar-SA" dirty="0"/>
          </a:p>
        </p:txBody>
      </p:sp>
      <p:pic>
        <p:nvPicPr>
          <p:cNvPr id="5" name="Picture 4" descr="https://encrypted-tbn3.gstatic.com/images?q=tbn:ANd9GcQX5ykCB4m9GwqCrczzfGIL_ZiOnpe69OjMPrNwX-Q1y_kID5JD7Q">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147418"/>
            <a:ext cx="1181100" cy="1181101"/>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990600" y="1328519"/>
            <a:ext cx="6781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040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800" dirty="0" smtClean="0"/>
              <a:t>Page 8</a:t>
            </a:r>
            <a:endParaRPr lang="ar-SA" sz="1800" dirty="0"/>
          </a:p>
        </p:txBody>
      </p:sp>
      <p:sp>
        <p:nvSpPr>
          <p:cNvPr id="5" name="Rectangle 4"/>
          <p:cNvSpPr/>
          <p:nvPr/>
        </p:nvSpPr>
        <p:spPr>
          <a:xfrm>
            <a:off x="1524000" y="1752600"/>
            <a:ext cx="6019800" cy="1200329"/>
          </a:xfrm>
          <a:prstGeom prst="rect">
            <a:avLst/>
          </a:prstGeom>
        </p:spPr>
        <p:txBody>
          <a:bodyPr wrap="square">
            <a:spAutoFit/>
          </a:bodyPr>
          <a:lstStyle/>
          <a:p>
            <a:r>
              <a:rPr lang="en-US" dirty="0">
                <a:latin typeface="Times New Roman"/>
              </a:rPr>
              <a:t>-Thus, when the suffix </a:t>
            </a:r>
            <a:r>
              <a:rPr lang="en-US" dirty="0">
                <a:latin typeface="Times New Roman"/>
                <a:cs typeface="Times New Roman"/>
              </a:rPr>
              <a:t>–logy, meaning “study of,” is added to the root </a:t>
            </a:r>
            <a:r>
              <a:rPr lang="en-US" dirty="0" err="1">
                <a:latin typeface="Times New Roman"/>
                <a:cs typeface="Times New Roman"/>
              </a:rPr>
              <a:t>neur</a:t>
            </a:r>
            <a:r>
              <a:rPr lang="en-US" dirty="0">
                <a:latin typeface="Times New Roman"/>
                <a:cs typeface="Times New Roman"/>
              </a:rPr>
              <a:t>, meaning “nerve or nervous system,”</a:t>
            </a:r>
          </a:p>
          <a:p>
            <a:r>
              <a:rPr lang="en-US" dirty="0">
                <a:latin typeface="Times New Roman"/>
              </a:rPr>
              <a:t>a combining vowel is added:</a:t>
            </a:r>
          </a:p>
          <a:p>
            <a:r>
              <a:rPr lang="en-US" b="1" dirty="0" err="1">
                <a:latin typeface="Times New Roman"/>
              </a:rPr>
              <a:t>neur</a:t>
            </a:r>
            <a:r>
              <a:rPr lang="en-US" b="1" dirty="0">
                <a:latin typeface="Times New Roman"/>
              </a:rPr>
              <a:t> + o + logy = neurology (study of the nervous system)</a:t>
            </a:r>
            <a:endParaRPr lang="ar-SA" dirty="0"/>
          </a:p>
        </p:txBody>
      </p:sp>
      <p:sp>
        <p:nvSpPr>
          <p:cNvPr id="6" name="TextBox 5"/>
          <p:cNvSpPr txBox="1"/>
          <p:nvPr/>
        </p:nvSpPr>
        <p:spPr>
          <a:xfrm>
            <a:off x="990600" y="1383268"/>
            <a:ext cx="1905000" cy="369332"/>
          </a:xfrm>
          <a:prstGeom prst="rect">
            <a:avLst/>
          </a:prstGeom>
          <a:noFill/>
        </p:spPr>
        <p:txBody>
          <a:bodyPr wrap="square" rtlCol="1">
            <a:spAutoFit/>
          </a:bodyPr>
          <a:lstStyle/>
          <a:p>
            <a:r>
              <a:rPr lang="en-US" b="1" dirty="0" smtClean="0"/>
              <a:t>An Example</a:t>
            </a:r>
            <a:endParaRPr lang="ar-SA" b="1" dirty="0"/>
          </a:p>
        </p:txBody>
      </p:sp>
      <p:sp>
        <p:nvSpPr>
          <p:cNvPr id="8" name="Rectangle 7"/>
          <p:cNvSpPr/>
          <p:nvPr/>
        </p:nvSpPr>
        <p:spPr>
          <a:xfrm>
            <a:off x="1524000" y="3276600"/>
            <a:ext cx="6324600" cy="2031325"/>
          </a:xfrm>
          <a:prstGeom prst="rect">
            <a:avLst/>
          </a:prstGeom>
        </p:spPr>
        <p:txBody>
          <a:bodyPr wrap="square">
            <a:spAutoFit/>
          </a:bodyPr>
          <a:lstStyle/>
          <a:p>
            <a:r>
              <a:rPr lang="en-US" b="1" dirty="0">
                <a:latin typeface="Times New Roman"/>
              </a:rPr>
              <a:t>Note</a:t>
            </a:r>
            <a:r>
              <a:rPr lang="en-US" dirty="0">
                <a:latin typeface="Times New Roman"/>
              </a:rPr>
              <a:t>: A combining vowel usually is not used if the ending begins with a vowel.</a:t>
            </a:r>
          </a:p>
          <a:p>
            <a:r>
              <a:rPr lang="en-US" dirty="0">
                <a:latin typeface="Times New Roman"/>
              </a:rPr>
              <a:t>The root </a:t>
            </a:r>
            <a:r>
              <a:rPr lang="en-US" dirty="0" err="1">
                <a:latin typeface="Times New Roman"/>
              </a:rPr>
              <a:t>neur</a:t>
            </a:r>
            <a:r>
              <a:rPr lang="en-US" dirty="0">
                <a:latin typeface="Times New Roman"/>
              </a:rPr>
              <a:t> is combined with the suffix -</a:t>
            </a:r>
            <a:r>
              <a:rPr lang="en-US" dirty="0" err="1">
                <a:latin typeface="Times New Roman"/>
                <a:cs typeface="Times New Roman"/>
              </a:rPr>
              <a:t>itis</a:t>
            </a:r>
            <a:r>
              <a:rPr lang="en-US" dirty="0">
                <a:latin typeface="Times New Roman"/>
                <a:cs typeface="Times New Roman"/>
              </a:rPr>
              <a:t>, meaning “inflammation of,” in this way:</a:t>
            </a:r>
          </a:p>
          <a:p>
            <a:r>
              <a:rPr lang="en-US" b="1" dirty="0" err="1">
                <a:latin typeface="Times New Roman"/>
              </a:rPr>
              <a:t>neur</a:t>
            </a:r>
            <a:r>
              <a:rPr lang="en-US" b="1" dirty="0">
                <a:latin typeface="Times New Roman"/>
              </a:rPr>
              <a:t> + </a:t>
            </a:r>
            <a:r>
              <a:rPr lang="en-US" b="1" dirty="0" err="1">
                <a:latin typeface="Times New Roman"/>
              </a:rPr>
              <a:t>itis</a:t>
            </a:r>
            <a:r>
              <a:rPr lang="en-US" b="1" dirty="0">
                <a:latin typeface="Times New Roman"/>
              </a:rPr>
              <a:t> = neuritis (inflammation of a nerve)</a:t>
            </a:r>
          </a:p>
          <a:p>
            <a:r>
              <a:rPr lang="en-US" dirty="0">
                <a:latin typeface="Times New Roman"/>
              </a:rPr>
              <a:t>There are some exceptions to this rule, particularly when pronunciation or meaning is affected.</a:t>
            </a:r>
            <a:endParaRPr lang="ar-SA" dirty="0"/>
          </a:p>
        </p:txBody>
      </p:sp>
      <p:pic>
        <p:nvPicPr>
          <p:cNvPr id="7" name="Picture 6" descr="https://encrypted-tbn3.gstatic.com/images?q=tbn:ANd9GcQX5ykCB4m9GwqCrczzfGIL_ZiOnpe69OjMPrNwX-Q1y_kID5JD7Q">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147418"/>
            <a:ext cx="1181100" cy="1181101"/>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p:cNvCxnSpPr/>
          <p:nvPr/>
        </p:nvCxnSpPr>
        <p:spPr>
          <a:xfrm>
            <a:off x="990600" y="1328519"/>
            <a:ext cx="6781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34028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800" dirty="0" smtClean="0"/>
              <a:t>Page 9</a:t>
            </a:r>
            <a:endParaRPr lang="ar-SA" sz="1800" dirty="0"/>
          </a:p>
        </p:txBody>
      </p:sp>
      <p:sp>
        <p:nvSpPr>
          <p:cNvPr id="5" name="Rectangle 4"/>
          <p:cNvSpPr/>
          <p:nvPr/>
        </p:nvSpPr>
        <p:spPr>
          <a:xfrm>
            <a:off x="457200" y="1447800"/>
            <a:ext cx="7086600" cy="2000548"/>
          </a:xfrm>
          <a:prstGeom prst="rect">
            <a:avLst/>
          </a:prstGeom>
        </p:spPr>
        <p:txBody>
          <a:bodyPr wrap="square">
            <a:spAutoFit/>
          </a:bodyPr>
          <a:lstStyle/>
          <a:p>
            <a:r>
              <a:rPr lang="en-GB" sz="1600" b="1" dirty="0" smtClean="0">
                <a:latin typeface="Times New Roman"/>
              </a:rPr>
              <a:t>combining </a:t>
            </a:r>
            <a:r>
              <a:rPr lang="en-GB" sz="1600" b="1" dirty="0">
                <a:latin typeface="Times New Roman"/>
              </a:rPr>
              <a:t>vowel</a:t>
            </a:r>
          </a:p>
          <a:p>
            <a:r>
              <a:rPr lang="en-US" dirty="0">
                <a:latin typeface="Times New Roman"/>
              </a:rPr>
              <a:t>A combining vowel is an important connector between the root to aid in pronunciation </a:t>
            </a:r>
            <a:r>
              <a:rPr lang="en-US" dirty="0" smtClean="0">
                <a:latin typeface="Times New Roman"/>
              </a:rPr>
              <a:t> </a:t>
            </a:r>
            <a:r>
              <a:rPr lang="en-US" dirty="0">
                <a:latin typeface="Times New Roman"/>
              </a:rPr>
              <a:t>and it is comes to link the root to the suffix or to the other root.</a:t>
            </a:r>
          </a:p>
          <a:p>
            <a:r>
              <a:rPr lang="en-US" dirty="0">
                <a:latin typeface="Times New Roman"/>
              </a:rPr>
              <a:t>A combining vowel is usually the letter (O) , which has no meaning of its own</a:t>
            </a:r>
          </a:p>
          <a:p>
            <a:r>
              <a:rPr lang="en-US" dirty="0">
                <a:latin typeface="Times New Roman"/>
              </a:rPr>
              <a:t>It is not used if the ending ( suffix) begins with a vowel as in neuritis .</a:t>
            </a:r>
            <a:endParaRPr lang="ar-SA" dirty="0"/>
          </a:p>
        </p:txBody>
      </p:sp>
      <p:sp>
        <p:nvSpPr>
          <p:cNvPr id="6" name="Rectangle 5"/>
          <p:cNvSpPr/>
          <p:nvPr/>
        </p:nvSpPr>
        <p:spPr>
          <a:xfrm>
            <a:off x="457200" y="3962400"/>
            <a:ext cx="8077200" cy="1415772"/>
          </a:xfrm>
          <a:prstGeom prst="rect">
            <a:avLst/>
          </a:prstGeom>
        </p:spPr>
        <p:txBody>
          <a:bodyPr wrap="square">
            <a:spAutoFit/>
          </a:bodyPr>
          <a:lstStyle/>
          <a:p>
            <a:r>
              <a:rPr lang="en-GB" sz="1400" b="1" dirty="0" smtClean="0">
                <a:latin typeface="Times New Roman"/>
              </a:rPr>
              <a:t> </a:t>
            </a:r>
            <a:r>
              <a:rPr lang="en-GB" sz="1400" b="1" dirty="0">
                <a:latin typeface="Times New Roman"/>
              </a:rPr>
              <a:t>Combining Form</a:t>
            </a:r>
          </a:p>
          <a:p>
            <a:r>
              <a:rPr lang="en-US" dirty="0">
                <a:latin typeface="Times New Roman"/>
              </a:rPr>
              <a:t>Is the combination of word root with the combining vowel ( o ) .</a:t>
            </a:r>
          </a:p>
          <a:p>
            <a:r>
              <a:rPr lang="en-GB" dirty="0">
                <a:latin typeface="Times New Roman"/>
              </a:rPr>
              <a:t>Example :</a:t>
            </a:r>
          </a:p>
          <a:p>
            <a:r>
              <a:rPr lang="en-US" dirty="0" err="1">
                <a:latin typeface="Times New Roman"/>
              </a:rPr>
              <a:t>Cardi</a:t>
            </a:r>
            <a:r>
              <a:rPr lang="en-US" dirty="0">
                <a:latin typeface="Times New Roman"/>
              </a:rPr>
              <a:t> / o is a combining form consists of cardio with h means heart , and the combining vowel ( o ) .</a:t>
            </a:r>
            <a:endParaRPr lang="ar-SA" dirty="0"/>
          </a:p>
        </p:txBody>
      </p:sp>
      <p:pic>
        <p:nvPicPr>
          <p:cNvPr id="7" name="Picture 6" descr="https://encrypted-tbn3.gstatic.com/images?q=tbn:ANd9GcQX5ykCB4m9GwqCrczzfGIL_ZiOnpe69OjMPrNwX-Q1y_kID5JD7Q">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147418"/>
            <a:ext cx="1181100" cy="1181101"/>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p:cNvCxnSpPr/>
          <p:nvPr/>
        </p:nvCxnSpPr>
        <p:spPr>
          <a:xfrm>
            <a:off x="990600" y="1328519"/>
            <a:ext cx="6781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509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800" dirty="0" smtClean="0"/>
              <a:t>Page 11</a:t>
            </a:r>
            <a:endParaRPr lang="ar-SA" sz="1800" dirty="0"/>
          </a:p>
        </p:txBody>
      </p:sp>
      <p:sp>
        <p:nvSpPr>
          <p:cNvPr id="4" name="Rectangle 3"/>
          <p:cNvSpPr/>
          <p:nvPr/>
        </p:nvSpPr>
        <p:spPr>
          <a:xfrm>
            <a:off x="419686" y="1752600"/>
            <a:ext cx="8305800" cy="2739211"/>
          </a:xfrm>
          <a:prstGeom prst="rect">
            <a:avLst/>
          </a:prstGeom>
        </p:spPr>
        <p:txBody>
          <a:bodyPr wrap="square">
            <a:spAutoFit/>
          </a:bodyPr>
          <a:lstStyle/>
          <a:p>
            <a:r>
              <a:rPr lang="en-GB" sz="2800" dirty="0">
                <a:solidFill>
                  <a:srgbClr val="000000"/>
                </a:solidFill>
                <a:latin typeface="Times New Roman"/>
              </a:rPr>
              <a:t>Suffixes</a:t>
            </a:r>
          </a:p>
          <a:p>
            <a:r>
              <a:rPr lang="en-US" sz="1600" dirty="0">
                <a:solidFill>
                  <a:srgbClr val="000000"/>
                </a:solidFill>
                <a:latin typeface="Times New Roman"/>
              </a:rPr>
              <a:t>A </a:t>
            </a:r>
            <a:r>
              <a:rPr lang="en-US" dirty="0">
                <a:solidFill>
                  <a:srgbClr val="000000"/>
                </a:solidFill>
                <a:latin typeface="Times New Roman"/>
              </a:rPr>
              <a:t>suffix is a word ending that modifies a root. A suffix may indicate that the word is a noun or an adjective and often determines how the definition of the word will begin.</a:t>
            </a:r>
          </a:p>
          <a:p>
            <a:r>
              <a:rPr lang="en-US" dirty="0">
                <a:solidFill>
                  <a:srgbClr val="000000"/>
                </a:solidFill>
                <a:latin typeface="Times New Roman"/>
              </a:rPr>
              <a:t>For example, using the root </a:t>
            </a:r>
            <a:r>
              <a:rPr lang="en-US" b="1" dirty="0" err="1">
                <a:solidFill>
                  <a:srgbClr val="000000"/>
                </a:solidFill>
                <a:latin typeface="Times New Roman"/>
              </a:rPr>
              <a:t>myel</a:t>
            </a:r>
            <a:r>
              <a:rPr lang="en-US" b="1" dirty="0">
                <a:solidFill>
                  <a:srgbClr val="000000"/>
                </a:solidFill>
                <a:latin typeface="Times New Roman"/>
              </a:rPr>
              <a:t>/o, </a:t>
            </a:r>
            <a:r>
              <a:rPr lang="en-US" dirty="0">
                <a:solidFill>
                  <a:srgbClr val="000000"/>
                </a:solidFill>
                <a:latin typeface="Times New Roman"/>
                <a:cs typeface="Times New Roman"/>
              </a:rPr>
              <a:t>meaning “bone marrow,”</a:t>
            </a:r>
          </a:p>
          <a:p>
            <a:r>
              <a:rPr lang="en-US" dirty="0">
                <a:solidFill>
                  <a:srgbClr val="000000"/>
                </a:solidFill>
                <a:latin typeface="Times New Roman"/>
              </a:rPr>
              <a:t>-the adjective ending -</a:t>
            </a:r>
            <a:r>
              <a:rPr lang="en-US" dirty="0" err="1">
                <a:solidFill>
                  <a:srgbClr val="000000"/>
                </a:solidFill>
                <a:latin typeface="Times New Roman"/>
              </a:rPr>
              <a:t>oid</a:t>
            </a:r>
            <a:r>
              <a:rPr lang="en-US" dirty="0">
                <a:solidFill>
                  <a:srgbClr val="000000"/>
                </a:solidFill>
                <a:latin typeface="Times New Roman"/>
              </a:rPr>
              <a:t> forms the word myeloid, which means</a:t>
            </a:r>
          </a:p>
          <a:p>
            <a:r>
              <a:rPr lang="en-US" dirty="0">
                <a:solidFill>
                  <a:srgbClr val="000000"/>
                </a:solidFill>
                <a:latin typeface="Times New Roman"/>
                <a:cs typeface="Times New Roman"/>
              </a:rPr>
              <a:t>“like or pertaining to bone marrow.”</a:t>
            </a:r>
          </a:p>
          <a:p>
            <a:r>
              <a:rPr lang="en-US" dirty="0">
                <a:solidFill>
                  <a:srgbClr val="000000"/>
                </a:solidFill>
                <a:latin typeface="Times New Roman"/>
              </a:rPr>
              <a:t>-The ending -</a:t>
            </a:r>
            <a:r>
              <a:rPr lang="en-US" dirty="0" err="1">
                <a:solidFill>
                  <a:srgbClr val="000000"/>
                </a:solidFill>
                <a:latin typeface="Times New Roman"/>
              </a:rPr>
              <a:t>oma</a:t>
            </a:r>
            <a:r>
              <a:rPr lang="en-US" dirty="0">
                <a:solidFill>
                  <a:srgbClr val="000000"/>
                </a:solidFill>
                <a:latin typeface="Times New Roman"/>
              </a:rPr>
              <a:t> produces myeloma, which is a tumor of the bone marrow.</a:t>
            </a:r>
          </a:p>
          <a:p>
            <a:r>
              <a:rPr lang="en-US" dirty="0">
                <a:solidFill>
                  <a:srgbClr val="000000"/>
                </a:solidFill>
                <a:latin typeface="Times New Roman"/>
              </a:rPr>
              <a:t>-Adding another root, gen, which represents genesis or origin and the adjective ending -</a:t>
            </a:r>
            <a:r>
              <a:rPr lang="en-US" dirty="0" err="1">
                <a:solidFill>
                  <a:srgbClr val="000000"/>
                </a:solidFill>
                <a:latin typeface="Times New Roman"/>
              </a:rPr>
              <a:t>ous</a:t>
            </a:r>
            <a:r>
              <a:rPr lang="en-US" dirty="0">
                <a:solidFill>
                  <a:srgbClr val="000000"/>
                </a:solidFill>
                <a:latin typeface="Times New Roman"/>
              </a:rPr>
              <a:t> forms the </a:t>
            </a:r>
            <a:r>
              <a:rPr lang="en-US" dirty="0">
                <a:solidFill>
                  <a:srgbClr val="000000"/>
                </a:solidFill>
                <a:latin typeface="Times New Roman"/>
                <a:cs typeface="Times New Roman"/>
              </a:rPr>
              <a:t>word </a:t>
            </a:r>
            <a:r>
              <a:rPr lang="en-US" dirty="0" err="1">
                <a:solidFill>
                  <a:srgbClr val="000000"/>
                </a:solidFill>
                <a:latin typeface="Times New Roman"/>
                <a:cs typeface="Times New Roman"/>
              </a:rPr>
              <a:t>myelogenous</a:t>
            </a:r>
            <a:r>
              <a:rPr lang="en-US" dirty="0">
                <a:solidFill>
                  <a:srgbClr val="000000"/>
                </a:solidFill>
                <a:latin typeface="Times New Roman"/>
                <a:cs typeface="Times New Roman"/>
              </a:rPr>
              <a:t>, meaning “originating in bone marrow</a:t>
            </a:r>
            <a:r>
              <a:rPr lang="en-US" dirty="0" smtClean="0">
                <a:solidFill>
                  <a:srgbClr val="000000"/>
                </a:solidFill>
                <a:latin typeface="Times New Roman"/>
                <a:cs typeface="Times New Roman"/>
              </a:rPr>
              <a:t>.”</a:t>
            </a:r>
            <a:endParaRPr lang="en-US" dirty="0">
              <a:solidFill>
                <a:srgbClr val="000000"/>
              </a:solidFill>
              <a:latin typeface="Times New Roman"/>
              <a:cs typeface="Times New Roman"/>
            </a:endParaRPr>
          </a:p>
        </p:txBody>
      </p:sp>
      <p:pic>
        <p:nvPicPr>
          <p:cNvPr id="5" name="Picture 4" descr="https://encrypted-tbn3.gstatic.com/images?q=tbn:ANd9GcQX5ykCB4m9GwqCrczzfGIL_ZiOnpe69OjMPrNwX-Q1y_kID5JD7Q">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147418"/>
            <a:ext cx="1181100" cy="1181101"/>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990600" y="1328519"/>
            <a:ext cx="6781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805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694</Words>
  <Application>Microsoft Office PowerPoint</Application>
  <PresentationFormat>On-screen Show (4:3)</PresentationFormat>
  <Paragraphs>64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Medical Terminology</vt:lpstr>
      <vt:lpstr>Course Policies</vt:lpstr>
      <vt:lpstr>Course Objectives</vt:lpstr>
      <vt:lpstr>Course outlines</vt:lpstr>
      <vt:lpstr>Page 7</vt:lpstr>
      <vt:lpstr>Page 7</vt:lpstr>
      <vt:lpstr>Page 8</vt:lpstr>
      <vt:lpstr>Page 9</vt:lpstr>
      <vt:lpstr>Page 11</vt:lpstr>
      <vt:lpstr>Page 14</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win-7</dc:creator>
  <cp:lastModifiedBy>win-7</cp:lastModifiedBy>
  <cp:revision>48</cp:revision>
  <dcterms:created xsi:type="dcterms:W3CDTF">2006-08-16T00:00:00Z</dcterms:created>
  <dcterms:modified xsi:type="dcterms:W3CDTF">2014-10-14T15:39:17Z</dcterms:modified>
</cp:coreProperties>
</file>