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77" r:id="rId7"/>
    <p:sldId id="278" r:id="rId8"/>
    <p:sldId id="289" r:id="rId9"/>
    <p:sldId id="290" r:id="rId10"/>
    <p:sldId id="291" r:id="rId11"/>
    <p:sldId id="292" r:id="rId12"/>
    <p:sldId id="293" r:id="rId13"/>
    <p:sldId id="312" r:id="rId14"/>
    <p:sldId id="313" r:id="rId15"/>
    <p:sldId id="314" r:id="rId16"/>
    <p:sldId id="296" r:id="rId17"/>
    <p:sldId id="328" r:id="rId18"/>
    <p:sldId id="330" r:id="rId19"/>
    <p:sldId id="297" r:id="rId20"/>
    <p:sldId id="266" r:id="rId21"/>
    <p:sldId id="333" r:id="rId22"/>
    <p:sldId id="298" r:id="rId23"/>
    <p:sldId id="334" r:id="rId24"/>
    <p:sldId id="335" r:id="rId25"/>
    <p:sldId id="301" r:id="rId26"/>
    <p:sldId id="336" r:id="rId27"/>
    <p:sldId id="337" r:id="rId28"/>
    <p:sldId id="347" r:id="rId29"/>
    <p:sldId id="302" r:id="rId30"/>
    <p:sldId id="348" r:id="rId31"/>
    <p:sldId id="339" r:id="rId32"/>
    <p:sldId id="340" r:id="rId33"/>
    <p:sldId id="343" r:id="rId34"/>
    <p:sldId id="306" r:id="rId35"/>
    <p:sldId id="307" r:id="rId36"/>
    <p:sldId id="346" r:id="rId37"/>
    <p:sldId id="34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80476"/>
  </p:normalViewPr>
  <p:slideViewPr>
    <p:cSldViewPr snapToGrid="0" snapToObjects="1">
      <p:cViewPr varScale="1">
        <p:scale>
          <a:sx n="86" d="100"/>
          <a:sy n="86" d="100"/>
        </p:scale>
        <p:origin x="1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F2944-CC06-4584-854B-6E505041F6FF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9DD309-1A93-4933-8496-F097BFAC2169}">
      <dgm:prSet/>
      <dgm:spPr/>
      <dgm:t>
        <a:bodyPr/>
        <a:lstStyle/>
        <a:p>
          <a:r>
            <a:rPr lang="en-US"/>
            <a:t>Third line of defense</a:t>
          </a:r>
        </a:p>
      </dgm:t>
    </dgm:pt>
    <dgm:pt modelId="{DFF28DAC-909A-4346-9723-47A3E0AF4FDB}" type="parTrans" cxnId="{623BB39E-0EB4-454A-8C71-D602DE1E5096}">
      <dgm:prSet/>
      <dgm:spPr/>
      <dgm:t>
        <a:bodyPr/>
        <a:lstStyle/>
        <a:p>
          <a:endParaRPr lang="en-US"/>
        </a:p>
      </dgm:t>
    </dgm:pt>
    <dgm:pt modelId="{154994C1-22E9-4D7D-8827-87C7F07F6ED4}" type="sibTrans" cxnId="{623BB39E-0EB4-454A-8C71-D602DE1E5096}">
      <dgm:prSet/>
      <dgm:spPr/>
      <dgm:t>
        <a:bodyPr/>
        <a:lstStyle/>
        <a:p>
          <a:endParaRPr lang="en-US"/>
        </a:p>
      </dgm:t>
    </dgm:pt>
    <dgm:pt modelId="{E56AF75C-BA9F-49BA-8424-53EA4023EB2A}">
      <dgm:prSet/>
      <dgm:spPr/>
      <dgm:t>
        <a:bodyPr/>
        <a:lstStyle/>
        <a:p>
          <a:r>
            <a:rPr lang="en-US"/>
            <a:t>Resistance to specific pathogens or their toxins and metabolic byproducts</a:t>
          </a:r>
        </a:p>
      </dgm:t>
    </dgm:pt>
    <dgm:pt modelId="{DE482506-286E-4780-80EC-D6DFD7380436}" type="parTrans" cxnId="{4BA0CAA1-3252-4D86-936F-744FF8621B8A}">
      <dgm:prSet/>
      <dgm:spPr/>
      <dgm:t>
        <a:bodyPr/>
        <a:lstStyle/>
        <a:p>
          <a:endParaRPr lang="en-US"/>
        </a:p>
      </dgm:t>
    </dgm:pt>
    <dgm:pt modelId="{24DD0A8F-FCAF-49CB-A8BF-F94236A90B58}" type="sibTrans" cxnId="{4BA0CAA1-3252-4D86-936F-744FF8621B8A}">
      <dgm:prSet/>
      <dgm:spPr/>
      <dgm:t>
        <a:bodyPr/>
        <a:lstStyle/>
        <a:p>
          <a:endParaRPr lang="en-US"/>
        </a:p>
      </dgm:t>
    </dgm:pt>
    <dgm:pt modelId="{4756C6D8-AB67-4641-995A-B05CE116B90E}">
      <dgm:prSet/>
      <dgm:spPr/>
      <dgm:t>
        <a:bodyPr/>
        <a:lstStyle/>
        <a:p>
          <a:r>
            <a:rPr lang="en-US"/>
            <a:t>Body is able to recognize, respond to, and remember a particular substance.</a:t>
          </a:r>
        </a:p>
      </dgm:t>
    </dgm:pt>
    <dgm:pt modelId="{A7ADB73B-3D77-4C65-98E4-7F4C7D54468C}" type="parTrans" cxnId="{6D0A5E3C-9658-49DF-9505-29F142EA1BAD}">
      <dgm:prSet/>
      <dgm:spPr/>
      <dgm:t>
        <a:bodyPr/>
        <a:lstStyle/>
        <a:p>
          <a:endParaRPr lang="en-US"/>
        </a:p>
      </dgm:t>
    </dgm:pt>
    <dgm:pt modelId="{B9FB42F5-B404-4D28-89E4-743373B85824}" type="sibTrans" cxnId="{6D0A5E3C-9658-49DF-9505-29F142EA1BAD}">
      <dgm:prSet/>
      <dgm:spPr/>
      <dgm:t>
        <a:bodyPr/>
        <a:lstStyle/>
        <a:p>
          <a:endParaRPr lang="en-US"/>
        </a:p>
      </dgm:t>
    </dgm:pt>
    <dgm:pt modelId="{356890A4-E9EA-4533-A4BD-DDF8776E8EC9}">
      <dgm:prSet/>
      <dgm:spPr/>
      <dgm:t>
        <a:bodyPr/>
        <a:lstStyle/>
        <a:p>
          <a:r>
            <a:rPr lang="en-US"/>
            <a:t>Antigens (or allergens)</a:t>
          </a:r>
        </a:p>
      </dgm:t>
    </dgm:pt>
    <dgm:pt modelId="{055FBD5A-7376-4DF3-9765-B63B37C5AF32}" type="parTrans" cxnId="{9F841521-A6E3-47BC-A810-4D2EC1AED5B1}">
      <dgm:prSet/>
      <dgm:spPr/>
      <dgm:t>
        <a:bodyPr/>
        <a:lstStyle/>
        <a:p>
          <a:endParaRPr lang="en-US"/>
        </a:p>
      </dgm:t>
    </dgm:pt>
    <dgm:pt modelId="{BF623516-70AB-4C91-AC7A-FBD791648A8B}" type="sibTrans" cxnId="{9F841521-A6E3-47BC-A810-4D2EC1AED5B1}">
      <dgm:prSet/>
      <dgm:spPr/>
      <dgm:t>
        <a:bodyPr/>
        <a:lstStyle/>
        <a:p>
          <a:endParaRPr lang="en-US"/>
        </a:p>
      </dgm:t>
    </dgm:pt>
    <dgm:pt modelId="{A3746603-5752-4694-AB66-1DE8534E47D4}">
      <dgm:prSet/>
      <dgm:spPr/>
      <dgm:t>
        <a:bodyPr/>
        <a:lstStyle/>
        <a:p>
          <a:r>
            <a:rPr lang="en-US"/>
            <a:t>Substances that are foreign to the body</a:t>
          </a:r>
        </a:p>
      </dgm:t>
    </dgm:pt>
    <dgm:pt modelId="{088F3D62-1589-41D2-930E-FFE9584775A1}" type="parTrans" cxnId="{CD2651BA-0652-4CA6-9971-284F542691DF}">
      <dgm:prSet/>
      <dgm:spPr/>
      <dgm:t>
        <a:bodyPr/>
        <a:lstStyle/>
        <a:p>
          <a:endParaRPr lang="en-US"/>
        </a:p>
      </dgm:t>
    </dgm:pt>
    <dgm:pt modelId="{DC35CC3A-F6C2-45FE-BCF1-D60DD600483F}" type="sibTrans" cxnId="{CD2651BA-0652-4CA6-9971-284F542691DF}">
      <dgm:prSet/>
      <dgm:spPr/>
      <dgm:t>
        <a:bodyPr/>
        <a:lstStyle/>
        <a:p>
          <a:endParaRPr lang="en-US"/>
        </a:p>
      </dgm:t>
    </dgm:pt>
    <dgm:pt modelId="{82A59F2B-FF79-5245-8727-38244442DC2C}" type="pres">
      <dgm:prSet presAssocID="{78CF2944-CC06-4584-854B-6E505041F6FF}" presName="Name0" presStyleCnt="0">
        <dgm:presLayoutVars>
          <dgm:dir/>
          <dgm:animLvl val="lvl"/>
          <dgm:resizeHandles val="exact"/>
        </dgm:presLayoutVars>
      </dgm:prSet>
      <dgm:spPr/>
    </dgm:pt>
    <dgm:pt modelId="{A2C1ADB8-7E3C-A946-BFA2-49665C1B08EA}" type="pres">
      <dgm:prSet presAssocID="{356890A4-E9EA-4533-A4BD-DDF8776E8EC9}" presName="boxAndChildren" presStyleCnt="0"/>
      <dgm:spPr/>
    </dgm:pt>
    <dgm:pt modelId="{49F3049C-BD58-A34A-AE4E-36D34435C4DC}" type="pres">
      <dgm:prSet presAssocID="{356890A4-E9EA-4533-A4BD-DDF8776E8EC9}" presName="parentTextBox" presStyleLbl="node1" presStyleIdx="0" presStyleCnt="3"/>
      <dgm:spPr/>
    </dgm:pt>
    <dgm:pt modelId="{443A2898-7CF4-284B-AB91-44DD779A16B9}" type="pres">
      <dgm:prSet presAssocID="{356890A4-E9EA-4533-A4BD-DDF8776E8EC9}" presName="entireBox" presStyleLbl="node1" presStyleIdx="0" presStyleCnt="3"/>
      <dgm:spPr/>
    </dgm:pt>
    <dgm:pt modelId="{62BCEB47-6061-144F-BA2F-2B1968BA60BF}" type="pres">
      <dgm:prSet presAssocID="{356890A4-E9EA-4533-A4BD-DDF8776E8EC9}" presName="descendantBox" presStyleCnt="0"/>
      <dgm:spPr/>
    </dgm:pt>
    <dgm:pt modelId="{D5A8E045-79F4-4B49-9712-64502FFC898E}" type="pres">
      <dgm:prSet presAssocID="{A3746603-5752-4694-AB66-1DE8534E47D4}" presName="childTextBox" presStyleLbl="fgAccFollowNode1" presStyleIdx="0" presStyleCnt="2">
        <dgm:presLayoutVars>
          <dgm:bulletEnabled val="1"/>
        </dgm:presLayoutVars>
      </dgm:prSet>
      <dgm:spPr/>
    </dgm:pt>
    <dgm:pt modelId="{FB9E08B4-4E73-3E44-8C65-44E4947BDD74}" type="pres">
      <dgm:prSet presAssocID="{24DD0A8F-FCAF-49CB-A8BF-F94236A90B58}" presName="sp" presStyleCnt="0"/>
      <dgm:spPr/>
    </dgm:pt>
    <dgm:pt modelId="{AD9AEA8E-73F7-C840-8D89-7697C77FD58F}" type="pres">
      <dgm:prSet presAssocID="{E56AF75C-BA9F-49BA-8424-53EA4023EB2A}" presName="arrowAndChildren" presStyleCnt="0"/>
      <dgm:spPr/>
    </dgm:pt>
    <dgm:pt modelId="{5C11FC4E-EC3E-6841-9DE4-D0B2E2C019F5}" type="pres">
      <dgm:prSet presAssocID="{E56AF75C-BA9F-49BA-8424-53EA4023EB2A}" presName="parentTextArrow" presStyleLbl="node1" presStyleIdx="0" presStyleCnt="3"/>
      <dgm:spPr/>
    </dgm:pt>
    <dgm:pt modelId="{2F077DAA-2ED0-0A4E-BE44-669AD9336263}" type="pres">
      <dgm:prSet presAssocID="{E56AF75C-BA9F-49BA-8424-53EA4023EB2A}" presName="arrow" presStyleLbl="node1" presStyleIdx="1" presStyleCnt="3"/>
      <dgm:spPr/>
    </dgm:pt>
    <dgm:pt modelId="{26647F69-584F-6741-9EA8-CBBB9268114C}" type="pres">
      <dgm:prSet presAssocID="{E56AF75C-BA9F-49BA-8424-53EA4023EB2A}" presName="descendantArrow" presStyleCnt="0"/>
      <dgm:spPr/>
    </dgm:pt>
    <dgm:pt modelId="{8358E38C-63F1-DC47-8938-15AAE055B471}" type="pres">
      <dgm:prSet presAssocID="{4756C6D8-AB67-4641-995A-B05CE116B90E}" presName="childTextArrow" presStyleLbl="fgAccFollowNode1" presStyleIdx="1" presStyleCnt="2">
        <dgm:presLayoutVars>
          <dgm:bulletEnabled val="1"/>
        </dgm:presLayoutVars>
      </dgm:prSet>
      <dgm:spPr/>
    </dgm:pt>
    <dgm:pt modelId="{238BC194-E478-6C4A-8258-1E585B7AC266}" type="pres">
      <dgm:prSet presAssocID="{154994C1-22E9-4D7D-8827-87C7F07F6ED4}" presName="sp" presStyleCnt="0"/>
      <dgm:spPr/>
    </dgm:pt>
    <dgm:pt modelId="{2B636378-C9E1-A347-8BFB-E81F0D1C4F07}" type="pres">
      <dgm:prSet presAssocID="{C89DD309-1A93-4933-8496-F097BFAC2169}" presName="arrowAndChildren" presStyleCnt="0"/>
      <dgm:spPr/>
    </dgm:pt>
    <dgm:pt modelId="{EE5BE5DF-8DA9-964C-8ACE-2C5A337E2409}" type="pres">
      <dgm:prSet presAssocID="{C89DD309-1A93-4933-8496-F097BFAC2169}" presName="parentTextArrow" presStyleLbl="node1" presStyleIdx="2" presStyleCnt="3"/>
      <dgm:spPr/>
    </dgm:pt>
  </dgm:ptLst>
  <dgm:cxnLst>
    <dgm:cxn modelId="{B6528C14-B6E3-6748-BEAC-5C2B7F1C2690}" type="presOf" srcId="{4756C6D8-AB67-4641-995A-B05CE116B90E}" destId="{8358E38C-63F1-DC47-8938-15AAE055B471}" srcOrd="0" destOrd="0" presId="urn:microsoft.com/office/officeart/2005/8/layout/process4"/>
    <dgm:cxn modelId="{83BDC715-795D-124D-92D7-89929A282254}" type="presOf" srcId="{A3746603-5752-4694-AB66-1DE8534E47D4}" destId="{D5A8E045-79F4-4B49-9712-64502FFC898E}" srcOrd="0" destOrd="0" presId="urn:microsoft.com/office/officeart/2005/8/layout/process4"/>
    <dgm:cxn modelId="{CD28351A-3CC8-7D41-9C4D-E3048470E2CD}" type="presOf" srcId="{78CF2944-CC06-4584-854B-6E505041F6FF}" destId="{82A59F2B-FF79-5245-8727-38244442DC2C}" srcOrd="0" destOrd="0" presId="urn:microsoft.com/office/officeart/2005/8/layout/process4"/>
    <dgm:cxn modelId="{9F841521-A6E3-47BC-A810-4D2EC1AED5B1}" srcId="{78CF2944-CC06-4584-854B-6E505041F6FF}" destId="{356890A4-E9EA-4533-A4BD-DDF8776E8EC9}" srcOrd="2" destOrd="0" parTransId="{055FBD5A-7376-4DF3-9765-B63B37C5AF32}" sibTransId="{BF623516-70AB-4C91-AC7A-FBD791648A8B}"/>
    <dgm:cxn modelId="{6D0A5E3C-9658-49DF-9505-29F142EA1BAD}" srcId="{E56AF75C-BA9F-49BA-8424-53EA4023EB2A}" destId="{4756C6D8-AB67-4641-995A-B05CE116B90E}" srcOrd="0" destOrd="0" parTransId="{A7ADB73B-3D77-4C65-98E4-7F4C7D54468C}" sibTransId="{B9FB42F5-B404-4D28-89E4-743373B85824}"/>
    <dgm:cxn modelId="{AD883644-DF36-504C-B7D8-27EAFAD17059}" type="presOf" srcId="{E56AF75C-BA9F-49BA-8424-53EA4023EB2A}" destId="{5C11FC4E-EC3E-6841-9DE4-D0B2E2C019F5}" srcOrd="0" destOrd="0" presId="urn:microsoft.com/office/officeart/2005/8/layout/process4"/>
    <dgm:cxn modelId="{623BB39E-0EB4-454A-8C71-D602DE1E5096}" srcId="{78CF2944-CC06-4584-854B-6E505041F6FF}" destId="{C89DD309-1A93-4933-8496-F097BFAC2169}" srcOrd="0" destOrd="0" parTransId="{DFF28DAC-909A-4346-9723-47A3E0AF4FDB}" sibTransId="{154994C1-22E9-4D7D-8827-87C7F07F6ED4}"/>
    <dgm:cxn modelId="{4BA0CAA1-3252-4D86-936F-744FF8621B8A}" srcId="{78CF2944-CC06-4584-854B-6E505041F6FF}" destId="{E56AF75C-BA9F-49BA-8424-53EA4023EB2A}" srcOrd="1" destOrd="0" parTransId="{DE482506-286E-4780-80EC-D6DFD7380436}" sibTransId="{24DD0A8F-FCAF-49CB-A8BF-F94236A90B58}"/>
    <dgm:cxn modelId="{34B95BA6-E59B-B945-B038-D2A27EDA6900}" type="presOf" srcId="{C89DD309-1A93-4933-8496-F097BFAC2169}" destId="{EE5BE5DF-8DA9-964C-8ACE-2C5A337E2409}" srcOrd="0" destOrd="0" presId="urn:microsoft.com/office/officeart/2005/8/layout/process4"/>
    <dgm:cxn modelId="{CD2651BA-0652-4CA6-9971-284F542691DF}" srcId="{356890A4-E9EA-4533-A4BD-DDF8776E8EC9}" destId="{A3746603-5752-4694-AB66-1DE8534E47D4}" srcOrd="0" destOrd="0" parTransId="{088F3D62-1589-41D2-930E-FFE9584775A1}" sibTransId="{DC35CC3A-F6C2-45FE-BCF1-D60DD600483F}"/>
    <dgm:cxn modelId="{ADD254D8-B563-2047-AA2F-D06F340F8434}" type="presOf" srcId="{356890A4-E9EA-4533-A4BD-DDF8776E8EC9}" destId="{49F3049C-BD58-A34A-AE4E-36D34435C4DC}" srcOrd="0" destOrd="0" presId="urn:microsoft.com/office/officeart/2005/8/layout/process4"/>
    <dgm:cxn modelId="{67FA75DC-8165-4541-9D31-90ECB3C4D939}" type="presOf" srcId="{E56AF75C-BA9F-49BA-8424-53EA4023EB2A}" destId="{2F077DAA-2ED0-0A4E-BE44-669AD9336263}" srcOrd="1" destOrd="0" presId="urn:microsoft.com/office/officeart/2005/8/layout/process4"/>
    <dgm:cxn modelId="{350FA4DE-8A1C-6A41-8B95-68AC525D33E8}" type="presOf" srcId="{356890A4-E9EA-4533-A4BD-DDF8776E8EC9}" destId="{443A2898-7CF4-284B-AB91-44DD779A16B9}" srcOrd="1" destOrd="0" presId="urn:microsoft.com/office/officeart/2005/8/layout/process4"/>
    <dgm:cxn modelId="{82927A1E-A2EF-7742-AF36-569ABE01430A}" type="presParOf" srcId="{82A59F2B-FF79-5245-8727-38244442DC2C}" destId="{A2C1ADB8-7E3C-A946-BFA2-49665C1B08EA}" srcOrd="0" destOrd="0" presId="urn:microsoft.com/office/officeart/2005/8/layout/process4"/>
    <dgm:cxn modelId="{275295AE-7CDB-D94E-8CFA-EA82308B9694}" type="presParOf" srcId="{A2C1ADB8-7E3C-A946-BFA2-49665C1B08EA}" destId="{49F3049C-BD58-A34A-AE4E-36D34435C4DC}" srcOrd="0" destOrd="0" presId="urn:microsoft.com/office/officeart/2005/8/layout/process4"/>
    <dgm:cxn modelId="{DC73A95B-C92F-ED49-B412-7C0219A02AF3}" type="presParOf" srcId="{A2C1ADB8-7E3C-A946-BFA2-49665C1B08EA}" destId="{443A2898-7CF4-284B-AB91-44DD779A16B9}" srcOrd="1" destOrd="0" presId="urn:microsoft.com/office/officeart/2005/8/layout/process4"/>
    <dgm:cxn modelId="{A7F3CF69-D0DB-B64B-9D07-A6D89D02614A}" type="presParOf" srcId="{A2C1ADB8-7E3C-A946-BFA2-49665C1B08EA}" destId="{62BCEB47-6061-144F-BA2F-2B1968BA60BF}" srcOrd="2" destOrd="0" presId="urn:microsoft.com/office/officeart/2005/8/layout/process4"/>
    <dgm:cxn modelId="{50F7E998-8908-764D-BEDD-3CCC3FC872B8}" type="presParOf" srcId="{62BCEB47-6061-144F-BA2F-2B1968BA60BF}" destId="{D5A8E045-79F4-4B49-9712-64502FFC898E}" srcOrd="0" destOrd="0" presId="urn:microsoft.com/office/officeart/2005/8/layout/process4"/>
    <dgm:cxn modelId="{FC754A0C-804E-FF48-893B-71BE1F57AE00}" type="presParOf" srcId="{82A59F2B-FF79-5245-8727-38244442DC2C}" destId="{FB9E08B4-4E73-3E44-8C65-44E4947BDD74}" srcOrd="1" destOrd="0" presId="urn:microsoft.com/office/officeart/2005/8/layout/process4"/>
    <dgm:cxn modelId="{2868A29B-EE55-A94B-9A05-7E56289B9625}" type="presParOf" srcId="{82A59F2B-FF79-5245-8727-38244442DC2C}" destId="{AD9AEA8E-73F7-C840-8D89-7697C77FD58F}" srcOrd="2" destOrd="0" presId="urn:microsoft.com/office/officeart/2005/8/layout/process4"/>
    <dgm:cxn modelId="{7B8B554E-55E3-5247-B874-E79C18E6C0F4}" type="presParOf" srcId="{AD9AEA8E-73F7-C840-8D89-7697C77FD58F}" destId="{5C11FC4E-EC3E-6841-9DE4-D0B2E2C019F5}" srcOrd="0" destOrd="0" presId="urn:microsoft.com/office/officeart/2005/8/layout/process4"/>
    <dgm:cxn modelId="{2B1F2868-A0FD-1140-8615-7229653B11D4}" type="presParOf" srcId="{AD9AEA8E-73F7-C840-8D89-7697C77FD58F}" destId="{2F077DAA-2ED0-0A4E-BE44-669AD9336263}" srcOrd="1" destOrd="0" presId="urn:microsoft.com/office/officeart/2005/8/layout/process4"/>
    <dgm:cxn modelId="{D93C2621-CB11-2041-8379-3C181F08642A}" type="presParOf" srcId="{AD9AEA8E-73F7-C840-8D89-7697C77FD58F}" destId="{26647F69-584F-6741-9EA8-CBBB9268114C}" srcOrd="2" destOrd="0" presId="urn:microsoft.com/office/officeart/2005/8/layout/process4"/>
    <dgm:cxn modelId="{5251E412-FE9E-F849-A41D-55E8C71758DC}" type="presParOf" srcId="{26647F69-584F-6741-9EA8-CBBB9268114C}" destId="{8358E38C-63F1-DC47-8938-15AAE055B471}" srcOrd="0" destOrd="0" presId="urn:microsoft.com/office/officeart/2005/8/layout/process4"/>
    <dgm:cxn modelId="{9D2349F0-0123-7041-BEB0-726061106932}" type="presParOf" srcId="{82A59F2B-FF79-5245-8727-38244442DC2C}" destId="{238BC194-E478-6C4A-8258-1E585B7AC266}" srcOrd="3" destOrd="0" presId="urn:microsoft.com/office/officeart/2005/8/layout/process4"/>
    <dgm:cxn modelId="{C95D0E09-5F90-A145-9FE8-2344B6749FCB}" type="presParOf" srcId="{82A59F2B-FF79-5245-8727-38244442DC2C}" destId="{2B636378-C9E1-A347-8BFB-E81F0D1C4F07}" srcOrd="4" destOrd="0" presId="urn:microsoft.com/office/officeart/2005/8/layout/process4"/>
    <dgm:cxn modelId="{1C882396-C4B2-8141-83CE-69C0F17A3BCA}" type="presParOf" srcId="{2B636378-C9E1-A347-8BFB-E81F0D1C4F07}" destId="{EE5BE5DF-8DA9-964C-8ACE-2C5A337E240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F8114-EE4F-438C-BD9F-A2072AD7540E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BC83F9-36A2-40EC-99D9-D7AA38BC64A1}">
      <dgm:prSet/>
      <dgm:spPr/>
      <dgm:t>
        <a:bodyPr/>
        <a:lstStyle/>
        <a:p>
          <a:r>
            <a:rPr lang="en-US"/>
            <a:t>Primary immune response</a:t>
          </a:r>
        </a:p>
      </dgm:t>
    </dgm:pt>
    <dgm:pt modelId="{547D6D26-7199-4DFE-89C3-17BD91D79E34}" type="parTrans" cxnId="{9C6654E4-C633-4C54-AC69-3BD0841681CD}">
      <dgm:prSet/>
      <dgm:spPr/>
      <dgm:t>
        <a:bodyPr/>
        <a:lstStyle/>
        <a:p>
          <a:endParaRPr lang="en-US"/>
        </a:p>
      </dgm:t>
    </dgm:pt>
    <dgm:pt modelId="{14598540-C2F1-4386-A8ED-AB5147D41482}" type="sibTrans" cxnId="{9C6654E4-C633-4C54-AC69-3BD0841681CD}">
      <dgm:prSet/>
      <dgm:spPr/>
      <dgm:t>
        <a:bodyPr/>
        <a:lstStyle/>
        <a:p>
          <a:endParaRPr lang="en-US"/>
        </a:p>
      </dgm:t>
    </dgm:pt>
    <dgm:pt modelId="{8F59846B-3CF3-46F2-999C-FBABC224A72F}">
      <dgm:prSet/>
      <dgm:spPr/>
      <dgm:t>
        <a:bodyPr/>
        <a:lstStyle/>
        <a:p>
          <a:r>
            <a:rPr lang="en-US"/>
            <a:t>Constituted by activation of B cells or T cells</a:t>
          </a:r>
        </a:p>
      </dgm:t>
    </dgm:pt>
    <dgm:pt modelId="{57B2B9AA-58CA-4725-9C9D-255A5711E5CF}" type="parTrans" cxnId="{8A38A792-6F91-494C-AE2A-52217729DA1E}">
      <dgm:prSet/>
      <dgm:spPr/>
      <dgm:t>
        <a:bodyPr/>
        <a:lstStyle/>
        <a:p>
          <a:endParaRPr lang="en-US"/>
        </a:p>
      </dgm:t>
    </dgm:pt>
    <dgm:pt modelId="{EC7FE199-E081-494A-93D5-9C1EABB689A6}" type="sibTrans" cxnId="{8A38A792-6F91-494C-AE2A-52217729DA1E}">
      <dgm:prSet/>
      <dgm:spPr/>
      <dgm:t>
        <a:bodyPr/>
        <a:lstStyle/>
        <a:p>
          <a:endParaRPr lang="en-US"/>
        </a:p>
      </dgm:t>
    </dgm:pt>
    <dgm:pt modelId="{CC06943A-3E15-4938-80C5-5E2F7F4FF751}">
      <dgm:prSet/>
      <dgm:spPr/>
      <dgm:t>
        <a:bodyPr/>
        <a:lstStyle/>
        <a:p>
          <a:r>
            <a:rPr lang="en-US"/>
            <a:t>Secondary immune response</a:t>
          </a:r>
        </a:p>
      </dgm:t>
    </dgm:pt>
    <dgm:pt modelId="{E3C936A7-853E-4668-8813-917B84B8B35E}" type="parTrans" cxnId="{5F88E278-0A7A-4ED7-A230-9A12D5796F77}">
      <dgm:prSet/>
      <dgm:spPr/>
      <dgm:t>
        <a:bodyPr/>
        <a:lstStyle/>
        <a:p>
          <a:endParaRPr lang="en-US"/>
        </a:p>
      </dgm:t>
    </dgm:pt>
    <dgm:pt modelId="{089A5E1D-AD9C-4C23-8B90-1234C728FC46}" type="sibTrans" cxnId="{5F88E278-0A7A-4ED7-A230-9A12D5796F77}">
      <dgm:prSet/>
      <dgm:spPr/>
      <dgm:t>
        <a:bodyPr/>
        <a:lstStyle/>
        <a:p>
          <a:endParaRPr lang="en-US"/>
        </a:p>
      </dgm:t>
    </dgm:pt>
    <dgm:pt modelId="{8D31F94C-1A28-4856-9452-626356904915}">
      <dgm:prSet/>
      <dgm:spPr/>
      <dgm:t>
        <a:bodyPr/>
        <a:lstStyle/>
        <a:p>
          <a:r>
            <a:rPr lang="en-US"/>
            <a:t>Some B cells remain as memory cells.</a:t>
          </a:r>
        </a:p>
      </dgm:t>
    </dgm:pt>
    <dgm:pt modelId="{26792057-523C-49FA-8457-3C912B796E41}" type="parTrans" cxnId="{D8752FAB-9C55-4530-80A1-477E6662870D}">
      <dgm:prSet/>
      <dgm:spPr/>
      <dgm:t>
        <a:bodyPr/>
        <a:lstStyle/>
        <a:p>
          <a:endParaRPr lang="en-US"/>
        </a:p>
      </dgm:t>
    </dgm:pt>
    <dgm:pt modelId="{1115E622-A0F2-4B40-A2D1-C798C8C8432A}" type="sibTrans" cxnId="{D8752FAB-9C55-4530-80A1-477E6662870D}">
      <dgm:prSet/>
      <dgm:spPr/>
      <dgm:t>
        <a:bodyPr/>
        <a:lstStyle/>
        <a:p>
          <a:endParaRPr lang="en-US"/>
        </a:p>
      </dgm:t>
    </dgm:pt>
    <dgm:pt modelId="{F059F151-DE6E-4C4F-8FF9-A047A66068FA}" type="pres">
      <dgm:prSet presAssocID="{CE4F8114-EE4F-438C-BD9F-A2072AD7540E}" presName="Name0" presStyleCnt="0">
        <dgm:presLayoutVars>
          <dgm:dir/>
          <dgm:animLvl val="lvl"/>
          <dgm:resizeHandles val="exact"/>
        </dgm:presLayoutVars>
      </dgm:prSet>
      <dgm:spPr/>
    </dgm:pt>
    <dgm:pt modelId="{9FDCA824-CFF3-9F40-BE5E-4C5E28CE1D7E}" type="pres">
      <dgm:prSet presAssocID="{95BC83F9-36A2-40EC-99D9-D7AA38BC64A1}" presName="linNode" presStyleCnt="0"/>
      <dgm:spPr/>
    </dgm:pt>
    <dgm:pt modelId="{A4203093-AE0F-654A-99A1-94A9BCF1C507}" type="pres">
      <dgm:prSet presAssocID="{95BC83F9-36A2-40EC-99D9-D7AA38BC64A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BFB9383-ADAD-6040-94F9-184D493522AC}" type="pres">
      <dgm:prSet presAssocID="{95BC83F9-36A2-40EC-99D9-D7AA38BC64A1}" presName="descendantText" presStyleLbl="alignAccFollowNode1" presStyleIdx="0" presStyleCnt="2">
        <dgm:presLayoutVars>
          <dgm:bulletEnabled val="1"/>
        </dgm:presLayoutVars>
      </dgm:prSet>
      <dgm:spPr/>
    </dgm:pt>
    <dgm:pt modelId="{697B6476-3CB4-7E4C-AEE5-45D4A8600068}" type="pres">
      <dgm:prSet presAssocID="{14598540-C2F1-4386-A8ED-AB5147D41482}" presName="sp" presStyleCnt="0"/>
      <dgm:spPr/>
    </dgm:pt>
    <dgm:pt modelId="{6C36AD6E-B46E-3141-9A68-D4647A33A056}" type="pres">
      <dgm:prSet presAssocID="{CC06943A-3E15-4938-80C5-5E2F7F4FF751}" presName="linNode" presStyleCnt="0"/>
      <dgm:spPr/>
    </dgm:pt>
    <dgm:pt modelId="{34DE381F-85C4-8340-81B4-8140C27BDC99}" type="pres">
      <dgm:prSet presAssocID="{CC06943A-3E15-4938-80C5-5E2F7F4FF75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C963AE9-5AC8-744A-A75A-28E8537E8C29}" type="pres">
      <dgm:prSet presAssocID="{CC06943A-3E15-4938-80C5-5E2F7F4FF75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9DEE70A-502B-FC48-B116-207C7FBBA46F}" type="presOf" srcId="{8D31F94C-1A28-4856-9452-626356904915}" destId="{5C963AE9-5AC8-744A-A75A-28E8537E8C29}" srcOrd="0" destOrd="0" presId="urn:microsoft.com/office/officeart/2005/8/layout/vList5"/>
    <dgm:cxn modelId="{40EF9236-CA9B-5745-BE31-281128D75553}" type="presOf" srcId="{95BC83F9-36A2-40EC-99D9-D7AA38BC64A1}" destId="{A4203093-AE0F-654A-99A1-94A9BCF1C507}" srcOrd="0" destOrd="0" presId="urn:microsoft.com/office/officeart/2005/8/layout/vList5"/>
    <dgm:cxn modelId="{5F88E278-0A7A-4ED7-A230-9A12D5796F77}" srcId="{CE4F8114-EE4F-438C-BD9F-A2072AD7540E}" destId="{CC06943A-3E15-4938-80C5-5E2F7F4FF751}" srcOrd="1" destOrd="0" parTransId="{E3C936A7-853E-4668-8813-917B84B8B35E}" sibTransId="{089A5E1D-AD9C-4C23-8B90-1234C728FC46}"/>
    <dgm:cxn modelId="{8A38A792-6F91-494C-AE2A-52217729DA1E}" srcId="{95BC83F9-36A2-40EC-99D9-D7AA38BC64A1}" destId="{8F59846B-3CF3-46F2-999C-FBABC224A72F}" srcOrd="0" destOrd="0" parTransId="{57B2B9AA-58CA-4725-9C9D-255A5711E5CF}" sibTransId="{EC7FE199-E081-494A-93D5-9C1EABB689A6}"/>
    <dgm:cxn modelId="{184F5793-8EE4-D446-9824-58C63B6DA15D}" type="presOf" srcId="{CE4F8114-EE4F-438C-BD9F-A2072AD7540E}" destId="{F059F151-DE6E-4C4F-8FF9-A047A66068FA}" srcOrd="0" destOrd="0" presId="urn:microsoft.com/office/officeart/2005/8/layout/vList5"/>
    <dgm:cxn modelId="{D8752FAB-9C55-4530-80A1-477E6662870D}" srcId="{CC06943A-3E15-4938-80C5-5E2F7F4FF751}" destId="{8D31F94C-1A28-4856-9452-626356904915}" srcOrd="0" destOrd="0" parTransId="{26792057-523C-49FA-8457-3C912B796E41}" sibTransId="{1115E622-A0F2-4B40-A2D1-C798C8C8432A}"/>
    <dgm:cxn modelId="{EB93D7BB-1B5A-E34B-BBDA-C66E41F6DB57}" type="presOf" srcId="{8F59846B-3CF3-46F2-999C-FBABC224A72F}" destId="{9BFB9383-ADAD-6040-94F9-184D493522AC}" srcOrd="0" destOrd="0" presId="urn:microsoft.com/office/officeart/2005/8/layout/vList5"/>
    <dgm:cxn modelId="{F63E62BC-364D-DF41-9848-8D848C3FC63D}" type="presOf" srcId="{CC06943A-3E15-4938-80C5-5E2F7F4FF751}" destId="{34DE381F-85C4-8340-81B4-8140C27BDC99}" srcOrd="0" destOrd="0" presId="urn:microsoft.com/office/officeart/2005/8/layout/vList5"/>
    <dgm:cxn modelId="{9C6654E4-C633-4C54-AC69-3BD0841681CD}" srcId="{CE4F8114-EE4F-438C-BD9F-A2072AD7540E}" destId="{95BC83F9-36A2-40EC-99D9-D7AA38BC64A1}" srcOrd="0" destOrd="0" parTransId="{547D6D26-7199-4DFE-89C3-17BD91D79E34}" sibTransId="{14598540-C2F1-4386-A8ED-AB5147D41482}"/>
    <dgm:cxn modelId="{E4D8FD33-8D13-9842-94E9-DF19F48B3232}" type="presParOf" srcId="{F059F151-DE6E-4C4F-8FF9-A047A66068FA}" destId="{9FDCA824-CFF3-9F40-BE5E-4C5E28CE1D7E}" srcOrd="0" destOrd="0" presId="urn:microsoft.com/office/officeart/2005/8/layout/vList5"/>
    <dgm:cxn modelId="{17A7CE02-553A-A046-BD28-5DA2ADF2772B}" type="presParOf" srcId="{9FDCA824-CFF3-9F40-BE5E-4C5E28CE1D7E}" destId="{A4203093-AE0F-654A-99A1-94A9BCF1C507}" srcOrd="0" destOrd="0" presId="urn:microsoft.com/office/officeart/2005/8/layout/vList5"/>
    <dgm:cxn modelId="{CD16F9D2-F571-604E-B687-A0F20F36548D}" type="presParOf" srcId="{9FDCA824-CFF3-9F40-BE5E-4C5E28CE1D7E}" destId="{9BFB9383-ADAD-6040-94F9-184D493522AC}" srcOrd="1" destOrd="0" presId="urn:microsoft.com/office/officeart/2005/8/layout/vList5"/>
    <dgm:cxn modelId="{92992740-376E-2345-A755-20CFEAE0C19C}" type="presParOf" srcId="{F059F151-DE6E-4C4F-8FF9-A047A66068FA}" destId="{697B6476-3CB4-7E4C-AEE5-45D4A8600068}" srcOrd="1" destOrd="0" presId="urn:microsoft.com/office/officeart/2005/8/layout/vList5"/>
    <dgm:cxn modelId="{A97802EC-4624-0D4B-9F48-EC5E0A929C8A}" type="presParOf" srcId="{F059F151-DE6E-4C4F-8FF9-A047A66068FA}" destId="{6C36AD6E-B46E-3141-9A68-D4647A33A056}" srcOrd="2" destOrd="0" presId="urn:microsoft.com/office/officeart/2005/8/layout/vList5"/>
    <dgm:cxn modelId="{EC1CE480-3039-6D4A-8C6A-5FE1C419C24F}" type="presParOf" srcId="{6C36AD6E-B46E-3141-9A68-D4647A33A056}" destId="{34DE381F-85C4-8340-81B4-8140C27BDC99}" srcOrd="0" destOrd="0" presId="urn:microsoft.com/office/officeart/2005/8/layout/vList5"/>
    <dgm:cxn modelId="{B8792292-641E-4349-8B26-1B9C7FC89037}" type="presParOf" srcId="{6C36AD6E-B46E-3141-9A68-D4647A33A056}" destId="{5C963AE9-5AC8-744A-A75A-28E8537E8C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A2898-7CF4-284B-AB91-44DD779A16B9}">
      <dsp:nvSpPr>
        <dsp:cNvPr id="0" name=""/>
        <dsp:cNvSpPr/>
      </dsp:nvSpPr>
      <dsp:spPr>
        <a:xfrm>
          <a:off x="0" y="3143095"/>
          <a:ext cx="10576558" cy="10316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Antigens (or allergens)</a:t>
          </a:r>
        </a:p>
      </dsp:txBody>
      <dsp:txXfrm>
        <a:off x="0" y="3143095"/>
        <a:ext cx="10576558" cy="557082"/>
      </dsp:txXfrm>
    </dsp:sp>
    <dsp:sp modelId="{D5A8E045-79F4-4B49-9712-64502FFC898E}">
      <dsp:nvSpPr>
        <dsp:cNvPr id="0" name=""/>
        <dsp:cNvSpPr/>
      </dsp:nvSpPr>
      <dsp:spPr>
        <a:xfrm>
          <a:off x="0" y="3679545"/>
          <a:ext cx="10576558" cy="4745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Substances that are foreign to the body</a:t>
          </a:r>
        </a:p>
      </dsp:txBody>
      <dsp:txXfrm>
        <a:off x="0" y="3679545"/>
        <a:ext cx="10576558" cy="474551"/>
      </dsp:txXfrm>
    </dsp:sp>
    <dsp:sp modelId="{2F077DAA-2ED0-0A4E-BE44-669AD9336263}">
      <dsp:nvSpPr>
        <dsp:cNvPr id="0" name=""/>
        <dsp:cNvSpPr/>
      </dsp:nvSpPr>
      <dsp:spPr>
        <a:xfrm rot="10800000">
          <a:off x="0" y="1571916"/>
          <a:ext cx="10576558" cy="1586653"/>
        </a:xfrm>
        <a:prstGeom prst="upArrowCallout">
          <a:avLst/>
        </a:prstGeom>
        <a:solidFill>
          <a:schemeClr val="accent2">
            <a:hueOff val="1899957"/>
            <a:satOff val="2167"/>
            <a:lumOff val="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Resistance to specific pathogens or their toxins and metabolic byproducts</a:t>
          </a:r>
        </a:p>
      </dsp:txBody>
      <dsp:txXfrm rot="-10800000">
        <a:off x="0" y="1571916"/>
        <a:ext cx="10576558" cy="556915"/>
      </dsp:txXfrm>
    </dsp:sp>
    <dsp:sp modelId="{8358E38C-63F1-DC47-8938-15AAE055B471}">
      <dsp:nvSpPr>
        <dsp:cNvPr id="0" name=""/>
        <dsp:cNvSpPr/>
      </dsp:nvSpPr>
      <dsp:spPr>
        <a:xfrm>
          <a:off x="0" y="2128832"/>
          <a:ext cx="10576558" cy="474409"/>
        </a:xfrm>
        <a:prstGeom prst="rect">
          <a:avLst/>
        </a:prstGeom>
        <a:solidFill>
          <a:schemeClr val="accent2">
            <a:tint val="40000"/>
            <a:alpha val="90000"/>
            <a:hueOff val="2893728"/>
            <a:satOff val="6985"/>
            <a:lumOff val="128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893728"/>
              <a:satOff val="6985"/>
              <a:lumOff val="12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Body is able to recognize, respond to, and remember a particular substance.</a:t>
          </a:r>
        </a:p>
      </dsp:txBody>
      <dsp:txXfrm>
        <a:off x="0" y="2128832"/>
        <a:ext cx="10576558" cy="474409"/>
      </dsp:txXfrm>
    </dsp:sp>
    <dsp:sp modelId="{EE5BE5DF-8DA9-964C-8ACE-2C5A337E2409}">
      <dsp:nvSpPr>
        <dsp:cNvPr id="0" name=""/>
        <dsp:cNvSpPr/>
      </dsp:nvSpPr>
      <dsp:spPr>
        <a:xfrm rot="10800000">
          <a:off x="0" y="738"/>
          <a:ext cx="10576558" cy="1586653"/>
        </a:xfrm>
        <a:prstGeom prst="upArrowCallout">
          <a:avLst/>
        </a:prstGeom>
        <a:solidFill>
          <a:schemeClr val="accent2">
            <a:hueOff val="3799914"/>
            <a:satOff val="4333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Third line of defense</a:t>
          </a:r>
        </a:p>
      </dsp:txBody>
      <dsp:txXfrm rot="10800000">
        <a:off x="0" y="738"/>
        <a:ext cx="10576558" cy="1030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B9383-ADAD-6040-94F9-184D493522AC}">
      <dsp:nvSpPr>
        <dsp:cNvPr id="0" name=""/>
        <dsp:cNvSpPr/>
      </dsp:nvSpPr>
      <dsp:spPr>
        <a:xfrm rot="5400000">
          <a:off x="6377353" y="-2366065"/>
          <a:ext cx="1629411" cy="676899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Constituted by activation of B cells or T cells</a:t>
          </a:r>
        </a:p>
      </dsp:txBody>
      <dsp:txXfrm rot="-5400000">
        <a:off x="3807561" y="283268"/>
        <a:ext cx="6689456" cy="1470329"/>
      </dsp:txXfrm>
    </dsp:sp>
    <dsp:sp modelId="{A4203093-AE0F-654A-99A1-94A9BCF1C507}">
      <dsp:nvSpPr>
        <dsp:cNvPr id="0" name=""/>
        <dsp:cNvSpPr/>
      </dsp:nvSpPr>
      <dsp:spPr>
        <a:xfrm>
          <a:off x="0" y="50"/>
          <a:ext cx="3807560" cy="20367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Primary immune response</a:t>
          </a:r>
        </a:p>
      </dsp:txBody>
      <dsp:txXfrm>
        <a:off x="99427" y="99477"/>
        <a:ext cx="3608706" cy="1837909"/>
      </dsp:txXfrm>
    </dsp:sp>
    <dsp:sp modelId="{5C963AE9-5AC8-744A-A75A-28E8537E8C29}">
      <dsp:nvSpPr>
        <dsp:cNvPr id="0" name=""/>
        <dsp:cNvSpPr/>
      </dsp:nvSpPr>
      <dsp:spPr>
        <a:xfrm rot="5400000">
          <a:off x="6377353" y="-227463"/>
          <a:ext cx="1629411" cy="6768997"/>
        </a:xfrm>
        <a:prstGeom prst="round2SameRect">
          <a:avLst/>
        </a:prstGeom>
        <a:solidFill>
          <a:schemeClr val="accent2">
            <a:tint val="40000"/>
            <a:alpha val="90000"/>
            <a:hueOff val="2893728"/>
            <a:satOff val="6985"/>
            <a:lumOff val="128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893728"/>
              <a:satOff val="6985"/>
              <a:lumOff val="12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Some B cells remain as memory cells.</a:t>
          </a:r>
        </a:p>
      </dsp:txBody>
      <dsp:txXfrm rot="-5400000">
        <a:off x="3807561" y="2421870"/>
        <a:ext cx="6689456" cy="1470329"/>
      </dsp:txXfrm>
    </dsp:sp>
    <dsp:sp modelId="{34DE381F-85C4-8340-81B4-8140C27BDC99}">
      <dsp:nvSpPr>
        <dsp:cNvPr id="0" name=""/>
        <dsp:cNvSpPr/>
      </dsp:nvSpPr>
      <dsp:spPr>
        <a:xfrm>
          <a:off x="0" y="2138653"/>
          <a:ext cx="3807560" cy="2036763"/>
        </a:xfrm>
        <a:prstGeom prst="roundRect">
          <a:avLst/>
        </a:prstGeom>
        <a:solidFill>
          <a:schemeClr val="accent2">
            <a:hueOff val="3799914"/>
            <a:satOff val="4333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Secondary immune response</a:t>
          </a:r>
        </a:p>
      </dsp:txBody>
      <dsp:txXfrm>
        <a:off x="99427" y="2238080"/>
        <a:ext cx="3608706" cy="1837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186F7-B1B7-5E44-B7DF-8EC851C9D845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789F8-1FD5-D24A-BC26-CF6AD7958AC7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3445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FE572BAF-0482-F242-B931-AAFE288C6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62069A-6D19-D942-BD3D-193D5E33D31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8D5EFDD-5EDA-3145-858E-56808D0D7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06F7A2C-8975-6A43-95C7-D396CD2CF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8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852EC7A-3736-9C45-8A1D-EDBFEECBB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5452A4-50C3-6A4E-B562-18BBFFE8EFB6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9DD30CC2-9034-FF4A-A909-723E7E563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D69F8D1A-49E2-4F43-9F47-29E3A5138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583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789F8-1FD5-D24A-BC26-CF6AD7958AC7}" type="slidenum">
              <a:rPr lang="en-SA" smtClean="0"/>
              <a:t>17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574182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CD1CCFEB-9875-1740-A951-6D1370456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55D96A-F80F-5B44-AE70-AF1935A601A6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7" name="Rectangle 1026">
            <a:extLst>
              <a:ext uri="{FF2B5EF4-FFF2-40B4-BE49-F238E27FC236}">
                <a16:creationId xmlns:a16="http://schemas.microsoft.com/office/drawing/2014/main" id="{9B20E191-750F-1C4B-B4B1-E5B741D37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>
            <a:extLst>
              <a:ext uri="{FF2B5EF4-FFF2-40B4-BE49-F238E27FC236}">
                <a16:creationId xmlns:a16="http://schemas.microsoft.com/office/drawing/2014/main" id="{C2AD9FC8-88CE-DC43-A556-BC02D159A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5635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3B63E4AD-2865-7B44-A566-F110B8599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8E9678-B492-414E-9B03-6B8BDB3818DD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6E0D245-5150-AD48-8452-89E899A15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48A24D7-3B92-CC49-A335-013591C39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465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B7F9062-0206-0743-B828-BE80DA943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9B58A3-D161-3E43-8029-5791DBAB53C7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984D5B02-965A-314C-9319-992173F21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74067462-D567-D044-BF68-24C6BB039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7663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AB4CECE7-A6B9-AB40-AE21-18E8B71EA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A1C783-ECE1-304D-9792-ADE476CD98A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3C48D2C-6EA6-1A40-AAC8-0E3EE117B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E05A0A14-EC70-F14B-A410-431EE7FF8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720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AB4CECE7-A6B9-AB40-AE21-18E8B71EA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A1C783-ECE1-304D-9792-ADE476CD98A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3C48D2C-6EA6-1A40-AAC8-0E3EE117B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E05A0A14-EC70-F14B-A410-431EE7FF8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387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AB4CECE7-A6B9-AB40-AE21-18E8B71EA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A1C783-ECE1-304D-9792-ADE476CD98A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3C48D2C-6EA6-1A40-AAC8-0E3EE117B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E05A0A14-EC70-F14B-A410-431EE7FF8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562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A09F11B6-852D-D447-82BA-1B04F713B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7CECA7-3B62-7742-95D1-7A48586017BA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CFD17A0-794E-3643-AB85-AAEA19733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BA43436-D0A2-A24B-8950-95403EF68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2910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316CE01A-5B1A-8D4D-84E7-13FBE30C7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86F08F-BC7F-A248-A75A-ADA24B21AC7D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8F513809-6691-4047-8544-D652C5019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8FF7A9AC-7210-FE49-A951-8868535F7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17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FE572BAF-0482-F242-B931-AAFE288C6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62069A-6D19-D942-BD3D-193D5E33D31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8D5EFDD-5EDA-3145-858E-56808D0D7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06F7A2C-8975-6A43-95C7-D396CD2CF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60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CCF03EEC-7A19-3A4A-A04E-BD45EB8DA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758B6C-F1C7-DB43-B4D5-8DD344108B7C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A57867F2-6C89-2941-A849-0EDF22AE0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8DD8816-6353-D544-AB94-65E3C357B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677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462E0CD3-168A-A445-90ED-137A878D1B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DDB8A7-619D-D24D-A2BF-C1AB98418789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C40331F2-DAE3-A349-98A0-D96EBC0CC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E2A53F16-D006-A843-8ACF-C2EBC92B4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128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789F8-1FD5-D24A-BC26-CF6AD7958AC7}" type="slidenum">
              <a:rPr lang="en-SA" smtClean="0"/>
              <a:t>33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59423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F4AB7D6-7B33-F149-828B-B090C6769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4AC401-6855-A44D-B2F2-D5F8AC32D75C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AA72D8E2-7ADB-C945-8BE6-1B35D3BE6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D903EA7-ADC6-D446-9236-6DB253801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7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16CC8656-96C6-5141-8471-9D027E1BD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D5C006-B599-C642-88B5-EF9EE691C2D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A3E4E2F6-AF9E-7046-B519-E8968FCCE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2C2B3A16-2F58-C642-B145-15A7AF61C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003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F4AB7D6-7B33-F149-828B-B090C6769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4AC401-6855-A44D-B2F2-D5F8AC32D75C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AA72D8E2-7ADB-C945-8BE6-1B35D3BE6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D903EA7-ADC6-D446-9236-6DB253801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32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FE572BAF-0482-F242-B931-AAFE288C6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62069A-6D19-D942-BD3D-193D5E33D31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8D5EFDD-5EDA-3145-858E-56808D0D7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06F7A2C-8975-6A43-95C7-D396CD2CF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60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FE572BAF-0482-F242-B931-AAFE288C6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62069A-6D19-D942-BD3D-193D5E33D31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8D5EFDD-5EDA-3145-858E-56808D0D7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06F7A2C-8975-6A43-95C7-D396CD2CF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77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A13EA62F-D8B6-8646-8DA6-78FF2E907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A75EA4-A034-7D4C-A0B8-0847F2C64906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E805F69-A555-1840-BD27-BCA09C30F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A3758B7-F3C9-7B48-95B9-7C690F19E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71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B9658FAD-1508-7042-BDA5-68AF10727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59BC9B-723C-CF44-A767-782861280488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4">
            <a:extLst>
              <a:ext uri="{FF2B5EF4-FFF2-40B4-BE49-F238E27FC236}">
                <a16:creationId xmlns:a16="http://schemas.microsoft.com/office/drawing/2014/main" id="{00131183-333B-554B-98D4-5AADDC4A6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5">
            <a:extLst>
              <a:ext uri="{FF2B5EF4-FFF2-40B4-BE49-F238E27FC236}">
                <a16:creationId xmlns:a16="http://schemas.microsoft.com/office/drawing/2014/main" id="{460B1200-0F61-4D41-A4FA-486CCDF1C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792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789F8-1FD5-D24A-BC26-CF6AD7958AC7}" type="slidenum">
              <a:rPr lang="en-SA" smtClean="0"/>
              <a:t>10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52085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445E8A2F-7894-6946-BC78-6FD6A70FD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388CED-026A-F44B-BE36-CA932FA2777F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310CB9C-BED7-EE4D-BAAA-7669BD188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2833406-52F7-304A-8CD7-3F8747ADF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024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789F8-1FD5-D24A-BC26-CF6AD7958AC7}" type="slidenum">
              <a:rPr lang="en-SA" smtClean="0"/>
              <a:t>14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0914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1629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4845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4532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5137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8380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1633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4252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9950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2633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4483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9531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4C56-40AF-EB47-B427-C1C389310F5D}" type="datetimeFigureOut">
              <a:rPr lang="en-SA" smtClean="0"/>
              <a:t>21/10/2020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746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ac.ksu.edu.sa/aalrumayh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youtube.com/watch?v=I7orwMgTQ5I" TargetMode="External"/><Relationship Id="rId7" Type="http://schemas.openxmlformats.org/officeDocument/2006/relationships/hyperlink" Target="https://www.youtube.com/watch?v=rd2cf5hVal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2DFN4IBZ3rI" TargetMode="External"/><Relationship Id="rId5" Type="http://schemas.openxmlformats.org/officeDocument/2006/relationships/hyperlink" Target="https://www.youtube.com/watch?v=GIJK3dwCWCw" TargetMode="External"/><Relationship Id="rId4" Type="http://schemas.openxmlformats.org/officeDocument/2006/relationships/hyperlink" Target="https://www.kinderkrebsinfo.de/diseases/lymphomas/the_lymphatic_system/index_eng.html" TargetMode="Externa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CDEC-687B-FA45-BEA4-B5E125315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SA" dirty="0"/>
              <a:t>Chapter 7</a:t>
            </a:r>
            <a:br>
              <a:rPr lang="en-SA" dirty="0"/>
            </a:br>
            <a:br>
              <a:rPr lang="en-SA" dirty="0"/>
            </a:br>
            <a:r>
              <a:rPr lang="en-SA" dirty="0"/>
              <a:t>The Lympathtic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16E60-5F68-D544-9651-857054E9D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3964882"/>
            <a:ext cx="8673427" cy="1322587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Abdullah A. </a:t>
            </a:r>
            <a:r>
              <a:rPr lang="en-US" b="1" i="1" dirty="0" err="1"/>
              <a:t>Alrumayh</a:t>
            </a:r>
            <a:endParaRPr lang="en-US" dirty="0"/>
          </a:p>
          <a:p>
            <a:r>
              <a:rPr lang="en-US" b="1" i="1" dirty="0"/>
              <a:t>BSc EMS, MSc Cardiovascular, Lecturer  </a:t>
            </a:r>
            <a:endParaRPr lang="en-US" dirty="0"/>
          </a:p>
          <a:p>
            <a:r>
              <a:rPr lang="en-US" b="1" i="1" dirty="0"/>
              <a:t>Department of Basic Sciences, PSCEMS</a:t>
            </a:r>
            <a:br>
              <a:rPr lang="en-US" b="1" i="1" dirty="0"/>
            </a:br>
            <a:endParaRPr lang="en-US" b="1" i="1" dirty="0"/>
          </a:p>
          <a:p>
            <a:r>
              <a:rPr lang="en-US" b="1" i="1" dirty="0">
                <a:hlinkClick r:id="rId2"/>
              </a:rPr>
              <a:t>http://fac.ksu.edu.sa/aalrumayh</a:t>
            </a:r>
            <a:endParaRPr lang="en-US" dirty="0"/>
          </a:p>
          <a:p>
            <a:endParaRPr lang="en-SA" dirty="0"/>
          </a:p>
          <a:p>
            <a:endParaRPr lang="en-SA" dirty="0"/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2B89F957-2F00-AC43-ACDB-B6016809D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7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6A5B50-E0D9-4D15-9263-30F3A5D17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07127FB-E13A-4A11-9C04-42F292EC6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7082904-8D4E-49CD-86E6-315A52A01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8C749C0-2B75-49F8-9C06-CFDE03E75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1C23F77-28FD-4E66-99B3-5D0AA56D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D6E8D0A-C251-4EFF-BC77-260905C31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98A3662-EFEB-41C1-8757-D87A9A0D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6A9501A-DA4E-458F-9695-D56456D1A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9E06B3E-52F9-4408-91ED-929EDD193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1DC16CF-8A72-43DD-9627-8DC10D7ED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0338C268-158D-4239-8757-F3F83EA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212B900-7F36-47C5-85D6-4850CF2B1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D770B02-0C2D-47F5-B9F9-4E6E4B9A5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AABB9FD-D69F-44ED-9E2D-AB81EB7E9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18BC4F2-3D12-49E0-88B1-D8A02AE37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18855281-FB7D-47CA-B7C1-B189B205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A8BE106-EAA7-47BD-BA46-AEEAA5466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9D27EC94-6277-4F7F-B6B4-C0802D188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36B5E29-8BAE-40DD-B11E-05CBE9C72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42FFF6D-4302-41B7-AE4C-30D193954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2976582E-0954-4513-A44F-042B316EC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C38B8BA8-97A4-45CD-ADDC-567C3DB54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5C0717-87F6-42AC-A435-7B1D643BA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02AC5C-CEBA-4968-A829-3F1EEDCCF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22">
              <a:extLst>
                <a:ext uri="{FF2B5EF4-FFF2-40B4-BE49-F238E27FC236}">
                  <a16:creationId xmlns:a16="http://schemas.microsoft.com/office/drawing/2014/main" id="{E16E45FC-1614-41EA-9012-4FE0307C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3AF14F-0808-4EC6-894C-34E7ACB0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7809403-F036-486E-A082-D0BA5014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AE1241-D52D-4D92-B967-A6FE92A1B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C5899A80-EA84-4F67-81BF-A5B0C73E1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9FF117AE-3AD0-4327-A2EF-C23CD2927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504AA200-0049-4282-A57B-6E55D9889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451BD09E-2CBA-4591-8299-D683EF3D5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1B72FBFA-0D83-49BF-964F-79790600B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96A1D1E5-E88C-40E4-8393-B35D61817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30BB2A5E-8FFA-44DE-B6B0-DB381B870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5B1C60AF-82A2-4B83-91D0-04C22BCB9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F1357AA7-008E-4271-B6BA-D2548392A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2569E482-FDF0-4A7C-8391-81DF02DE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CF8F1229-BCAB-43BE-9E58-A432371C2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B50A60F4-F13B-46DD-805D-2CD285A36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57844E4B-06FD-440D-B843-73D677215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F1085363-858F-40A7-9077-190974A3F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5A50D108-9C42-4ED9-B8C6-9F3FA4D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1E833330-4ACA-4623-8760-ED32AA0C1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46A42531-E945-41F2-AE36-7EDA651CE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8CD0B08D-BE75-4180-9A29-2852DF90A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7780739B-6B66-4991-BF23-A5332BB1B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A015EDFC-4911-422C-BE70-34A960611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54814733-3136-46B2-94EE-85B50A989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18D11982-C5B6-47A7-A2B7-D83C2B5F8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22">
            <a:extLst>
              <a:ext uri="{FF2B5EF4-FFF2-40B4-BE49-F238E27FC236}">
                <a16:creationId xmlns:a16="http://schemas.microsoft.com/office/drawing/2014/main" id="{AFA589DD-F44B-4851-B3FE-EEA4697DF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3D6EBCF-FE38-4618-BCFF-085B77289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C267C-526D-2A4A-8400-E3925B5D51EC}"/>
              </a:ext>
            </a:extLst>
          </p:cNvPr>
          <p:cNvSpPr/>
          <p:nvPr/>
        </p:nvSpPr>
        <p:spPr>
          <a:xfrm>
            <a:off x="873978" y="2039943"/>
            <a:ext cx="5767566" cy="838773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Lymphatic Vessels </a:t>
            </a:r>
            <a:endParaRPr lang="en-US" sz="2800" spc="-150">
              <a:solidFill>
                <a:srgbClr val="FFFE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8A6F5-7A68-EA4F-9A53-BE94B4CEF476}"/>
              </a:ext>
            </a:extLst>
          </p:cNvPr>
          <p:cNvSpPr/>
          <p:nvPr/>
        </p:nvSpPr>
        <p:spPr>
          <a:xfrm>
            <a:off x="873102" y="2878716"/>
            <a:ext cx="5768442" cy="2262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63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FFFE"/>
                </a:solidFill>
              </a:rPr>
              <a:t>Have valves to prevent backflow of lymph</a:t>
            </a:r>
          </a:p>
          <a:p>
            <a:pPr indent="-228600" defTabSz="914400">
              <a:lnSpc>
                <a:spcPct val="110000"/>
              </a:lnSpc>
              <a:spcBef>
                <a:spcPts val="763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FFFE"/>
                </a:solidFill>
              </a:rPr>
              <a:t>Lymph nodes</a:t>
            </a:r>
          </a:p>
          <a:p>
            <a:pPr indent="-228600" defTabSz="914400">
              <a:lnSpc>
                <a:spcPct val="110000"/>
              </a:lnSpc>
              <a:spcBef>
                <a:spcPts val="763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FFFE"/>
                </a:solidFill>
              </a:rPr>
              <a:t>Lymphatic trunks drain into one of two collecting ducts:</a:t>
            </a:r>
          </a:p>
          <a:p>
            <a:pPr lvl="1" indent="-228600" defTabSz="914400">
              <a:lnSpc>
                <a:spcPct val="110000"/>
              </a:lnSpc>
              <a:spcBef>
                <a:spcPts val="763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FFFE"/>
                </a:solidFill>
              </a:rPr>
              <a:t>Thoracic duct</a:t>
            </a:r>
          </a:p>
          <a:p>
            <a:pPr lvl="1" indent="-228600" defTabSz="914400">
              <a:lnSpc>
                <a:spcPct val="110000"/>
              </a:lnSpc>
              <a:spcBef>
                <a:spcPts val="763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FFFE"/>
                </a:solidFill>
              </a:rPr>
              <a:t>Right lymphatic duct</a:t>
            </a:r>
          </a:p>
          <a:p>
            <a:pPr indent="-228600" defTabSz="914400">
              <a:lnSpc>
                <a:spcPct val="110000"/>
              </a:lnSpc>
              <a:spcBef>
                <a:spcPts val="763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FFFE"/>
                </a:solidFill>
              </a:rPr>
              <a:t>Lymph then moves into the venous system, becoming part of the plasma.</a:t>
            </a:r>
          </a:p>
        </p:txBody>
      </p:sp>
      <p:sp>
        <p:nvSpPr>
          <p:cNvPr id="97" name="Rectangle 67">
            <a:extLst>
              <a:ext uri="{FF2B5EF4-FFF2-40B4-BE49-F238E27FC236}">
                <a16:creationId xmlns:a16="http://schemas.microsoft.com/office/drawing/2014/main" id="{8909DB99-AFF4-4552-A4D5-4F4C8327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557" y="0"/>
            <a:ext cx="4640799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42303_CH07_FIG02.jpg">
            <a:extLst>
              <a:ext uri="{FF2B5EF4-FFF2-40B4-BE49-F238E27FC236}">
                <a16:creationId xmlns:a16="http://schemas.microsoft.com/office/drawing/2014/main" id="{03DBED17-F9BE-664C-BDF7-CDFE3E974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179" y="1133481"/>
            <a:ext cx="3997781" cy="4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4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D77BF60-CC87-4027-B3A1-21222A987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39E3CBF9-BAA3-4654-9C20-8457916C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DF86235A-7821-4C9B-B00C-A6D4997E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DE04CFF3-0067-40C4-A502-FD43E6373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3037DCE4-244D-4455-814F-C32C5AAF0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BB37AF1A-E10D-47F9-8CB6-CAC43089D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80286243-26F2-40E9-83FD-D4200A16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D90A700B-85BC-45F8-9652-72A72176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BA84F2EA-FBDD-4B0B-8EEB-3112A023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2B14D210-D95B-44BE-94CF-B8A899AFC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C97AA8A3-5D0D-4295-B878-4876554FD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DA6907CB-7510-4979-A274-5F202AC4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CDC01392-803F-446A-B518-EE3CA21A7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648F6318-9253-44DE-9F80-3AAA08F15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2AEF689E-C7B9-4F8D-905C-142D1FC6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7FC3467E-0EFC-4845-B9D9-015017B4E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7C220884-350B-4680-B923-7DD73FCBE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0A1E7EC2-949A-4D2A-8140-AD021D38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5464AFDF-444D-41C6-866D-234594CB5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F4AFC20A-B8F4-4340-8EE6-C281F05A9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55325372-8B9A-46B7-99C5-AD2EFBD67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8CE6AB0E-E26C-4FCA-9021-D1F2CFDDE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D2348D4-E1BA-4B8B-8E09-1F8CAC80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155FD3-C0DD-42A7-8657-4C87201CD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22">
              <a:extLst>
                <a:ext uri="{FF2B5EF4-FFF2-40B4-BE49-F238E27FC236}">
                  <a16:creationId xmlns:a16="http://schemas.microsoft.com/office/drawing/2014/main" id="{BA7C20E1-83E3-4B4B-9C0E-AAF4383EE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2D16DDD-7A4B-45BF-92D2-3C3EB690F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D892DD75-0F21-4634-99B7-E84CA53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FF33740-2A83-42E8-A598-9AE61A3F0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6899C82F-20B6-4E2D-AB9D-1713FB3E6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5D89ADB3-2D4B-4770-A268-498E3840E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5034FDD9-592C-44B5-BC27-2E924BF3B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4770B370-A883-43EB-9548-9F4DF8AFB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B4352703-BD5E-41FD-B464-679A4C6B7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5030174A-A42D-4ECB-8A60-CF7D87327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28551ADF-F4C9-471C-B42F-D2D31E333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93A66B57-AB21-4F33-AA9A-B7EB77A1E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4A1B8DCE-9DBF-48EC-85D4-5FC835815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52FA78DE-98F5-44CD-B9E3-7A5ED0ABC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F3E719C3-D321-48DD-8374-FF3B01E3C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CA9A2902-2BBF-4AD3-BA2E-88A033E76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3052E19B-E780-4BD7-AAE5-F0087C6DE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26318BCD-2E45-42B7-81DD-3D91924DD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F32B7AC7-D1A6-46B1-91B3-36A119862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B04127CF-94AE-471B-AABC-7884E900E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0AB28A6D-6244-4B44-9B35-11BB6B8A1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220F393F-FEF8-4D1A-A959-F0EC20D65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F0CE6A4D-5C7D-460B-B2FD-8E85CD5AB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8A535C9C-6C1A-4BCF-BA51-CD74AA7E7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36530B88-C8C1-478A-B785-86E745DD5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90E945B-DE55-6F48-92DD-1CAF99D0F41D}"/>
              </a:ext>
            </a:extLst>
          </p:cNvPr>
          <p:cNvSpPr/>
          <p:nvPr/>
        </p:nvSpPr>
        <p:spPr>
          <a:xfrm>
            <a:off x="7269686" y="795527"/>
            <a:ext cx="4123738" cy="1433323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spc="-1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Tissue Fluid &amp; Lymph</a:t>
            </a:r>
            <a:br>
              <a:rPr lang="en-US" altLang="en-US" sz="3200" spc="-15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200" spc="-1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Formation </a:t>
            </a:r>
            <a:endParaRPr lang="en-US" sz="3200" spc="-15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3CF9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Lymphatic System: Parts &amp; Common Problems">
            <a:extLst>
              <a:ext uri="{FF2B5EF4-FFF2-40B4-BE49-F238E27FC236}">
                <a16:creationId xmlns:a16="http://schemas.microsoft.com/office/drawing/2014/main" id="{91EBBF8E-F8EC-D54F-883A-ECFF8556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" r="3" b="13053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38F388-5BE4-9548-91FA-B2C88102B564}"/>
              </a:ext>
            </a:extLst>
          </p:cNvPr>
          <p:cNvSpPr/>
          <p:nvPr/>
        </p:nvSpPr>
        <p:spPr>
          <a:xfrm>
            <a:off x="7275171" y="2201451"/>
            <a:ext cx="4099607" cy="417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rgbClr val="F3CF98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/>
              <a:t>Lymph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rgbClr val="F3CF98"/>
              </a:buClr>
              <a:buSzPct val="110000"/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742950" lvl="1" indent="-228600" defTabSz="914400">
              <a:lnSpc>
                <a:spcPct val="120000"/>
              </a:lnSpc>
              <a:spcAft>
                <a:spcPts val="600"/>
              </a:spcAft>
              <a:buClr>
                <a:srgbClr val="F3CF98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/>
              <a:t>Thin, plasma-like fluid formed from interstitial or extracellular fluid</a:t>
            </a:r>
          </a:p>
          <a:p>
            <a:pPr marL="742950" lvl="1" indent="-228600" defTabSz="914400">
              <a:lnSpc>
                <a:spcPct val="120000"/>
              </a:lnSpc>
              <a:spcAft>
                <a:spcPts val="600"/>
              </a:spcAft>
              <a:buClr>
                <a:srgbClr val="F3CF98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/>
              <a:t>Basically the same as tissue fluid</a:t>
            </a:r>
          </a:p>
          <a:p>
            <a:pPr marL="742950" lvl="1" indent="-228600" defTabSz="914400">
              <a:lnSpc>
                <a:spcPct val="120000"/>
              </a:lnSpc>
              <a:spcAft>
                <a:spcPts val="600"/>
              </a:spcAft>
              <a:buClr>
                <a:srgbClr val="F3CF98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/>
              <a:t>Referred to as lymph once it enters a lymphatic capillary</a:t>
            </a:r>
          </a:p>
          <a:p>
            <a:pPr marL="742950" lvl="1" indent="-228600" defTabSz="914400">
              <a:lnSpc>
                <a:spcPct val="120000"/>
              </a:lnSpc>
              <a:spcAft>
                <a:spcPts val="600"/>
              </a:spcAft>
              <a:buClr>
                <a:srgbClr val="F3CF98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/>
              <a:t>Lymph also carries foreign particles (including bacteria and viruses) to the lymph nodes.</a:t>
            </a:r>
          </a:p>
          <a:p>
            <a:pPr marL="742950" lvl="1" indent="-228600" defTabSz="914400">
              <a:lnSpc>
                <a:spcPct val="120000"/>
              </a:lnSpc>
              <a:spcAft>
                <a:spcPts val="600"/>
              </a:spcAft>
              <a:buClr>
                <a:srgbClr val="F3CF98"/>
              </a:buClr>
              <a:buSzPct val="110000"/>
              <a:buFont typeface="Wingdings" panose="05000000000000000000" pitchFamily="2" charset="2"/>
              <a:buChar char="§"/>
            </a:pPr>
            <a:endParaRPr lang="en-US" altLang="en-US" dirty="0"/>
          </a:p>
        </p:txBody>
      </p:sp>
      <p:pic>
        <p:nvPicPr>
          <p:cNvPr id="5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01A5B065-4B19-5A44-93C2-04DFB2CC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0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B89813-995B-1A40-8FA1-283C369AFABC}"/>
              </a:ext>
            </a:extLst>
          </p:cNvPr>
          <p:cNvSpPr/>
          <p:nvPr/>
        </p:nvSpPr>
        <p:spPr>
          <a:xfrm>
            <a:off x="1744133" y="2709334"/>
            <a:ext cx="73998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Influenced by muscular activity &gt; </a:t>
            </a:r>
            <a:r>
              <a:rPr lang="en-US" altLang="en-US" sz="2800" dirty="0">
                <a:solidFill>
                  <a:srgbClr val="FF0000"/>
                </a:solidFill>
              </a:rPr>
              <a:t>SMC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Lymph is under low hydrostatic pressure.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Continuous movement of lymph stabilizes fluid volume in the body’s interstitial spaces. &gt; </a:t>
            </a:r>
            <a:r>
              <a:rPr lang="en-US" altLang="en-US" sz="2800" dirty="0">
                <a:solidFill>
                  <a:srgbClr val="FF0000"/>
                </a:solidFill>
              </a:rPr>
              <a:t>Otherwise swelling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0A71F-3958-E849-949B-1B52AC8DE90F}"/>
              </a:ext>
            </a:extLst>
          </p:cNvPr>
          <p:cNvSpPr/>
          <p:nvPr/>
        </p:nvSpPr>
        <p:spPr>
          <a:xfrm>
            <a:off x="1964267" y="653534"/>
            <a:ext cx="691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/>
              <a:t>Movement of Lymph</a:t>
            </a:r>
            <a:endParaRPr lang="en-SA" sz="3600" dirty="0"/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5087CAC3-36A1-B440-A1C1-3F584891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1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1AEC8720-9F9E-4991-A56C-3C877628D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FC9D3DE-EE5E-47CA-87FC-CBFE12111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id="{15F78302-DF59-42A7-93A8-13DB2AE5F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BF00806F-B6DC-4958-9FB6-5BFB98A35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id="{9B3D04FA-035E-4EA1-8FD8-645822B37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">
              <a:extLst>
                <a:ext uri="{FF2B5EF4-FFF2-40B4-BE49-F238E27FC236}">
                  <a16:creationId xmlns:a16="http://schemas.microsoft.com/office/drawing/2014/main" id="{5073C624-0F5E-4EF7-A516-22F668EC4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">
              <a:extLst>
                <a:ext uri="{FF2B5EF4-FFF2-40B4-BE49-F238E27FC236}">
                  <a16:creationId xmlns:a16="http://schemas.microsoft.com/office/drawing/2014/main" id="{855D3D35-FA65-4EAD-8BBA-3572F92C9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">
              <a:extLst>
                <a:ext uri="{FF2B5EF4-FFF2-40B4-BE49-F238E27FC236}">
                  <a16:creationId xmlns:a16="http://schemas.microsoft.com/office/drawing/2014/main" id="{AAD3EAC0-9C71-461C-9DF2-9198CD378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id="{8043B5E2-73A2-4F55-9C33-3F1203BE2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">
              <a:extLst>
                <a:ext uri="{FF2B5EF4-FFF2-40B4-BE49-F238E27FC236}">
                  <a16:creationId xmlns:a16="http://schemas.microsoft.com/office/drawing/2014/main" id="{D206F3AA-5F82-497A-9377-4752C6CB8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">
              <a:extLst>
                <a:ext uri="{FF2B5EF4-FFF2-40B4-BE49-F238E27FC236}">
                  <a16:creationId xmlns:a16="http://schemas.microsoft.com/office/drawing/2014/main" id="{3BDC3A29-240A-4A90-9EB1-C034BEECF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id="{0BBB9EE2-DB8A-47E5-B035-568BF1BC8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71D6DE99-4D86-49C3-853F-B6CBC1EF7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E429F2E4-3CC9-4002-B225-4ED4E8542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7">
              <a:extLst>
                <a:ext uri="{FF2B5EF4-FFF2-40B4-BE49-F238E27FC236}">
                  <a16:creationId xmlns:a16="http://schemas.microsoft.com/office/drawing/2014/main" id="{91D64939-F442-4648-8508-C255BB010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8">
              <a:extLst>
                <a:ext uri="{FF2B5EF4-FFF2-40B4-BE49-F238E27FC236}">
                  <a16:creationId xmlns:a16="http://schemas.microsoft.com/office/drawing/2014/main" id="{FEC920D6-C72C-4AAF-9D4A-E3DB14CB1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9">
              <a:extLst>
                <a:ext uri="{FF2B5EF4-FFF2-40B4-BE49-F238E27FC236}">
                  <a16:creationId xmlns:a16="http://schemas.microsoft.com/office/drawing/2014/main" id="{FC186720-3B9A-49E3-925C-CD3117A1B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0">
              <a:extLst>
                <a:ext uri="{FF2B5EF4-FFF2-40B4-BE49-F238E27FC236}">
                  <a16:creationId xmlns:a16="http://schemas.microsoft.com/office/drawing/2014/main" id="{6A498171-D325-453C-AB63-2DD92B92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1">
              <a:extLst>
                <a:ext uri="{FF2B5EF4-FFF2-40B4-BE49-F238E27FC236}">
                  <a16:creationId xmlns:a16="http://schemas.microsoft.com/office/drawing/2014/main" id="{2C008D0D-10F4-4CA6-B1A7-367EFB1E5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2">
              <a:extLst>
                <a:ext uri="{FF2B5EF4-FFF2-40B4-BE49-F238E27FC236}">
                  <a16:creationId xmlns:a16="http://schemas.microsoft.com/office/drawing/2014/main" id="{AD021622-1CF4-47F2-9721-82558A06B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3">
              <a:extLst>
                <a:ext uri="{FF2B5EF4-FFF2-40B4-BE49-F238E27FC236}">
                  <a16:creationId xmlns:a16="http://schemas.microsoft.com/office/drawing/2014/main" id="{03C0B8F8-3E67-40CD-AF81-35783736C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4">
              <a:extLst>
                <a:ext uri="{FF2B5EF4-FFF2-40B4-BE49-F238E27FC236}">
                  <a16:creationId xmlns:a16="http://schemas.microsoft.com/office/drawing/2014/main" id="{A6CA7BB0-C646-4235-93D7-E3D862519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5">
              <a:extLst>
                <a:ext uri="{FF2B5EF4-FFF2-40B4-BE49-F238E27FC236}">
                  <a16:creationId xmlns:a16="http://schemas.microsoft.com/office/drawing/2014/main" id="{E0CB8FBE-17E7-48A1-A248-385A6EC5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D703C27-FC5D-4D45-A79A-781E602E0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22">
            <a:extLst>
              <a:ext uri="{FF2B5EF4-FFF2-40B4-BE49-F238E27FC236}">
                <a16:creationId xmlns:a16="http://schemas.microsoft.com/office/drawing/2014/main" id="{2DCA3515-2ECA-4A04-92E6-BF19804E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5AEABE3-02E1-42CD-8375-3018E794A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8A9E9A18-7A0E-1443-A258-D57F16F3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600" dirty="0"/>
              <a:t>Lymph Nodes  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39C1255C-3360-7243-966A-DF785BD7C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200" dirty="0">
                <a:solidFill>
                  <a:srgbClr val="FFFFFE"/>
                </a:solidFill>
                <a:ea typeface="MS Mincho" panose="02020609040205080304" pitchFamily="49" charset="-128"/>
              </a:rPr>
              <a:t>Found along the lymphatic pathways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200" dirty="0">
                <a:solidFill>
                  <a:srgbClr val="FFFFFE"/>
                </a:solidFill>
                <a:ea typeface="MS Mincho" panose="02020609040205080304" pitchFamily="49" charset="-128"/>
              </a:rPr>
              <a:t>Bean-shaped, 2.5 cm long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200" dirty="0">
                <a:solidFill>
                  <a:srgbClr val="FFFFFE"/>
                </a:solidFill>
                <a:ea typeface="MS Mincho" panose="02020609040205080304" pitchFamily="49" charset="-128"/>
              </a:rPr>
              <a:t>Contain many lymphocytes and macrophages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200" dirty="0">
                <a:solidFill>
                  <a:srgbClr val="FFFFFE"/>
                </a:solidFill>
                <a:ea typeface="MS Mincho" panose="02020609040205080304" pitchFamily="49" charset="-128"/>
              </a:rPr>
              <a:t>Fight invading microorganisms</a:t>
            </a:r>
          </a:p>
          <a:p>
            <a:pPr>
              <a:lnSpc>
                <a:spcPct val="110000"/>
              </a:lnSpc>
            </a:pPr>
            <a:r>
              <a:rPr lang="en-US" altLang="en-US" sz="1200" dirty="0">
                <a:solidFill>
                  <a:srgbClr val="FFFFFE"/>
                </a:solidFill>
                <a:ea typeface="MS Mincho" panose="02020609040205080304" pitchFamily="49" charset="-128"/>
              </a:rPr>
              <a:t>Hilum</a:t>
            </a:r>
          </a:p>
          <a:p>
            <a:pPr lvl="1">
              <a:lnSpc>
                <a:spcPct val="110000"/>
              </a:lnSpc>
            </a:pPr>
            <a:r>
              <a:rPr lang="en-US" altLang="en-US" sz="1200" dirty="0">
                <a:solidFill>
                  <a:srgbClr val="FFFFFE"/>
                </a:solidFill>
                <a:ea typeface="MS Mincho" panose="02020609040205080304" pitchFamily="49" charset="-128"/>
              </a:rPr>
              <a:t>Indented region where blood vessels and nerves are attached</a:t>
            </a:r>
          </a:p>
          <a:p>
            <a:pPr>
              <a:lnSpc>
                <a:spcPct val="110000"/>
              </a:lnSpc>
            </a:pPr>
            <a:r>
              <a:rPr lang="en-US" altLang="en-US" sz="1200" dirty="0">
                <a:solidFill>
                  <a:srgbClr val="FFFFFE"/>
                </a:solidFill>
                <a:ea typeface="MS Mincho" panose="02020609040205080304" pitchFamily="49" charset="-128"/>
              </a:rPr>
              <a:t>Capsule</a:t>
            </a:r>
          </a:p>
          <a:p>
            <a:pPr lvl="1">
              <a:lnSpc>
                <a:spcPct val="110000"/>
              </a:lnSpc>
            </a:pPr>
            <a:r>
              <a:rPr lang="en-US" altLang="en-US" sz="1200" dirty="0">
                <a:solidFill>
                  <a:srgbClr val="FFFFFE"/>
                </a:solidFill>
                <a:ea typeface="MS Mincho" panose="02020609040205080304" pitchFamily="49" charset="-128"/>
              </a:rPr>
              <a:t>Protective membrane that surrounds each lymph node</a:t>
            </a:r>
            <a:endParaRPr lang="en-US" altLang="en-US" sz="1200" dirty="0">
              <a:solidFill>
                <a:srgbClr val="FFFFFE"/>
              </a:solidFill>
            </a:endParaRPr>
          </a:p>
          <a:p>
            <a:pPr lvl="1" eaLnBrk="1" hangingPunct="1">
              <a:lnSpc>
                <a:spcPct val="110000"/>
              </a:lnSpc>
            </a:pPr>
            <a:endParaRPr lang="en-US" altLang="en-US" sz="1200" dirty="0">
              <a:solidFill>
                <a:srgbClr val="FFFFFE"/>
              </a:solidFill>
              <a:ea typeface="MS Mincho" panose="02020609040205080304" pitchFamily="49" charset="-128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BA39A47-44BB-497B-8222-8E441D8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862" y="-6706"/>
            <a:ext cx="4642138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Lymph Nodes 101">
            <a:extLst>
              <a:ext uri="{FF2B5EF4-FFF2-40B4-BE49-F238E27FC236}">
                <a16:creationId xmlns:a16="http://schemas.microsoft.com/office/drawing/2014/main" id="{D72AB509-C0EB-A747-80B7-D383BD85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6652" y="1126898"/>
            <a:ext cx="3990545" cy="46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48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6D19-89A4-8149-9602-A5E1B496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Lymph Nodes 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D79EE-E016-F64E-8ECB-C32A82735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Lymph nodules – functional units</a:t>
            </a:r>
          </a:p>
          <a:p>
            <a:pPr lvl="1"/>
            <a:r>
              <a:rPr lang="en-US" altLang="en-US" dirty="0"/>
              <a:t>Denser arrangements of lymphoid tissue</a:t>
            </a:r>
          </a:p>
          <a:p>
            <a:pPr lvl="1"/>
            <a:r>
              <a:rPr lang="en-US" altLang="en-US" dirty="0"/>
              <a:t>Found in digestive, respiratory, and urinary systems</a:t>
            </a:r>
          </a:p>
          <a:p>
            <a:pPr lvl="1"/>
            <a:r>
              <a:rPr lang="en-US" altLang="en-US" dirty="0"/>
              <a:t>Major collections of lymph nodes:</a:t>
            </a:r>
          </a:p>
          <a:p>
            <a:pPr lvl="2"/>
            <a:r>
              <a:rPr lang="en-US" altLang="en-US" dirty="0"/>
              <a:t>Axillary nodes</a:t>
            </a:r>
          </a:p>
          <a:p>
            <a:pPr lvl="2"/>
            <a:r>
              <a:rPr lang="en-US" altLang="en-US" dirty="0"/>
              <a:t>Cervical nodes</a:t>
            </a:r>
          </a:p>
          <a:p>
            <a:pPr lvl="2"/>
            <a:r>
              <a:rPr lang="en-US" altLang="en-US" dirty="0"/>
              <a:t>Inguinal nodes (Groin) </a:t>
            </a:r>
          </a:p>
          <a:p>
            <a:endParaRPr lang="en-SA" dirty="0"/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2E7EE087-C466-6B46-942D-BAE59BB0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2DC8-FC8A-A74E-99C7-CC27D2B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Mucosa-associated lymphoid tissues (MALTs)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7D3F-1CAE-2A48-BAD1-49192FD0C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A" dirty="0"/>
              <a:t>Found in the mucous membrane outside the lymphotic vessels </a:t>
            </a:r>
          </a:p>
          <a:p>
            <a:r>
              <a:rPr lang="en-SA" dirty="0"/>
              <a:t>Tonsils is one of the largest collection of these tissue. </a:t>
            </a:r>
          </a:p>
          <a:p>
            <a:r>
              <a:rPr lang="en-SA" dirty="0"/>
              <a:t>Peyer’s patches too, wh</a:t>
            </a:r>
            <a:r>
              <a:rPr lang="en-US" dirty="0" err="1"/>
              <a:t>ic</a:t>
            </a:r>
            <a:r>
              <a:rPr lang="en-SA" dirty="0"/>
              <a:t>h is located in the distal portion of the small intestine. </a:t>
            </a:r>
          </a:p>
          <a:p>
            <a:r>
              <a:rPr lang="en-SA" dirty="0"/>
              <a:t>Appendix destroy any remaining bacteria before </a:t>
            </a:r>
            <a:r>
              <a:rPr lang="en-US" dirty="0"/>
              <a:t>i</a:t>
            </a:r>
            <a:r>
              <a:rPr lang="en-SA" dirty="0"/>
              <a:t>t breach the intistinal wall. </a:t>
            </a: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B55C8A85-1893-ED4F-B09A-5A5BF7810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46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FD77BF60-CC87-4027-B3A1-21222A987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9E3CBF9-BAA3-4654-9C20-8457916C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DF86235A-7821-4C9B-B00C-A6D4997E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DE04CFF3-0067-40C4-A502-FD43E6373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3037DCE4-244D-4455-814F-C32C5AAF0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BB37AF1A-E10D-47F9-8CB6-CAC43089D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80286243-26F2-40E9-83FD-D4200A16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D90A700B-85BC-45F8-9652-72A72176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BA84F2EA-FBDD-4B0B-8EEB-3112A023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2B14D210-D95B-44BE-94CF-B8A899AFC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C97AA8A3-5D0D-4295-B878-4876554FD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DA6907CB-7510-4979-A274-5F202AC4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CDC01392-803F-446A-B518-EE3CA21A7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648F6318-9253-44DE-9F80-3AAA08F15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2AEF689E-C7B9-4F8D-905C-142D1FC6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7FC3467E-0EFC-4845-B9D9-015017B4E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7C220884-350B-4680-B923-7DD73FCBE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0A1E7EC2-949A-4D2A-8140-AD021D38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5464AFDF-444D-41C6-866D-234594CB5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F4AFC20A-B8F4-4340-8EE6-C281F05A9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55325372-8B9A-46B7-99C5-AD2EFBD67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CE6AB0E-E26C-4FCA-9021-D1F2CFDDE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D2348D4-E1BA-4B8B-8E09-1F8CAC80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D155FD3-C0DD-42A7-8657-4C87201CD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BA7C20E1-83E3-4B4B-9C0E-AAF4383EE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2D16DDD-7A4B-45BF-92D2-3C3EB690F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BF1AB5B0-263B-4251-A882-934C776F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78ABF88-46E8-4029-AB46-E4771F47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A593930E-DC99-4A6F-8D1B-FCB4393EC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A9F599E6-CA6D-46B2-AA6A-CB51C9674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A12B52D1-9634-439A-BF00-9A83528A2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BDC62A16-3789-4407-98CB-FE9204C07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5B3E90E5-D147-40EE-A247-7E7FA76D9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4B6FABF9-7C96-401D-B639-971F46EFF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317ABAB0-8B6B-4191-9022-B4387F6B6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4D27EFFC-691E-43D3-A8B0-072BD810E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556C61FB-950E-48E2-9BA3-C08FB7277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9EE5CF75-7832-472F-9A10-C6940AE7B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B25CB582-3404-4E8B-88DF-C913EA233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BD3AE87A-86BB-4608-98F3-F97A5FB3D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D3C04704-0E90-43BD-8C48-CB17683BF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00590DBF-511F-42DE-8D80-9DA44D4C4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92D85413-70BF-48F7-BA51-5CA843FD3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C4BC7756-F570-451B-A402-3667C0BB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BDAC7596-8288-4C88-849A-1AAD5FFD5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DBDDB9B0-48C6-4884-AE49-0CDC0770C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FE44F16A-C4EC-43CB-A4B0-05825FDB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B1D66A51-8EB2-47CB-8909-5879319D8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E5A9A04F-DABB-442E-BFF9-C2A735C63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794" name="Rectangle 7">
            <a:extLst>
              <a:ext uri="{FF2B5EF4-FFF2-40B4-BE49-F238E27FC236}">
                <a16:creationId xmlns:a16="http://schemas.microsoft.com/office/drawing/2014/main" id="{71FFF5B5-B80C-294C-95FE-673D23CC2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Tonsils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E990A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6" name="Picture 11" descr="09301_04_0109A.jpg                                             0000008F MAC_BMFV3                      00000000:">
            <a:extLst>
              <a:ext uri="{FF2B5EF4-FFF2-40B4-BE49-F238E27FC236}">
                <a16:creationId xmlns:a16="http://schemas.microsoft.com/office/drawing/2014/main" id="{EEF9D89F-DE9B-EA41-A651-FF0E9C65F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" r="-1" b="-1"/>
          <a:stretch/>
        </p:blipFill>
        <p:spPr bwMode="auto">
          <a:xfrm>
            <a:off x="1103257" y="2416047"/>
            <a:ext cx="4626864" cy="334670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8">
            <a:extLst>
              <a:ext uri="{FF2B5EF4-FFF2-40B4-BE49-F238E27FC236}">
                <a16:creationId xmlns:a16="http://schemas.microsoft.com/office/drawing/2014/main" id="{532C26C1-7B33-FF4D-910D-BCF024691B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80703" y="2228850"/>
            <a:ext cx="5028928" cy="3699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E990A8"/>
              </a:buClr>
            </a:pPr>
            <a:r>
              <a:rPr lang="en-US" altLang="en-US"/>
              <a:t>Protect the body from bacteria introduced through the nose and mouth</a:t>
            </a:r>
          </a:p>
          <a:p>
            <a:pPr>
              <a:buClr>
                <a:srgbClr val="E990A8"/>
              </a:buClr>
            </a:pPr>
            <a:r>
              <a:rPr lang="en-US" altLang="en-US"/>
              <a:t>Comprised of three sets of lymphatic organs </a:t>
            </a:r>
          </a:p>
          <a:p>
            <a:pPr lvl="1">
              <a:buClr>
                <a:srgbClr val="E990A8"/>
              </a:buClr>
            </a:pPr>
            <a:r>
              <a:rPr lang="en-US" altLang="en-US"/>
              <a:t>Palatine tonsils</a:t>
            </a:r>
          </a:p>
          <a:p>
            <a:pPr lvl="1">
              <a:buClr>
                <a:srgbClr val="E990A8"/>
              </a:buClr>
            </a:pPr>
            <a:r>
              <a:rPr lang="en-US" altLang="en-US"/>
              <a:t>Pharyngeal tonsils</a:t>
            </a:r>
          </a:p>
          <a:p>
            <a:pPr lvl="1">
              <a:buClr>
                <a:srgbClr val="E990A8"/>
              </a:buClr>
            </a:pPr>
            <a:r>
              <a:rPr lang="en-US" altLang="en-US"/>
              <a:t>Lingual tonsils</a:t>
            </a:r>
          </a:p>
        </p:txBody>
      </p:sp>
      <p:pic>
        <p:nvPicPr>
          <p:cNvPr id="5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E5E33EEC-52D8-644E-A254-410855B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2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F6A5B50-E0D9-4D15-9263-30F3A5D17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07127FB-E13A-4A11-9C04-42F292EC6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7082904-8D4E-49CD-86E6-315A52A01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F8C749C0-2B75-49F8-9C06-CFDE03E75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71C23F77-28FD-4E66-99B3-5D0AA56D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2D6E8D0A-C251-4EFF-BC77-260905C31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98A3662-EFEB-41C1-8757-D87A9A0D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F6A9501A-DA4E-458F-9695-D56456D1A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69E06B3E-52F9-4408-91ED-929EDD193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B1DC16CF-8A72-43DD-9627-8DC10D7ED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0338C268-158D-4239-8757-F3F83EA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D212B900-7F36-47C5-85D6-4850CF2B1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2D770B02-0C2D-47F5-B9F9-4E6E4B9A5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ABB9FD-D69F-44ED-9E2D-AB81EB7E9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418BC4F2-3D12-49E0-88B1-D8A02AE37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18855281-FB7D-47CA-B7C1-B189B205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CA8BE106-EAA7-47BD-BA46-AEEAA5466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9D27EC94-6277-4F7F-B6B4-C0802D188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936B5E29-8BAE-40DD-B11E-05CBE9C72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C42FFF6D-4302-41B7-AE4C-30D193954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2976582E-0954-4513-A44F-042B316EC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C38B8BA8-97A4-45CD-ADDC-567C3DB54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15C0717-87F6-42AC-A435-7B1D643BA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A02AC5C-CEBA-4968-A829-3F1EEDCCF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E16E45FC-1614-41EA-9012-4FE0307C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33AF14F-0808-4EC6-894C-34E7ACB0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AEC8720-9F9E-4991-A56C-3C877628D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FC9D3DE-EE5E-47CA-87FC-CBFE12111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15F78302-DF59-42A7-93A8-13DB2AE5F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BF00806F-B6DC-4958-9FB6-5BFB98A35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9B3D04FA-035E-4EA1-8FD8-645822B37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5073C624-0F5E-4EF7-A516-22F668EC4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855D3D35-FA65-4EAD-8BBA-3572F92C9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AAD3EAC0-9C71-461C-9DF2-9198CD378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8043B5E2-73A2-4F55-9C33-3F1203BE2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D206F3AA-5F82-497A-9377-4752C6CB8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3BDC3A29-240A-4A90-9EB1-C034BEECF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0BBB9EE2-DB8A-47E5-B035-568BF1BC8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71D6DE99-4D86-49C3-853F-B6CBC1EF7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E429F2E4-3CC9-4002-B225-4ED4E8542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91D64939-F442-4648-8508-C255BB010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FEC920D6-C72C-4AAF-9D4A-E3DB14CB1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FC186720-3B9A-49E3-925C-CD3117A1B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6A498171-D325-453C-AB63-2DD92B92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2C008D0D-10F4-4CA6-B1A7-367EFB1E5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AD021622-1CF4-47F2-9721-82558A06B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03C0B8F8-3E67-40CD-AF81-35783736C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A6CA7BB0-C646-4235-93D7-E3D862519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E0CB8FBE-17E7-48A1-A248-385A6EC5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D703C27-FC5D-4D45-A79A-781E602E0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22">
            <a:extLst>
              <a:ext uri="{FF2B5EF4-FFF2-40B4-BE49-F238E27FC236}">
                <a16:creationId xmlns:a16="http://schemas.microsoft.com/office/drawing/2014/main" id="{2DCA3515-2ECA-4A04-92E6-BF19804E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5AEABE3-02E1-42CD-8375-3018E794A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F7BAC53D-5DF0-4E4A-A250-FB0758A1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altLang="en-US" sz="3600"/>
              <a:t>Lymph Organs: Lymph Nodes</a:t>
            </a:r>
          </a:p>
        </p:txBody>
      </p:sp>
      <p:sp>
        <p:nvSpPr>
          <p:cNvPr id="35843" name="Content Placeholder 5">
            <a:extLst>
              <a:ext uri="{FF2B5EF4-FFF2-40B4-BE49-F238E27FC236}">
                <a16:creationId xmlns:a16="http://schemas.microsoft.com/office/drawing/2014/main" id="{A2B94B1A-C8C6-384A-95A3-E0DF85086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102" y="2789239"/>
            <a:ext cx="5768442" cy="26836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1600">
                <a:solidFill>
                  <a:srgbClr val="FFFFFE"/>
                </a:solidFill>
              </a:rPr>
              <a:t>Two functions:</a:t>
            </a:r>
          </a:p>
          <a:p>
            <a:pPr lvl="1"/>
            <a:r>
              <a:rPr lang="en-US" altLang="en-US">
                <a:solidFill>
                  <a:srgbClr val="FFFFFE"/>
                </a:solidFill>
              </a:rPr>
              <a:t>Filter</a:t>
            </a:r>
          </a:p>
          <a:p>
            <a:pPr lvl="1"/>
            <a:r>
              <a:rPr lang="en-US" altLang="en-US">
                <a:solidFill>
                  <a:srgbClr val="FFFFFE"/>
                </a:solidFill>
              </a:rPr>
              <a:t>Monitor</a:t>
            </a:r>
          </a:p>
          <a:p>
            <a:r>
              <a:rPr lang="en-US" altLang="en-US" sz="1600">
                <a:solidFill>
                  <a:srgbClr val="FFFFFE"/>
                </a:solidFill>
              </a:rPr>
              <a:t>Lymphocytes</a:t>
            </a:r>
          </a:p>
          <a:p>
            <a:r>
              <a:rPr lang="en-US" altLang="en-US" sz="1600">
                <a:solidFill>
                  <a:srgbClr val="FFFFFE"/>
                </a:solidFill>
              </a:rPr>
              <a:t>Macrophages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BA39A47-44BB-497B-8222-8E441D8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862" y="-6706"/>
            <a:ext cx="4642138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4" name="Picture 2" descr="42303_CH07_FIG06.jpg">
            <a:extLst>
              <a:ext uri="{FF2B5EF4-FFF2-40B4-BE49-F238E27FC236}">
                <a16:creationId xmlns:a16="http://schemas.microsoft.com/office/drawing/2014/main" id="{AC7AAC9B-5F89-BC41-ABF7-5434161CB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8510" y="320039"/>
            <a:ext cx="3066829" cy="62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39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FD77BF60-CC87-4027-B3A1-21222A987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9E3CBF9-BAA3-4654-9C20-8457916C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DF86235A-7821-4C9B-B00C-A6D4997E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DE04CFF3-0067-40C4-A502-FD43E6373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3037DCE4-244D-4455-814F-C32C5AAF0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BB37AF1A-E10D-47F9-8CB6-CAC43089D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80286243-26F2-40E9-83FD-D4200A16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D90A700B-85BC-45F8-9652-72A72176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BA84F2EA-FBDD-4B0B-8EEB-3112A023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2B14D210-D95B-44BE-94CF-B8A899AFC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C97AA8A3-5D0D-4295-B878-4876554FD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DA6907CB-7510-4979-A274-5F202AC4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CDC01392-803F-446A-B518-EE3CA21A7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648F6318-9253-44DE-9F80-3AAA08F15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2AEF689E-C7B9-4F8D-905C-142D1FC6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7FC3467E-0EFC-4845-B9D9-015017B4E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7C220884-350B-4680-B923-7DD73FCBE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0A1E7EC2-949A-4D2A-8140-AD021D38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5464AFDF-444D-41C6-866D-234594CB5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F4AFC20A-B8F4-4340-8EE6-C281F05A9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55325372-8B9A-46B7-99C5-AD2EFBD67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CE6AB0E-E26C-4FCA-9021-D1F2CFDDE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D2348D4-E1BA-4B8B-8E09-1F8CAC80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D155FD3-C0DD-42A7-8657-4C87201CD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BA7C20E1-83E3-4B4B-9C0E-AAF4383EE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2D16DDD-7A4B-45BF-92D2-3C3EB690F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D892DD75-0F21-4634-99B7-E84CA53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FF33740-2A83-42E8-A598-9AE61A3F0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6899C82F-20B6-4E2D-AB9D-1713FB3E6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5D89ADB3-2D4B-4770-A268-498E3840E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5034FDD9-592C-44B5-BC27-2E924BF3B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4770B370-A883-43EB-9548-9F4DF8AFB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B4352703-BD5E-41FD-B464-679A4C6B7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5030174A-A42D-4ECB-8A60-CF7D87327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28551ADF-F4C9-471C-B42F-D2D31E333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93A66B57-AB21-4F33-AA9A-B7EB77A1E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4A1B8DCE-9DBF-48EC-85D4-5FC835815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52FA78DE-98F5-44CD-B9E3-7A5ED0ABC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F3E719C3-D321-48DD-8374-FF3B01E3C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CA9A2902-2BBF-4AD3-BA2E-88A033E76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3052E19B-E780-4BD7-AAE5-F0087C6DE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26318BCD-2E45-42B7-81DD-3D91924DD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F32B7AC7-D1A6-46B1-91B3-36A119862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B04127CF-94AE-471B-AABC-7884E900E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0AB28A6D-6244-4B44-9B35-11BB6B8A1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220F393F-FEF8-4D1A-A959-F0EC20D65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F0CE6A4D-5C7D-460B-B2FD-8E85CD5AB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8A535C9C-6C1A-4BCF-BA51-CD74AA7E7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36530B88-C8C1-478A-B785-86E745DD5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67" name="Title 1">
            <a:extLst>
              <a:ext uri="{FF2B5EF4-FFF2-40B4-BE49-F238E27FC236}">
                <a16:creationId xmlns:a16="http://schemas.microsoft.com/office/drawing/2014/main" id="{DE0D5799-BCFD-D749-ADEB-6BDCE1B6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altLang="en-US" sz="3200">
                <a:solidFill>
                  <a:schemeClr val="tx2"/>
                </a:solidFill>
              </a:rPr>
              <a:t>The Thymus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5B38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8" name="Picture 2" descr="42303_CH07_FIG07.jpg">
            <a:extLst>
              <a:ext uri="{FF2B5EF4-FFF2-40B4-BE49-F238E27FC236}">
                <a16:creationId xmlns:a16="http://schemas.microsoft.com/office/drawing/2014/main" id="{04FD01DD-42A6-5A42-B5FB-7279316B3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3" r="682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3">
            <a:extLst>
              <a:ext uri="{FF2B5EF4-FFF2-40B4-BE49-F238E27FC236}">
                <a16:creationId xmlns:a16="http://schemas.microsoft.com/office/drawing/2014/main" id="{335823D9-AE93-BC49-BD8B-8F724DEEE8C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293817" y="2338388"/>
            <a:ext cx="4099607" cy="3678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D5B385"/>
              </a:buClr>
            </a:pPr>
            <a:r>
              <a:rPr lang="en-US" altLang="en-US"/>
              <a:t>Produces lymphocytes</a:t>
            </a:r>
          </a:p>
          <a:p>
            <a:pPr>
              <a:buClr>
                <a:srgbClr val="D5B385"/>
              </a:buClr>
            </a:pPr>
            <a:r>
              <a:rPr lang="en-US" altLang="en-US"/>
              <a:t>Plays a major role in immunity</a:t>
            </a:r>
          </a:p>
          <a:p>
            <a:pPr>
              <a:buClr>
                <a:srgbClr val="D5B385"/>
              </a:buClr>
            </a:pPr>
            <a:r>
              <a:rPr lang="en-US" altLang="en-US"/>
              <a:t>Divided into lobules</a:t>
            </a:r>
          </a:p>
          <a:p>
            <a:pPr lvl="1">
              <a:buClr>
                <a:srgbClr val="D5B385"/>
              </a:buClr>
            </a:pPr>
            <a:r>
              <a:rPr lang="en-US" altLang="en-US"/>
              <a:t>Lymphocytes</a:t>
            </a:r>
          </a:p>
          <a:p>
            <a:pPr lvl="1">
              <a:buClr>
                <a:srgbClr val="D5B385"/>
              </a:buClr>
            </a:pPr>
            <a:r>
              <a:rPr lang="en-US" altLang="en-US"/>
              <a:t>Thymocytes</a:t>
            </a:r>
          </a:p>
          <a:p>
            <a:pPr lvl="2">
              <a:buClr>
                <a:srgbClr val="D5B385"/>
              </a:buClr>
            </a:pPr>
            <a:r>
              <a:rPr lang="en-US" altLang="en-US"/>
              <a:t>T lymphocytes</a:t>
            </a:r>
          </a:p>
        </p:txBody>
      </p:sp>
      <p:pic>
        <p:nvPicPr>
          <p:cNvPr id="5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96E45DE8-57AA-5447-85E7-6B56126E3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6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026">
            <a:extLst>
              <a:ext uri="{FF2B5EF4-FFF2-40B4-BE49-F238E27FC236}">
                <a16:creationId xmlns:a16="http://schemas.microsoft.com/office/drawing/2014/main" id="{DFF67179-498A-1242-BE49-C084E25DE095}"/>
              </a:ext>
            </a:extLst>
          </p:cNvPr>
          <p:cNvSpPr txBox="1">
            <a:spLocks noChangeArrowheads="1"/>
          </p:cNvSpPr>
          <p:nvPr/>
        </p:nvSpPr>
        <p:spPr>
          <a:xfrm>
            <a:off x="2880485" y="841375"/>
            <a:ext cx="6230857" cy="1230570"/>
          </a:xfrm>
          <a:prstGeom prst="rect">
            <a:avLst/>
          </a:prstGeom>
        </p:spPr>
        <p:txBody>
          <a:bodyPr vert="horz" lIns="228600" tIns="228600" rIns="228600" bIns="228600" rtlCol="0" anchor="t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defTabSz="914400" eaLnBrk="1" hangingPunct="1">
              <a:lnSpc>
                <a:spcPct val="85000"/>
              </a:lnSpc>
              <a:spcAft>
                <a:spcPts val="600"/>
              </a:spcAft>
              <a:defRPr/>
            </a:pPr>
            <a:r>
              <a:rPr lang="en-US" altLang="en-US" sz="3600" b="0" spc="-150">
                <a:solidFill>
                  <a:schemeClr val="accent1"/>
                </a:solidFill>
              </a:rPr>
              <a:t>The Spleen</a:t>
            </a: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7890" name="Rectangle 1027">
            <a:extLst>
              <a:ext uri="{FF2B5EF4-FFF2-40B4-BE49-F238E27FC236}">
                <a16:creationId xmlns:a16="http://schemas.microsoft.com/office/drawing/2014/main" id="{5942C68D-A206-B749-B852-51B783BEF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80487" y="2249046"/>
            <a:ext cx="4351775" cy="2477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1600" dirty="0"/>
              <a:t>Consists of two types of lymph tissue: red pulp and white pulp</a:t>
            </a:r>
          </a:p>
          <a:p>
            <a:pPr lvl="1"/>
            <a:r>
              <a:rPr lang="en-US" altLang="en-US" dirty="0"/>
              <a:t>White pulp </a:t>
            </a:r>
            <a:r>
              <a:rPr lang="en-US" altLang="en-US" dirty="0">
                <a:ea typeface="MS Mincho" panose="02020609040205080304" pitchFamily="49" charset="-128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lymphatic tissue</a:t>
            </a:r>
            <a:r>
              <a:rPr lang="en-US" dirty="0"/>
              <a:t>)</a:t>
            </a:r>
            <a:endParaRPr lang="en-US" altLang="en-US" dirty="0"/>
          </a:p>
          <a:p>
            <a:pPr lvl="1"/>
            <a:r>
              <a:rPr lang="en-US" altLang="en-US" dirty="0"/>
              <a:t>Red pulp </a:t>
            </a:r>
            <a:r>
              <a:rPr lang="en-US" altLang="en-US" dirty="0">
                <a:ea typeface="MS Mincho" panose="02020609040205080304" pitchFamily="49" charset="-128"/>
              </a:rPr>
              <a:t>(</a:t>
            </a:r>
            <a:r>
              <a:rPr lang="en-US" dirty="0"/>
              <a:t>venous sinuses)</a:t>
            </a:r>
            <a:endParaRPr lang="en-US" altLang="en-US" dirty="0"/>
          </a:p>
          <a:p>
            <a:r>
              <a:rPr lang="en-US" altLang="en-US" sz="1600" dirty="0"/>
              <a:t>Virtually all blood in the body is filtered through splenic tissue. </a:t>
            </a:r>
          </a:p>
        </p:txBody>
      </p:sp>
      <p:pic>
        <p:nvPicPr>
          <p:cNvPr id="27650" name="Picture 2" descr="Spleen Anatomy and Function">
            <a:extLst>
              <a:ext uri="{FF2B5EF4-FFF2-40B4-BE49-F238E27FC236}">
                <a16:creationId xmlns:a16="http://schemas.microsoft.com/office/drawing/2014/main" id="{E7B65F15-1CDA-3D4A-B533-D5D1DF58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00" y="2203178"/>
            <a:ext cx="3784601" cy="252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119E9DE5-8CF7-1446-A227-9BCA4414C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5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741EC002-086B-4E4C-AED3-06D7BA631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8631" y="2502567"/>
            <a:ext cx="3498979" cy="2303799"/>
          </a:xfrm>
        </p:spPr>
        <p:txBody>
          <a:bodyPr/>
          <a:lstStyle/>
          <a:p>
            <a:pPr eaLnBrk="1" hangingPunct="1"/>
            <a:r>
              <a:rPr lang="en-US" altLang="en-US"/>
              <a:t>Learning Objectives </a:t>
            </a: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E8A56CD7-00E8-7B44-90BF-5E0330EFA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4924" y="1520746"/>
            <a:ext cx="8013477" cy="4114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dirty="0"/>
              <a:t>Describe the functions of the lymphatic system.</a:t>
            </a:r>
          </a:p>
          <a:p>
            <a:pPr marL="514350" indent="-514350">
              <a:buFontTx/>
              <a:buAutoNum type="arabicPeriod"/>
            </a:pPr>
            <a:r>
              <a:rPr lang="en-US" altLang="en-US" dirty="0"/>
              <a:t>Describe the system of lymph vessels and explain how lymph is returned to the blood.</a:t>
            </a:r>
          </a:p>
          <a:p>
            <a:pPr marL="514350" indent="-514350">
              <a:buFontTx/>
              <a:buAutoNum type="arabicPeriod"/>
            </a:pPr>
            <a:r>
              <a:rPr lang="en-US" altLang="en-US" dirty="0"/>
              <a:t>State how lymph is formed.</a:t>
            </a:r>
          </a:p>
          <a:p>
            <a:pPr marL="514350" indent="-514350">
              <a:buFontTx/>
              <a:buAutoNum type="arabicPeriod"/>
            </a:pPr>
            <a:r>
              <a:rPr lang="en-US" altLang="en-US" dirty="0"/>
              <a:t>State the location and function of lymph nodes, the thymus, and the spleen.</a:t>
            </a:r>
          </a:p>
          <a:p>
            <a:pPr marL="514350" indent="-514350">
              <a:buFontTx/>
              <a:buAutoNum type="arabicPeriod"/>
            </a:pPr>
            <a:r>
              <a:rPr lang="en-US" altLang="en-US" dirty="0"/>
              <a:t>Explain the role of the thymus in immunity.</a:t>
            </a:r>
          </a:p>
        </p:txBody>
      </p:sp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BC4597BA-E16B-7A49-BB97-135B1FA4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8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62B1FB11-1499-6F4B-BE5F-601FFEDEE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Immune System </a:t>
            </a:r>
            <a:r>
              <a:rPr lang="en-US" altLang="en-US" sz="1800"/>
              <a:t> </a:t>
            </a:r>
            <a:endParaRPr lang="en-US" altLang="en-US"/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D3665663-7013-3144-BCEE-FF9ABCF55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93733" y="1761066"/>
            <a:ext cx="7086600" cy="4267200"/>
          </a:xfrm>
        </p:spPr>
        <p:txBody>
          <a:bodyPr/>
          <a:lstStyle/>
          <a:p>
            <a:pPr eaLnBrk="1" hangingPunct="1"/>
            <a:r>
              <a:rPr lang="en-US" altLang="en-US" dirty="0"/>
              <a:t>Responsible for providing immunity</a:t>
            </a:r>
          </a:p>
          <a:p>
            <a:pPr eaLnBrk="1" hangingPunct="1"/>
            <a:r>
              <a:rPr lang="en-US" altLang="en-US" dirty="0"/>
              <a:t>Immunity</a:t>
            </a:r>
          </a:p>
          <a:p>
            <a:pPr lvl="1" eaLnBrk="1" hangingPunct="1"/>
            <a:r>
              <a:rPr lang="en-US" altLang="en-US" dirty="0"/>
              <a:t>Ability to resist damage from foreign substances or harmful chemicals</a:t>
            </a:r>
          </a:p>
          <a:p>
            <a:pPr eaLnBrk="1" hangingPunct="1"/>
            <a:r>
              <a:rPr lang="en-US" altLang="en-US" dirty="0"/>
              <a:t>Integrally related to the lymphatic system </a:t>
            </a:r>
          </a:p>
          <a:p>
            <a:r>
              <a:rPr lang="en-US" altLang="en-US" dirty="0"/>
              <a:t>Infection may be caused by:</a:t>
            </a:r>
          </a:p>
          <a:p>
            <a:pPr lvl="1"/>
            <a:r>
              <a:rPr lang="en-US" altLang="en-US" dirty="0"/>
              <a:t>Virus</a:t>
            </a:r>
          </a:p>
          <a:p>
            <a:pPr lvl="1"/>
            <a:r>
              <a:rPr lang="en-US" altLang="en-US" dirty="0"/>
              <a:t>Bacterium</a:t>
            </a:r>
          </a:p>
          <a:p>
            <a:pPr lvl="1"/>
            <a:r>
              <a:rPr lang="en-US" altLang="en-US" dirty="0"/>
              <a:t>Fungus</a:t>
            </a:r>
          </a:p>
          <a:p>
            <a:pPr lvl="1"/>
            <a:r>
              <a:rPr lang="en-US" altLang="en-US" dirty="0"/>
              <a:t>Protozoan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E012EA87-1DC7-F84C-9A47-A33C953C3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8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112BB67A-851C-C145-8193-D1CDFE3048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9482" y="474133"/>
            <a:ext cx="3498850" cy="1117600"/>
          </a:xfrm>
        </p:spPr>
        <p:txBody>
          <a:bodyPr/>
          <a:lstStyle/>
          <a:p>
            <a:pPr eaLnBrk="1" hangingPunct="1"/>
            <a:r>
              <a:rPr lang="en-US" altLang="en-US" dirty="0"/>
              <a:t>Immune System </a:t>
            </a:r>
            <a:r>
              <a:rPr lang="en-US" altLang="en-US" sz="1800" dirty="0"/>
              <a:t> </a:t>
            </a:r>
            <a:endParaRPr lang="en-US" altLang="en-US" dirty="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C65E2BEC-8356-AF40-8115-BAFFB43127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2533" y="2688166"/>
            <a:ext cx="7772400" cy="2578099"/>
          </a:xfrm>
        </p:spPr>
        <p:txBody>
          <a:bodyPr/>
          <a:lstStyle/>
          <a:p>
            <a:pPr eaLnBrk="1" hangingPunct="1"/>
            <a:r>
              <a:rPr lang="en-US" altLang="en-US" dirty="0"/>
              <a:t>Two general categories:</a:t>
            </a:r>
          </a:p>
          <a:p>
            <a:pPr lvl="1" eaLnBrk="1" hangingPunct="1"/>
            <a:r>
              <a:rPr lang="en-US" altLang="en-US" dirty="0"/>
              <a:t>Innate (nonspecific)</a:t>
            </a:r>
          </a:p>
          <a:p>
            <a:pPr lvl="2" eaLnBrk="1" hangingPunct="1"/>
            <a:r>
              <a:rPr lang="en-US" altLang="en-US" dirty="0"/>
              <a:t>Defends against many types of pathogens</a:t>
            </a:r>
          </a:p>
          <a:p>
            <a:pPr lvl="3" eaLnBrk="1" hangingPunct="1"/>
            <a:r>
              <a:rPr lang="en-US" altLang="en-US" dirty="0"/>
              <a:t>Present at birth</a:t>
            </a:r>
          </a:p>
          <a:p>
            <a:pPr lvl="1" eaLnBrk="1" hangingPunct="1"/>
            <a:r>
              <a:rPr lang="en-US" altLang="en-US" dirty="0"/>
              <a:t>Adaptive (specific)</a:t>
            </a:r>
          </a:p>
          <a:p>
            <a:pPr lvl="2" eaLnBrk="1" hangingPunct="1"/>
            <a:r>
              <a:rPr lang="en-US" altLang="en-US" dirty="0"/>
              <a:t>Target specific pathogens</a:t>
            </a:r>
          </a:p>
        </p:txBody>
      </p:sp>
      <p:pic>
        <p:nvPicPr>
          <p:cNvPr id="30722" name="Picture 2" descr="29 Differences between Innate Immunity and Adaptive Immunity | Microbe Notes">
            <a:extLst>
              <a:ext uri="{FF2B5EF4-FFF2-40B4-BE49-F238E27FC236}">
                <a16:creationId xmlns:a16="http://schemas.microsoft.com/office/drawing/2014/main" id="{1FA5FCD6-8705-E84F-B46B-B105F34E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8" y="2688167"/>
            <a:ext cx="4910667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58AA4263-7B51-DB4B-AC6D-692BDD3E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67757E11-BEDA-594A-A8C7-263E8DDA9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4400">
                <a:solidFill>
                  <a:schemeClr val="tx1"/>
                </a:solidFill>
              </a:rPr>
              <a:t>Innate Immunity  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0" name="Rectangle 3">
            <a:extLst>
              <a:ext uri="{FF2B5EF4-FFF2-40B4-BE49-F238E27FC236}">
                <a16:creationId xmlns:a16="http://schemas.microsoft.com/office/drawing/2014/main" id="{89E06437-A485-8C4C-A6C3-BE8302483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MS Mincho" panose="02020609040205080304" pitchFamily="49" charset="-128"/>
              </a:rPr>
              <a:t>Prevent or limit microorganisms and other environmental hazards from approaching, entering, or spreading</a:t>
            </a:r>
          </a:p>
          <a:p>
            <a:pPr eaLnBrk="1" hangingPunct="1"/>
            <a:r>
              <a:rPr lang="en-US" altLang="en-US" dirty="0">
                <a:ea typeface="MS Mincho" panose="02020609040205080304" pitchFamily="49" charset="-128"/>
              </a:rPr>
              <a:t>Mechanical barriers – skin, mucous, hair</a:t>
            </a:r>
          </a:p>
          <a:p>
            <a:pPr eaLnBrk="1" hangingPunct="1"/>
            <a:r>
              <a:rPr lang="en-US" altLang="en-US" dirty="0">
                <a:ea typeface="MS Mincho" panose="02020609040205080304" pitchFamily="49" charset="-128"/>
              </a:rPr>
              <a:t>Chemical barriers – provided by enzymes</a:t>
            </a:r>
          </a:p>
        </p:txBody>
      </p:sp>
      <p:pic>
        <p:nvPicPr>
          <p:cNvPr id="29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6A2B27F9-EA8F-254B-88C0-8E6231717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7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67757E11-BEDA-594A-A8C7-263E8DDA9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en-US" sz="3600">
                <a:solidFill>
                  <a:schemeClr val="accent1"/>
                </a:solidFill>
              </a:rPr>
              <a:t>Innate Immunity  </a:t>
            </a:r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89E06437-A485-8C4C-A6C3-BE8302483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80487" y="2249046"/>
            <a:ext cx="6123783" cy="380276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Inflammation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Inflammatory response - Results in the influx of cells and other chemicals that fight the foreign challenge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Chemicals that promote inflammation include: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Histamine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Kinins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Complement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Prostaglandins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Leukotrienes </a:t>
            </a:r>
          </a:p>
        </p:txBody>
      </p:sp>
      <p:pic>
        <p:nvPicPr>
          <p:cNvPr id="29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E63DF46F-A69C-9644-AB86-7E64C565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04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67757E11-BEDA-594A-A8C7-263E8DDA9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928" y="1134142"/>
            <a:ext cx="3456122" cy="458971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800"/>
              <a:t>Innate Immunity  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89E06437-A485-8C4C-A6C3-BE8302483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77" y="803186"/>
            <a:ext cx="5427137" cy="524862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000" dirty="0">
                <a:ea typeface="MS Mincho" panose="02020609040205080304" pitchFamily="49" charset="-128"/>
              </a:rPr>
              <a:t>Immunologic surveillance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  <a:ea typeface="MS Mincho" panose="02020609040205080304" pitchFamily="49" charset="-128"/>
              </a:rPr>
              <a:t>NK</a:t>
            </a:r>
            <a:r>
              <a:rPr lang="en-US" altLang="en-US" sz="2800" dirty="0">
                <a:ea typeface="MS Mincho" panose="02020609040205080304" pitchFamily="49" charset="-128"/>
              </a:rPr>
              <a:t> cells monitor, recognize, and destroy abnormal cells.</a:t>
            </a:r>
          </a:p>
          <a:p>
            <a:r>
              <a:rPr lang="en-US" altLang="en-US" sz="3000" dirty="0">
                <a:ea typeface="MS Mincho" panose="02020609040205080304" pitchFamily="49" charset="-128"/>
              </a:rPr>
              <a:t>Phagocytosis</a:t>
            </a:r>
          </a:p>
          <a:p>
            <a:pPr lvl="1"/>
            <a:r>
              <a:rPr lang="en-US" altLang="en-US" sz="2800" dirty="0">
                <a:ea typeface="MS Mincho" panose="02020609040205080304" pitchFamily="49" charset="-128"/>
              </a:rPr>
              <a:t>Injured tissues attract </a:t>
            </a:r>
            <a:r>
              <a:rPr lang="en-US" altLang="en-US" sz="2800" dirty="0">
                <a:solidFill>
                  <a:srgbClr val="FF0000"/>
                </a:solidFill>
                <a:ea typeface="MS Mincho" panose="02020609040205080304" pitchFamily="49" charset="-128"/>
              </a:rPr>
              <a:t>neutrophils</a:t>
            </a:r>
            <a:r>
              <a:rPr lang="en-US" altLang="en-US" sz="2800" dirty="0">
                <a:ea typeface="MS Mincho" panose="02020609040205080304" pitchFamily="49" charset="-128"/>
              </a:rPr>
              <a:t> and monocytes, which engulf and digest particles.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  <a:ea typeface="MS Mincho" panose="02020609040205080304" pitchFamily="49" charset="-128"/>
              </a:rPr>
              <a:t>Monocytes</a:t>
            </a:r>
            <a:r>
              <a:rPr lang="en-US" altLang="en-US" sz="2800" dirty="0">
                <a:ea typeface="MS Mincho" panose="02020609040205080304" pitchFamily="49" charset="-128"/>
              </a:rPr>
              <a:t> influence development of macrophages.</a:t>
            </a:r>
          </a:p>
          <a:p>
            <a:r>
              <a:rPr lang="en-US" altLang="en-US" sz="3000" dirty="0">
                <a:ea typeface="MS Mincho" panose="02020609040205080304" pitchFamily="49" charset="-128"/>
              </a:rPr>
              <a:t>Species resistance</a:t>
            </a:r>
          </a:p>
          <a:p>
            <a:pPr lvl="1"/>
            <a:r>
              <a:rPr lang="en-US" altLang="en-US" sz="2800" dirty="0">
                <a:ea typeface="MS Mincho" panose="02020609040205080304" pitchFamily="49" charset="-128"/>
              </a:rPr>
              <a:t>Humans may be resistant to diseases that affect other species (and vice versa).</a:t>
            </a:r>
          </a:p>
        </p:txBody>
      </p:sp>
      <p:pic>
        <p:nvPicPr>
          <p:cNvPr id="9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93CD87A0-6032-2243-A348-99278006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79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0F2DE27-1297-4129-8109-8A8F621F6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E3576CE-E327-4733-A289-BEFB35F75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F2E2475-8B34-4000-B8B4-D1C0480EA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AFF0158B-67CA-4E5D-82E9-032946005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E791B238-571A-4C82-9B16-63D94A891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70F10DD1-A998-4B23-8C15-31B7FD35E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AE6BBC61-DC1C-44DA-9B00-6F69CE21D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906CAA79-7669-426E-AB78-3E141D475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DA6EE275-29A0-4962-AFA6-FAD32DF50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2274EE13-0D62-4489-9B61-C616736FA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471730B6-C7FB-45ED-BCC5-40FD45BF2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D6FE80FB-C4EF-4D79-9559-D63549F14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C9CBAF19-21AE-40E8-8965-D5E6042F2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EBA99019-E134-4FD1-9B9C-5F2DCAAA9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00B654CA-DF8B-44BB-BF62-5B028D522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32411C03-987B-42CB-833D-E31A2790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5F9F126A-997B-4B39-8984-6563BA5D7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49617DFE-E17F-4F67-9D22-C41979392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E5441641-3AA6-42CE-8E3B-D39246DDE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A578EBB-B60C-404B-B968-F9D46DC8B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6A6D1E40-DD2C-4558-954C-47EC7417E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6C40FCAF-C578-4360-9094-9F66028B7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63EAC42D-DC17-4FCB-B8F4-6AFBDA29C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3" name="Title 1">
            <a:extLst>
              <a:ext uri="{FF2B5EF4-FFF2-40B4-BE49-F238E27FC236}">
                <a16:creationId xmlns:a16="http://schemas.microsoft.com/office/drawing/2014/main" id="{2E554EC2-38B6-DA4B-AEA6-BB931A69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Immunity (Specific Defenses)</a:t>
            </a:r>
          </a:p>
        </p:txBody>
      </p:sp>
      <p:graphicFrame>
        <p:nvGraphicFramePr>
          <p:cNvPr id="46085" name="Rectangle 3">
            <a:extLst>
              <a:ext uri="{FF2B5EF4-FFF2-40B4-BE49-F238E27FC236}">
                <a16:creationId xmlns:a16="http://schemas.microsoft.com/office/drawing/2014/main" id="{315787A8-4F18-4D63-9EF2-16AA64C39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537787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BE605FE2-60BA-3041-8C26-41A535EC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29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B3D296CC-CA82-4C71-A176-6A9FECDB8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075000"/>
          </a:xfrm>
          <a:custGeom>
            <a:avLst/>
            <a:gdLst>
              <a:gd name="connsiteX0" fmla="*/ 0 w 12192000"/>
              <a:gd name="connsiteY0" fmla="*/ 0 h 2075000"/>
              <a:gd name="connsiteX1" fmla="*/ 12192000 w 12192000"/>
              <a:gd name="connsiteY1" fmla="*/ 0 h 2075000"/>
              <a:gd name="connsiteX2" fmla="*/ 12192000 w 12192000"/>
              <a:gd name="connsiteY2" fmla="*/ 558112 h 2075000"/>
              <a:gd name="connsiteX3" fmla="*/ 12192000 w 12192000"/>
              <a:gd name="connsiteY3" fmla="*/ 750237 h 2075000"/>
              <a:gd name="connsiteX4" fmla="*/ 12192000 w 12192000"/>
              <a:gd name="connsiteY4" fmla="*/ 1726055 h 2075000"/>
              <a:gd name="connsiteX5" fmla="*/ 12113803 w 12192000"/>
              <a:gd name="connsiteY5" fmla="*/ 1734338 h 2075000"/>
              <a:gd name="connsiteX6" fmla="*/ 6753597 w 12192000"/>
              <a:gd name="connsiteY6" fmla="*/ 2057895 h 2075000"/>
              <a:gd name="connsiteX7" fmla="*/ 400746 w 12192000"/>
              <a:gd name="connsiteY7" fmla="*/ 1886552 h 2075000"/>
              <a:gd name="connsiteX8" fmla="*/ 0 w 12192000"/>
              <a:gd name="connsiteY8" fmla="*/ 1849576 h 2075000"/>
              <a:gd name="connsiteX9" fmla="*/ 0 w 12192000"/>
              <a:gd name="connsiteY9" fmla="*/ 750237 h 2075000"/>
              <a:gd name="connsiteX10" fmla="*/ 0 w 12192000"/>
              <a:gd name="connsiteY10" fmla="*/ 558112 h 20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5000">
                <a:moveTo>
                  <a:pt x="0" y="0"/>
                </a:moveTo>
                <a:lnTo>
                  <a:pt x="12192000" y="0"/>
                </a:lnTo>
                <a:lnTo>
                  <a:pt x="12192000" y="558112"/>
                </a:lnTo>
                <a:lnTo>
                  <a:pt x="12192000" y="750237"/>
                </a:lnTo>
                <a:lnTo>
                  <a:pt x="12192000" y="1726055"/>
                </a:lnTo>
                <a:lnTo>
                  <a:pt x="12113803" y="1734338"/>
                </a:lnTo>
                <a:cubicBezTo>
                  <a:pt x="10139508" y="1932287"/>
                  <a:pt x="8237152" y="2025290"/>
                  <a:pt x="6753597" y="2057895"/>
                </a:cubicBezTo>
                <a:cubicBezTo>
                  <a:pt x="4940362" y="2097744"/>
                  <a:pt x="2657278" y="2078414"/>
                  <a:pt x="400746" y="1886552"/>
                </a:cubicBezTo>
                <a:lnTo>
                  <a:pt x="0" y="1849576"/>
                </a:lnTo>
                <a:lnTo>
                  <a:pt x="0" y="750237"/>
                </a:lnTo>
                <a:lnTo>
                  <a:pt x="0" y="558112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3D52431C-171B-ED40-9A08-DA1F4E7D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762608"/>
            <a:ext cx="10481519" cy="1003932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en-US" sz="3600">
                <a:solidFill>
                  <a:schemeClr val="accent1"/>
                </a:solidFill>
              </a:rPr>
              <a:t>Immunity (Specific Defenses) 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FDFEF4BE-F6B5-D343-9016-534933481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1" y="2635976"/>
            <a:ext cx="8227269" cy="35427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 dirty="0"/>
              <a:t>T lymphocytes (T cells)</a:t>
            </a:r>
          </a:p>
          <a:p>
            <a:pPr lvl="1" eaLnBrk="1" hangingPunct="1"/>
            <a:r>
              <a:rPr lang="en-US" altLang="en-US" dirty="0"/>
              <a:t>Specialized from lymphocyte precursors </a:t>
            </a:r>
            <a:r>
              <a:rPr lang="en-US" altLang="en-US" dirty="0">
                <a:solidFill>
                  <a:srgbClr val="FF0000"/>
                </a:solidFill>
              </a:rPr>
              <a:t>released by red bone marrow </a:t>
            </a:r>
            <a:r>
              <a:rPr lang="en-US" altLang="en-US" dirty="0"/>
              <a:t>before birth</a:t>
            </a:r>
          </a:p>
          <a:p>
            <a:pPr lvl="1" eaLnBrk="1" hangingPunct="1"/>
            <a:r>
              <a:rPr lang="en-US" altLang="en-US" dirty="0"/>
              <a:t>Later make up between 70% and 80% of circulated blood lymphocytes</a:t>
            </a:r>
          </a:p>
          <a:p>
            <a:pPr lvl="2" eaLnBrk="1" hangingPunct="1"/>
            <a:r>
              <a:rPr lang="en-US" altLang="en-US" sz="1600" dirty="0"/>
              <a:t>Others exist in lymphatic organs</a:t>
            </a:r>
          </a:p>
          <a:p>
            <a:pPr lvl="2" eaLnBrk="1" hangingPunct="1"/>
            <a:r>
              <a:rPr lang="en-US" altLang="en-US" sz="1600" dirty="0"/>
              <a:t>Others remain in the red bone marrow</a:t>
            </a:r>
          </a:p>
        </p:txBody>
      </p:sp>
      <p:pic>
        <p:nvPicPr>
          <p:cNvPr id="26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6A67E806-6B3E-F649-9A0C-2EB64B826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3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F6A5B50-E0D9-4D15-9263-30F3A5D17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07127FB-E13A-4A11-9C04-42F292EC6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7082904-8D4E-49CD-86E6-315A52A01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F8C749C0-2B75-49F8-9C06-CFDE03E75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71C23F77-28FD-4E66-99B3-5D0AA56D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2D6E8D0A-C251-4EFF-BC77-260905C31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98A3662-EFEB-41C1-8757-D87A9A0D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F6A9501A-DA4E-458F-9695-D56456D1A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69E06B3E-52F9-4408-91ED-929EDD193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B1DC16CF-8A72-43DD-9627-8DC10D7ED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0338C268-158D-4239-8757-F3F83EA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D212B900-7F36-47C5-85D6-4850CF2B1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2D770B02-0C2D-47F5-B9F9-4E6E4B9A5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ABB9FD-D69F-44ED-9E2D-AB81EB7E9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418BC4F2-3D12-49E0-88B1-D8A02AE37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18855281-FB7D-47CA-B7C1-B189B205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CA8BE106-EAA7-47BD-BA46-AEEAA5466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9D27EC94-6277-4F7F-B6B4-C0802D188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936B5E29-8BAE-40DD-B11E-05CBE9C72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C42FFF6D-4302-41B7-AE4C-30D193954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2976582E-0954-4513-A44F-042B316EC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C38B8BA8-97A4-45CD-ADDC-567C3DB54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15C0717-87F6-42AC-A435-7B1D643BA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A02AC5C-CEBA-4968-A829-3F1EEDCCF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E16E45FC-1614-41EA-9012-4FE0307C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33AF14F-0808-4EC6-894C-34E7ACB0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AEC8720-9F9E-4991-A56C-3C877628D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FC9D3DE-EE5E-47CA-87FC-CBFE12111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15F78302-DF59-42A7-93A8-13DB2AE5F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BF00806F-B6DC-4958-9FB6-5BFB98A35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9B3D04FA-035E-4EA1-8FD8-645822B37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5073C624-0F5E-4EF7-A516-22F668EC4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855D3D35-FA65-4EAD-8BBA-3572F92C9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AAD3EAC0-9C71-461C-9DF2-9198CD378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8043B5E2-73A2-4F55-9C33-3F1203BE2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D206F3AA-5F82-497A-9377-4752C6CB8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3BDC3A29-240A-4A90-9EB1-C034BEECF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0BBB9EE2-DB8A-47E5-B035-568BF1BC8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71D6DE99-4D86-49C3-853F-B6CBC1EF7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E429F2E4-3CC9-4002-B225-4ED4E8542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91D64939-F442-4648-8508-C255BB010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FEC920D6-C72C-4AAF-9D4A-E3DB14CB1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FC186720-3B9A-49E3-925C-CD3117A1B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6A498171-D325-453C-AB63-2DD92B92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2C008D0D-10F4-4CA6-B1A7-367EFB1E5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AD021622-1CF4-47F2-9721-82558A06B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03C0B8F8-3E67-40CD-AF81-35783736C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A6CA7BB0-C646-4235-93D7-E3D862519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E0CB8FBE-17E7-48A1-A248-385A6EC5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D703C27-FC5D-4D45-A79A-781E602E0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22">
            <a:extLst>
              <a:ext uri="{FF2B5EF4-FFF2-40B4-BE49-F238E27FC236}">
                <a16:creationId xmlns:a16="http://schemas.microsoft.com/office/drawing/2014/main" id="{2DCA3515-2ECA-4A04-92E6-BF19804E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5AEABE3-02E1-42CD-8375-3018E794A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FD111657-F707-C240-9A31-B23AB046F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altLang="en-US" sz="3600"/>
              <a:t>Immunity (Specific Defenses)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DD3BF49-CD7C-F64B-B8AD-EADEA134B3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3102" y="2789239"/>
            <a:ext cx="5768442" cy="26836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1600" dirty="0">
                <a:solidFill>
                  <a:srgbClr val="FFFFFE"/>
                </a:solidFill>
              </a:rPr>
              <a:t>Cell-mediated immunity </a:t>
            </a:r>
          </a:p>
          <a:p>
            <a:r>
              <a:rPr lang="en-US" altLang="en-US" sz="1600" dirty="0">
                <a:solidFill>
                  <a:srgbClr val="FFFFFE"/>
                </a:solidFill>
              </a:rPr>
              <a:t>T lymphocytes (T cells) </a:t>
            </a:r>
          </a:p>
          <a:p>
            <a:pPr lvl="1"/>
            <a:r>
              <a:rPr lang="en-US" altLang="en-US" dirty="0">
                <a:solidFill>
                  <a:srgbClr val="FFFFFE"/>
                </a:solidFill>
              </a:rPr>
              <a:t>Create lymphokines</a:t>
            </a:r>
          </a:p>
          <a:p>
            <a:pPr lvl="1"/>
            <a:r>
              <a:rPr lang="en-US" altLang="en-US" dirty="0">
                <a:solidFill>
                  <a:srgbClr val="FFFFFE"/>
                </a:solidFill>
              </a:rPr>
              <a:t>Interleukin-1 and -2 stimulate synthesis of cytokines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BA39A47-44BB-497B-8222-8E441D8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862" y="-6706"/>
            <a:ext cx="4642138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2" name="Picture 1" descr="42303_CH07_FIG09.jpg">
            <a:extLst>
              <a:ext uri="{FF2B5EF4-FFF2-40B4-BE49-F238E27FC236}">
                <a16:creationId xmlns:a16="http://schemas.microsoft.com/office/drawing/2014/main" id="{FAF2B15E-6D9F-7646-A31E-DB6A5D9F1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6348" y="320039"/>
            <a:ext cx="2911152" cy="62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462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7" name="Group 71">
            <a:extLst>
              <a:ext uri="{FF2B5EF4-FFF2-40B4-BE49-F238E27FC236}">
                <a16:creationId xmlns:a16="http://schemas.microsoft.com/office/drawing/2014/main" id="{2BBBD145-2FC5-42C1-97BE-1C636D13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952A4B46-1EE6-42F1-BBC0-02A47B993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24058FF8-180E-4BFD-BFFC-E51367000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A423535B-8DEB-423C-9F9D-529C3123E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88732CF-5FD1-4FE3-B520-C9F956B3A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ED91F632-7ADB-48B4-A824-B68FA6CC6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57CA5A76-3D12-43F9-BD26-A64EEE6C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16934D21-CB88-41CD-ABEA-2F060AD51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2CA1546D-1E7E-4CE9-9531-FE1F102AD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F8B2A6F1-7328-4D5B-8CD1-2D4F01C2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24C0204A-E727-41C5-9910-30FF39A3B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1FA04CE5-5DB6-4B00-9A83-0D9D2774C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EDECB57F-0466-4D16-ABF0-9046F90AF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0726DBEC-7825-41D2-8701-A9E2DDEB9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E74AC618-F7E3-45A0-B7C6-79CFFB64F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5D641F7-963C-4984-B678-20322C69E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EAEEF718-9FD4-413C-A98F-0D814E4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C1F071D7-9988-42D0-A890-A1BC276B3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27BC813F-1EE5-47B1-8AF1-74F59908C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4771DC5B-F613-49AF-88B9-4713787B1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2970388B-41A2-4AD6-84B7-21A29A3D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9792A4B4-DC86-4D84-A6A5-40B2D8DD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9158" name="Group 94">
            <a:extLst>
              <a:ext uri="{FF2B5EF4-FFF2-40B4-BE49-F238E27FC236}">
                <a16:creationId xmlns:a16="http://schemas.microsoft.com/office/drawing/2014/main" id="{B239B0D4-65B5-4C6A-946F-02E061324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9159" name="Rectangle 99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160" name="Group 101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916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9162" name="Rectangle 124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19AD80F-DE72-304F-BF33-FE7EC499A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vert="horz" lIns="228600" tIns="228600" rIns="228600" bIns="228600" rtlCol="0" anchor="t">
            <a:normAutofit/>
          </a:bodyPr>
          <a:lstStyle/>
          <a:p>
            <a:pPr algn="l"/>
            <a:r>
              <a:rPr lang="en-US" altLang="en-US" sz="3600">
                <a:solidFill>
                  <a:schemeClr val="accent1"/>
                </a:solidFill>
              </a:rPr>
              <a:t>Immunity (Specific Defenses)</a:t>
            </a:r>
          </a:p>
        </p:txBody>
      </p:sp>
      <p:sp>
        <p:nvSpPr>
          <p:cNvPr id="49163" name="Isosceles Triangle 126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FEE2F-1E74-EA48-877E-8C83AB94C176}"/>
              </a:ext>
            </a:extLst>
          </p:cNvPr>
          <p:cNvSpPr/>
          <p:nvPr/>
        </p:nvSpPr>
        <p:spPr>
          <a:xfrm>
            <a:off x="2880487" y="2249046"/>
            <a:ext cx="6123783" cy="3802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defTabSz="914400">
              <a:lnSpc>
                <a:spcPct val="120000"/>
              </a:lnSpc>
              <a:spcBef>
                <a:spcPts val="768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Before a lymphocyte can respond to an antigen, it must be activated.</a:t>
            </a:r>
          </a:p>
          <a:p>
            <a:pPr marL="800100" lvl="1" indent="-228600" defTabSz="914400">
              <a:lnSpc>
                <a:spcPct val="120000"/>
              </a:lnSpc>
              <a:spcBef>
                <a:spcPts val="768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Occurs through the presence of processed antigen fragments attached to the surface of an antigen-presenting cell.</a:t>
            </a:r>
          </a:p>
          <a:p>
            <a:pPr marL="1257300" lvl="2" indent="-228600" defTabSz="914400">
              <a:lnSpc>
                <a:spcPct val="120000"/>
              </a:lnSpc>
              <a:spcBef>
                <a:spcPts val="768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Macrophages</a:t>
            </a:r>
          </a:p>
          <a:p>
            <a:pPr marL="1257300" lvl="2" indent="-228600" defTabSz="914400">
              <a:lnSpc>
                <a:spcPct val="120000"/>
              </a:lnSpc>
              <a:spcBef>
                <a:spcPts val="768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B Cells</a:t>
            </a:r>
          </a:p>
          <a:p>
            <a:pPr marL="1257300" lvl="2" indent="-228600" defTabSz="914400">
              <a:lnSpc>
                <a:spcPct val="120000"/>
              </a:lnSpc>
              <a:spcBef>
                <a:spcPts val="768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Other types of cells</a:t>
            </a:r>
          </a:p>
        </p:txBody>
      </p:sp>
      <p:pic>
        <p:nvPicPr>
          <p:cNvPr id="5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1ABE297F-CB58-834D-922E-A4E81CF1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79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185" name="Rectangle 101">
            <a:extLst>
              <a:ext uri="{FF2B5EF4-FFF2-40B4-BE49-F238E27FC236}">
                <a16:creationId xmlns:a16="http://schemas.microsoft.com/office/drawing/2014/main" id="{BF1AB5B0-263B-4251-A882-934C776F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78ABF88-46E8-4029-AB46-E4771F47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8" name="Freeform 5">
              <a:extLst>
                <a:ext uri="{FF2B5EF4-FFF2-40B4-BE49-F238E27FC236}">
                  <a16:creationId xmlns:a16="http://schemas.microsoft.com/office/drawing/2014/main" id="{A593930E-DC99-4A6F-8D1B-FCB4393EC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A9F599E6-CA6D-46B2-AA6A-CB51C9674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A12B52D1-9634-439A-BF00-9A83528A2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BDC62A16-3789-4407-98CB-FE9204C07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5B3E90E5-D147-40EE-A247-7E7FA76D9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4B6FABF9-7C96-401D-B639-971F46EFF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317ABAB0-8B6B-4191-9022-B4387F6B6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4D27EFFC-691E-43D3-A8B0-072BD810E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556C61FB-950E-48E2-9BA3-C08FB7277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9EE5CF75-7832-472F-9A10-C6940AE7B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B25CB582-3404-4E8B-88DF-C913EA233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BD3AE87A-86BB-4608-98F3-F97A5FB3D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D3C04704-0E90-43BD-8C48-CB17683BF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00590DBF-511F-42DE-8D80-9DA44D4C4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92D85413-70BF-48F7-BA51-5CA843FD3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C4BC7756-F570-451B-A402-3667C0BB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BDAC7596-8288-4C88-849A-1AAD5FFD5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DBDDB9B0-48C6-4884-AE49-0CDC0770C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FE44F16A-C4EC-43CB-A4B0-05825FDB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B1D66A51-8EB2-47CB-8909-5879319D8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5">
              <a:extLst>
                <a:ext uri="{FF2B5EF4-FFF2-40B4-BE49-F238E27FC236}">
                  <a16:creationId xmlns:a16="http://schemas.microsoft.com/office/drawing/2014/main" id="{E5A9A04F-DABB-442E-BFF9-C2A735C63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78" name="Rectangle 4">
            <a:extLst>
              <a:ext uri="{FF2B5EF4-FFF2-40B4-BE49-F238E27FC236}">
                <a16:creationId xmlns:a16="http://schemas.microsoft.com/office/drawing/2014/main" id="{332803E3-08D0-5747-B2DA-F4266307B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Immunity (Specific Defenses) 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49D9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F8BA9C83-4607-3F49-AB82-42E7ACD56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80702" y="2228851"/>
            <a:ext cx="5712685" cy="8191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49D9FF"/>
              </a:buClr>
            </a:pPr>
            <a:r>
              <a:rPr lang="en-US" altLang="en-US" dirty="0"/>
              <a:t>Antibody-mediated immunity</a:t>
            </a:r>
          </a:p>
          <a:p>
            <a:pPr eaLnBrk="1" hangingPunct="1">
              <a:buClr>
                <a:srgbClr val="49D9FF"/>
              </a:buClr>
            </a:pPr>
            <a:r>
              <a:rPr lang="en-US" altLang="en-US" dirty="0"/>
              <a:t>Antibodies are produced by B lymphocytes (B cells)</a:t>
            </a:r>
          </a:p>
          <a:p>
            <a:pPr lvl="2" eaLnBrk="1" hangingPunct="1">
              <a:buClr>
                <a:srgbClr val="49D9FF"/>
              </a:buClr>
            </a:pPr>
            <a:endParaRPr lang="en-US" altLang="en-US" dirty="0"/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id="{52151645-B5F0-7746-8435-AF1B0A1F2E15}"/>
              </a:ext>
            </a:extLst>
          </p:cNvPr>
          <p:cNvSpPr txBox="1">
            <a:spLocks noChangeArrowheads="1"/>
          </p:cNvSpPr>
          <p:nvPr/>
        </p:nvSpPr>
        <p:spPr>
          <a:xfrm>
            <a:off x="6380702" y="3270741"/>
            <a:ext cx="5486693" cy="233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dirty="0"/>
              <a:t>Classes of antibodies:</a:t>
            </a:r>
          </a:p>
          <a:p>
            <a:pPr lvl="1">
              <a:lnSpc>
                <a:spcPct val="110000"/>
              </a:lnSpc>
            </a:pPr>
            <a:r>
              <a:rPr lang="en-US" altLang="en-US" sz="1100" dirty="0"/>
              <a:t>IgG</a:t>
            </a:r>
          </a:p>
          <a:p>
            <a:pPr lvl="2">
              <a:lnSpc>
                <a:spcPct val="110000"/>
              </a:lnSpc>
            </a:pPr>
            <a:r>
              <a:rPr lang="en-US" altLang="en-US" sz="1100" dirty="0"/>
              <a:t>Very effective against bacteria, viruses, and toxins.</a:t>
            </a:r>
          </a:p>
          <a:p>
            <a:pPr lvl="1">
              <a:lnSpc>
                <a:spcPct val="110000"/>
              </a:lnSpc>
            </a:pPr>
            <a:r>
              <a:rPr lang="en-US" altLang="en-US" sz="1100" dirty="0"/>
              <a:t>IgA</a:t>
            </a:r>
          </a:p>
          <a:p>
            <a:pPr lvl="2">
              <a:lnSpc>
                <a:spcPct val="110000"/>
              </a:lnSpc>
            </a:pPr>
            <a:r>
              <a:rPr lang="en-US" altLang="en-US" sz="1100" dirty="0"/>
              <a:t>In exocrine gland secretions, breast milk, tears, nasal fluid, gastric juice, etc.</a:t>
            </a:r>
          </a:p>
          <a:p>
            <a:pPr lvl="1">
              <a:lnSpc>
                <a:spcPct val="110000"/>
              </a:lnSpc>
            </a:pPr>
            <a:r>
              <a:rPr lang="en-US" altLang="en-US" sz="1100" dirty="0"/>
              <a:t>IgM</a:t>
            </a:r>
          </a:p>
          <a:p>
            <a:pPr lvl="2">
              <a:lnSpc>
                <a:spcPct val="110000"/>
              </a:lnSpc>
            </a:pPr>
            <a:r>
              <a:rPr lang="en-US" altLang="en-US" sz="1100" dirty="0"/>
              <a:t>First antibody to be produced in response to inflection</a:t>
            </a:r>
          </a:p>
          <a:p>
            <a:pPr lvl="1">
              <a:lnSpc>
                <a:spcPct val="110000"/>
              </a:lnSpc>
            </a:pPr>
            <a:r>
              <a:rPr lang="en-US" altLang="en-US" sz="1100" dirty="0" err="1"/>
              <a:t>IgD</a:t>
            </a:r>
            <a:endParaRPr lang="en-US" altLang="en-US" sz="1100" dirty="0"/>
          </a:p>
          <a:p>
            <a:pPr lvl="2">
              <a:lnSpc>
                <a:spcPct val="110000"/>
              </a:lnSpc>
            </a:pPr>
            <a:r>
              <a:rPr lang="en-US" altLang="en-US" sz="1100" dirty="0"/>
              <a:t>Important in the activation of B cells</a:t>
            </a:r>
          </a:p>
          <a:p>
            <a:pPr lvl="1">
              <a:lnSpc>
                <a:spcPct val="110000"/>
              </a:lnSpc>
            </a:pPr>
            <a:r>
              <a:rPr lang="en-US" altLang="en-US" sz="1100" dirty="0" err="1"/>
              <a:t>IgE</a:t>
            </a:r>
            <a:endParaRPr lang="en-US" altLang="en-US" sz="1100" dirty="0"/>
          </a:p>
          <a:p>
            <a:pPr lvl="2">
              <a:lnSpc>
                <a:spcPct val="110000"/>
              </a:lnSpc>
            </a:pPr>
            <a:r>
              <a:rPr lang="en-US" altLang="en-US" sz="1100" dirty="0"/>
              <a:t>Involved in allergic reactions</a:t>
            </a:r>
          </a:p>
          <a:p>
            <a:pPr lvl="2">
              <a:lnSpc>
                <a:spcPct val="110000"/>
              </a:lnSpc>
            </a:pPr>
            <a:endParaRPr lang="en-US" altLang="en-US" sz="500" dirty="0"/>
          </a:p>
        </p:txBody>
      </p:sp>
      <p:pic>
        <p:nvPicPr>
          <p:cNvPr id="48130" name="Picture 2" descr="Buy 5 Antibodies for the Price of 3">
            <a:extLst>
              <a:ext uri="{FF2B5EF4-FFF2-40B4-BE49-F238E27FC236}">
                <a16:creationId xmlns:a16="http://schemas.microsoft.com/office/drawing/2014/main" id="{7326D41B-8CA2-E049-B353-43AC1E348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2398327"/>
            <a:ext cx="4824585" cy="34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854384F8-3023-4942-88E7-5C9A4546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0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741EC002-086B-4E4C-AED3-06D7BA631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8631" y="2502567"/>
            <a:ext cx="3498979" cy="2303799"/>
          </a:xfrm>
        </p:spPr>
        <p:txBody>
          <a:bodyPr/>
          <a:lstStyle/>
          <a:p>
            <a:pPr eaLnBrk="1" hangingPunct="1"/>
            <a:r>
              <a:rPr lang="en-US" altLang="en-US"/>
              <a:t>Learning Objectives </a:t>
            </a: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E8A56CD7-00E8-7B44-90BF-5E0330EFA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4924" y="1520746"/>
            <a:ext cx="8013477" cy="4114800"/>
          </a:xfrm>
        </p:spPr>
        <p:txBody>
          <a:bodyPr/>
          <a:lstStyle/>
          <a:p>
            <a:pPr marL="514350" indent="-514350">
              <a:buFontTx/>
              <a:buAutoNum type="arabicPeriod" startAt="6"/>
            </a:pPr>
            <a:r>
              <a:rPr lang="en-US" altLang="en-US" dirty="0"/>
              <a:t>Define immunity.</a:t>
            </a:r>
          </a:p>
          <a:p>
            <a:pPr marL="514350" indent="-514350">
              <a:buFontTx/>
              <a:buAutoNum type="arabicPeriod" startAt="6"/>
            </a:pPr>
            <a:r>
              <a:rPr lang="en-US" altLang="en-US" dirty="0"/>
              <a:t>Explain the differences between humoral response and cellular immune response.</a:t>
            </a:r>
          </a:p>
          <a:p>
            <a:pPr marL="514350" indent="-514350">
              <a:buFontTx/>
              <a:buAutoNum type="arabicPeriod" startAt="6"/>
            </a:pPr>
            <a:r>
              <a:rPr lang="en-US" altLang="en-US" dirty="0"/>
              <a:t>Compare and contrast the development and function of B cells and T cells.</a:t>
            </a:r>
          </a:p>
          <a:p>
            <a:pPr marL="514350" indent="-514350">
              <a:buFontTx/>
              <a:buAutoNum type="arabicPeriod" startAt="6"/>
            </a:pPr>
            <a:r>
              <a:rPr lang="en-US" altLang="en-US" dirty="0"/>
              <a:t>Describe the differences between active and passive immunity.</a:t>
            </a:r>
          </a:p>
        </p:txBody>
      </p:sp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BC4597BA-E16B-7A49-BB97-135B1FA4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7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2" name="Rectangle 191">
            <a:extLst>
              <a:ext uri="{FF2B5EF4-FFF2-40B4-BE49-F238E27FC236}">
                <a16:creationId xmlns:a16="http://schemas.microsoft.com/office/drawing/2014/main" id="{B0CE3922-BE0C-4762-B994-D83D53248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233" name="Group 192">
            <a:extLst>
              <a:ext uri="{FF2B5EF4-FFF2-40B4-BE49-F238E27FC236}">
                <a16:creationId xmlns:a16="http://schemas.microsoft.com/office/drawing/2014/main" id="{FDB0284C-6702-4C8E-99B7-62FD6742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2234" name="Freeform 5">
              <a:extLst>
                <a:ext uri="{FF2B5EF4-FFF2-40B4-BE49-F238E27FC236}">
                  <a16:creationId xmlns:a16="http://schemas.microsoft.com/office/drawing/2014/main" id="{4C426BD0-755C-4697-9ECE-1F9D5BB3D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5" name="Freeform 6">
              <a:extLst>
                <a:ext uri="{FF2B5EF4-FFF2-40B4-BE49-F238E27FC236}">
                  <a16:creationId xmlns:a16="http://schemas.microsoft.com/office/drawing/2014/main" id="{B5D066A3-BA23-4CC9-8CF2-E16DE05D5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6" name="Freeform 7">
              <a:extLst>
                <a:ext uri="{FF2B5EF4-FFF2-40B4-BE49-F238E27FC236}">
                  <a16:creationId xmlns:a16="http://schemas.microsoft.com/office/drawing/2014/main" id="{5128B647-1A6F-455F-9218-939051A5F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7" name="Freeform 8">
              <a:extLst>
                <a:ext uri="{FF2B5EF4-FFF2-40B4-BE49-F238E27FC236}">
                  <a16:creationId xmlns:a16="http://schemas.microsoft.com/office/drawing/2014/main" id="{EBBFA8DA-A93A-4DE2-8FB9-E7FFD0EF6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8" name="Freeform 9">
              <a:extLst>
                <a:ext uri="{FF2B5EF4-FFF2-40B4-BE49-F238E27FC236}">
                  <a16:creationId xmlns:a16="http://schemas.microsoft.com/office/drawing/2014/main" id="{89E011F5-0D48-42E5-BCB2-648C69A22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9" name="Freeform 10">
              <a:extLst>
                <a:ext uri="{FF2B5EF4-FFF2-40B4-BE49-F238E27FC236}">
                  <a16:creationId xmlns:a16="http://schemas.microsoft.com/office/drawing/2014/main" id="{6CF78E21-C886-4078-B306-D30D1ED06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0" name="Freeform 11">
              <a:extLst>
                <a:ext uri="{FF2B5EF4-FFF2-40B4-BE49-F238E27FC236}">
                  <a16:creationId xmlns:a16="http://schemas.microsoft.com/office/drawing/2014/main" id="{1D54C6F4-51CE-401D-8904-FB428C95E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1" name="Freeform 12">
              <a:extLst>
                <a:ext uri="{FF2B5EF4-FFF2-40B4-BE49-F238E27FC236}">
                  <a16:creationId xmlns:a16="http://schemas.microsoft.com/office/drawing/2014/main" id="{D7F6FAFB-F098-412E-A60C-20FE70E58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2" name="Freeform 13">
              <a:extLst>
                <a:ext uri="{FF2B5EF4-FFF2-40B4-BE49-F238E27FC236}">
                  <a16:creationId xmlns:a16="http://schemas.microsoft.com/office/drawing/2014/main" id="{C8DEFB9D-9D12-4271-8680-331568432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3" name="Freeform 14">
              <a:extLst>
                <a:ext uri="{FF2B5EF4-FFF2-40B4-BE49-F238E27FC236}">
                  <a16:creationId xmlns:a16="http://schemas.microsoft.com/office/drawing/2014/main" id="{EE24433E-D3D3-432F-864B-571E1ECFF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4" name="Freeform 15">
              <a:extLst>
                <a:ext uri="{FF2B5EF4-FFF2-40B4-BE49-F238E27FC236}">
                  <a16:creationId xmlns:a16="http://schemas.microsoft.com/office/drawing/2014/main" id="{0471A246-804D-4E43-A7F8-40DA53D56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5" name="Freeform 16">
              <a:extLst>
                <a:ext uri="{FF2B5EF4-FFF2-40B4-BE49-F238E27FC236}">
                  <a16:creationId xmlns:a16="http://schemas.microsoft.com/office/drawing/2014/main" id="{00D00AF0-B14C-4D93-8976-D1E8E7386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6" name="Freeform 17">
              <a:extLst>
                <a:ext uri="{FF2B5EF4-FFF2-40B4-BE49-F238E27FC236}">
                  <a16:creationId xmlns:a16="http://schemas.microsoft.com/office/drawing/2014/main" id="{2F02F07D-F952-44EE-82B5-D5A82DD1C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7" name="Freeform 18">
              <a:extLst>
                <a:ext uri="{FF2B5EF4-FFF2-40B4-BE49-F238E27FC236}">
                  <a16:creationId xmlns:a16="http://schemas.microsoft.com/office/drawing/2014/main" id="{F3756D4D-7815-4330-900A-661393CFB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8" name="Freeform 19">
              <a:extLst>
                <a:ext uri="{FF2B5EF4-FFF2-40B4-BE49-F238E27FC236}">
                  <a16:creationId xmlns:a16="http://schemas.microsoft.com/office/drawing/2014/main" id="{9138B936-4F3C-479C-A74B-5454B4863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9" name="Freeform 20">
              <a:extLst>
                <a:ext uri="{FF2B5EF4-FFF2-40B4-BE49-F238E27FC236}">
                  <a16:creationId xmlns:a16="http://schemas.microsoft.com/office/drawing/2014/main" id="{41F511CC-2BFA-473C-B3A1-955AEFE71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0" name="Freeform 21">
              <a:extLst>
                <a:ext uri="{FF2B5EF4-FFF2-40B4-BE49-F238E27FC236}">
                  <a16:creationId xmlns:a16="http://schemas.microsoft.com/office/drawing/2014/main" id="{4D17D284-CE8C-4012-95C1-4FAFD269D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1" name="Freeform 22">
              <a:extLst>
                <a:ext uri="{FF2B5EF4-FFF2-40B4-BE49-F238E27FC236}">
                  <a16:creationId xmlns:a16="http://schemas.microsoft.com/office/drawing/2014/main" id="{EF54DFD9-20AB-467E-88B2-E827A0260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2" name="Freeform 23">
              <a:extLst>
                <a:ext uri="{FF2B5EF4-FFF2-40B4-BE49-F238E27FC236}">
                  <a16:creationId xmlns:a16="http://schemas.microsoft.com/office/drawing/2014/main" id="{2CAAD3EB-3CFC-4BFB-8E1D-AC5ADCC8C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3" name="Freeform 24">
              <a:extLst>
                <a:ext uri="{FF2B5EF4-FFF2-40B4-BE49-F238E27FC236}">
                  <a16:creationId xmlns:a16="http://schemas.microsoft.com/office/drawing/2014/main" id="{979F98E9-42AC-484F-8ECE-52CAA86C7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4" name="Freeform 25">
              <a:extLst>
                <a:ext uri="{FF2B5EF4-FFF2-40B4-BE49-F238E27FC236}">
                  <a16:creationId xmlns:a16="http://schemas.microsoft.com/office/drawing/2014/main" id="{17A31FB3-6675-48F0-A743-07ABAC640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255" name="Rectangle 214">
            <a:extLst>
              <a:ext uri="{FF2B5EF4-FFF2-40B4-BE49-F238E27FC236}">
                <a16:creationId xmlns:a16="http://schemas.microsoft.com/office/drawing/2014/main" id="{A84C54F5-467A-40AA-8883-6DDD93802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3" y="1047102"/>
            <a:ext cx="4484074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56" name="Rectangle 215">
            <a:extLst>
              <a:ext uri="{FF2B5EF4-FFF2-40B4-BE49-F238E27FC236}">
                <a16:creationId xmlns:a16="http://schemas.microsoft.com/office/drawing/2014/main" id="{CE5C6BBB-85F7-46AE-92D3-CABCF64D6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296" y="0"/>
            <a:ext cx="610106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wheel&#10;&#10;Description automatically generated">
            <a:extLst>
              <a:ext uri="{FF2B5EF4-FFF2-40B4-BE49-F238E27FC236}">
                <a16:creationId xmlns:a16="http://schemas.microsoft.com/office/drawing/2014/main" id="{42F82EC9-2249-D84F-828F-8952333E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60" y="527544"/>
            <a:ext cx="2570734" cy="25304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1AD3E661-C198-134C-9778-5E132EBBE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272" y="660739"/>
            <a:ext cx="2572349" cy="226401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2257" name="Isosceles Triangle 22">
            <a:extLst>
              <a:ext uri="{FF2B5EF4-FFF2-40B4-BE49-F238E27FC236}">
                <a16:creationId xmlns:a16="http://schemas.microsoft.com/office/drawing/2014/main" id="{28C49328-408C-466F-B34F-4B07D92AD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75727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58" name="Rectangle 217">
            <a:extLst>
              <a:ext uri="{FF2B5EF4-FFF2-40B4-BE49-F238E27FC236}">
                <a16:creationId xmlns:a16="http://schemas.microsoft.com/office/drawing/2014/main" id="{722A2561-BF11-4DDA-B78D-6FB516F3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4483251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Title 1">
            <a:extLst>
              <a:ext uri="{FF2B5EF4-FFF2-40B4-BE49-F238E27FC236}">
                <a16:creationId xmlns:a16="http://schemas.microsoft.com/office/drawing/2014/main" id="{0C9C2D45-3405-B344-A96D-C4257033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4318879" cy="107237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800"/>
              <a:t>Immunity (Specific Defenses)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BE4720D1-8AAA-744B-AB75-FD857982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4319535" cy="26836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>
                <a:solidFill>
                  <a:srgbClr val="FFFFFE"/>
                </a:solidFill>
              </a:rPr>
              <a:t>Antibodies</a:t>
            </a:r>
          </a:p>
          <a:p>
            <a:pPr lvl="1" eaLnBrk="1" hangingPunct="1"/>
            <a:r>
              <a:rPr lang="en-US" altLang="en-US">
                <a:solidFill>
                  <a:srgbClr val="FFFFFE"/>
                </a:solidFill>
              </a:rPr>
              <a:t>Attack antigens directly</a:t>
            </a:r>
          </a:p>
          <a:p>
            <a:pPr lvl="1" eaLnBrk="1" hangingPunct="1"/>
            <a:r>
              <a:rPr lang="en-US" altLang="en-US">
                <a:solidFill>
                  <a:srgbClr val="FFFFFE"/>
                </a:solidFill>
              </a:rPr>
              <a:t>Combine with antigens</a:t>
            </a:r>
          </a:p>
          <a:p>
            <a:pPr lvl="2" eaLnBrk="1" hangingPunct="1"/>
            <a:r>
              <a:rPr lang="en-US" altLang="en-US" sz="1600">
                <a:solidFill>
                  <a:srgbClr val="FFFFFE"/>
                </a:solidFill>
              </a:rPr>
              <a:t>Agglutination</a:t>
            </a:r>
          </a:p>
          <a:p>
            <a:pPr lvl="2" eaLnBrk="1" hangingPunct="1"/>
            <a:r>
              <a:rPr lang="en-US" altLang="en-US" sz="1600">
                <a:solidFill>
                  <a:srgbClr val="FFFFFE"/>
                </a:solidFill>
              </a:rPr>
              <a:t>Precipitation</a:t>
            </a:r>
          </a:p>
          <a:p>
            <a:pPr lvl="2" eaLnBrk="1" hangingPunct="1"/>
            <a:r>
              <a:rPr lang="en-US" altLang="en-US" sz="1600">
                <a:solidFill>
                  <a:srgbClr val="FFFFFE"/>
                </a:solidFill>
              </a:rPr>
              <a:t>Phagocytosis</a:t>
            </a:r>
          </a:p>
        </p:txBody>
      </p:sp>
      <p:pic>
        <p:nvPicPr>
          <p:cNvPr id="8" name="Picture 7" descr="A picture containing clock, wheel&#10;&#10;Description automatically generated">
            <a:extLst>
              <a:ext uri="{FF2B5EF4-FFF2-40B4-BE49-F238E27FC236}">
                <a16:creationId xmlns:a16="http://schemas.microsoft.com/office/drawing/2014/main" id="{71C7B5F5-8A19-534F-B7B6-6D1DD0D47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336" y="4491055"/>
            <a:ext cx="5462624" cy="114715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65428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79" name="Rectangle 72">
            <a:extLst>
              <a:ext uri="{FF2B5EF4-FFF2-40B4-BE49-F238E27FC236}">
                <a16:creationId xmlns:a16="http://schemas.microsoft.com/office/drawing/2014/main" id="{40F2DE27-1297-4129-8109-8A8F621F6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280" name="Group 74">
            <a:extLst>
              <a:ext uri="{FF2B5EF4-FFF2-40B4-BE49-F238E27FC236}">
                <a16:creationId xmlns:a16="http://schemas.microsoft.com/office/drawing/2014/main" id="{EE3576CE-E327-4733-A289-BEFB35F75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4281" name="Freeform 5">
              <a:extLst>
                <a:ext uri="{FF2B5EF4-FFF2-40B4-BE49-F238E27FC236}">
                  <a16:creationId xmlns:a16="http://schemas.microsoft.com/office/drawing/2014/main" id="{EF2E2475-8B34-4000-B8B4-D1C0480EA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2" name="Freeform 6">
              <a:extLst>
                <a:ext uri="{FF2B5EF4-FFF2-40B4-BE49-F238E27FC236}">
                  <a16:creationId xmlns:a16="http://schemas.microsoft.com/office/drawing/2014/main" id="{AFF0158B-67CA-4E5D-82E9-032946005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3" name="Freeform 7">
              <a:extLst>
                <a:ext uri="{FF2B5EF4-FFF2-40B4-BE49-F238E27FC236}">
                  <a16:creationId xmlns:a16="http://schemas.microsoft.com/office/drawing/2014/main" id="{E791B238-571A-4C82-9B16-63D94A891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4" name="Freeform 8">
              <a:extLst>
                <a:ext uri="{FF2B5EF4-FFF2-40B4-BE49-F238E27FC236}">
                  <a16:creationId xmlns:a16="http://schemas.microsoft.com/office/drawing/2014/main" id="{70F10DD1-A998-4B23-8C15-31B7FD35E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5" name="Freeform 9">
              <a:extLst>
                <a:ext uri="{FF2B5EF4-FFF2-40B4-BE49-F238E27FC236}">
                  <a16:creationId xmlns:a16="http://schemas.microsoft.com/office/drawing/2014/main" id="{AE6BBC61-DC1C-44DA-9B00-6F69CE21D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6" name="Freeform 10">
              <a:extLst>
                <a:ext uri="{FF2B5EF4-FFF2-40B4-BE49-F238E27FC236}">
                  <a16:creationId xmlns:a16="http://schemas.microsoft.com/office/drawing/2014/main" id="{906CAA79-7669-426E-AB78-3E141D475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7" name="Freeform 11">
              <a:extLst>
                <a:ext uri="{FF2B5EF4-FFF2-40B4-BE49-F238E27FC236}">
                  <a16:creationId xmlns:a16="http://schemas.microsoft.com/office/drawing/2014/main" id="{DA6EE275-29A0-4962-AFA6-FAD32DF50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8" name="Freeform 12">
              <a:extLst>
                <a:ext uri="{FF2B5EF4-FFF2-40B4-BE49-F238E27FC236}">
                  <a16:creationId xmlns:a16="http://schemas.microsoft.com/office/drawing/2014/main" id="{2274EE13-0D62-4489-9B61-C616736FA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9" name="Freeform 13">
              <a:extLst>
                <a:ext uri="{FF2B5EF4-FFF2-40B4-BE49-F238E27FC236}">
                  <a16:creationId xmlns:a16="http://schemas.microsoft.com/office/drawing/2014/main" id="{471730B6-C7FB-45ED-BCC5-40FD45BF2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0" name="Freeform 14">
              <a:extLst>
                <a:ext uri="{FF2B5EF4-FFF2-40B4-BE49-F238E27FC236}">
                  <a16:creationId xmlns:a16="http://schemas.microsoft.com/office/drawing/2014/main" id="{D6FE80FB-C4EF-4D79-9559-D63549F14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1" name="Freeform 15">
              <a:extLst>
                <a:ext uri="{FF2B5EF4-FFF2-40B4-BE49-F238E27FC236}">
                  <a16:creationId xmlns:a16="http://schemas.microsoft.com/office/drawing/2014/main" id="{C9CBAF19-21AE-40E8-8965-D5E6042F2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Freeform 16">
              <a:extLst>
                <a:ext uri="{FF2B5EF4-FFF2-40B4-BE49-F238E27FC236}">
                  <a16:creationId xmlns:a16="http://schemas.microsoft.com/office/drawing/2014/main" id="{EBA99019-E134-4FD1-9B9C-5F2DCAAA9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3" name="Freeform 17">
              <a:extLst>
                <a:ext uri="{FF2B5EF4-FFF2-40B4-BE49-F238E27FC236}">
                  <a16:creationId xmlns:a16="http://schemas.microsoft.com/office/drawing/2014/main" id="{00B654CA-DF8B-44BB-BF62-5B028D522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4" name="Freeform 18">
              <a:extLst>
                <a:ext uri="{FF2B5EF4-FFF2-40B4-BE49-F238E27FC236}">
                  <a16:creationId xmlns:a16="http://schemas.microsoft.com/office/drawing/2014/main" id="{32411C03-987B-42CB-833D-E31A2790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5" name="Freeform 19">
              <a:extLst>
                <a:ext uri="{FF2B5EF4-FFF2-40B4-BE49-F238E27FC236}">
                  <a16:creationId xmlns:a16="http://schemas.microsoft.com/office/drawing/2014/main" id="{5F9F126A-997B-4B39-8984-6563BA5D7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6" name="Freeform 20">
              <a:extLst>
                <a:ext uri="{FF2B5EF4-FFF2-40B4-BE49-F238E27FC236}">
                  <a16:creationId xmlns:a16="http://schemas.microsoft.com/office/drawing/2014/main" id="{49617DFE-E17F-4F67-9D22-C41979392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7" name="Freeform 21">
              <a:extLst>
                <a:ext uri="{FF2B5EF4-FFF2-40B4-BE49-F238E27FC236}">
                  <a16:creationId xmlns:a16="http://schemas.microsoft.com/office/drawing/2014/main" id="{E5441641-3AA6-42CE-8E3B-D39246DDE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8" name="Freeform 22">
              <a:extLst>
                <a:ext uri="{FF2B5EF4-FFF2-40B4-BE49-F238E27FC236}">
                  <a16:creationId xmlns:a16="http://schemas.microsoft.com/office/drawing/2014/main" id="{6A578EBB-B60C-404B-B968-F9D46DC8B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9" name="Freeform 23">
              <a:extLst>
                <a:ext uri="{FF2B5EF4-FFF2-40B4-BE49-F238E27FC236}">
                  <a16:creationId xmlns:a16="http://schemas.microsoft.com/office/drawing/2014/main" id="{6A6D1E40-DD2C-4558-954C-47EC7417E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0" name="Freeform 24">
              <a:extLst>
                <a:ext uri="{FF2B5EF4-FFF2-40B4-BE49-F238E27FC236}">
                  <a16:creationId xmlns:a16="http://schemas.microsoft.com/office/drawing/2014/main" id="{6C40FCAF-C578-4360-9094-9F66028B7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Freeform 25">
              <a:extLst>
                <a:ext uri="{FF2B5EF4-FFF2-40B4-BE49-F238E27FC236}">
                  <a16:creationId xmlns:a16="http://schemas.microsoft.com/office/drawing/2014/main" id="{63EAC42D-DC17-4FCB-B8F4-6AFBDA29C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74" name="Title 1">
            <a:extLst>
              <a:ext uri="{FF2B5EF4-FFF2-40B4-BE49-F238E27FC236}">
                <a16:creationId xmlns:a16="http://schemas.microsoft.com/office/drawing/2014/main" id="{43B96584-435C-FA4B-BFAC-0E296582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Immunity (Specific Defenses)</a:t>
            </a:r>
          </a:p>
        </p:txBody>
      </p:sp>
      <p:graphicFrame>
        <p:nvGraphicFramePr>
          <p:cNvPr id="54302" name="Content Placeholder 2">
            <a:extLst>
              <a:ext uri="{FF2B5EF4-FFF2-40B4-BE49-F238E27FC236}">
                <a16:creationId xmlns:a16="http://schemas.microsoft.com/office/drawing/2014/main" id="{CAFC3EDD-B8EA-4994-B8F3-097C5390F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495922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CE13FBDD-AD82-EE4C-A652-4EC7C4C1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76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B3D296CC-CA82-4C71-A176-6A9FECDB8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075000"/>
          </a:xfrm>
          <a:custGeom>
            <a:avLst/>
            <a:gdLst>
              <a:gd name="connsiteX0" fmla="*/ 0 w 12192000"/>
              <a:gd name="connsiteY0" fmla="*/ 0 h 2075000"/>
              <a:gd name="connsiteX1" fmla="*/ 12192000 w 12192000"/>
              <a:gd name="connsiteY1" fmla="*/ 0 h 2075000"/>
              <a:gd name="connsiteX2" fmla="*/ 12192000 w 12192000"/>
              <a:gd name="connsiteY2" fmla="*/ 558112 h 2075000"/>
              <a:gd name="connsiteX3" fmla="*/ 12192000 w 12192000"/>
              <a:gd name="connsiteY3" fmla="*/ 750237 h 2075000"/>
              <a:gd name="connsiteX4" fmla="*/ 12192000 w 12192000"/>
              <a:gd name="connsiteY4" fmla="*/ 1726055 h 2075000"/>
              <a:gd name="connsiteX5" fmla="*/ 12113803 w 12192000"/>
              <a:gd name="connsiteY5" fmla="*/ 1734338 h 2075000"/>
              <a:gd name="connsiteX6" fmla="*/ 6753597 w 12192000"/>
              <a:gd name="connsiteY6" fmla="*/ 2057895 h 2075000"/>
              <a:gd name="connsiteX7" fmla="*/ 400746 w 12192000"/>
              <a:gd name="connsiteY7" fmla="*/ 1886552 h 2075000"/>
              <a:gd name="connsiteX8" fmla="*/ 0 w 12192000"/>
              <a:gd name="connsiteY8" fmla="*/ 1849576 h 2075000"/>
              <a:gd name="connsiteX9" fmla="*/ 0 w 12192000"/>
              <a:gd name="connsiteY9" fmla="*/ 750237 h 2075000"/>
              <a:gd name="connsiteX10" fmla="*/ 0 w 12192000"/>
              <a:gd name="connsiteY10" fmla="*/ 558112 h 20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5000">
                <a:moveTo>
                  <a:pt x="0" y="0"/>
                </a:moveTo>
                <a:lnTo>
                  <a:pt x="12192000" y="0"/>
                </a:lnTo>
                <a:lnTo>
                  <a:pt x="12192000" y="558112"/>
                </a:lnTo>
                <a:lnTo>
                  <a:pt x="12192000" y="750237"/>
                </a:lnTo>
                <a:lnTo>
                  <a:pt x="12192000" y="1726055"/>
                </a:lnTo>
                <a:lnTo>
                  <a:pt x="12113803" y="1734338"/>
                </a:lnTo>
                <a:cubicBezTo>
                  <a:pt x="10139508" y="1932287"/>
                  <a:pt x="8237152" y="2025290"/>
                  <a:pt x="6753597" y="2057895"/>
                </a:cubicBezTo>
                <a:cubicBezTo>
                  <a:pt x="4940362" y="2097744"/>
                  <a:pt x="2657278" y="2078414"/>
                  <a:pt x="400746" y="1886552"/>
                </a:cubicBezTo>
                <a:lnTo>
                  <a:pt x="0" y="1849576"/>
                </a:lnTo>
                <a:lnTo>
                  <a:pt x="0" y="750237"/>
                </a:lnTo>
                <a:lnTo>
                  <a:pt x="0" y="558112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298" name="Title 1">
            <a:extLst>
              <a:ext uri="{FF2B5EF4-FFF2-40B4-BE49-F238E27FC236}">
                <a16:creationId xmlns:a16="http://schemas.microsoft.com/office/drawing/2014/main" id="{77AF54EF-3393-9348-8FAB-ACE2B74D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762608"/>
            <a:ext cx="10481519" cy="1003932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en-US" sz="3600">
                <a:solidFill>
                  <a:schemeClr val="accent1"/>
                </a:solidFill>
              </a:rPr>
              <a:t>Immunity (Specific Defenses)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0D0D28F2-9571-DE4F-9228-85FE7549F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1" y="2635976"/>
            <a:ext cx="8227269" cy="35427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600" dirty="0"/>
              <a:t>Adaptive (acquired) Immunity</a:t>
            </a:r>
          </a:p>
          <a:p>
            <a:pPr lvl="1" eaLnBrk="1" hangingPunct="1"/>
            <a:r>
              <a:rPr lang="en-US" altLang="en-US" dirty="0"/>
              <a:t>Caused by natural events or administration</a:t>
            </a:r>
          </a:p>
          <a:p>
            <a:pPr lvl="1" eaLnBrk="1" hangingPunct="1"/>
            <a:r>
              <a:rPr lang="en-US" altLang="en-US" dirty="0"/>
              <a:t>May be active or passive</a:t>
            </a:r>
          </a:p>
          <a:p>
            <a:pPr lvl="2" eaLnBrk="1" hangingPunct="1"/>
            <a:r>
              <a:rPr lang="en-US" altLang="en-US" sz="1600" dirty="0"/>
              <a:t>Passive – patient receives antibodies produced by another person</a:t>
            </a:r>
          </a:p>
          <a:p>
            <a:pPr lvl="2" eaLnBrk="1" hangingPunct="1"/>
            <a:r>
              <a:rPr lang="en-US" altLang="en-US" sz="1600" dirty="0"/>
              <a:t>Active – occurs as a result of exposure to a pathogen</a:t>
            </a:r>
          </a:p>
          <a:p>
            <a:pPr lvl="1" eaLnBrk="1" hangingPunct="1"/>
            <a:r>
              <a:rPr lang="en-US" altLang="en-US" dirty="0"/>
              <a:t>Vaccine</a:t>
            </a:r>
          </a:p>
          <a:p>
            <a:r>
              <a:rPr lang="en-US" altLang="en-US" dirty="0"/>
              <a:t>Tissue rejection reaction</a:t>
            </a:r>
          </a:p>
          <a:p>
            <a:pPr lvl="1"/>
            <a:r>
              <a:rPr lang="en-US" altLang="en-US" dirty="0"/>
              <a:t>A transplanted body part is attacked by the receiving patient’s immune system.</a:t>
            </a:r>
          </a:p>
          <a:p>
            <a:r>
              <a:rPr lang="en-US" altLang="en-US" dirty="0"/>
              <a:t>Autoimmunity</a:t>
            </a:r>
          </a:p>
          <a:p>
            <a:pPr lvl="1"/>
            <a:r>
              <a:rPr lang="en-US" altLang="en-US" dirty="0"/>
              <a:t>The immune system fails to distinguish self from </a:t>
            </a:r>
            <a:r>
              <a:rPr lang="en-US" altLang="en-US" dirty="0" err="1"/>
              <a:t>nonself</a:t>
            </a:r>
            <a:r>
              <a:rPr lang="en-US" altLang="en-US" dirty="0"/>
              <a:t>.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26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D7262053-8A21-BF4E-9FD6-37543E4B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52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B3D296CC-CA82-4C71-A176-6A9FECDB8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075000"/>
          </a:xfrm>
          <a:custGeom>
            <a:avLst/>
            <a:gdLst>
              <a:gd name="connsiteX0" fmla="*/ 0 w 12192000"/>
              <a:gd name="connsiteY0" fmla="*/ 0 h 2075000"/>
              <a:gd name="connsiteX1" fmla="*/ 12192000 w 12192000"/>
              <a:gd name="connsiteY1" fmla="*/ 0 h 2075000"/>
              <a:gd name="connsiteX2" fmla="*/ 12192000 w 12192000"/>
              <a:gd name="connsiteY2" fmla="*/ 558112 h 2075000"/>
              <a:gd name="connsiteX3" fmla="*/ 12192000 w 12192000"/>
              <a:gd name="connsiteY3" fmla="*/ 750237 h 2075000"/>
              <a:gd name="connsiteX4" fmla="*/ 12192000 w 12192000"/>
              <a:gd name="connsiteY4" fmla="*/ 1726055 h 2075000"/>
              <a:gd name="connsiteX5" fmla="*/ 12113803 w 12192000"/>
              <a:gd name="connsiteY5" fmla="*/ 1734338 h 2075000"/>
              <a:gd name="connsiteX6" fmla="*/ 6753597 w 12192000"/>
              <a:gd name="connsiteY6" fmla="*/ 2057895 h 2075000"/>
              <a:gd name="connsiteX7" fmla="*/ 400746 w 12192000"/>
              <a:gd name="connsiteY7" fmla="*/ 1886552 h 2075000"/>
              <a:gd name="connsiteX8" fmla="*/ 0 w 12192000"/>
              <a:gd name="connsiteY8" fmla="*/ 1849576 h 2075000"/>
              <a:gd name="connsiteX9" fmla="*/ 0 w 12192000"/>
              <a:gd name="connsiteY9" fmla="*/ 750237 h 2075000"/>
              <a:gd name="connsiteX10" fmla="*/ 0 w 12192000"/>
              <a:gd name="connsiteY10" fmla="*/ 558112 h 20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5000">
                <a:moveTo>
                  <a:pt x="0" y="0"/>
                </a:moveTo>
                <a:lnTo>
                  <a:pt x="12192000" y="0"/>
                </a:lnTo>
                <a:lnTo>
                  <a:pt x="12192000" y="558112"/>
                </a:lnTo>
                <a:lnTo>
                  <a:pt x="12192000" y="750237"/>
                </a:lnTo>
                <a:lnTo>
                  <a:pt x="12192000" y="1726055"/>
                </a:lnTo>
                <a:lnTo>
                  <a:pt x="12113803" y="1734338"/>
                </a:lnTo>
                <a:cubicBezTo>
                  <a:pt x="10139508" y="1932287"/>
                  <a:pt x="8237152" y="2025290"/>
                  <a:pt x="6753597" y="2057895"/>
                </a:cubicBezTo>
                <a:cubicBezTo>
                  <a:pt x="4940362" y="2097744"/>
                  <a:pt x="2657278" y="2078414"/>
                  <a:pt x="400746" y="1886552"/>
                </a:cubicBezTo>
                <a:lnTo>
                  <a:pt x="0" y="1849576"/>
                </a:lnTo>
                <a:lnTo>
                  <a:pt x="0" y="750237"/>
                </a:lnTo>
                <a:lnTo>
                  <a:pt x="0" y="558112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370" name="Title 1">
            <a:extLst>
              <a:ext uri="{FF2B5EF4-FFF2-40B4-BE49-F238E27FC236}">
                <a16:creationId xmlns:a16="http://schemas.microsoft.com/office/drawing/2014/main" id="{8FAE8C05-03BE-F04E-AE60-6D89B858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762608"/>
            <a:ext cx="10481519" cy="1003932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en-US" sz="3600">
                <a:solidFill>
                  <a:schemeClr val="accent1"/>
                </a:solidFill>
              </a:rPr>
              <a:t>Infectious Disease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315E85FD-8EF3-6846-A20C-A3B7C160A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1" y="2635976"/>
            <a:ext cx="8227269" cy="35427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 dirty="0"/>
              <a:t>Transmitted from one person to another via a specific microscopic organism</a:t>
            </a:r>
          </a:p>
          <a:p>
            <a:pPr eaLnBrk="1" hangingPunct="1"/>
            <a:r>
              <a:rPr lang="en-US" altLang="en-US" sz="1600" dirty="0"/>
              <a:t>Most frequent infectious diseases seen in prehospital care are serious infections such as pneumonia and hepatitis.</a:t>
            </a:r>
          </a:p>
          <a:p>
            <a:r>
              <a:rPr lang="en-US" altLang="en-US" sz="1600" dirty="0"/>
              <a:t>E.g. Hepatitis and TB (FYI)</a:t>
            </a:r>
          </a:p>
        </p:txBody>
      </p:sp>
      <p:pic>
        <p:nvPicPr>
          <p:cNvPr id="26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1F5F6881-F24E-7946-906F-3F12F74FD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0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B3D296CC-CA82-4C71-A176-6A9FECDB8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075000"/>
          </a:xfrm>
          <a:custGeom>
            <a:avLst/>
            <a:gdLst>
              <a:gd name="connsiteX0" fmla="*/ 0 w 12192000"/>
              <a:gd name="connsiteY0" fmla="*/ 0 h 2075000"/>
              <a:gd name="connsiteX1" fmla="*/ 12192000 w 12192000"/>
              <a:gd name="connsiteY1" fmla="*/ 0 h 2075000"/>
              <a:gd name="connsiteX2" fmla="*/ 12192000 w 12192000"/>
              <a:gd name="connsiteY2" fmla="*/ 558112 h 2075000"/>
              <a:gd name="connsiteX3" fmla="*/ 12192000 w 12192000"/>
              <a:gd name="connsiteY3" fmla="*/ 750237 h 2075000"/>
              <a:gd name="connsiteX4" fmla="*/ 12192000 w 12192000"/>
              <a:gd name="connsiteY4" fmla="*/ 1726055 h 2075000"/>
              <a:gd name="connsiteX5" fmla="*/ 12113803 w 12192000"/>
              <a:gd name="connsiteY5" fmla="*/ 1734338 h 2075000"/>
              <a:gd name="connsiteX6" fmla="*/ 6753597 w 12192000"/>
              <a:gd name="connsiteY6" fmla="*/ 2057895 h 2075000"/>
              <a:gd name="connsiteX7" fmla="*/ 400746 w 12192000"/>
              <a:gd name="connsiteY7" fmla="*/ 1886552 h 2075000"/>
              <a:gd name="connsiteX8" fmla="*/ 0 w 12192000"/>
              <a:gd name="connsiteY8" fmla="*/ 1849576 h 2075000"/>
              <a:gd name="connsiteX9" fmla="*/ 0 w 12192000"/>
              <a:gd name="connsiteY9" fmla="*/ 750237 h 2075000"/>
              <a:gd name="connsiteX10" fmla="*/ 0 w 12192000"/>
              <a:gd name="connsiteY10" fmla="*/ 558112 h 20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5000">
                <a:moveTo>
                  <a:pt x="0" y="0"/>
                </a:moveTo>
                <a:lnTo>
                  <a:pt x="12192000" y="0"/>
                </a:lnTo>
                <a:lnTo>
                  <a:pt x="12192000" y="558112"/>
                </a:lnTo>
                <a:lnTo>
                  <a:pt x="12192000" y="750237"/>
                </a:lnTo>
                <a:lnTo>
                  <a:pt x="12192000" y="1726055"/>
                </a:lnTo>
                <a:lnTo>
                  <a:pt x="12113803" y="1734338"/>
                </a:lnTo>
                <a:cubicBezTo>
                  <a:pt x="10139508" y="1932287"/>
                  <a:pt x="8237152" y="2025290"/>
                  <a:pt x="6753597" y="2057895"/>
                </a:cubicBezTo>
                <a:cubicBezTo>
                  <a:pt x="4940362" y="2097744"/>
                  <a:pt x="2657278" y="2078414"/>
                  <a:pt x="400746" y="1886552"/>
                </a:cubicBezTo>
                <a:lnTo>
                  <a:pt x="0" y="1849576"/>
                </a:lnTo>
                <a:lnTo>
                  <a:pt x="0" y="750237"/>
                </a:lnTo>
                <a:lnTo>
                  <a:pt x="0" y="558112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2B7416E-4D94-1942-B1C3-BC5D58287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720" y="762608"/>
            <a:ext cx="10481519" cy="1003932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en-US" sz="3600">
                <a:solidFill>
                  <a:schemeClr val="accent1"/>
                </a:solidFill>
              </a:rPr>
              <a:t>Disease Transmission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5E95BEF-D92D-3948-B984-A4AF2184A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7721" y="2635976"/>
            <a:ext cx="8227269" cy="35427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>
                <a:cs typeface="Times New Roman" panose="02020603050405020304" pitchFamily="18" charset="0"/>
              </a:rPr>
              <a:t>Common modes of disease transmission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Airborne transmission 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Body substance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Injection</a:t>
            </a:r>
          </a:p>
          <a:p>
            <a:pPr lvl="2" eaLnBrk="1" hangingPunct="1"/>
            <a:r>
              <a:rPr lang="en-US" altLang="en-US" sz="1600">
                <a:ea typeface="ヒラギノ角ゴ Pro W3" panose="020B0300000000000000" pitchFamily="34" charset="-128"/>
              </a:rPr>
              <a:t>Needle</a:t>
            </a:r>
          </a:p>
          <a:p>
            <a:pPr lvl="2" eaLnBrk="1" hangingPunct="1"/>
            <a:r>
              <a:rPr lang="en-US" altLang="en-US" sz="1600">
                <a:ea typeface="ヒラギノ角ゴ Pro W3" panose="020B0300000000000000" pitchFamily="34" charset="-128"/>
              </a:rPr>
              <a:t>Foreign body (e.g., a splinter or needle)</a:t>
            </a:r>
            <a:endParaRPr lang="en-US" altLang="en-US" sz="1600"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  <a:p>
            <a:pPr lvl="2" eaLnBrk="1" hangingPunct="1"/>
            <a:r>
              <a:rPr lang="en-US" altLang="en-US" sz="1600">
                <a:ea typeface="ヒラギノ角ゴ Pro W3" panose="020B0300000000000000" pitchFamily="34" charset="-128"/>
              </a:rPr>
              <a:t>Bites and stings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Oral transmission</a:t>
            </a:r>
          </a:p>
        </p:txBody>
      </p:sp>
      <p:pic>
        <p:nvPicPr>
          <p:cNvPr id="26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F5FA986E-AD0B-D94C-AFF4-96A678FA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9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DADEC65-8A9D-4BFD-8952-4292D9641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A598F98-1ED1-49F8-8941-FA80E09E4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2470" name="Freeform 5">
              <a:extLst>
                <a:ext uri="{FF2B5EF4-FFF2-40B4-BE49-F238E27FC236}">
                  <a16:creationId xmlns:a16="http://schemas.microsoft.com/office/drawing/2014/main" id="{776BE4FA-2E51-4414-B36E-E9C24357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1" name="Freeform 6">
              <a:extLst>
                <a:ext uri="{FF2B5EF4-FFF2-40B4-BE49-F238E27FC236}">
                  <a16:creationId xmlns:a16="http://schemas.microsoft.com/office/drawing/2014/main" id="{37C761B2-B29B-4774-B1B9-82B840BA9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2" name="Freeform 7">
              <a:extLst>
                <a:ext uri="{FF2B5EF4-FFF2-40B4-BE49-F238E27FC236}">
                  <a16:creationId xmlns:a16="http://schemas.microsoft.com/office/drawing/2014/main" id="{7D422D47-D3D9-4157-B69F-7579A629E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3" name="Freeform 8">
              <a:extLst>
                <a:ext uri="{FF2B5EF4-FFF2-40B4-BE49-F238E27FC236}">
                  <a16:creationId xmlns:a16="http://schemas.microsoft.com/office/drawing/2014/main" id="{73710294-125D-4FEB-87CB-D7F9866C9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4" name="Freeform 9">
              <a:extLst>
                <a:ext uri="{FF2B5EF4-FFF2-40B4-BE49-F238E27FC236}">
                  <a16:creationId xmlns:a16="http://schemas.microsoft.com/office/drawing/2014/main" id="{73ECDC0F-DD80-4BEF-B454-D6B271A45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5" name="Freeform 10">
              <a:extLst>
                <a:ext uri="{FF2B5EF4-FFF2-40B4-BE49-F238E27FC236}">
                  <a16:creationId xmlns:a16="http://schemas.microsoft.com/office/drawing/2014/main" id="{BBFC4311-57A4-4F83-985E-54C832C8F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Freeform 11">
              <a:extLst>
                <a:ext uri="{FF2B5EF4-FFF2-40B4-BE49-F238E27FC236}">
                  <a16:creationId xmlns:a16="http://schemas.microsoft.com/office/drawing/2014/main" id="{B0FA9269-2B29-4953-9336-C447C2464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Freeform 12">
              <a:extLst>
                <a:ext uri="{FF2B5EF4-FFF2-40B4-BE49-F238E27FC236}">
                  <a16:creationId xmlns:a16="http://schemas.microsoft.com/office/drawing/2014/main" id="{1531100F-8EB1-4CC3-80E8-5D8DFCD4E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Freeform 13">
              <a:extLst>
                <a:ext uri="{FF2B5EF4-FFF2-40B4-BE49-F238E27FC236}">
                  <a16:creationId xmlns:a16="http://schemas.microsoft.com/office/drawing/2014/main" id="{FD986FA3-069E-41DF-B27E-6F325270A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Freeform 14">
              <a:extLst>
                <a:ext uri="{FF2B5EF4-FFF2-40B4-BE49-F238E27FC236}">
                  <a16:creationId xmlns:a16="http://schemas.microsoft.com/office/drawing/2014/main" id="{13E944B7-8F14-4E7E-B8C6-FD98ED59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0" name="Freeform 15">
              <a:extLst>
                <a:ext uri="{FF2B5EF4-FFF2-40B4-BE49-F238E27FC236}">
                  <a16:creationId xmlns:a16="http://schemas.microsoft.com/office/drawing/2014/main" id="{BFDB624B-2C95-4709-9243-CB5A7BED6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Freeform 16">
              <a:extLst>
                <a:ext uri="{FF2B5EF4-FFF2-40B4-BE49-F238E27FC236}">
                  <a16:creationId xmlns:a16="http://schemas.microsoft.com/office/drawing/2014/main" id="{7473935A-FEE6-449A-9949-56942013C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Freeform 17">
              <a:extLst>
                <a:ext uri="{FF2B5EF4-FFF2-40B4-BE49-F238E27FC236}">
                  <a16:creationId xmlns:a16="http://schemas.microsoft.com/office/drawing/2014/main" id="{18DE41AB-6742-43A9-97E2-2396738B7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Freeform 18">
              <a:extLst>
                <a:ext uri="{FF2B5EF4-FFF2-40B4-BE49-F238E27FC236}">
                  <a16:creationId xmlns:a16="http://schemas.microsoft.com/office/drawing/2014/main" id="{3A0D9041-5B58-41F5-96FB-9C515AF02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4" name="Freeform 19">
              <a:extLst>
                <a:ext uri="{FF2B5EF4-FFF2-40B4-BE49-F238E27FC236}">
                  <a16:creationId xmlns:a16="http://schemas.microsoft.com/office/drawing/2014/main" id="{9AC1228C-05B5-4CBA-A753-CE4433429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Freeform 20">
              <a:extLst>
                <a:ext uri="{FF2B5EF4-FFF2-40B4-BE49-F238E27FC236}">
                  <a16:creationId xmlns:a16="http://schemas.microsoft.com/office/drawing/2014/main" id="{247AEB02-5FB4-41A4-8986-C0315B018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6" name="Freeform 21">
              <a:extLst>
                <a:ext uri="{FF2B5EF4-FFF2-40B4-BE49-F238E27FC236}">
                  <a16:creationId xmlns:a16="http://schemas.microsoft.com/office/drawing/2014/main" id="{1A3035AE-75DC-4CAD-A5CC-780F4F82C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7" name="Freeform 22">
              <a:extLst>
                <a:ext uri="{FF2B5EF4-FFF2-40B4-BE49-F238E27FC236}">
                  <a16:creationId xmlns:a16="http://schemas.microsoft.com/office/drawing/2014/main" id="{A22F2ECE-FD49-45F4-8BE9-6F856752E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8" name="Freeform 23">
              <a:extLst>
                <a:ext uri="{FF2B5EF4-FFF2-40B4-BE49-F238E27FC236}">
                  <a16:creationId xmlns:a16="http://schemas.microsoft.com/office/drawing/2014/main" id="{8B5FE05D-6CD9-447F-A57C-FF0DB3471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9" name="Freeform 24">
              <a:extLst>
                <a:ext uri="{FF2B5EF4-FFF2-40B4-BE49-F238E27FC236}">
                  <a16:creationId xmlns:a16="http://schemas.microsoft.com/office/drawing/2014/main" id="{6A261809-CAF8-482A-8D8D-4ED0BFC8B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0" name="Freeform 25">
              <a:extLst>
                <a:ext uri="{FF2B5EF4-FFF2-40B4-BE49-F238E27FC236}">
                  <a16:creationId xmlns:a16="http://schemas.microsoft.com/office/drawing/2014/main" id="{BD896033-5562-4541-BFB3-67EA201E3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F383072D-B582-418C-85C8-0FE6EB64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Isosceles Triangle 22">
            <a:extLst>
              <a:ext uri="{FF2B5EF4-FFF2-40B4-BE49-F238E27FC236}">
                <a16:creationId xmlns:a16="http://schemas.microsoft.com/office/drawing/2014/main" id="{B0D860EA-325C-4881-82E0-C86A0FEAF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DF50772-9A10-451C-B7A6-6E302FB08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D0120B06-0A85-464C-BBAB-AC8CFF818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3978" y="1718735"/>
            <a:ext cx="5636072" cy="107237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300" dirty="0"/>
              <a:t>Disease-causing  Microscopic Agents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27A7933-A5A4-AF4F-8F3A-1CED17CEF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 dirty="0">
                <a:solidFill>
                  <a:srgbClr val="FFFFFE"/>
                </a:solidFill>
                <a:cs typeface="Times New Roman" panose="02020603050405020304" pitchFamily="18" charset="0"/>
              </a:rPr>
              <a:t>Known infectious agents include: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  <a:ea typeface="ヒラギノ角ゴ Pro W3" panose="020B0300000000000000" pitchFamily="34" charset="-128"/>
              </a:rPr>
              <a:t>Bacteria </a:t>
            </a:r>
            <a:r>
              <a:rPr lang="en-US" altLang="en-US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– TB and plaque </a:t>
            </a:r>
            <a:endParaRPr lang="en-US" altLang="en-US" dirty="0">
              <a:solidFill>
                <a:srgbClr val="FF0000"/>
              </a:solidFill>
              <a:ea typeface="ヒラギノ角ゴ Pro W3" panose="020B0300000000000000" pitchFamily="34" charset="-128"/>
            </a:endParaRP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  <a:ea typeface="ヒラギノ角ゴ Pro W3" panose="020B0300000000000000" pitchFamily="34" charset="-128"/>
              </a:rPr>
              <a:t>Viruses </a:t>
            </a:r>
            <a:r>
              <a:rPr lang="en-US" altLang="en-US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– </a:t>
            </a:r>
            <a:r>
              <a:rPr lang="en-US" altLang="en-US" dirty="0" err="1">
                <a:solidFill>
                  <a:schemeClr val="bg1"/>
                </a:solidFill>
                <a:ea typeface="ヒラギノ角ゴ Pro W3" panose="020B0300000000000000" pitchFamily="34" charset="-128"/>
              </a:rPr>
              <a:t>Covid</a:t>
            </a:r>
            <a:r>
              <a:rPr lang="en-US" altLang="en-US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 and HIV </a:t>
            </a:r>
            <a:endParaRPr lang="en-US" altLang="en-US" dirty="0">
              <a:solidFill>
                <a:srgbClr val="FF0000"/>
              </a:solidFill>
              <a:ea typeface="ヒラギノ角ゴ Pro W3" panose="020B0300000000000000" pitchFamily="34" charset="-128"/>
            </a:endParaRPr>
          </a:p>
          <a:p>
            <a:pPr lvl="1"/>
            <a:r>
              <a:rPr lang="en-US" altLang="en-US" dirty="0">
                <a:solidFill>
                  <a:srgbClr val="FF0000"/>
                </a:solidFill>
                <a:ea typeface="ヒラギノ角ゴ Pro W3" panose="020B0300000000000000" pitchFamily="34" charset="-128"/>
              </a:rPr>
              <a:t>Fungi </a:t>
            </a:r>
            <a:r>
              <a:rPr lang="en-US" altLang="en-US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mushrooms) </a:t>
            </a:r>
            <a:endParaRPr lang="en-US" altLang="en-US" dirty="0">
              <a:solidFill>
                <a:schemeClr val="bg1"/>
              </a:solidFill>
              <a:ea typeface="ヒラギノ角ゴ Pro W3" panose="020B0300000000000000" pitchFamily="34" charset="-128"/>
            </a:endParaRPr>
          </a:p>
          <a:p>
            <a:pPr lvl="1" eaLnBrk="1" hangingPunct="1"/>
            <a:r>
              <a:rPr lang="en-US" altLang="en-US" dirty="0">
                <a:solidFill>
                  <a:srgbClr val="FFFFFE"/>
                </a:solidFill>
                <a:ea typeface="ヒラギノ角ゴ Pro W3" panose="020B0300000000000000" pitchFamily="34" charset="-128"/>
              </a:rPr>
              <a:t>Protozoans – Malaria </a:t>
            </a:r>
          </a:p>
          <a:p>
            <a:pPr lvl="1" eaLnBrk="1" hangingPunct="1"/>
            <a:r>
              <a:rPr lang="en-US" altLang="en-US" dirty="0">
                <a:solidFill>
                  <a:srgbClr val="FFFFFE"/>
                </a:solidFill>
                <a:ea typeface="ヒラギノ角ゴ Pro W3" panose="020B0300000000000000" pitchFamily="34" charset="-128"/>
              </a:rPr>
              <a:t>Nematodes (worm) </a:t>
            </a:r>
          </a:p>
        </p:txBody>
      </p:sp>
      <p:pic>
        <p:nvPicPr>
          <p:cNvPr id="62469" name="Picture 62468">
            <a:extLst>
              <a:ext uri="{FF2B5EF4-FFF2-40B4-BE49-F238E27FC236}">
                <a16:creationId xmlns:a16="http://schemas.microsoft.com/office/drawing/2014/main" id="{9DCAF75B-68FD-4056-9A94-B44A365DA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40" r="28179" b="-2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38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586" name="Title 1">
            <a:extLst>
              <a:ext uri="{FF2B5EF4-FFF2-40B4-BE49-F238E27FC236}">
                <a16:creationId xmlns:a16="http://schemas.microsoft.com/office/drawing/2014/main" id="{44E194D6-BFEF-5948-8F66-6145C83D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34142"/>
            <a:ext cx="3456122" cy="458971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800"/>
              <a:t>Normal Flora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9BCB0934-C099-A442-B717-5D2739282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77" y="803186"/>
            <a:ext cx="5427137" cy="52486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/>
              <a:t>Bacteria that colonize certain body sites to maintain homeostasis</a:t>
            </a:r>
          </a:p>
          <a:p>
            <a:pPr eaLnBrk="1" hangingPunct="1"/>
            <a:r>
              <a:rPr lang="en-US" altLang="en-US" sz="1600" i="1"/>
              <a:t>Escherichia coli </a:t>
            </a:r>
            <a:r>
              <a:rPr lang="en-US" altLang="en-US" sz="1600"/>
              <a:t>(</a:t>
            </a:r>
            <a:r>
              <a:rPr lang="en-US" altLang="en-US" sz="1600" i="1"/>
              <a:t>E coli</a:t>
            </a:r>
            <a:r>
              <a:rPr lang="en-US" altLang="en-US" sz="1600"/>
              <a:t>)</a:t>
            </a:r>
          </a:p>
          <a:p>
            <a:pPr lvl="1" eaLnBrk="1" hangingPunct="1"/>
            <a:r>
              <a:rPr lang="en-US" altLang="en-US"/>
              <a:t>Located in the GI tract</a:t>
            </a:r>
          </a:p>
          <a:p>
            <a:pPr lvl="1" eaLnBrk="1" hangingPunct="1"/>
            <a:r>
              <a:rPr lang="en-US" altLang="en-US"/>
              <a:t>Certain types may cause serious diseases</a:t>
            </a:r>
          </a:p>
          <a:p>
            <a:pPr lvl="1" eaLnBrk="1" hangingPunct="1"/>
            <a:r>
              <a:rPr lang="en-US" altLang="en-US"/>
              <a:t>Essential in the metabolism of waste products</a:t>
            </a:r>
          </a:p>
          <a:p>
            <a:pPr lvl="1" eaLnBrk="1" hangingPunct="1"/>
            <a:r>
              <a:rPr lang="en-US" altLang="en-US"/>
              <a:t>Colonize the oral and nasal cavities</a:t>
            </a:r>
          </a:p>
        </p:txBody>
      </p:sp>
      <p:pic>
        <p:nvPicPr>
          <p:cNvPr id="9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E442A110-A391-E04B-A0B5-22556B30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58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B3D296CC-CA82-4C71-A176-6A9FECDB8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075000"/>
          </a:xfrm>
          <a:custGeom>
            <a:avLst/>
            <a:gdLst>
              <a:gd name="connsiteX0" fmla="*/ 0 w 12192000"/>
              <a:gd name="connsiteY0" fmla="*/ 0 h 2075000"/>
              <a:gd name="connsiteX1" fmla="*/ 12192000 w 12192000"/>
              <a:gd name="connsiteY1" fmla="*/ 0 h 2075000"/>
              <a:gd name="connsiteX2" fmla="*/ 12192000 w 12192000"/>
              <a:gd name="connsiteY2" fmla="*/ 558112 h 2075000"/>
              <a:gd name="connsiteX3" fmla="*/ 12192000 w 12192000"/>
              <a:gd name="connsiteY3" fmla="*/ 750237 h 2075000"/>
              <a:gd name="connsiteX4" fmla="*/ 12192000 w 12192000"/>
              <a:gd name="connsiteY4" fmla="*/ 1726055 h 2075000"/>
              <a:gd name="connsiteX5" fmla="*/ 12113803 w 12192000"/>
              <a:gd name="connsiteY5" fmla="*/ 1734338 h 2075000"/>
              <a:gd name="connsiteX6" fmla="*/ 6753597 w 12192000"/>
              <a:gd name="connsiteY6" fmla="*/ 2057895 h 2075000"/>
              <a:gd name="connsiteX7" fmla="*/ 400746 w 12192000"/>
              <a:gd name="connsiteY7" fmla="*/ 1886552 h 2075000"/>
              <a:gd name="connsiteX8" fmla="*/ 0 w 12192000"/>
              <a:gd name="connsiteY8" fmla="*/ 1849576 h 2075000"/>
              <a:gd name="connsiteX9" fmla="*/ 0 w 12192000"/>
              <a:gd name="connsiteY9" fmla="*/ 750237 h 2075000"/>
              <a:gd name="connsiteX10" fmla="*/ 0 w 12192000"/>
              <a:gd name="connsiteY10" fmla="*/ 558112 h 20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5000">
                <a:moveTo>
                  <a:pt x="0" y="0"/>
                </a:moveTo>
                <a:lnTo>
                  <a:pt x="12192000" y="0"/>
                </a:lnTo>
                <a:lnTo>
                  <a:pt x="12192000" y="558112"/>
                </a:lnTo>
                <a:lnTo>
                  <a:pt x="12192000" y="750237"/>
                </a:lnTo>
                <a:lnTo>
                  <a:pt x="12192000" y="1726055"/>
                </a:lnTo>
                <a:lnTo>
                  <a:pt x="12113803" y="1734338"/>
                </a:lnTo>
                <a:cubicBezTo>
                  <a:pt x="10139508" y="1932287"/>
                  <a:pt x="8237152" y="2025290"/>
                  <a:pt x="6753597" y="2057895"/>
                </a:cubicBezTo>
                <a:cubicBezTo>
                  <a:pt x="4940362" y="2097744"/>
                  <a:pt x="2657278" y="2078414"/>
                  <a:pt x="400746" y="1886552"/>
                </a:cubicBezTo>
                <a:lnTo>
                  <a:pt x="0" y="1849576"/>
                </a:lnTo>
                <a:lnTo>
                  <a:pt x="0" y="750237"/>
                </a:lnTo>
                <a:lnTo>
                  <a:pt x="0" y="558112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2B7416E-4D94-1942-B1C3-BC5D58287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720" y="762608"/>
            <a:ext cx="10481519" cy="1003932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en-US" sz="3600" dirty="0">
                <a:solidFill>
                  <a:schemeClr val="accent1"/>
                </a:solidFill>
              </a:rPr>
              <a:t>Ref.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5E95BEF-D92D-3948-B984-A4AF2184A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7721" y="2635976"/>
            <a:ext cx="8227269" cy="35427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 dirty="0">
                <a:cs typeface="Times New Roman" panose="02020603050405020304" pitchFamily="18" charset="0"/>
              </a:rPr>
              <a:t>Lymphatic System </a:t>
            </a:r>
          </a:p>
          <a:p>
            <a:pPr lvl="1"/>
            <a:r>
              <a:rPr lang="en-US" sz="1400" dirty="0">
                <a:hlinkClick r:id="rId3"/>
              </a:rPr>
              <a:t>https://www.youtube.com/watch?v=I7orwMgTQ5I</a:t>
            </a:r>
            <a:endParaRPr lang="en-US" sz="1400" dirty="0"/>
          </a:p>
          <a:p>
            <a:pPr lvl="1"/>
            <a:r>
              <a:rPr lang="en-US" sz="1400" dirty="0">
                <a:hlinkClick r:id="rId4"/>
              </a:rPr>
              <a:t>https://www.kinderkrebsinfo.de/diseases/lymphomas/the_lymphatic_system/index_eng.html</a:t>
            </a:r>
            <a:endParaRPr lang="en-US" sz="1400" dirty="0"/>
          </a:p>
          <a:p>
            <a:r>
              <a:rPr lang="en-US" altLang="en-US" sz="1600" dirty="0">
                <a:cs typeface="Times New Roman" panose="02020603050405020304" pitchFamily="18" charset="0"/>
              </a:rPr>
              <a:t>Immune System </a:t>
            </a:r>
          </a:p>
          <a:p>
            <a:pPr lvl="1"/>
            <a:r>
              <a:rPr lang="en-US" sz="1400" dirty="0">
                <a:hlinkClick r:id="rId5"/>
              </a:rPr>
              <a:t>https://www.youtube.com/watch?v=GIJK3dwCWCw</a:t>
            </a:r>
            <a:endParaRPr lang="en-US" sz="1400" dirty="0"/>
          </a:p>
          <a:p>
            <a:pPr lvl="1"/>
            <a:r>
              <a:rPr lang="en-US" sz="1400" dirty="0">
                <a:hlinkClick r:id="rId6"/>
              </a:rPr>
              <a:t>https://www.youtube.com/watch?v=2DFN4IBZ3rI</a:t>
            </a:r>
            <a:endParaRPr lang="en-US" sz="1400" dirty="0"/>
          </a:p>
          <a:p>
            <a:pPr lvl="1"/>
            <a:r>
              <a:rPr lang="en-US" sz="1400" dirty="0">
                <a:hlinkClick r:id="rId7"/>
              </a:rPr>
              <a:t>https://www.youtube.com/watch?v=rd2cf5hValM</a:t>
            </a:r>
            <a:endParaRPr lang="en-US" altLang="en-US" sz="1400" dirty="0">
              <a:cs typeface="Times New Roman" panose="02020603050405020304" pitchFamily="18" charset="0"/>
            </a:endParaRPr>
          </a:p>
        </p:txBody>
      </p:sp>
      <p:pic>
        <p:nvPicPr>
          <p:cNvPr id="26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2C53FFD2-70C3-6C4E-8008-EB3B38A77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58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741EC002-086B-4E4C-AED3-06D7BA631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8631" y="2502567"/>
            <a:ext cx="3498979" cy="2303799"/>
          </a:xfrm>
        </p:spPr>
        <p:txBody>
          <a:bodyPr/>
          <a:lstStyle/>
          <a:p>
            <a:pPr eaLnBrk="1" hangingPunct="1"/>
            <a:r>
              <a:rPr lang="en-US" altLang="en-US"/>
              <a:t>Learning Objectives </a:t>
            </a: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E8A56CD7-00E8-7B44-90BF-5E0330EFA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4924" y="1520746"/>
            <a:ext cx="8013477" cy="4114800"/>
          </a:xfrm>
        </p:spPr>
        <p:txBody>
          <a:bodyPr/>
          <a:lstStyle/>
          <a:p>
            <a:pPr marL="514350" indent="-603250">
              <a:buFontTx/>
              <a:buAutoNum type="arabicPeriod" startAt="10"/>
            </a:pPr>
            <a:r>
              <a:rPr lang="en-US" altLang="en-US" dirty="0"/>
              <a:t>List the five types of immunoglobulins and explain which type is important in the activation of B cells.</a:t>
            </a:r>
          </a:p>
          <a:p>
            <a:pPr marL="514350" indent="-603250">
              <a:buFontTx/>
              <a:buAutoNum type="arabicPeriod" startAt="10"/>
            </a:pPr>
            <a:r>
              <a:rPr lang="en-US" altLang="en-US" dirty="0"/>
              <a:t>Differentiate between primary and secondary immune responses.</a:t>
            </a:r>
          </a:p>
          <a:p>
            <a:pPr marL="514350" indent="-603250">
              <a:buFontTx/>
              <a:buAutoNum type="arabicPeriod" startAt="10"/>
            </a:pPr>
            <a:r>
              <a:rPr lang="en-US" altLang="en-US" dirty="0"/>
              <a:t>Explain how vaccines work.</a:t>
            </a:r>
          </a:p>
          <a:p>
            <a:pPr marL="514350" indent="-603250">
              <a:buFontTx/>
              <a:buAutoNum type="arabicPeriod" startAt="10"/>
            </a:pPr>
            <a:r>
              <a:rPr lang="en-US" altLang="en-US" dirty="0"/>
              <a:t>Define infectious disease.</a:t>
            </a:r>
          </a:p>
        </p:txBody>
      </p:sp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BC4597BA-E16B-7A49-BB97-135B1FA4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6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741EC002-086B-4E4C-AED3-06D7BA631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8631" y="2502567"/>
            <a:ext cx="3498979" cy="2303799"/>
          </a:xfrm>
        </p:spPr>
        <p:txBody>
          <a:bodyPr/>
          <a:lstStyle/>
          <a:p>
            <a:pPr eaLnBrk="1" hangingPunct="1"/>
            <a:r>
              <a:rPr lang="en-US" altLang="en-US"/>
              <a:t>Learning Objectives </a:t>
            </a: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E8A56CD7-00E8-7B44-90BF-5E0330EFA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4924" y="1520746"/>
            <a:ext cx="8013477" cy="4114800"/>
          </a:xfrm>
        </p:spPr>
        <p:txBody>
          <a:bodyPr/>
          <a:lstStyle/>
          <a:p>
            <a:pPr marL="514350" indent="-603250">
              <a:buFontTx/>
              <a:buAutoNum type="arabicPeriod" startAt="14"/>
            </a:pPr>
            <a:r>
              <a:rPr lang="en-US" altLang="en-US" dirty="0"/>
              <a:t>Name some important infectious diseases found in prehospital care.</a:t>
            </a:r>
          </a:p>
          <a:p>
            <a:pPr marL="514350" indent="-603250">
              <a:buFontTx/>
              <a:buAutoNum type="arabicPeriod" startAt="14"/>
            </a:pPr>
            <a:r>
              <a:rPr lang="en-US" altLang="en-US" dirty="0"/>
              <a:t>Explain how microorganisms are named and classified.</a:t>
            </a:r>
          </a:p>
          <a:p>
            <a:pPr marL="514350" indent="-603250">
              <a:buFontTx/>
              <a:buAutoNum type="arabicPeriod" startAt="14"/>
            </a:pPr>
            <a:r>
              <a:rPr lang="en-US" altLang="en-US" dirty="0"/>
              <a:t>Describe the distribution of and the benefits of normal flora.</a:t>
            </a:r>
          </a:p>
          <a:p>
            <a:pPr marL="514350" indent="-603250">
              <a:buFontTx/>
              <a:buAutoNum type="arabicPeriod" startAt="14"/>
            </a:pPr>
            <a:r>
              <a:rPr lang="en-US" altLang="en-US" dirty="0"/>
              <a:t>List different methods by which infectious diseases are spread.</a:t>
            </a:r>
          </a:p>
        </p:txBody>
      </p:sp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BC4597BA-E16B-7A49-BB97-135B1FA4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8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33B3AA0-7896-4457-B02B-AA409BA7D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EC866B3-4592-4298-B1F3-3E579C960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002BE095-0860-4EB3-884A-535A5277D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A000BE8-67AA-4F41-ADA1-6C809DF04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E8EAFF8B-5BA7-46CD-8612-638988030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BD7BF461-C2B6-432D-A04A-9C8EB9142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18E4F99C-0E58-4CD6-9CB3-87B760027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5F1937FE-776E-482B-BE9E-AFB2471A0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074B3D8A-D86C-4069-B3FE-000E60FD2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E3F93FE2-323F-477D-A3DA-393433A0A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0A95A404-86E5-4131-BD63-F7EBEEC28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B80321C5-92C9-4B39-ACEE-1D541D7B4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3915972F-296E-4886-B8D4-5AD7EBB0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2C90FA04-324D-4962-8ABC-223C2149B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FC476AFE-852A-422C-B8F7-A04C20DEB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4E47CF93-DD67-4CF6-AD8A-9093623DD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ECA12512-A8B8-4AF5-BE3B-BA488DFE2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C877060E-F684-47E6-BFBF-735186A8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FD2A6588-CB64-4015-990B-62F69DF5C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129F2571-F37D-4C00-BAA1-6FF717CFC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5986CBCB-A0E3-4C55-9011-552B12394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92AAFEBB-2769-4824-B628-1B60AF924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471C4CD4-8C68-4756-B8BE-7815E7271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AE56A5C-2617-4281-BDD0-E628129B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6270" y="1699589"/>
            <a:ext cx="3668350" cy="3470421"/>
            <a:chOff x="704009" y="1816768"/>
            <a:chExt cx="3668350" cy="3470421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8AF62C7-CA36-4ED0-B3F7-381ADD530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09" y="1816768"/>
              <a:ext cx="3668349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22">
              <a:extLst>
                <a:ext uri="{FF2B5EF4-FFF2-40B4-BE49-F238E27FC236}">
                  <a16:creationId xmlns:a16="http://schemas.microsoft.com/office/drawing/2014/main" id="{A1748CE4-4F8E-4D4B-8DB8-4CECE58B5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67DDB76-42AA-473D-B21C-4A89DE00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34" name="Rectangle 4">
            <a:extLst>
              <a:ext uri="{FF2B5EF4-FFF2-40B4-BE49-F238E27FC236}">
                <a16:creationId xmlns:a16="http://schemas.microsoft.com/office/drawing/2014/main" id="{86DA74F2-14CF-CC4F-AAFD-90514D6C3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Introduction</a:t>
            </a:r>
          </a:p>
        </p:txBody>
      </p:sp>
      <p:pic>
        <p:nvPicPr>
          <p:cNvPr id="10242" name="Picture 2" descr="Difference Between Plasma and Interstitial Fluid | Definition, Composition,  Function">
            <a:extLst>
              <a:ext uri="{FF2B5EF4-FFF2-40B4-BE49-F238E27FC236}">
                <a16:creationId xmlns:a16="http://schemas.microsoft.com/office/drawing/2014/main" id="{EBC23CEA-10B9-8D40-9F02-F0767B64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r="28905" b="-2"/>
          <a:stretch/>
        </p:blipFill>
        <p:spPr bwMode="auto">
          <a:xfrm>
            <a:off x="5274759" y="15217"/>
            <a:ext cx="6916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5A62211C-62E5-4626-B04D-A571D8A41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809706"/>
            <a:ext cx="5310671" cy="5247677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59DF915D-3488-254D-A378-34C47564E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9898" y="1122677"/>
            <a:ext cx="4653006" cy="46092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E"/>
                </a:solidFill>
              </a:rPr>
              <a:t>Transports fluids through a network of vessels</a:t>
            </a:r>
          </a:p>
          <a:p>
            <a:pPr eaLnBrk="1" hangingPunct="1"/>
            <a:r>
              <a:rPr lang="en-US" altLang="en-US" dirty="0">
                <a:solidFill>
                  <a:srgbClr val="FFFFFE"/>
                </a:solidFill>
              </a:rPr>
              <a:t>Primary function is production, maintenance, and distribution of lymphocytes &gt; </a:t>
            </a:r>
            <a:r>
              <a:rPr lang="en-US" altLang="en-US" dirty="0">
                <a:solidFill>
                  <a:srgbClr val="FF0000"/>
                </a:solidFill>
              </a:rPr>
              <a:t>immune function </a:t>
            </a:r>
          </a:p>
          <a:p>
            <a:pPr lvl="1" eaLnBrk="1" hangingPunct="1"/>
            <a:r>
              <a:rPr lang="en-US" altLang="en-US" dirty="0">
                <a:solidFill>
                  <a:srgbClr val="FFFFFE"/>
                </a:solidFill>
              </a:rPr>
              <a:t>Also transports excess fluid out of interstitial spaces &gt; </a:t>
            </a:r>
            <a:r>
              <a:rPr lang="en-US" altLang="en-US" dirty="0">
                <a:solidFill>
                  <a:srgbClr val="FF0000"/>
                </a:solidFill>
              </a:rPr>
              <a:t>CVS function </a:t>
            </a:r>
          </a:p>
        </p:txBody>
      </p:sp>
    </p:spTree>
    <p:extLst>
      <p:ext uri="{BB962C8B-B14F-4D97-AF65-F5344CB8AC3E}">
        <p14:creationId xmlns:p14="http://schemas.microsoft.com/office/powerpoint/2010/main" val="264670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CF29-7348-104B-9246-4E5107E5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0E602-1FC8-D248-A5A1-7D60063A6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MS Mincho" panose="02020609040205080304" pitchFamily="49" charset="-128"/>
              </a:rPr>
              <a:t>Lacteals</a:t>
            </a:r>
          </a:p>
          <a:p>
            <a:pPr lvl="1"/>
            <a:r>
              <a:rPr lang="en-US" altLang="en-US" dirty="0">
                <a:ea typeface="MS Mincho" panose="02020609040205080304" pitchFamily="49" charset="-128"/>
              </a:rPr>
              <a:t>Special lymphatic capillaries</a:t>
            </a:r>
          </a:p>
          <a:p>
            <a:pPr lvl="1"/>
            <a:r>
              <a:rPr lang="en-US" altLang="en-US" dirty="0">
                <a:ea typeface="MS Mincho" panose="02020609040205080304" pitchFamily="49" charset="-128"/>
              </a:rPr>
              <a:t>Located in the </a:t>
            </a:r>
            <a:r>
              <a:rPr lang="en-US" altLang="en-US" dirty="0">
                <a:solidFill>
                  <a:srgbClr val="FF0000"/>
                </a:solidFill>
                <a:ea typeface="MS Mincho" panose="02020609040205080304" pitchFamily="49" charset="-128"/>
              </a:rPr>
              <a:t>small intestine’s </a:t>
            </a:r>
            <a:r>
              <a:rPr lang="en-US" altLang="en-US" dirty="0">
                <a:ea typeface="MS Mincho" panose="02020609040205080304" pitchFamily="49" charset="-128"/>
              </a:rPr>
              <a:t>lining</a:t>
            </a:r>
          </a:p>
          <a:p>
            <a:pPr lvl="1"/>
            <a:r>
              <a:rPr lang="en-US" altLang="en-US" dirty="0">
                <a:ea typeface="MS Mincho" panose="02020609040205080304" pitchFamily="49" charset="-128"/>
              </a:rPr>
              <a:t>Absorb digested fats and carry them to the venous circulation</a:t>
            </a:r>
          </a:p>
          <a:p>
            <a:r>
              <a:rPr lang="en-US" altLang="en-US" dirty="0">
                <a:ea typeface="MS Mincho" panose="02020609040205080304" pitchFamily="49" charset="-128"/>
              </a:rPr>
              <a:t>Biochemicals and cells of the lymphatic system attack foreign particles in the body.</a:t>
            </a:r>
          </a:p>
          <a:p>
            <a:endParaRPr lang="en-SA" dirty="0"/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8106EB9F-87F3-2848-9CB6-C22D499A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5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4DB07893-3BE3-42E0-BC35-1ED54907A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017C40D5-034D-4017-BF93-E3AF61334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8927D23A-8D45-4A3B-8292-9802CAFAE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54AC8502-82EF-488F-A769-2C9758D5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45863BAB-21F5-40D8-8054-4F5A5A71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D6CDFFA9-CB9B-4224-8693-FAE0CA753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B6A01934-284E-4BCA-8E7F-4EA1ADCD0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BD25195C-9A0F-42C0-BCFA-8AE824C6B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B24C254B-4197-4951-84F7-896F441B1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71F330C8-1F40-4D4E-B39D-025179503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2715F280-155E-440C-8A04-ADB44B96B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581EA02B-84E6-4BDF-802F-538089720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0A8D6E22-477E-4554-9DD7-4AAF82DC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FABD280D-079A-453F-BB67-25DE0CFFA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A65E1FB9-E675-439E-B4AD-7A83D283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73F22E98-36D4-4717-BD18-7D82C5C6C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8D514B26-F1E3-4FC5-9971-32D9BD659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625A493F-B70E-453E-879D-AF04AAC50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F7B5899C-8596-4D71-8853-45318E111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3B9C14FC-56CE-46EA-B8CA-5AC43CEEB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20A4E56-ACC6-4224-90CA-D55AFD87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A1FB2DD-F939-4CBA-ABDB-29E35D8B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2306E72-4678-4841-A0F6-AFEECD9F4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8E5FF42C-D098-4EE3-B636-744F9A270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D3A105A7-0F44-492C-A33A-D5661AD9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42B5C533-8981-49E3-A535-D0CADF931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D39599A7-F061-4457-8C3F-62809355A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A6B43EB1-CA60-4B9E-8D27-9B0887B87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id="{08D2414E-0DA7-4C56-95E1-F3926EED8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19966D48-4ACC-4AC0-9C9D-49F57671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">
              <a:extLst>
                <a:ext uri="{FF2B5EF4-FFF2-40B4-BE49-F238E27FC236}">
                  <a16:creationId xmlns:a16="http://schemas.microsoft.com/office/drawing/2014/main" id="{15EC7369-59DF-4C60-B0E3-ECF88497A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">
              <a:extLst>
                <a:ext uri="{FF2B5EF4-FFF2-40B4-BE49-F238E27FC236}">
                  <a16:creationId xmlns:a16="http://schemas.microsoft.com/office/drawing/2014/main" id="{81EB7200-856D-431E-BB9C-51206BE1D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8BA702C9-BDE5-4D2B-B486-68C8730EE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5">
              <a:extLst>
                <a:ext uri="{FF2B5EF4-FFF2-40B4-BE49-F238E27FC236}">
                  <a16:creationId xmlns:a16="http://schemas.microsoft.com/office/drawing/2014/main" id="{D46F8467-DA99-4476-A5FB-FB938291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D1D3F243-9E9C-4242-967D-A546E642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06917902-FC8A-4D60-8048-3DFBD3E2E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995A7C48-2EB6-4969-B323-7D607A3E0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9">
              <a:extLst>
                <a:ext uri="{FF2B5EF4-FFF2-40B4-BE49-F238E27FC236}">
                  <a16:creationId xmlns:a16="http://schemas.microsoft.com/office/drawing/2014/main" id="{71E39251-94EA-466C-8167-2552A4CA1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">
              <a:extLst>
                <a:ext uri="{FF2B5EF4-FFF2-40B4-BE49-F238E27FC236}">
                  <a16:creationId xmlns:a16="http://schemas.microsoft.com/office/drawing/2014/main" id="{F9AEAFF2-BFAC-48E1-8038-788124020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1">
              <a:extLst>
                <a:ext uri="{FF2B5EF4-FFF2-40B4-BE49-F238E27FC236}">
                  <a16:creationId xmlns:a16="http://schemas.microsoft.com/office/drawing/2014/main" id="{F87BFF95-3D1E-45B2-945C-CFAFEC3D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id="{E79531B4-B233-4802-8EDF-96C75D042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01E8A3D8-8FFF-4C3A-BA7F-D11B1C616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4BB06CC-48BD-4621-A671-5502A7BF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13B6631-6FCE-48BF-B70E-387713D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39">
              <a:extLst>
                <a:ext uri="{FF2B5EF4-FFF2-40B4-BE49-F238E27FC236}">
                  <a16:creationId xmlns:a16="http://schemas.microsoft.com/office/drawing/2014/main" id="{DDB93067-F481-441A-A376-C0E7513B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2CBF682-D16A-42C2-8992-90C6D1CF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83" name="Rectangle 1026">
            <a:extLst>
              <a:ext uri="{FF2B5EF4-FFF2-40B4-BE49-F238E27FC236}">
                <a16:creationId xmlns:a16="http://schemas.microsoft.com/office/drawing/2014/main" id="{AE56FA3D-8851-054E-8D82-EE2D2A05E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5400"/>
              <a:t>Introduction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7B753C6-0598-4947-9B65-3AD74C778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1" descr="42303_CH07_FIG01.jpg">
            <a:extLst>
              <a:ext uri="{FF2B5EF4-FFF2-40B4-BE49-F238E27FC236}">
                <a16:creationId xmlns:a16="http://schemas.microsoft.com/office/drawing/2014/main" id="{F5F5C193-A14B-A446-A02A-ECA296716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409" y="320040"/>
            <a:ext cx="4032023" cy="6227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63" name="Text Box 3">
            <a:extLst>
              <a:ext uri="{FF2B5EF4-FFF2-40B4-BE49-F238E27FC236}">
                <a16:creationId xmlns:a16="http://schemas.microsoft.com/office/drawing/2014/main" id="{86D69054-743F-7848-9E0A-DF319813C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67000"/>
            <a:ext cx="495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42">
            <a:extLst>
              <a:ext uri="{FF2B5EF4-FFF2-40B4-BE49-F238E27FC236}">
                <a16:creationId xmlns:a16="http://schemas.microsoft.com/office/drawing/2014/main" id="{BF1AB5B0-263B-4251-A882-934C776F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D78ABF88-46E8-4029-AB46-E4771F47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A593930E-DC99-4A6F-8D1B-FCB4393EC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A9F599E6-CA6D-46B2-AA6A-CB51C9674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A12B52D1-9634-439A-BF00-9A83528A2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BDC62A16-3789-4407-98CB-FE9204C07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5B3E90E5-D147-40EE-A247-7E7FA76D9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4B6FABF9-7C96-401D-B639-971F46EFF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317ABAB0-8B6B-4191-9022-B4387F6B6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4D27EFFC-691E-43D3-A8B0-072BD810E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556C61FB-950E-48E2-9BA3-C08FB7277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9EE5CF75-7832-472F-9A10-C6940AE7B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B25CB582-3404-4E8B-88DF-C913EA233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BD3AE87A-86BB-4608-98F3-F97A5FB3D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D3C04704-0E90-43BD-8C48-CB17683BF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00590DBF-511F-42DE-8D80-9DA44D4C4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92D85413-70BF-48F7-BA51-5CA843FD3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C4BC7756-F570-451B-A402-3667C0BB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BDAC7596-8288-4C88-849A-1AAD5FFD5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DBDDB9B0-48C6-4884-AE49-0CDC0770C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FE44F16A-C4EC-43CB-A4B0-05825FDB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B1D66A51-8EB2-47CB-8909-5879319D8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E5A9A04F-DABB-442E-BFF9-C2A735C63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5B2BC9-A99A-EB4E-9ABD-56BAAB16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Lymphatic Vessels </a:t>
            </a:r>
            <a:endParaRPr lang="en-SA">
              <a:solidFill>
                <a:schemeClr val="tx2"/>
              </a:solidFill>
            </a:endParaRPr>
          </a:p>
        </p:txBody>
      </p:sp>
      <p:sp>
        <p:nvSpPr>
          <p:cNvPr id="96" name="Rectangle 67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99F58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EC6CE74-F429-A141-B9A9-44BD36970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36" b="1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2842-E5EC-3A47-BBD4-80C32BB1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>
            <a:normAutofit/>
          </a:bodyPr>
          <a:lstStyle/>
          <a:p>
            <a:pPr>
              <a:buClr>
                <a:srgbClr val="99F58B"/>
              </a:buClr>
            </a:pPr>
            <a:r>
              <a:rPr lang="en-US" altLang="en-US" dirty="0"/>
              <a:t>Only carry fluid away from the tissues</a:t>
            </a:r>
          </a:p>
          <a:p>
            <a:pPr>
              <a:buClr>
                <a:srgbClr val="99F58B"/>
              </a:buClr>
            </a:pPr>
            <a:r>
              <a:rPr lang="en-US" altLang="en-US" dirty="0"/>
              <a:t>Lymphatic pathways</a:t>
            </a:r>
          </a:p>
          <a:p>
            <a:pPr lvl="1">
              <a:buClr>
                <a:srgbClr val="99F58B"/>
              </a:buClr>
            </a:pPr>
            <a:r>
              <a:rPr lang="en-US" altLang="en-US" dirty="0"/>
              <a:t>Tiny tubes formed by lymphatic capillaries</a:t>
            </a:r>
          </a:p>
          <a:p>
            <a:pPr lvl="1">
              <a:buClr>
                <a:srgbClr val="99F58B"/>
              </a:buClr>
            </a:pPr>
            <a:r>
              <a:rPr lang="en-US" altLang="en-US" dirty="0"/>
              <a:t>Microscopic lymphatic capillaries extend into interstitial spaces in complex networks.</a:t>
            </a:r>
          </a:p>
          <a:p>
            <a:pPr>
              <a:buClr>
                <a:srgbClr val="99F58B"/>
              </a:buClr>
            </a:pPr>
            <a:r>
              <a:rPr lang="en-US" altLang="en-US" dirty="0"/>
              <a:t>Lymph</a:t>
            </a:r>
          </a:p>
          <a:p>
            <a:pPr lvl="1">
              <a:buClr>
                <a:srgbClr val="99F58B"/>
              </a:buClr>
            </a:pPr>
            <a:r>
              <a:rPr lang="en-US" altLang="en-US" dirty="0"/>
              <a:t>The fluid inside these capillaries</a:t>
            </a:r>
          </a:p>
          <a:p>
            <a:pPr>
              <a:buClr>
                <a:srgbClr val="99F58B"/>
              </a:buClr>
            </a:pPr>
            <a:endParaRPr lang="en-SA" dirty="0"/>
          </a:p>
        </p:txBody>
      </p:sp>
      <p:pic>
        <p:nvPicPr>
          <p:cNvPr id="29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2F0ED785-3847-C644-A122-B117BB9A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5193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1423</Words>
  <Application>Microsoft Macintosh PowerPoint</Application>
  <PresentationFormat>Widescreen</PresentationFormat>
  <Paragraphs>266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Rockwell</vt:lpstr>
      <vt:lpstr>Times New Roman</vt:lpstr>
      <vt:lpstr>Wingdings</vt:lpstr>
      <vt:lpstr>Atlas</vt:lpstr>
      <vt:lpstr>Chapter 7  The Lympathtic System</vt:lpstr>
      <vt:lpstr>Learning Objectives </vt:lpstr>
      <vt:lpstr>Learning Objectives </vt:lpstr>
      <vt:lpstr>Learning Objectives </vt:lpstr>
      <vt:lpstr>Learning Objectives </vt:lpstr>
      <vt:lpstr>Introduction</vt:lpstr>
      <vt:lpstr>Introduction</vt:lpstr>
      <vt:lpstr>Introduction</vt:lpstr>
      <vt:lpstr>Lymphatic Vessels </vt:lpstr>
      <vt:lpstr>PowerPoint Presentation</vt:lpstr>
      <vt:lpstr>PowerPoint Presentation</vt:lpstr>
      <vt:lpstr>PowerPoint Presentation</vt:lpstr>
      <vt:lpstr>Lymph Nodes  </vt:lpstr>
      <vt:lpstr>Lymph Nodes </vt:lpstr>
      <vt:lpstr>Mucosa-associated lymphoid tissues (MALTs)</vt:lpstr>
      <vt:lpstr>Tonsils</vt:lpstr>
      <vt:lpstr>Lymph Organs: Lymph Nodes</vt:lpstr>
      <vt:lpstr>The Thymus</vt:lpstr>
      <vt:lpstr>PowerPoint Presentation</vt:lpstr>
      <vt:lpstr>Immune System  </vt:lpstr>
      <vt:lpstr>Immune System  </vt:lpstr>
      <vt:lpstr>Innate Immunity  </vt:lpstr>
      <vt:lpstr>Innate Immunity  </vt:lpstr>
      <vt:lpstr>Innate Immunity  </vt:lpstr>
      <vt:lpstr>Immunity (Specific Defenses)</vt:lpstr>
      <vt:lpstr>Immunity (Specific Defenses) </vt:lpstr>
      <vt:lpstr>Immunity (Specific Defenses) </vt:lpstr>
      <vt:lpstr>Immunity (Specific Defenses)</vt:lpstr>
      <vt:lpstr>Immunity (Specific Defenses) </vt:lpstr>
      <vt:lpstr>Immunity (Specific Defenses)</vt:lpstr>
      <vt:lpstr>Immunity (Specific Defenses)</vt:lpstr>
      <vt:lpstr>Immunity (Specific Defenses)</vt:lpstr>
      <vt:lpstr>Infectious Disease</vt:lpstr>
      <vt:lpstr>Disease Transmission</vt:lpstr>
      <vt:lpstr>Disease-causing  Microscopic Agents</vt:lpstr>
      <vt:lpstr>Normal Flora</vt:lpstr>
      <vt:lpstr>Ref.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 The Lympathtic System</dc:title>
  <dc:creator>Abdullah Alrumayh</dc:creator>
  <cp:lastModifiedBy>Abdullah Alrumayh</cp:lastModifiedBy>
  <cp:revision>7</cp:revision>
  <dcterms:created xsi:type="dcterms:W3CDTF">2020-10-17T17:41:54Z</dcterms:created>
  <dcterms:modified xsi:type="dcterms:W3CDTF">2020-10-21T09:05:30Z</dcterms:modified>
</cp:coreProperties>
</file>