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56" r:id="rId3"/>
    <p:sldId id="310" r:id="rId4"/>
    <p:sldId id="259" r:id="rId5"/>
    <p:sldId id="335" r:id="rId6"/>
    <p:sldId id="336" r:id="rId7"/>
    <p:sldId id="332" r:id="rId8"/>
    <p:sldId id="33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>
        <p:scale>
          <a:sx n="75" d="100"/>
          <a:sy n="75" d="100"/>
        </p:scale>
        <p:origin x="-2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google.co.uk/url?sa=i&amp;rct=j&amp;q=&amp;esrc=s&amp;source=images&amp;cd=&amp;cad=rja&amp;uact=8&amp;docid=bnCEsZUX22SlsM&amp;tbnid=hn3CLO3VQcrpTM:&amp;ved=0CAUQjRw&amp;url=http://www.webmd.com/a-to-z-guides/understanding-fractures-basic-information&amp;ei=RmTwU-vvGdCp7AbAh4GIBg&amp;psig=AFQjCNHz12ll8k8FOz6ODL8IbvZcMIIiSg&amp;ust=14083496311873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Musculoskeletal System</a:t>
            </a:r>
            <a:r>
              <a:rPr lang="en-GB" sz="3600" b="1" dirty="0"/>
              <a:t/>
            </a:r>
            <a:br>
              <a:rPr lang="en-GB" sz="3600" b="1" dirty="0"/>
            </a:br>
            <a:endParaRPr lang="ar-SA" sz="3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GB" sz="2000" b="1" dirty="0" err="1" smtClean="0">
                <a:solidFill>
                  <a:schemeClr val="tx1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Dr.</a:t>
            </a:r>
            <a:r>
              <a:rPr lang="en-GB" sz="2000" b="1" dirty="0" smtClean="0">
                <a:solidFill>
                  <a:schemeClr val="tx1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Malak</a:t>
            </a:r>
            <a:r>
              <a:rPr lang="en-GB" sz="2000" b="1" dirty="0" smtClean="0">
                <a:solidFill>
                  <a:schemeClr val="tx1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Qattan</a:t>
            </a:r>
            <a:endParaRPr lang="en-GB" sz="2000" b="1" dirty="0" smtClean="0">
              <a:solidFill>
                <a:schemeClr val="tx1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  <a:p>
            <a:endParaRPr lang="ar-SA" sz="2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1436370" cy="324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14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51958"/>
            <a:ext cx="5715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Musculoskeletal System consists of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parajita" panose="020B0604020202020204" pitchFamily="34" charset="0"/>
                <a:cs typeface="Aparajita" panose="020B0604020202020204" pitchFamily="34" charset="0"/>
              </a:rPr>
              <a:t>Bones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Joints</a:t>
            </a:r>
            <a:endParaRPr lang="en-GB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parajita" panose="020B0604020202020204" pitchFamily="34" charset="0"/>
                <a:cs typeface="Aparajita" panose="020B0604020202020204" pitchFamily="34" charset="0"/>
              </a:rPr>
              <a:t>Ligaments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parajita" panose="020B0604020202020204" pitchFamily="34" charset="0"/>
                <a:cs typeface="Aparajita" panose="020B0604020202020204" pitchFamily="34" charset="0"/>
              </a:rPr>
              <a:t>Cartilage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parajita" panose="020B0604020202020204" pitchFamily="34" charset="0"/>
                <a:cs typeface="Aparajita" panose="020B0604020202020204" pitchFamily="34" charset="0"/>
              </a:rPr>
              <a:t>Muscles</a:t>
            </a:r>
            <a:endParaRPr lang="ar-SA" sz="2400" dirty="0">
              <a:latin typeface="Aparajita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1851958"/>
            <a:ext cx="19716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98700" y="477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Musculoskeletal System</a:t>
            </a:r>
            <a:r>
              <a:rPr lang="en-GB" sz="3200" b="1" dirty="0">
                <a:latin typeface="Vijaya" panose="020B0604020202020204" pitchFamily="34" charset="0"/>
                <a:cs typeface="Vijaya" panose="020B0604020202020204" pitchFamily="34" charset="0"/>
              </a:rPr>
              <a:t/>
            </a:r>
            <a:br>
              <a:rPr lang="en-GB" sz="3200" b="1" dirty="0">
                <a:latin typeface="Vijaya" panose="020B0604020202020204" pitchFamily="34" charset="0"/>
                <a:cs typeface="Vijaya" panose="020B0604020202020204" pitchFamily="34" charset="0"/>
              </a:rPr>
            </a:br>
            <a:endParaRPr lang="ar-SA" sz="3200" dirty="0">
              <a:latin typeface="Vijaya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219200"/>
            <a:ext cx="7337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85" y="4948918"/>
            <a:ext cx="2017763" cy="1639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436" y="4921431"/>
            <a:ext cx="2106764" cy="16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1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095" y="1931432"/>
            <a:ext cx="19716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8306" y="2133600"/>
            <a:ext cx="5169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MUSCULOSKELETAL </a:t>
            </a:r>
            <a:r>
              <a:rPr lang="en-GB" b="1" dirty="0" smtClean="0"/>
              <a:t> = two words </a:t>
            </a:r>
            <a:r>
              <a:rPr lang="en-GB" b="1" dirty="0" err="1" smtClean="0"/>
              <a:t>musculo</a:t>
            </a:r>
            <a:r>
              <a:rPr lang="en-GB" b="1" dirty="0" smtClean="0"/>
              <a:t> + </a:t>
            </a:r>
            <a:r>
              <a:rPr lang="en-GB" b="1" dirty="0" err="1" smtClean="0"/>
              <a:t>sketetal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424543" y="25906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musculo</a:t>
            </a:r>
            <a:r>
              <a:rPr lang="en-GB" dirty="0"/>
              <a:t>-  =  </a:t>
            </a:r>
            <a:r>
              <a:rPr lang="en-GB" dirty="0" smtClean="0"/>
              <a:t>means muscles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4543" y="30922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-</a:t>
            </a:r>
            <a:r>
              <a:rPr lang="en-GB" dirty="0" err="1" smtClean="0"/>
              <a:t>sketetal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dirty="0" smtClean="0"/>
              <a:t>means skeleton (Bones) 206 bones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84770" y="3125791"/>
            <a:ext cx="10020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dirty="0" smtClean="0"/>
              <a:t>Muscles</a:t>
            </a: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4711065" y="3396734"/>
            <a:ext cx="10020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dirty="0" smtClean="0"/>
              <a:t>Skeleton</a:t>
            </a:r>
            <a:endParaRPr lang="ar-SA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3581400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</p:cNvCxnSpPr>
          <p:nvPr/>
        </p:nvCxnSpPr>
        <p:spPr>
          <a:xfrm flipH="1">
            <a:off x="7315200" y="3310457"/>
            <a:ext cx="3695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710543" y="381000"/>
            <a:ext cx="3445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Musculoskeletal System</a:t>
            </a:r>
            <a:endParaRPr lang="ar-SA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965775"/>
            <a:ext cx="7337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4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0668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ff3"/>
              </a:rPr>
              <a:t>Support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Supports the </a:t>
            </a:r>
            <a:r>
              <a:rPr lang="en-GB" dirty="0" smtClean="0">
                <a:latin typeface="ff0"/>
              </a:rPr>
              <a:t>body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Provides framework for the </a:t>
            </a:r>
            <a:r>
              <a:rPr lang="en-GB" dirty="0" smtClean="0">
                <a:latin typeface="ff0"/>
              </a:rPr>
              <a:t>body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Gives shape to the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ff3"/>
              </a:rPr>
              <a:t>Protection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Protects vital </a:t>
            </a:r>
            <a:r>
              <a:rPr lang="en-GB" dirty="0" smtClean="0">
                <a:latin typeface="ff0"/>
              </a:rPr>
              <a:t>organs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Protects soft tissues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ff3"/>
              </a:rPr>
              <a:t>Movement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Provides locomotion (walking, movement</a:t>
            </a:r>
            <a:r>
              <a:rPr lang="en-GB" dirty="0" smtClean="0">
                <a:latin typeface="ff0"/>
              </a:rPr>
              <a:t>) by </a:t>
            </a:r>
          </a:p>
          <a:p>
            <a:r>
              <a:rPr lang="en-GB" dirty="0" smtClean="0">
                <a:latin typeface="ff0"/>
              </a:rPr>
              <a:t>attachment </a:t>
            </a:r>
            <a:r>
              <a:rPr lang="en-GB" dirty="0">
                <a:latin typeface="ff0"/>
              </a:rPr>
              <a:t>of muscles, tendons, </a:t>
            </a:r>
            <a:r>
              <a:rPr lang="en-GB" dirty="0" smtClean="0">
                <a:latin typeface="ff0"/>
              </a:rPr>
              <a:t>and ligaments</a:t>
            </a:r>
            <a:endParaRPr lang="en-GB" dirty="0">
              <a:latin typeface="ff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ff3"/>
              </a:rPr>
              <a:t>Hematopoiesis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Produces red blood </a:t>
            </a:r>
            <a:r>
              <a:rPr lang="en-GB" dirty="0" smtClean="0">
                <a:latin typeface="ff0"/>
              </a:rPr>
              <a:t>cells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Produces white blood </a:t>
            </a:r>
            <a:r>
              <a:rPr lang="en-GB" dirty="0" smtClean="0">
                <a:latin typeface="ff0"/>
              </a:rPr>
              <a:t>cells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Produces platelets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ff3"/>
              </a:rPr>
              <a:t>Storage</a:t>
            </a:r>
            <a:endParaRPr lang="en-GB" b="1" dirty="0">
              <a:latin typeface="ff2"/>
            </a:endParaRPr>
          </a:p>
          <a:p>
            <a:r>
              <a:rPr lang="en-GB" dirty="0" smtClean="0">
                <a:latin typeface="ff0"/>
              </a:rPr>
              <a:t>Provides calcium</a:t>
            </a:r>
            <a:endParaRPr lang="en-GB" b="1" dirty="0">
              <a:latin typeface="ff2"/>
            </a:endParaRPr>
          </a:p>
          <a:p>
            <a:r>
              <a:rPr lang="en-GB" dirty="0">
                <a:latin typeface="ff0"/>
              </a:rPr>
              <a:t>Provides phosphorus</a:t>
            </a:r>
            <a:endParaRPr lang="en-GB" b="0" i="0" dirty="0">
              <a:effectLst/>
              <a:latin typeface="ff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182265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Skeleton Function</a:t>
            </a:r>
            <a:endParaRPr lang="en-GB" sz="2400" b="1" dirty="0">
              <a:solidFill>
                <a:srgbClr val="0070C0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pic>
        <p:nvPicPr>
          <p:cNvPr id="2050" name="Picture 2" descr="C:\Users\win-7\Desktop\Medical terminology\skele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965775"/>
            <a:ext cx="2285999" cy="57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21435" y="6488668"/>
            <a:ext cx="1139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SKELETON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965775"/>
            <a:ext cx="7337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5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38869"/>
            <a:ext cx="8229600" cy="4525963"/>
          </a:xfrm>
        </p:spPr>
        <p:txBody>
          <a:bodyPr/>
          <a:lstStyle/>
          <a:p>
            <a:r>
              <a:rPr lang="en-GB" dirty="0" smtClean="0"/>
              <a:t>The skeletal system divided into:</a:t>
            </a:r>
          </a:p>
          <a:p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" y="1752600"/>
            <a:ext cx="80105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data:image/jpeg;base64,/9j/4AAQSkZJRgABAQAAAQABAAD/2wCEAAkGBxQSEhUUEBQWFhUUFBQXFBcVFBUUGBcXFhUXFhQVGRUYHSggGBolHBQUITEhJSkrLi4uGB80ODMsNygtLisBCgoKDg0OGhAQGywmHyQsLCw0LCssLCwsLCwsLCwsLCwsLCwsLCwsLCwsLCwsLCwsLCwsLCwsLCwsLCwsNyssK//AABEIAJoA8AMBIgACEQEDEQH/xAAbAAEAAwEBAQEAAAAAAAAAAAAABAUGAwIBB//EAEQQAAIBAgMFBQQGBgkFAQAAAAECAAMRBBIhBRMxQVEGImFxkTKBobEUI1KCwdEzQmJykrIHFjRTc5PC4fAkQ2Nk0hX/xAAZAQEAAwEBAAAAAAAAAAAAAAAAAgMEBQH/xAAoEQACAgEEAQMDBQAAAAAAAAAAAQIDEQQSITFBEzNRMmFxFCIjQlL/2gAMAwEAAhEDEQA/AP2KvVCKWY2A4/8AOZkPY+1lxKsyKy5HZCGABuvkTpK3tdj90l+OVWa3VtFp+hJPukzszgNzh0B9phnf95tT+A90oU257V0i3YlDL8lrERLioREQBERAKcbeXfrRKMucuEc2szIbMtuIlxMf2rpZGZ1GtM06qjzJVviizW0KodQy8GAI8iLiUVWNylF+C6yCUVJeT3ERLykREQBERAEREAREQBERAEREAREXgCIiAIiIBju2ZzVFQ8CcOp+9Ub8psZie1f6dW/8AYwyj3a/6jNtM1PM5mi1YhERETSZxERAEREAy3bcWUnrSYelRCP5jLzYf9no/4afKUHb+pamPIj+KpTA+Rl/sP+z0f8JPlMtfvy/Bpn7MfyTYiJqMwJtxkPGY4IL+EkYgXVh1U/KZLatRnpgryBHrYj8Zm1FrguC+itSfJpExlzYSVTe4lDg6l9fIyzUymu5k51JdEg1/CffpA6ThEn6kiOxHQ4kC9/dI9GvUJJbKBytx9Z6Pe46ztRTmeAnm6Un2NqSOLVSeBvbjrIr46orWcDLyIuLfnO1GmQSTznzF3y6CQcnjssSWT7Qxhy3M6CuTzlPSr8pPpvYSCsfySlWjrVxmXnIx2xl4yHiKtzKrEVddeo+cg7pJ9k40pmzp4xSBfS8kzNls1JfFj8dPnNJN9FjmuTJbBRfAiIl5SYDtpVOQVF4U8TnP3TlX+WbyhWDqGU3DAEHwOomLGDNbCmg2jAMGv9pND8dffPn9Gm1iVfDVfbpE5b+HtD5H3mc/TWYm8+TddXmtY8G4iInQMIiIgCInHF4kU1zN5ADixPAAczGcLJ6lkxfb+rdso/Vyk+AS7H4uvpNZsFgcNRtw3afK34T867T4vPm11dil/wB03qEH7IJC38J+h9n6ZXD0gwscg06X1t8Zg00t102bdRHbTFFhERN5hEzOJvRc5eR4HgVOqn5iaaV+18Gai3T2gCLfaB5flM+orco8F1M9suSo2ebgeUuKZlNs9SoswtYkWPHjLWkdJhg8dmqa+DvI1WoSbCdXqWEi7zrLJSIJHSpWZQMqg35scoHnzMrMdsupV9vF5eiogsPDU6yxq97ynI4O8i34JR45KxNhPbL9NYjplX851obPrUfYxCOvNXGW/vBMmPgQP+CRn7shwvBPLfk8OlzfLlPS4I9xHGdmraTl9IzWnyoZHJLHyR3qaGQd0HYKxsLi8616oHGeMBV7wIGY65QNbngPnK1yyzpZNHs+lmqKFHcpLf7x9n85eSDsfCGnT73tMczeZHCTp2KYbYI5dst0hERLSsz21G3FdXHCsDp+0tr+oI/hmVTZdV8U2IwjIGViDTJsTl1U9Do3DoZtu0WzzWpjJ7aOGXlfkwueoJmd2U6Uy11ysWJa4IINgLWPMWnMvjssz4OhRLMPuXtLbFUgXoWa2oLi1+eWwNxOybSqWuaBsPssSfQgXle7lhdcpPFQSV+I8pL/AP0btYA8eFjqPHpJq6T7ZW614R7pbfpsNErX4ZTRcG/vFvfefKu1qgGYUGAH2nVT6C8kiqttGt58R4SPjKqg5WYE8QDYdbXI5ScrpYymQUI56Iv9YKh0TDMTbS7rb1EyXaPaWJBpF2G+rOaVOmvCmpBuw55tLk9JrDjGWnc5c442bKth4kHSZrHYn6TiFXD095UXMb8kuAL5uQ04zNO1y4bz+DTVXFPOMEjZWxRXxNuNHDIlO/2m9pvU2v4ec2mK2jSpG1Soqm3AnW3lIvZ3ZZw9LK7ZnYlnI4ZiALDw0mY7eJ9eh60/kx/Ob9PXsh9zHfZvl9kavD7ao1HCU3zMeSgn1NtJYT8u2LtZsM5ZQGDABgeYHQ8p+hbL2vSri9NteanRh7ucvKSfERAKTbS5XBvo4t95f9vlOVLER2rb9GP3j8h+MpVxZX2vcfznKve2xnRqjmCNE1S4nFkuRK5cZccZ2o4jqQPMyG5M92NFqGAGs8tilHOUm0MeltH16DWUdXFMTodJ5KzBKNOTYV8attDKfFYwHnKM1m6meDK3ZktjSkWy1hyPpPVbFWGplbTo6XDD1nJzrqbyOSW3k9VqpY6zWdibZaluIKg+hP4zHX6TW9gh3K376/ymX6T3EVar2mamIidg5IiIgCVe2tjrXFwcrjgw5+DdR8RLSRsZjUpFBUNt44pppxYgkDw4GRlFSWGSjJxeUYyps/GU79wsBzUhvgLH4SJh9rtTuCAc172Pe0435ibvCbTpVM2Rx3HZWuQtipynjyvpefa2NpJdiQSCqtl7zAsbAELqOPOZHol/VmqOr/1EwNXtFUayhQijmLEkeBLfGcq+Pr13C0EOn2SHYnqTwX3mfoC4yjvtypXeMrMQtjohAa5HA3YaGMBtKjUDGk62VnVtQtijFGuOQup1Mj+ib7kS/WJdRMbh+zuOqgLWfKulwSvyXjNhsbY9PDJlpjU+2x9pj1P5cpJ+mU7A7xLNwOdbHW2hvrxnta6klQylhxAIJHS44iaa9PCvlGey+VnZ0kargUaoKjC7BSovqACddJJiXFJndpdkaVTWmTTPQaqfdymcxPZrE0jdBmtwamdfTjP0WIBhMH2qr0u7XXOP2gUYe/8A2l/g+1eHf2mKHow/EaS6emG9oA+Yv85BrbDw7caSe4W+U9BR9ocUtSomRlYBOKkHUt4eUiNRNtRPG2tlUkrFUWwsugY87z22zkUd0v8AxtOTcoub5OjW5KK4C7OB9nn0uPlPmL2Vu0zkAksoAJsO8bDUyVszDDq38bSXtrACpSFPMRndRe5Nud9fKeV1KXR7O1xI9PZSsoK8D5X8QRyIkap2f6XnvC416T7qqQj6d5h9XUHK/DK3DUHzvJNaviXKgJTKlcxZHKgn7JJvYjz1kvRi+CPqzXRXf1fPj8J6p7AKm5ufSTMuIe+7UoVHBnzXPQWPztIe0tv1KJdK9ejmAFlplFcsV1uWburfwuYlp4LpnqvnLgYhU3m6Ki9uPiBe1uX+8gYrCqASBwnLYTUg4rVsRRDMrgIayErfKbk5tSb+607bR2jRsctakb/+Wn+cpnTJeC2Niz2QJr+wy/V1f8QfyiYr6VT/ALyn/m0//qarsjtfD06bipiKKkvcA1af2R4yzSRfqcojqpL0zYRMxtftvhqDMGdCBhjXRhUTLUIZlNNTfVrr8ZNXtVhsgZqgW6sSCDcZFQuDpy3iDxzC06xyy6iUL9rcOMpz2UrXZi4ZGQ0d3mVqbDMD9cmhHMdZL2FtpMUKjU1YCnVNPvqVYkKraqwBX2uBEAs5Udo9iDFikrWy06yVGBv3goYZdOHEekt4gGCPY0pXoLTB3W+r1KxUdzctUWtTom5uTvFHUWzcLzrR7CuCL1adksFK0yHqf9QlYtXa5zt3LAjmxM3EQDKdnuyr4bECqz0yq06qDLTK1H3lQVM9ViSGYai9hKtv6PqhZyatId7EMmWk3fNauK2Wv3vrEGULYW4mb+IBhq3YHeK+8ald6WLUAUyKdNsQaZU01JuAu711uSxOkmbB7HnD4tsQ1QPfelT3853pUsG72UgZQBp04TWxPQIiJ4BERAEREAye3R9e3kvynV17s57bH17fd+QkoLdZyJ/WzpRf7ERtnHW0s8SRmpKf1qnyRj+Ur8MtmllUsGQtwF7X5G6y7TL9xVe+CTj9m0qwtVW/wPqJmqvZyqjAJVOQtYaEnUaXsR5TT18ciDvEC50AuxPSyi5PpK7H7ZyrmalUCXGZygsuq6kAkganW03TpjPloywulDhMz+0dgV6Sg06pYk2sMw1PD9by9Za7E7MCmc9Zt444Dgq+S9fEy02lXsyADNa7m1tFHMkkAC5Ej09vJqTe2mos6jqSyE299pGGmjF5SJz1EmsNnTHVBvQo5UmPD9pfymV2vUN+POaEYgvUY/qimCv32bXxuEHoZm9snvD3zDrOJGnScoh0szHQn1mw7HD6gk698/ITP4fCZUJPEy/7G1AaLAcQ5uPPhI6R/wAnJZqnmHBw2ymDbFVKWIqZKlbCrSAZkQFHqVLZM3Gpmvw8NJW0dk4NquLapiKIXd0KVkrrmoinYCq1/YqMy0+X/bEtdv8AZX6TWNTe5VanTpuu7DMVp1TUBR79xiTa9jIX9RQdGrXVQVpgUgDlastZ94b/AFhugAOnPjOscw51di7PqZGqYsO1bfhahxFHNVapuVcqQACymhSAyiwtNLsbZK4dXAepUNSoajvUKlixVVPsgADujlM3j/6P0qVTU3tgzVCy5LjK9QVLLZhY3BFzceGk2kARETwCIiAIiIAiIgCIiAIiIAnOvWVFLMQANSTOWNxyUh3zryHM+QmaxtepiDd+6g9leXv6mZ7tQq1x2XVUub54RzrYg1nZ7WGYAeXK8t8GLrIGHo2vb4ywwS2uDOdHLeWbJ4xhHM0rNeeNvVMlFnsCFVib6D2e6fW0mV1nvIHQqwuGBBHUHQzRS9s0yixbo4KvF7MqG4UkDgerW5k8fdwEr6dJ6DjOCUfuuOTKdGmn2ZXJDI5u9M5W8dAVb3gg+sbSwgdSLTsKaObKHkyu38PVRVpMwZquVbrf9FRFqd78yWYnxkOnsipTYGirXWxzK6L7jc6zSbSw16qE/q0wB+PyE6YmstKmztwRST5AXkk+A++Sh2ca6viGNPuOyhFNQDJlDFgLA3GaoT4SKyVHe+RP8w2/ll/TH1CHgzqHa/HM4zN8TOGFoZQSZxNRPdZ0damO2HZBxdSrYApTHlUY/wCiR8BVrUWL0wniCWII6cBJdQ5nk0UBwtKVNp5iixx4wzhhdtkYzeVRVZKmGpKNzSrVaa1BWfMDlU5WyldTaVeE21tKpUdAHQM9MKz4W27BrlKgGlmASxvc9bkS0U1KDZ6R/eU8D5+PjNLs7aaVh3dGHFToR+Y8Z0Kb1Ph9mO2lx5XRkau1scXxFOmxJwz00zikrbw16oKnKOdOkNf3rz5U2ptBKlJPrGUVqqV3+jaiktYLSqiwsWYaEAEW71tJtsPhkTNkULnYs1hbMx4sep8Z2mgoEREAREQBERAEREAQYnxlvoYByfEgcLseii/x4CRKlaq3CyD1b8hLEDpPhUGVzjKXTJxkkUb7OF73JPMnWehghzMtzRE5th+kxy07XJerskGnQAnVKYHCe2W0AStRaZLOTyyzzQPLpPUBecR7PfBW7QdsPVbEKAVan9YOopgm4/aHLqCekh0+1bVaqpTTdoyhkfEI6h9fZXUa/wDNZoamHWojU34MCPK4tcesw2z8fXorud2tekCVQuEAsDYN3iDY8flOxTJShz2c+xNS46Lram164F0pUjUtZVzs5YngABbn6cZWYHaj4wtRdMjU2Xf6hl1voh/WHdOp6TlW2tXUHd4alSZhoVyk2PTKbyf2IwG7SpvL75nG9BGqjLemPeCT5kz2U1CpvyFFymuMIuK65jpwEj4trLYSyrsFEo8Y/wAZw5nUhyccMussaB1nDD0bD5ydQoayEUSnIVKF+UiVMCQcy3BHMaS4yz7llmwr34OOA2i3CqPvAfMflLRGvqNR4SElHoJIp4cA3Fx1twPum6qU8YZmtUe0doiJoKRERAEREAREQBERAEREAREQDyyA8ZxelbhJESEq0yUZtFewn1TJT0gZwamQZjlVKLyaIzTR9U2MxNGrjEUbqoppHWmtakTZCTkGdQQbDLz903FNL68pg8FsjMA+FxL08xLFEroQtzfLlqDS3CwM26Xpma58nx8ZtF9FdFJ/uaRJ/iy2HnLbsZRCLVVmLVc6tWZmDEll7uo05HQSqr7AxjfpsWxTnmqovn7IMtex6U0FanRYOqupLrchmZe8MzasRbj4y2/22Rr+pFljqlzbkJG3N+XCWX0W8lUsLaclVSkzfvUURKOGtxkpKXQSUtMCeppjp/kolaclodZ7yDpPUTQoRRU5NgRESREREQBERAEREAREQBERAEREAREQBERAEREA+W6T8xxGBwbm+IY0apN6mdKlLvkktZkIVhcmx185+nzyyA8QD5i8nB4IyR+SVcDgFJvi8w+yPpFQ+4AibLsKysKopU3WiCmQvT3ZZspD2XpYJx6zTjDIOCKPuidBJ2STWCMc5yLRESlIsEREAREQBERAP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48200"/>
            <a:ext cx="1520536" cy="97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4495800"/>
            <a:ext cx="1463303" cy="164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s://encrypted-tbn2.gstatic.com/images?q=tbn:ANd9GcSbQHnc43rnpxqcEh5V9ZysODH2Y9iNmiq1uijRrD8FiXHcGqr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4531369"/>
            <a:ext cx="2209801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s://encrypted-tbn3.gstatic.com/images?q=tbn:ANd9GcRuW9bgt8LLCKwk9YOHrhdkfIUJKVz8NZy2cr57uQ9CIE3p-I60Beqkfl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4572000"/>
            <a:ext cx="533401" cy="195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2305050"/>
            <a:ext cx="1663831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97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5757011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8300" y="1048434"/>
            <a:ext cx="8242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</a:t>
            </a:r>
            <a:r>
              <a:rPr lang="en-US" b="1" dirty="0"/>
              <a:t>Appendicular Skeleton: </a:t>
            </a:r>
            <a:r>
              <a:rPr lang="en-US" dirty="0"/>
              <a:t>Consists of bones of the limb girdles and limbs.</a:t>
            </a:r>
            <a:endParaRPr lang="ar-SA" dirty="0"/>
          </a:p>
        </p:txBody>
      </p:sp>
      <p:sp>
        <p:nvSpPr>
          <p:cNvPr id="5" name="AutoShape 4" descr="data:image/jpeg;base64,/9j/4AAQSkZJRgABAQAAAQABAAD/2wCEAAkGBwgHBgkIBwgKCgkLDRYPDQwMDRsUFRAWIB0iIiAdHx8kKDQsJCYxJx8fLT0tMTU3Ojo6Iys/RD84QzQ5OjcBCgoKDQwNGg8PGjclHyU3Nzc3Nzc3Nzc3Nzc3Nzc3Nzc3Nzc3Nzc3Nzc3Nzc3Nzc3Nzc3Nzc3Nzc3Nzc3Nzc3N//AABEIANkAWQMBIgACEQEDEQH/xAAbAAACAwEBAQAAAAAAAAAAAAAABQEEBgMCB//EAD0QAAEDAgMECAQEBQMFAAAAAAEAAgMEEQUSIRMxQVEGFCJhcYGRoTKxwdFCUuHxFSMzgvAkYnImQ5Kisv/EABkBAQADAQEAAAAAAAAAAAAAAAABAgMEBf/EACMRAQACAgICAQUBAAAAAAAAAAABAgMREiEEMVEjMkFhcSL/2gAMAwEAAhEDEQA/APuKEIQCgqVB3IFs0nWZ5Bd2xiOUtH4zx8uHebqBHTW0jiPcGBZPpxRdJKjq7ejsj42skcJmskaxx1u03PDU6exXuTE8QlpZejkNd/1JHh7ZTVZG5Xv0uN2h3a20BuvPyTM2bRGoauneaedkYLjDLo29zkdy14H5+KZBYPoNR9IqaJ0XSF75HOnbsc8oe5rR2na8RcD1K3YXVhmZr2ztGpShCFsqEIQgEIQgEFCECvGYrsEkbSZRqzLvJCRx4fTtxF+Lto2tr5BldPk1dpY+wGq1NUGugeHcrg8jzWa6xKTk6zJnzG9hHmI8L5v/AFuuXNXva9ZOcGia2EyZTtD8RdvvvITNcqcMZE1rLWA4LpddFI4xpWUoQhWQEIQgEIUFAuxPE+ouDBCXucLg3sL8kpOPV7wRHFBdx7JsdOXHevEsEsuIvgBs9zzq8+JufJLq+DYnq8rXxtzgOLPwm1xu8OGvmum1ceOm57nSY7eP4hUTxuEsoIJJySPvmO4Gx89N/dzsOpsQbhAkc0ZWjbahthe5/wCXG9r7lxftJw4lkcxJsZqfiT+a2l/7QmjjmomRmohLjK5hjt2MoJsMuW/JeXbJN+5hfWiptfVRGMU8vZzjJGx47N7bwDbfw7zpxTRvSGtAaTDA4byWh2o+iVtMkTWua2OB1tJqi+b+2/HwaSumH0pmLYIWl1j2c4te3H1B9l2eLkre3G8ImGpwzExXlzdkWOaBfW48ExWWooZYsUigce1HJrl9StQFfLSKz0olCELMCEIQIqUbXpBM7gzMfSzVRx4yDFZHRRtmYIQ2aJzbgtOt+eluG64THCBnxKtl5Ej1cfsq1dKyLFaky7JwDGEBzrO1GoFyPyjcb+KeT8fxMe2fY6N88Ya4Ma5wFiczd40LtNPVOhG44bE7+SP5ttkW6AbTdu3A67uHmuUNO2aqjmbns51mGaLXjbtWzHfxse9SGRZI7GQUnWCWOLDcO1GYndlzXNu+/BcNul9lGeKORxfeRo0ALgwHU8RckbuSedHnP/iTjMGsL4bRRNYQGNaR6XvfXXeeK4GEU1SZnCSweQ7Yxgd5u4DMPnrv4q9hkjJMWYYtlZ0L3EMIO4tAGmmlzxJ11toFpSP9bgtPTo68XSTueQR4FtvmE8CTYh2MbpH/AJgB7n7pyu687is/pmlCELMCELlUzCCCSV25jS4+SBXgJvJVnm8fVU8UtFjMuSJ00ssDSGi9tCRysfNe8AqAypfG8gGUad5Cs45SPklgmje5p1jOXvII+RF+/hdW8qupTBS2pe+pMUpdN2cjhYtbblcknu00Hed3XITSMa6jiMW1NiZDlJzG4yW0H7pphOFsw6GV9g+d5LiTw5NHIDcq0Yd1oW1mDzdthtN3F/LyvZcdqa1tbagKmQzmCN72vLbNzC4cNwF7i58fHmreD/zsWMhifC+OnAcx3Akju08B3c1dxbC2V4ilb2JozfQ/GLfCeY+y84DTPj280j3PLnZAXb+yTf3J14281etNWRvp5xk2xCgPJ4/+mpyFnsbqWmvjyamCx87g29k/hkbLEyRnwuAI8F2XrqlVXtCELICrYk/JQzn/AGEeqspbjcg2DacfFM4acgNSfkrVjdogJsEgkmqYntGjDncTyWkqaqClZnqJAxpNrlUejzAKNz+Ln/JUukkTuswyO1jc3IAeBvc+unotr/Uy8Q06/S1LJI4pmuOQ72mxH18ktEjNsYzPGXg5tlbsgW33tdLIYzLMxjHAOcbZjwKa3mMZp2yRXBtfOb3t91y+XSuO0RtaIMTiFJC4QyTNa9rRfQ2H2VinqIqiPaQvD28wshJGY3vjJBLXEXHFNejTXF072m0Y7NhxP6D5rqvhiuPlEql2O0z2VchecrZH5gWjeDotVRvElJC8C2ZgNhw0SzpJEJKSM7jmLb8rj9F2wGYuoGxPN5YSWPHmovPLHEhmhCFgBJqg7XE6l7vgp4TbxI/VOHbkhbJtoax0Z7dTKI2Du/Za449yL+BtthzO8k+664nAyeke17mst2g525pC7U0TYIGRN3NFkgxuqndVS04mIgADXMAHa0vv3pETkybgUKB8MlRHtJcjWnV44Eai/deydiUXc5zrPtZwJNmm2/la2t0nqsPno3R53MIeNBqT4E+a8FlZbq+zcXt/7eTUaX38lfPgrnmLclonQqjCKgthkJa91mPkHHnpwWrooW09MyNhBAHxD8XestTYfNWNlkY5mSMXtqC7jbwTDA6uY1DaZ8maLJZjSBpZXzV3XVZ9IXukDb0Gb8rwfp9VXo2vpsbe0/0qhuZlu8A/PN6prVwCop3xO/EN/I8EnfO1j8Nmk0dGXRSDlawKxpO68Q+Qi90LJBRjWJsp4pIY2uklyEvDNdm38xSHAaoy4yyF5uy+aMjS+nLyd6hXsWDqWiax7WyTVMjpKnMbZo23OXw3C3iquDRyfxiBsou5rjdzhrcMBPu46fZbVnVZGxSDpLCA6GVgAc/Mxx5m1x8in6X45DtaB5A1jIkHlv8Aa6pinjeJEVVMMRpIZGPyvsHsNuYVX+GVYPWBO3rZdcm+hHL/AAK9g7g7DYLcG29DZXU5Wr0FUdKMNwqpzOzvyOc5wFrm3BcejkALJp3tGYPyMNtQLC/uSrWOvDcNkzGwJaPcfZdMGhMGHRNcLOcM5B4E62VuU8J3+ZFw7lhcZqxHi9RHciJhLnkdo7tfp99FujuWLxNr2YnO1kbTlle51hvOVsgB8gfU81GKdSNFhGIiqibHIx0czWA5X73N4OCZX7lm8OLpqFrmMaamikaI7G5MRsQO/sn2Wj05hUt1IT4pQmapdLIC/bBlOxob8Lc2Z5vwvb2C4YFQTtnp6yeHZl0crntdqWve8WHd2RqtCUJudaAocA5pBFwRqFKFAU4ETEKikcbmJ+nh/g902SNz+r9ISQdJQ1rh4gW9wE8V8nvfyE+N/wCoqqOjG578zx3ftm9E3buSOjk6zj8kvBgc1vlp9/VPUvGtQBZzF8NmNXPVxQ5wX07g1hs59i5r7/2kLRqFWJ0E+DUT4JRM0ZLRmCVpHxZHEMPoT7Jxl7z6oClRPYEIQgFB3KVB3IMjiVS84rLI3LZj2hpvrpa3uCnsmI2wwVbY+2dA2/4r2+azlY5stXO/K4EyfivuTF9PIej7OLM+fJbQNv8AfVdl6RNabSrYHPIzEoc2W0oc3frbv81rVjcMLY6+nfkJcHW7PLuWyCz8mNXJCEIXOgIQhAIQhAKDuUqCgx+JxlldO4bg5wPrf6rSTMP8JkZbXq5HnlSPF2f62cHi8e7f0WlkaDE9p3ZSFvltuKjLYPGXYhC7/db0ufqtasxgbT16n7hIT/4s+606jPO7AQhCxAhCEAhCEAhCEGYxnTEnD8zoifdaY7is90kiyVEMrd7h7j908lkDad8lxYMLr+S1v3WshB0fN61vMRu9ytKs90Xi1mlI3AM8+PyWhUZfuAhCFmBCEIBCEIBCFB3IEPSiW3VomtzOJc63hb7rxJWTu6OMfkGZ7tkQTqRcj10slONVIxDFJCwCSGEBrbkEd517za/3TF+HTDoyyMA5mP2+ztwuTbf33XRGorWJ+Rb6Ly5oZ4y0hzZLkeP7J4sX0bn6jiIbLcR1DQ0GwA5t3Dx9VswbrPL9+xKEIWYEIQgEIQgEtxt1V1N0dIx13/FID/TbxNuKZKCm9DGQ0MgibAWOz1DoxZwIIzEnXwDRf9Atg+MOjcw7iCF4P9Y+I+q7lWm029jG9Se+JsIzxyQBxI3k5Xm/Hk+60eDmqFGI6xhD4zlDyb7QfmVkf12/8XfRdQptaZjQlCEKgEIQg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411" y="1714500"/>
            <a:ext cx="1558189" cy="379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1. Osteoporosis</a:t>
            </a:r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81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Metabolic disorder of bones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Less bone mineral (calcium) than normal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10 million in US affected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Post-menopausal females most commonly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Bones are brittle, porous, easily 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prone to pathological fracture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143" y="3886200"/>
            <a:ext cx="4128304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900591"/>
            <a:ext cx="5557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Diseases and </a:t>
            </a:r>
            <a:r>
              <a:rPr lang="en-GB" sz="2800" b="1" dirty="0" smtClean="0"/>
              <a:t>Disorders of the bones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81960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220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2. </a:t>
            </a:r>
            <a:r>
              <a:rPr lang="en-GB" sz="2800" b="1" dirty="0" smtClean="0"/>
              <a:t>Fractures</a:t>
            </a:r>
            <a:endParaRPr lang="ar-SA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85800" y="2133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a break in the continuity of the </a:t>
            </a:r>
            <a:r>
              <a:rPr lang="en-US" dirty="0" smtClean="0"/>
              <a:t>bone.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Caused by high force 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Closed/simple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Open/compound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638981"/>
            <a:ext cx="5557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Diseases and </a:t>
            </a:r>
            <a:r>
              <a:rPr lang="en-GB" sz="2800" b="1" dirty="0" smtClean="0"/>
              <a:t>Disorders of the bones</a:t>
            </a:r>
            <a:endParaRPr lang="ar-SA" sz="2800" b="1" dirty="0"/>
          </a:p>
        </p:txBody>
      </p:sp>
      <p:sp>
        <p:nvSpPr>
          <p:cNvPr id="3" name="AutoShape 2" descr="data:image/jpeg;base64,/9j/4AAQSkZJRgABAQAAAQABAAD/2wCEAAkGBxQQEBAUEBQUFRQVFBcQFRAUDw8QDxQUFRQWFhQUFBQYHCggGBolGxUXITEhJiksLi8uGB8zODMsNygtLisBCgoKDg0OGxAQGywkHyEsLzEsLCwsLCwsLCwsLCwsLCwsLCwsLCwsLCwsNCwsLCwsLCwsLCwsLCwsLCwsLCw3LP/AABEIAPMAzwMBIgACEQEDEQH/xAAbAAACAwEBAQAAAAAAAAAAAAAABQECBAMGB//EAEUQAAEDAQQDDAYKAQQCAwAAAAEAAgMRBAUSISIxUQYTM0FhcXKBkaGxwSMyQ1KCwhQVQlNikpSy0dKiJOHw8TRzVGTi/8QAGQEAAwEBAQAAAAAAAAAAAAAAAAEEAwIF/8QAKREAAgEDAwMDBAMAAAAAAAAAAAECAxExEiEyBCJxM0FhEyNRgUJDsf/aAAwDAQACEQMRAD8A+3l4FKkZ6s9amq8Zu1sjZbREHuiY36LaG45rN9IaHF8NMAqKP1kUqclxsd52isYcZI5cULRZDpDeDZWukkcSMRIeX6ROtjQRnmAe5qguA1rwTLwtbIYyXyO3yz2GaR0lGCN0r5BaKODDgFA0HI4RnlrTG8d8lue0B72yvcyRoe0GRrm74QwHJuOgoCQADSvGgD1bXg6iDzGqmq8pLZZIJYo2OwsEFotLxZbNFA2V8ckG9swkOoS1zhrqUtsV7zlunKRCZoMczXb4Yo3wyOeN9LGjhGxtJpljOriAPe1RVeHFpMM1peJ5CDPZHnFho6zubAx8tMI0fWBcMhmusFttMzmFkkgaPp8jWtYwCXerRGLK1xc0kNwEgUpUHWgD2dVK+fRXpaN5LzaY8PoSYzMWSVLJd9YZTCBE4kMIYW1BY4ZVC9xd0mOKJxDgXMa6jwBIKgGjgMsW1AGlCEIAEIQgAQhCABCEIAEIQgAQhCABCEIAEIQgBHfU8zZAIpQxuEHCYWvzq7OpOymXIl/0q1fft/TN/smN9cIOgPEpetYxVhB9LtX37f0zf7KPpdq+/b+mb/ZWUJ6UAuN9WvE8b8zRdhH+nbsH4uVT9c2v75n6dv8AZY3cJL/7D4BSjSgJvTdFbIhGRLGcVQa2duVD0l3dftry9MzP/wCu3+yV38ytnYdjyO2i6RPrGw8gKnW6l8XKHFWi/wAjG3X3a44w4TMPHQ2ZtP3JXBuutrntbvkWZpX6OP7LTegrAOZecsXCx9ILilJvJqqcdLdj1/13a/vmfp2/2UfXlr++Z+nb/ZZEKvSiI1/Xdr++Z+nb/ZabHedrfGxxnYCRUj6O2gPGPWStbLqPohyOeP8AMo0oDb9PtX37f0zf7LDJflrD3t35mjQV+jtrm0O97lWwhJHGskp2vI/K1rflT0oDd9e2v75n6dv9lP15a/vmfp2/2WJQlpQE2/dTbYy2ksZrXXZxxU/FyrrdW6S2TOo6WMc1nH9kkvrXH1+S1bmxpFTVXpvYrhCLp3aHU1+WtriBMzn+jt/ssse6W2GdkW+x0JFT9HFc/iXO0eu5YbpGK2E+7U9gASu/pX9zlQjrfwh06/bWCfTM1/8Axx/ZR9fWz75n6cf2WFQqlFEw1sd8Wt7amZg0nDKzt4iR7yf7nrTK/fN+kD6YcNIwylcVdRNdQ7F5e6eD+N/7ivTbm/a/D8yJRVgJvvhB0B4lL1vvo+kHRHi5YKojgCEFBCiq6EJZBSWYfjB6ixpQV0tzaTE+8wH8tQfJc0gOV6NrZZOR4Pbl5LhYDWBvIKdhW2duKz2gfhB7Cl1zGsRHKe8KePOSKf6k/wAMZW3Oz9S8zY+Fj6QXpicUDhsZXvK8zZOFj6QWNEoXFno1BKhFFeecFVruk6Mg/Ge8BZFqujVJ/wCw+DUDGCRRfa6bz2vcniRRfa6b/wB7kCL1QoJQEAK769aPmPktu5kessN9+tHzO8k03MN0HlR9R7l1P0kTIdN3Osm57OSd2xju9aJD655yuW5wejtDuQN8E5L7cUcR/kzshCpO+jXEbMufiVZIMLqyiby4ndriQvS7mva/D8y8/Z48LGN91ob2CifbmzTffg+ZKfEaL33wg6A8SlxTC++EHQHiUkdeDA9zdLR9ZwjeWA0rQuApWiI4A1qCs4t8RqBLHUVJG+sqA0VcTnxDNVF4xGvpGUGE4sbcBxFwADq0Jq0inImI43u3g3bHYDzOH8hqyrfebKwybQMX5Ti8kh+sw/KBpmPvNIbCOeU5dQqRsSYxxY24hI33mELy1ht7WskY3E+Sp0IxicMh6x9VnxEJxYLE+SRu/wAhwmo3qIviZqrRzwcTtXIDsWO67OI9/YwBoDyA0AADXxKf+xm8X9s5TstcMONxjo44cOkXBp1YiKCtdgXO5Yw52kNJtHYg52uuxPrw0rH1eSQ3I6rzyt8CFxRlcom/tsduUKVCsPPBa7pGg7le7uoPJYyVvuttIm1+1V/5iSO4hAGtIgNKQbJH97ifNPCk9oZhlk/FR47MJ7296AK0QhQgBXfWuPmd5JzucbSFxSW+fWZzHxCeXNlZXKLqC6HpoxTO0Hnkd5rrcjMNjcfefTs/6We05RO6J8Fss7cNjgG0l3j/ACtKi3ivBin2S8nNVpifG3a4E8zdI+FOtFV1sLay191ne4//AJKpJxmne5n2vwfMkid7mfa/B8yU+I0F98IOgPFy81PYGSzSHHpAUdhjaHDEyga59NIUNaHk5F6a++EHQHi5eXtNzB7pHVaC5zng4AaOMbWNJ2kUJ60o8QKWq52iEgPA9GIw52EN0YnRAuPx1KtNcDH1LnEkuxmrRhJ9IDo7KSEU5FmbucOB7SWODgQA5j373pPcAyrtRxAHmWj6mLnDG5pYHOdgDXfalMlDnxE0HIAmI0vutsjiZnOlFdGMkCFo2YG5OPK6vUsFnbhbh92rKavVJHkt1z3d9Ha4VxEmpdpZ5UqQTrPIs9obhlkG2kg6xQ97T2oGXshpIzn8cvNYg3DaJxtId21WqN1HN5x4qttbS0v5WjuP+6we1ZeDWPBlpM7M4c47KhILoyl52keCftzhlHKUgu3hh1+CypbSa+SnNNjtyhWcVVWkJztHqnl0e00808AplsySV4rhG17B/m1OkCJSy8xR8Z2h7f2keaZJfe/sj+MjtY7+AmBlQhFEgFN8euzonxTqwGllPN5JLe/rt6PmnNmysvYoq+7/AGXR9NGK38E7mp2pnam0igGxp8kvtTatA2uaP8gmN562DYweK2n6sUTp/bZjWm6W5PdtfQczQG+NVkc6gJPECUxsEeGNgOvCCec5nvKoMTQne5n2vwfMkid7mfa/B8y5ngaJvvhB0B4uS1Mr84QdAeLktRHAAhCiq6ECW3oKPjO0Ob1ijh5pisV7N9HX3XNf1aj3EoAxEq16mk7DtafAHyVFW+XUMDuRveKFTVdpxZvS3TR3i4Ob/nEF56x5TN5z4Fegh9SXmB7l5+DKZvSWcdqj8m8N6b8DxCEKwhIjFZIh+PEeZrSfGicpZd4rKT7rO9x/hqZkoQAVhvYaAPuua7qrQ+K21XK0xY2Pb7zSO0JgK0KkT8TWnaAevjVkgFN7cI3o+ZTqA/6Yc48klvThB0R4lOYP/HHOPEKOryXkuXpozzHSjG13gt15H0h5A0d1fNL9c8Y2CvaQFst5rI/np2ZLVb1vCJ5bU0ZJ21GH3iGdpAPdVPEpszcUrB7oLz1DCP3E9SbKgxIKebmfa/B8ySFOtzHtfg+dcz4jRN+8IOgPFyXApjfnCDoDxclhRHAElQpBUFdCBUljD2uadRBB6xRWQgBFC4lorr1HnGR7wq35wUZ5PBy72hmGWQbfSDmdr7we1cb2FbOOQuHmp6/s/k3ocjvZjUSdEeaQuymb0h3lPLtNRzxjwKSXhlJ1g96xv9xlFJdth0goqoJVpAarpbovd7zz2NAb4grcVnu1tIY6+6HHndmfFaEwIQhRVMBMG4XPb7riOo6Q7nBTVWtYpM/la13XmD4BUquQFV5cL1DxKcsFIB0h5JJbn+mpzDuT149C3nHko6nNeS/FNeDHYxW1DkwjzWm0Oq9x/EfFZ7oztLzs8grSSUBJ5T5rSn6kmT1doxRputtTI7lDB8OvvNOpMFwsMWCNoOulTznM95XcqowAp5uZ9r8HzJGE73Me1+D51xPiNBfvCt6A8XJcmN+8IOgP3OS0ojgCEKSoXQgQoQgBferKOjdzsPWKjvHesttFbPJyOB7QmF5srE+msDEOdpxeSwvGKCbohwWFfj+0bUeRS5TkzoBK75bR5TO4tTeh5lYr+ZpKZv7hVTybInVAPIPBVtR0H8xHaq2M1jZzBWtAqANrmjtcFcsEDVmPGigA2ABClQuhAsV7OeInOjNHN0tVa01ghbUuvmY4RFHwktWjjwNHryHmBHWWhKWDqLs0xRZL4baHt4nhrmuGeGrXCuE8fGtxXnnWADAI6tw0oa5jlrtr4p1ZnPAAlFH01j1Xco/hZQqp7PJRWoae6OP8El76FpZskAdX8Tcj3UXpMVYhzjyWK8LGJmYTkRpNdxtcNRV7uk9C5jvWYRUctcysq0bTT+TSE1Olb3Re5fXndsDlLmYixvvOA6hme4IuYaFpPOF2sLazdFh7XEDwBXdHMjGvlDQICFCpJwTzcx7X4PnSJPdzHtfg+Zcz4jQX5wo6A8XJamV/cIOgPFyWBKGABCkqF0IgoKlQgCCMs+ZKbvbVkjPwFn5CQm6WWQUtEg/Ef8gD/KxrrsZpTfcZtz+rmbTsc5c90LF1uTKWZvuk/ucul+R1aeZRN99yyOzMV2GsbeSo7ytDhmwbXt8a+Sw3Q7RcNjvFbftxdMeBXoRwiOqrTY6KFSWUNBLiGga3OIaBzkqzTUAjMHMEZg821aGZWaUMa5zyA1oLnOOoACpKw3ZEXF00go+SlGHXHGPUZz/aPKTsCi0tM0oj9nHhkkPE9+uOPlApiPwjbRiUgPN2iPDI4bD3a06EO+Qja3MHjSy9xhkJJoMIdU5AU1nuTu535BedVVmekpXgmJ6JZeD3RSxvaKteRFJyVIwO7U+vWHBIdhzHmsZCtTU4pkKeiRa6xSzzHa+neu91DhHbXYR8IA8arlYP/FPK8n/JabqbSFvLV35nE+az6f8Al5O62TXVQoQqTAE93L+1+D50iTzcv7X4PnXM+I0F/cK3oDxclyY3/wAKOgP3OS1KOEAKFKiq6ECFFUFAEVS5+jaedrT+4fwmKW3jlNGfwu7nNPmuKivFo6i7NHGwtw2y0DaGntK23lFVnUVzgZ/rHnbEw95TeSCrHda8tvdFjdmeNus6Ug5itzzQsOx7T/kB5rHZmYZ5ByeYWm0+o48YGL8ufkvSpcSevzGdugLjG5oaSxxdgeS1rqtLfWANCMVdR2cdUvN1yOdpFjW1Bc1sklHDR0KYRRraEDaDnRar0szpREW10XOk1gCu9PDNevSIWB9ntIfkZHMoA475HjeKsJwnEML/AFxWjefVTQxB91Sh0QaRTASX77JoSAw6YFDjccLyAaDXXYbC7pwDhcypa5hG+y0qSz0vq+to+rq0taGw2hmLCJDiL/WlidhLt6LDm7UA14PKdR1rpDZ7Q2WMuc4spidmwgE4sTXCo0fVpQOOXPUAT7oLoeQKFpDmuaWukkALjj0yaHViblycgXp7mdkEvvk1eB7ra/mP+y3XCKhRdQrMtpb0zZfkVWNds8Ckb3UBOwEr1s8OJhbtFF5C0jRfzFd9NPta/BjUW6O8JpYgdoLu+q3WRlI2DY0DuWC1ilkjbtYO/wD7TMLvpls38irPuJUIQqTEhPdy/tfg+dIk93L+2+D51zPiNBf3Ct6A8XJYmV/8K3oD9zkuSjgCCqqxVV0ICVIVVITAClt6evFzP+VMiEsvPhIx+Fx7S0BJjNFnBFpbywjuP+69DCziSqzRgywu2wnxamzSAV40slUnc8U9mG0TdXZUq9KrTupaGTCRurU4ch1lZl6XTyvAyrLe4wu11YY9uEA84yPgtFVkuseiby4iOYuJHcVqK3MQqhCEwE9p0pZeTCz/ABxfMtm5t2mWlY5hSWUbSH9RaB4tK0XGf9RzfwpepXbcooPKPWALyd+w4HybCC4dY/leuCU7pbNijDtmXUVLQnpl5O5K4kvYUiiGxrflTErLujZRjeRleyn8LQHVAO3NW9N6aMKjvIlCKoW5mQnu5f23wfOkSe7l/bfB865qcRld0HCt6A/c5Laplf8AwregP3OS1KOACqhSVBXQgUIQmABKLS7FK88QpGOqpPeadSbPfQE7AT2JXdDAXRYuM4jyk6R71xOWlXGld2HULwzAKOOCLSIa51C4g0NOZK7y3TMYCGh1dlCPFcbwvqWOeTeToB2llUEgBPbtvVlqixBrS5pwuBDda8tq3c0WadKu0eLkvQzHSa4AjWWmi7xy+hJGsNIryhentN9QtxNdHQjIjCAvKsw73Ng1VfTkFMh2Krp5XdrWOa28MHo42gNaBqAAHUFZVj1DmHgpVhIShQhMBZeHCt6B/cs9ktG9vc7lWi38KOh8xVLtlia5+/NDs8hnQDWVN1HEo6fLGUe6ZgyPhVajeQtDCxkchqPWwEN7Tkuliljk4OJoA+0WAdmSX3zuiIkMUGRZkaUOahSu9kb5dkjTfkOOKOQcWi5uziPel92yVjA426B6tXdRMbrteOORs2RIxEHLIjWEqsIwyzNGrRPXmPABWdLLMX7E1WNmbkIQrDEE83Le2+D50iKfblvbfB8y4qcRoi/+Fb0B+5yWJlug4VvQH7nJYURwAFFEIJXQiChChAHK1yBrHE6qf8CSPmMUYcMywDIc1FvvR9XMZxD0h8G99T1K8Me9sfK9vqgYQdTnHILKrJKLudwvqViY7tP0cOnIaymN9DRxrnSu01Wy57p3nEWNbHvgBwgk0AzBcT9qhzS/dXbCWwwcbg0u21NAAuO6G8Cx7IA4hoDWONdIgAV815tm/wBllmzTJBvwkfUOjBMba5lxAzdrq0A5cq8/Yn0xxOFDpUzrxL2dtskEUILGNbUVBAo7PPWvEPkc+QkZkA0JpXIFbUJPVsctaoM9VY3VjjO1rT3BdVSzABjMOrCKc1Ml0XoERCFFUJgKrafTOrxMb4uWa6o98lc+miMqnUu165yOpxRivWTTzXO47W0ODXauIUUvUN2siqhHZseXW4CV8eMFzQHMcCDiaRqPKFytF2Rxva52EY3Etk1ODzmcR4wr7rDGyzse0AOxCjxTiFaFKbXajPYmyE6UTwSRsdlXwUSV9zVb7m7dU6SBsbqAtzY4gVdnt5FksUtJTX7Yy5HCpp2E9iZx3njs9mkfQtxbzJXMUOVUvvKxOjqQMq1YdYqM25/81qnpmk7PJjWvYYIVIpQ5ocNRFVYlXkxCfblvbfB8yQhPtyvtvg+dcVOIyN0PCt6A/c5K0z3Q8K3oD9zksRHAAhCF0IAsc14NBIbV52N1DndqC53nIcTWA0BBc6hoTQgAV4hmVe6gIyZHgb2wEE0FASMgAs6k9MWzpK7sc7BHVxkl1VrznU1oUXhK60WqOMcHG4YzxVGbuegFFc2qNoFpkxBpJEcZAwilaPI8FxhvJsEO+NOKWdznZgZNxcexQyk5yu/0VRhpwLI5XWu9agaET99eeIMZqHJUgLnHZX261SNYBXEXEnU1odmf+bVqstoNlssjyMMk0ji9wOlgA0DTibmVXcLb2/SJRWgcz1uM4Tq70t0m17Gl7JtDLdYZatGGjTRjaGo2BLrLZQzlPGf4WndPaJN9DTXASAMwQCCOwqj3UBJ1AE9i36ZdtzCs2opG+6z6FnJVn5SW+S1LhYIsMbAddKnnOZ7yu5VZMQVClFEwE8prLL0g3qDG/wAlLrXZcOkzbq5ymlsbSY/iaHdY0T3UWO3mjKjiIPes6kU0a0ZNSSXuP33RLaLJvbi0OBD21qcx9k8+pefuGN0zbXZxk58ZaK6xI05d4XorgtJZDWV3FUaVXDYvD2S9y20OcK4y8kUyqXHUaLzo3d0Vq+6Gu5pz5rPa7O5pD25htPtsOqnUnVz2zFA5k1fRnA4nOjXeo7q1LBbLS+G1G0RDQkYzEW5hzwNOp25DsWi0XnHFIJA1xZPGMbPsh+eThqqRxJvdCs2cw2SEkNAczXx9ZafIrTZ7W1+Wp3unJ3ONo5los9obZnNZhcYpW1bI44mtcciwlJ7xs7oi4HJzNIEdtQeZWUaznsyWpDTgcVT3cr7b4PnSAGqf7ldc3wfOtqnEzK7oeFb0B+5yWJnuhPpW9AfucldUQwBKFFVBK6EYrxhJLXtFaAtLRrINDUc1NXKl8kopR2MCtcLhI1tdtDlVPKoqk43HewgNpaXAySiTDk1sj2loGymSLPaAHl5IkJdiLQHGPm0QacXYn+JFVx9KP4Otcjz8jnPeXvxnWA3epMIbxDVnlyLOII24t7IYXetRpxZZ0prb1UTe3zSNecGIgMxNa1jXNe/SxCQ0q0Uw0oRWpzWL61tGKm9j7Lc2vbpPIDDUn8VS3WAChU4pWsH1JXvc5R4jhBxPwmoO9Pqes5LYLK9+RbhadZcRWnGABXvouM15zMkjDmjC92EaJPtKYcjkS2rsRyyor3faLThO/AVETaUjpWTPEdeuhblyJxio4FKTlkc8yhKYLRIYJC4vxUGFwjjEmI6wG0IIG2mquWSzzTWnEcOIigz3pgGLDkACK0LvWrq5F1c5H1FCVumm3qQsxF+OjGvY1rsJo0VoADQnFXYNZ48X0y16iwAa8WFzn5Se60UphFaVrmncBzbLLvlCDRw1GlRQ6wQsE1jkoRRrhqydhPYR5rPv1qrV5c1pOqONj5WjfWZULSDRuKmWYO0LXLaZDA0jFvocxrw1oOdW74KEHKhOY2ZFLZjWximscrnNJDxh2CPXtFHKWXccTnCI4nGpcSwGp1nN2S22O1Sl9JWgDCM2seQ4k7a6NMsjy7Fmtk9pxzYGnDnvRAZrax9eXScWUr7vKuFTisI7dSTyy9jbNE17cBc1wphJYcO0jS1qkLHsxgNfhf6zCzEKjURnrU3reEsRe4Ab2KgOwF32WkEgZnSJFAuTrXah9kEekIBY4/aOBpw1OQAzpxgFL6UPwH1JP3LNszhlglI1BhdVg5ml1Au0Vic7Jwwt1mrsTzycfiovC12hrWmKNp0Wkh2PJxqSNCpyoBkDr5Fw+sLVjIETMOnpES50xYMIpyNrUitTStBXtRS9jlybHif7lfbfB868PaLdaWnRiaRV4J06kNpgLQ0HXWuZGqi9duEkcY5N8rj0a6Jb9qSmXNRE32iPUoQhTjBCEIAEIQgYIQhAiEOQhAApUIQAIQhAEqEIQAFCEIAEIQgCVCEIAChCEAChCE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00" y="-1493838"/>
            <a:ext cx="26670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2" y="1636892"/>
            <a:ext cx="19716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4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190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Musculoskeletal System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Osteoporosis</vt:lpstr>
      <vt:lpstr>2. Fractures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win-7</dc:creator>
  <cp:lastModifiedBy>win-7</cp:lastModifiedBy>
  <cp:revision>274</cp:revision>
  <dcterms:created xsi:type="dcterms:W3CDTF">2006-08-16T00:00:00Z</dcterms:created>
  <dcterms:modified xsi:type="dcterms:W3CDTF">2014-11-02T03:56:20Z</dcterms:modified>
</cp:coreProperties>
</file>