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32" r:id="rId1"/>
  </p:sldMasterIdLst>
  <p:notesMasterIdLst>
    <p:notesMasterId r:id="rId54"/>
  </p:notesMasterIdLst>
  <p:sldIdLst>
    <p:sldId id="256" r:id="rId2"/>
    <p:sldId id="257" r:id="rId3"/>
    <p:sldId id="258" r:id="rId4"/>
    <p:sldId id="259" r:id="rId5"/>
    <p:sldId id="262" r:id="rId6"/>
    <p:sldId id="260" r:id="rId7"/>
    <p:sldId id="261" r:id="rId8"/>
    <p:sldId id="263" r:id="rId9"/>
    <p:sldId id="264" r:id="rId10"/>
    <p:sldId id="266" r:id="rId11"/>
    <p:sldId id="267" r:id="rId12"/>
    <p:sldId id="268" r:id="rId13"/>
    <p:sldId id="271" r:id="rId14"/>
    <p:sldId id="272" r:id="rId15"/>
    <p:sldId id="273" r:id="rId16"/>
    <p:sldId id="274" r:id="rId17"/>
    <p:sldId id="275" r:id="rId18"/>
    <p:sldId id="276" r:id="rId19"/>
    <p:sldId id="277" r:id="rId20"/>
    <p:sldId id="278" r:id="rId21"/>
    <p:sldId id="303" r:id="rId22"/>
    <p:sldId id="307" r:id="rId23"/>
    <p:sldId id="308" r:id="rId24"/>
    <p:sldId id="306" r:id="rId25"/>
    <p:sldId id="302" r:id="rId26"/>
    <p:sldId id="280" r:id="rId27"/>
    <p:sldId id="281" r:id="rId28"/>
    <p:sldId id="282" r:id="rId29"/>
    <p:sldId id="283" r:id="rId30"/>
    <p:sldId id="284" r:id="rId31"/>
    <p:sldId id="285" r:id="rId32"/>
    <p:sldId id="293" r:id="rId33"/>
    <p:sldId id="286" r:id="rId34"/>
    <p:sldId id="299" r:id="rId35"/>
    <p:sldId id="294" r:id="rId36"/>
    <p:sldId id="295" r:id="rId37"/>
    <p:sldId id="296" r:id="rId38"/>
    <p:sldId id="297" r:id="rId39"/>
    <p:sldId id="304" r:id="rId40"/>
    <p:sldId id="305" r:id="rId41"/>
    <p:sldId id="300" r:id="rId42"/>
    <p:sldId id="298" r:id="rId43"/>
    <p:sldId id="301" r:id="rId44"/>
    <p:sldId id="287" r:id="rId45"/>
    <p:sldId id="289" r:id="rId46"/>
    <p:sldId id="288" r:id="rId47"/>
    <p:sldId id="291" r:id="rId48"/>
    <p:sldId id="292" r:id="rId49"/>
    <p:sldId id="290" r:id="rId50"/>
    <p:sldId id="309" r:id="rId51"/>
    <p:sldId id="310" r:id="rId52"/>
    <p:sldId id="311" r:id="rId5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24C36"/>
    <a:srgbClr val="F67B16"/>
    <a:srgbClr val="C8BA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074" autoAdjust="0"/>
    <p:restoredTop sz="94660"/>
  </p:normalViewPr>
  <p:slideViewPr>
    <p:cSldViewPr snapToGrid="0">
      <p:cViewPr varScale="1">
        <p:scale>
          <a:sx n="81" d="100"/>
          <a:sy n="81" d="100"/>
        </p:scale>
        <p:origin x="336" y="9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E03F4B2-B25B-42B0-8772-50D728024D96}" type="datetimeFigureOut">
              <a:rPr lang="en-US" smtClean="0"/>
              <a:t>10/30/2014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85148C3-28D4-44A8-B0F3-A056826E0F2F}" type="slidenum">
              <a:rPr lang="en-US" smtClean="0"/>
              <a:t>‹#›</a:t>
            </a:fld>
            <a:endParaRPr lang="en-US"/>
          </a:p>
        </p:txBody>
      </p:sp>
    </p:spTree>
    <p:extLst>
      <p:ext uri="{BB962C8B-B14F-4D97-AF65-F5344CB8AC3E}">
        <p14:creationId xmlns:p14="http://schemas.microsoft.com/office/powerpoint/2010/main" val="218917717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We all kno</a:t>
            </a:r>
            <a:r>
              <a:rPr lang="en-US" baseline="0" dirty="0" smtClean="0"/>
              <a:t>w what an organelle is: </a:t>
            </a:r>
            <a:r>
              <a:rPr lang="en-US" baseline="0" dirty="0" err="1" smtClean="0"/>
              <a:t>theres</a:t>
            </a:r>
            <a:r>
              <a:rPr lang="en-US" baseline="0" dirty="0" smtClean="0"/>
              <a:t> the nucleus, the nucleolus, the rough ER, the sooth ER, </a:t>
            </a:r>
            <a:r>
              <a:rPr lang="en-US" baseline="0" dirty="0" err="1" smtClean="0"/>
              <a:t>golgi</a:t>
            </a:r>
            <a:r>
              <a:rPr lang="en-US" baseline="0" dirty="0" smtClean="0"/>
              <a:t>, mitochondria, vesicles</a:t>
            </a:r>
            <a:endParaRPr lang="en-US" dirty="0" smtClean="0"/>
          </a:p>
          <a:p>
            <a:r>
              <a:rPr lang="en-US" dirty="0" smtClean="0"/>
              <a:t>The cell body is the command</a:t>
            </a:r>
            <a:r>
              <a:rPr lang="en-US" baseline="0" dirty="0" smtClean="0"/>
              <a:t> center (the central location) of  a neuron</a:t>
            </a:r>
            <a:endParaRPr lang="en-US" dirty="0"/>
          </a:p>
        </p:txBody>
      </p:sp>
      <p:sp>
        <p:nvSpPr>
          <p:cNvPr id="4" name="Slide Number Placeholder 3"/>
          <p:cNvSpPr>
            <a:spLocks noGrp="1"/>
          </p:cNvSpPr>
          <p:nvPr>
            <p:ph type="sldNum" sz="quarter" idx="10"/>
          </p:nvPr>
        </p:nvSpPr>
        <p:spPr/>
        <p:txBody>
          <a:bodyPr/>
          <a:lstStyle/>
          <a:p>
            <a:fld id="{785148C3-28D4-44A8-B0F3-A056826E0F2F}" type="slidenum">
              <a:rPr lang="en-US" smtClean="0"/>
              <a:t>7</a:t>
            </a:fld>
            <a:endParaRPr lang="en-US"/>
          </a:p>
        </p:txBody>
      </p:sp>
    </p:spTree>
    <p:extLst>
      <p:ext uri="{BB962C8B-B14F-4D97-AF65-F5344CB8AC3E}">
        <p14:creationId xmlns:p14="http://schemas.microsoft.com/office/powerpoint/2010/main" val="211316831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228600">
              <a:buAutoNum type="alphaLcPeriod"/>
            </a:pPr>
            <a:r>
              <a:rPr lang="en-US" dirty="0" smtClean="0"/>
              <a:t>Corpus </a:t>
            </a:r>
            <a:r>
              <a:rPr lang="en-US" dirty="0" err="1" smtClean="0"/>
              <a:t>collosum</a:t>
            </a:r>
            <a:r>
              <a:rPr lang="en-US" baseline="0" dirty="0" smtClean="0"/>
              <a:t> is the bridge between the hemispheres. Allows communication between left and right side</a:t>
            </a:r>
          </a:p>
          <a:p>
            <a:pPr marL="228600" indent="-228600">
              <a:buAutoNum type="alphaLcPeriod"/>
            </a:pPr>
            <a:endParaRPr lang="en-US" baseline="0" dirty="0" smtClean="0"/>
          </a:p>
          <a:p>
            <a:endParaRPr lang="en-US" dirty="0"/>
          </a:p>
        </p:txBody>
      </p:sp>
      <p:sp>
        <p:nvSpPr>
          <p:cNvPr id="4" name="Slide Number Placeholder 3"/>
          <p:cNvSpPr>
            <a:spLocks noGrp="1"/>
          </p:cNvSpPr>
          <p:nvPr>
            <p:ph type="sldNum" sz="quarter" idx="10"/>
          </p:nvPr>
        </p:nvSpPr>
        <p:spPr/>
        <p:txBody>
          <a:bodyPr/>
          <a:lstStyle/>
          <a:p>
            <a:fld id="{785148C3-28D4-44A8-B0F3-A056826E0F2F}" type="slidenum">
              <a:rPr lang="en-US" smtClean="0"/>
              <a:t>37</a:t>
            </a:fld>
            <a:endParaRPr lang="en-US"/>
          </a:p>
        </p:txBody>
      </p:sp>
    </p:spTree>
    <p:extLst>
      <p:ext uri="{BB962C8B-B14F-4D97-AF65-F5344CB8AC3E}">
        <p14:creationId xmlns:p14="http://schemas.microsoft.com/office/powerpoint/2010/main" val="414654841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Sensory cortex has</a:t>
            </a:r>
            <a:r>
              <a:rPr lang="en-US" baseline="0" dirty="0" smtClean="0"/>
              <a:t> crossed passages.. Left side of cortex in charge of right side of body and vice versa</a:t>
            </a:r>
            <a:endParaRPr lang="en-US" dirty="0"/>
          </a:p>
        </p:txBody>
      </p:sp>
      <p:sp>
        <p:nvSpPr>
          <p:cNvPr id="4" name="Slide Number Placeholder 3"/>
          <p:cNvSpPr>
            <a:spLocks noGrp="1"/>
          </p:cNvSpPr>
          <p:nvPr>
            <p:ph type="sldNum" sz="quarter" idx="10"/>
          </p:nvPr>
        </p:nvSpPr>
        <p:spPr/>
        <p:txBody>
          <a:bodyPr/>
          <a:lstStyle/>
          <a:p>
            <a:fld id="{785148C3-28D4-44A8-B0F3-A056826E0F2F}" type="slidenum">
              <a:rPr lang="en-US" smtClean="0"/>
              <a:t>38</a:t>
            </a:fld>
            <a:endParaRPr lang="en-US"/>
          </a:p>
        </p:txBody>
      </p:sp>
    </p:spTree>
    <p:extLst>
      <p:ext uri="{BB962C8B-B14F-4D97-AF65-F5344CB8AC3E}">
        <p14:creationId xmlns:p14="http://schemas.microsoft.com/office/powerpoint/2010/main" val="336917742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Each of the 2 systems sympathetic and parasympathetic uses two neurons:</a:t>
            </a:r>
          </a:p>
          <a:p>
            <a:pPr marL="228600" indent="-228600">
              <a:buAutoNum type="arabicPeriod"/>
            </a:pPr>
            <a:r>
              <a:rPr lang="en-US" baseline="0" dirty="0" smtClean="0"/>
              <a:t>Preganglionic neuron: comes from the central nervous system “the brain” and connects to a postganglionic one</a:t>
            </a:r>
          </a:p>
          <a:p>
            <a:pPr marL="228600" indent="-228600">
              <a:buAutoNum type="arabicPeriod"/>
            </a:pPr>
            <a:r>
              <a:rPr lang="en-US" baseline="0" dirty="0" smtClean="0"/>
              <a:t>Post ganglionic neuron: midway neuron that connects to a specific organ</a:t>
            </a:r>
            <a:endParaRPr lang="en-US" dirty="0"/>
          </a:p>
        </p:txBody>
      </p:sp>
      <p:sp>
        <p:nvSpPr>
          <p:cNvPr id="4" name="Slide Number Placeholder 3"/>
          <p:cNvSpPr>
            <a:spLocks noGrp="1"/>
          </p:cNvSpPr>
          <p:nvPr>
            <p:ph type="sldNum" sz="quarter" idx="10"/>
          </p:nvPr>
        </p:nvSpPr>
        <p:spPr/>
        <p:txBody>
          <a:bodyPr/>
          <a:lstStyle/>
          <a:p>
            <a:fld id="{785148C3-28D4-44A8-B0F3-A056826E0F2F}" type="slidenum">
              <a:rPr lang="en-US" smtClean="0"/>
              <a:t>46</a:t>
            </a:fld>
            <a:endParaRPr lang="en-US"/>
          </a:p>
        </p:txBody>
      </p:sp>
    </p:spTree>
    <p:extLst>
      <p:ext uri="{BB962C8B-B14F-4D97-AF65-F5344CB8AC3E}">
        <p14:creationId xmlns:p14="http://schemas.microsoft.com/office/powerpoint/2010/main" val="279519568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Nerves of parasympathetic</a:t>
            </a:r>
            <a:r>
              <a:rPr lang="en-US" baseline="0" dirty="0" smtClean="0"/>
              <a:t> nervous system are found in the thoracolumbar area</a:t>
            </a:r>
            <a:endParaRPr lang="en-US" dirty="0"/>
          </a:p>
        </p:txBody>
      </p:sp>
      <p:sp>
        <p:nvSpPr>
          <p:cNvPr id="4" name="Slide Number Placeholder 3"/>
          <p:cNvSpPr>
            <a:spLocks noGrp="1"/>
          </p:cNvSpPr>
          <p:nvPr>
            <p:ph type="sldNum" sz="quarter" idx="10"/>
          </p:nvPr>
        </p:nvSpPr>
        <p:spPr/>
        <p:txBody>
          <a:bodyPr/>
          <a:lstStyle/>
          <a:p>
            <a:fld id="{785148C3-28D4-44A8-B0F3-A056826E0F2F}" type="slidenum">
              <a:rPr lang="en-US" smtClean="0"/>
              <a:t>47</a:t>
            </a:fld>
            <a:endParaRPr lang="en-US"/>
          </a:p>
        </p:txBody>
      </p:sp>
    </p:spTree>
    <p:extLst>
      <p:ext uri="{BB962C8B-B14F-4D97-AF65-F5344CB8AC3E}">
        <p14:creationId xmlns:p14="http://schemas.microsoft.com/office/powerpoint/2010/main" val="344256337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Nerves are in the cranial and sacral areas&gt;&gt;</a:t>
            </a:r>
            <a:endParaRPr lang="en-US" dirty="0"/>
          </a:p>
        </p:txBody>
      </p:sp>
      <p:sp>
        <p:nvSpPr>
          <p:cNvPr id="4" name="Slide Number Placeholder 3"/>
          <p:cNvSpPr>
            <a:spLocks noGrp="1"/>
          </p:cNvSpPr>
          <p:nvPr>
            <p:ph type="sldNum" sz="quarter" idx="10"/>
          </p:nvPr>
        </p:nvSpPr>
        <p:spPr/>
        <p:txBody>
          <a:bodyPr/>
          <a:lstStyle/>
          <a:p>
            <a:fld id="{785148C3-28D4-44A8-B0F3-A056826E0F2F}" type="slidenum">
              <a:rPr lang="en-US" smtClean="0"/>
              <a:t>48</a:t>
            </a:fld>
            <a:endParaRPr lang="en-US"/>
          </a:p>
        </p:txBody>
      </p:sp>
    </p:spTree>
    <p:extLst>
      <p:ext uri="{BB962C8B-B14F-4D97-AF65-F5344CB8AC3E}">
        <p14:creationId xmlns:p14="http://schemas.microsoft.com/office/powerpoint/2010/main" val="40295728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Nissl</a:t>
            </a:r>
            <a:r>
              <a:rPr lang="en-US" dirty="0" smtClean="0"/>
              <a:t> bodies:</a:t>
            </a:r>
          </a:p>
          <a:p>
            <a:r>
              <a:rPr lang="en-US" dirty="0" smtClean="0"/>
              <a:t>Only found in neurons</a:t>
            </a:r>
          </a:p>
          <a:p>
            <a:r>
              <a:rPr lang="en-US" dirty="0" smtClean="0"/>
              <a:t> Clusters or dense areas of rough ER in the cell body</a:t>
            </a:r>
            <a:endParaRPr lang="en-US" dirty="0"/>
          </a:p>
        </p:txBody>
      </p:sp>
      <p:sp>
        <p:nvSpPr>
          <p:cNvPr id="4" name="Slide Number Placeholder 3"/>
          <p:cNvSpPr>
            <a:spLocks noGrp="1"/>
          </p:cNvSpPr>
          <p:nvPr>
            <p:ph type="sldNum" sz="quarter" idx="10"/>
          </p:nvPr>
        </p:nvSpPr>
        <p:spPr/>
        <p:txBody>
          <a:bodyPr/>
          <a:lstStyle/>
          <a:p>
            <a:fld id="{785148C3-28D4-44A8-B0F3-A056826E0F2F}" type="slidenum">
              <a:rPr lang="en-US" smtClean="0"/>
              <a:t>8</a:t>
            </a:fld>
            <a:endParaRPr lang="en-US"/>
          </a:p>
        </p:txBody>
      </p:sp>
    </p:spTree>
    <p:extLst>
      <p:ext uri="{BB962C8B-B14F-4D97-AF65-F5344CB8AC3E}">
        <p14:creationId xmlns:p14="http://schemas.microsoft.com/office/powerpoint/2010/main" val="227430619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If you look at a microscopic</a:t>
            </a:r>
            <a:r>
              <a:rPr lang="en-US" baseline="0" dirty="0" smtClean="0"/>
              <a:t> slide of a neuron and see little dense or dark areas in the cell body.. You know that you’re looking at a neuron</a:t>
            </a:r>
            <a:endParaRPr lang="en-US" dirty="0"/>
          </a:p>
        </p:txBody>
      </p:sp>
      <p:sp>
        <p:nvSpPr>
          <p:cNvPr id="4" name="Slide Number Placeholder 3"/>
          <p:cNvSpPr>
            <a:spLocks noGrp="1"/>
          </p:cNvSpPr>
          <p:nvPr>
            <p:ph type="sldNum" sz="quarter" idx="10"/>
          </p:nvPr>
        </p:nvSpPr>
        <p:spPr/>
        <p:txBody>
          <a:bodyPr/>
          <a:lstStyle/>
          <a:p>
            <a:fld id="{785148C3-28D4-44A8-B0F3-A056826E0F2F}" type="slidenum">
              <a:rPr lang="en-US" smtClean="0"/>
              <a:t>9</a:t>
            </a:fld>
            <a:endParaRPr lang="en-US"/>
          </a:p>
        </p:txBody>
      </p:sp>
    </p:spTree>
    <p:extLst>
      <p:ext uri="{BB962C8B-B14F-4D97-AF65-F5344CB8AC3E}">
        <p14:creationId xmlns:p14="http://schemas.microsoft.com/office/powerpoint/2010/main" val="40015481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Projections that come off of the cell body</a:t>
            </a:r>
          </a:p>
          <a:p>
            <a:r>
              <a:rPr lang="en-US" dirty="0" smtClean="0"/>
              <a:t>Receive signals and pass them to rest of nerve cell (they are out there waiting for information to come to</a:t>
            </a:r>
            <a:r>
              <a:rPr lang="en-US" baseline="0" dirty="0" smtClean="0"/>
              <a:t> them)</a:t>
            </a:r>
            <a:endParaRPr lang="en-US" dirty="0"/>
          </a:p>
        </p:txBody>
      </p:sp>
      <p:sp>
        <p:nvSpPr>
          <p:cNvPr id="4" name="Slide Number Placeholder 3"/>
          <p:cNvSpPr>
            <a:spLocks noGrp="1"/>
          </p:cNvSpPr>
          <p:nvPr>
            <p:ph type="sldNum" sz="quarter" idx="10"/>
          </p:nvPr>
        </p:nvSpPr>
        <p:spPr/>
        <p:txBody>
          <a:bodyPr/>
          <a:lstStyle/>
          <a:p>
            <a:fld id="{785148C3-28D4-44A8-B0F3-A056826E0F2F}" type="slidenum">
              <a:rPr lang="en-US" smtClean="0"/>
              <a:t>10</a:t>
            </a:fld>
            <a:endParaRPr lang="en-US"/>
          </a:p>
        </p:txBody>
      </p:sp>
    </p:spTree>
    <p:extLst>
      <p:ext uri="{BB962C8B-B14F-4D97-AF65-F5344CB8AC3E}">
        <p14:creationId xmlns:p14="http://schemas.microsoft.com/office/powerpoint/2010/main" val="3579144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dendrite</a:t>
            </a:r>
            <a:r>
              <a:rPr lang="en-US" baseline="0" dirty="0" smtClean="0"/>
              <a:t> receives information and passes it down the axon to wherever it needs to go next</a:t>
            </a:r>
          </a:p>
          <a:p>
            <a:r>
              <a:rPr lang="en-US" baseline="0" dirty="0" smtClean="0"/>
              <a:t>Axons can stretch for very long distances. They can go from your head all the way down to your feet.</a:t>
            </a:r>
            <a:endParaRPr lang="en-US" dirty="0"/>
          </a:p>
        </p:txBody>
      </p:sp>
      <p:sp>
        <p:nvSpPr>
          <p:cNvPr id="4" name="Slide Number Placeholder 3"/>
          <p:cNvSpPr>
            <a:spLocks noGrp="1"/>
          </p:cNvSpPr>
          <p:nvPr>
            <p:ph type="sldNum" sz="quarter" idx="10"/>
          </p:nvPr>
        </p:nvSpPr>
        <p:spPr/>
        <p:txBody>
          <a:bodyPr/>
          <a:lstStyle/>
          <a:p>
            <a:fld id="{785148C3-28D4-44A8-B0F3-A056826E0F2F}" type="slidenum">
              <a:rPr lang="en-US" smtClean="0"/>
              <a:t>11</a:t>
            </a:fld>
            <a:endParaRPr lang="en-US"/>
          </a:p>
        </p:txBody>
      </p:sp>
    </p:spTree>
    <p:extLst>
      <p:ext uri="{BB962C8B-B14F-4D97-AF65-F5344CB8AC3E}">
        <p14:creationId xmlns:p14="http://schemas.microsoft.com/office/powerpoint/2010/main" val="77018129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Axonal transport:</a:t>
            </a:r>
          </a:p>
          <a:p>
            <a:r>
              <a:rPr lang="en-US" dirty="0" smtClean="0"/>
              <a:t>We have to be able</a:t>
            </a:r>
            <a:r>
              <a:rPr lang="en-US" baseline="0" dirty="0" smtClean="0"/>
              <a:t> to move substances along the axon</a:t>
            </a:r>
          </a:p>
          <a:p>
            <a:r>
              <a:rPr lang="en-US" baseline="0" dirty="0" smtClean="0"/>
              <a:t>We can have either fast or slow.. Materials can either move upward or inward</a:t>
            </a:r>
            <a:endParaRPr lang="en-US" dirty="0"/>
          </a:p>
        </p:txBody>
      </p:sp>
      <p:sp>
        <p:nvSpPr>
          <p:cNvPr id="4" name="Slide Number Placeholder 3"/>
          <p:cNvSpPr>
            <a:spLocks noGrp="1"/>
          </p:cNvSpPr>
          <p:nvPr>
            <p:ph type="sldNum" sz="quarter" idx="10"/>
          </p:nvPr>
        </p:nvSpPr>
        <p:spPr/>
        <p:txBody>
          <a:bodyPr/>
          <a:lstStyle/>
          <a:p>
            <a:fld id="{785148C3-28D4-44A8-B0F3-A056826E0F2F}" type="slidenum">
              <a:rPr lang="en-US" smtClean="0"/>
              <a:t>12</a:t>
            </a:fld>
            <a:endParaRPr lang="en-US"/>
          </a:p>
        </p:txBody>
      </p:sp>
    </p:spTree>
    <p:extLst>
      <p:ext uri="{BB962C8B-B14F-4D97-AF65-F5344CB8AC3E}">
        <p14:creationId xmlns:p14="http://schemas.microsoft.com/office/powerpoint/2010/main" val="98959024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One process extends from the cell body then branches off into 2 axons.</a:t>
            </a:r>
            <a:r>
              <a:rPr lang="en-US" baseline="0" dirty="0" smtClean="0"/>
              <a:t> The branches are axons !not! Dendrites. One axon extends to the periphery and one extends into the center. One axon picks up sensation with sensory receptors and the other branch carries the sensation to the spinal cord and the brain.</a:t>
            </a:r>
            <a:endParaRPr lang="en-US" dirty="0"/>
          </a:p>
        </p:txBody>
      </p:sp>
      <p:sp>
        <p:nvSpPr>
          <p:cNvPr id="4" name="Slide Number Placeholder 3"/>
          <p:cNvSpPr>
            <a:spLocks noGrp="1"/>
          </p:cNvSpPr>
          <p:nvPr>
            <p:ph type="sldNum" sz="quarter" idx="10"/>
          </p:nvPr>
        </p:nvSpPr>
        <p:spPr/>
        <p:txBody>
          <a:bodyPr/>
          <a:lstStyle/>
          <a:p>
            <a:fld id="{785148C3-28D4-44A8-B0F3-A056826E0F2F}" type="slidenum">
              <a:rPr lang="en-US" smtClean="0"/>
              <a:t>15</a:t>
            </a:fld>
            <a:endParaRPr lang="en-US"/>
          </a:p>
        </p:txBody>
      </p:sp>
    </p:spTree>
    <p:extLst>
      <p:ext uri="{BB962C8B-B14F-4D97-AF65-F5344CB8AC3E}">
        <p14:creationId xmlns:p14="http://schemas.microsoft.com/office/powerpoint/2010/main" val="6819561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Blood</a:t>
            </a:r>
            <a:r>
              <a:rPr lang="en-US" baseline="0" dirty="0" smtClean="0"/>
              <a:t> brain barrier is a barrier between the blood and the brain. It keeps things that are circulating in the blood from getting into our brain</a:t>
            </a:r>
            <a:endParaRPr lang="en-US" dirty="0"/>
          </a:p>
        </p:txBody>
      </p:sp>
      <p:sp>
        <p:nvSpPr>
          <p:cNvPr id="4" name="Slide Number Placeholder 3"/>
          <p:cNvSpPr>
            <a:spLocks noGrp="1"/>
          </p:cNvSpPr>
          <p:nvPr>
            <p:ph type="sldNum" sz="quarter" idx="10"/>
          </p:nvPr>
        </p:nvSpPr>
        <p:spPr/>
        <p:txBody>
          <a:bodyPr/>
          <a:lstStyle/>
          <a:p>
            <a:fld id="{785148C3-28D4-44A8-B0F3-A056826E0F2F}" type="slidenum">
              <a:rPr lang="en-US" smtClean="0"/>
              <a:t>28</a:t>
            </a:fld>
            <a:endParaRPr lang="en-US"/>
          </a:p>
        </p:txBody>
      </p:sp>
    </p:spTree>
    <p:extLst>
      <p:ext uri="{BB962C8B-B14F-4D97-AF65-F5344CB8AC3E}">
        <p14:creationId xmlns:p14="http://schemas.microsoft.com/office/powerpoint/2010/main" val="309286819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Left side: </a:t>
            </a:r>
            <a:r>
              <a:rPr lang="en-US" dirty="0" err="1" smtClean="0"/>
              <a:t>analytic,rational</a:t>
            </a:r>
            <a:r>
              <a:rPr lang="en-US" dirty="0" smtClean="0"/>
              <a:t>, mathematical, logical</a:t>
            </a:r>
          </a:p>
          <a:p>
            <a:r>
              <a:rPr lang="en-US" dirty="0" smtClean="0"/>
              <a:t>Right side: art appreciation, imagination, creativity</a:t>
            </a:r>
          </a:p>
          <a:p>
            <a:r>
              <a:rPr lang="en-US" dirty="0" smtClean="0"/>
              <a:t>Sensory information:</a:t>
            </a:r>
            <a:r>
              <a:rPr lang="en-US" baseline="0" dirty="0" smtClean="0"/>
              <a:t> feel hot, cold, pain …etc.</a:t>
            </a:r>
            <a:endParaRPr lang="en-US" dirty="0"/>
          </a:p>
        </p:txBody>
      </p:sp>
      <p:sp>
        <p:nvSpPr>
          <p:cNvPr id="4" name="Slide Number Placeholder 3"/>
          <p:cNvSpPr>
            <a:spLocks noGrp="1"/>
          </p:cNvSpPr>
          <p:nvPr>
            <p:ph type="sldNum" sz="quarter" idx="10"/>
          </p:nvPr>
        </p:nvSpPr>
        <p:spPr/>
        <p:txBody>
          <a:bodyPr/>
          <a:lstStyle/>
          <a:p>
            <a:fld id="{785148C3-28D4-44A8-B0F3-A056826E0F2F}" type="slidenum">
              <a:rPr lang="en-US" smtClean="0"/>
              <a:t>36</a:t>
            </a:fld>
            <a:endParaRPr lang="en-US"/>
          </a:p>
        </p:txBody>
      </p:sp>
    </p:spTree>
    <p:extLst>
      <p:ext uri="{BB962C8B-B14F-4D97-AF65-F5344CB8AC3E}">
        <p14:creationId xmlns:p14="http://schemas.microsoft.com/office/powerpoint/2010/main" val="170796160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209800" y="4464028"/>
            <a:ext cx="9144000" cy="1641490"/>
          </a:xfrm>
        </p:spPr>
        <p:txBody>
          <a:bodyPr wrap="none" anchor="t">
            <a:normAutofit/>
          </a:bodyPr>
          <a:lstStyle>
            <a:lvl1pPr algn="r">
              <a:defRPr sz="9600" b="0" spc="-300">
                <a:gradFill flip="none" rotWithShape="1">
                  <a:gsLst>
                    <a:gs pos="32000">
                      <a:schemeClr val="tx1">
                        <a:lumMod val="89000"/>
                      </a:schemeClr>
                    </a:gs>
                    <a:gs pos="0">
                      <a:schemeClr val="bg1">
                        <a:lumMod val="41000"/>
                        <a:lumOff val="59000"/>
                      </a:schemeClr>
                    </a:gs>
                    <a:gs pos="100000">
                      <a:schemeClr val="tx2">
                        <a:lumMod val="0"/>
                        <a:lumOff val="100000"/>
                      </a:schemeClr>
                    </a:gs>
                  </a:gsLst>
                  <a:lin ang="8100000" scaled="1"/>
                  <a:tileRect/>
                </a:gradFill>
                <a:effectLst>
                  <a:outerShdw blurRad="469900" dist="342900" dir="5400000" sy="-20000" rotWithShape="0">
                    <a:prstClr val="black">
                      <a:alpha val="66000"/>
                    </a:prstClr>
                  </a:outerShdw>
                </a:effectLst>
                <a:latin typeface="+mj-lt"/>
              </a:defRPr>
            </a:lvl1pPr>
          </a:lstStyle>
          <a:p>
            <a:r>
              <a:rPr lang="en-US" smtClean="0"/>
              <a:t>Click to edit Master title style</a:t>
            </a:r>
            <a:endParaRPr lang="en-US" dirty="0"/>
          </a:p>
        </p:txBody>
      </p:sp>
      <p:sp>
        <p:nvSpPr>
          <p:cNvPr id="3" name="Subtitle 2"/>
          <p:cNvSpPr>
            <a:spLocks noGrp="1"/>
          </p:cNvSpPr>
          <p:nvPr>
            <p:ph type="subTitle" idx="1"/>
          </p:nvPr>
        </p:nvSpPr>
        <p:spPr>
          <a:xfrm>
            <a:off x="2209799" y="3694375"/>
            <a:ext cx="9144000" cy="754025"/>
          </a:xfrm>
        </p:spPr>
        <p:txBody>
          <a:bodyPr anchor="b">
            <a:normAutofit/>
          </a:bodyPr>
          <a:lstStyle>
            <a:lvl1pPr marL="0" indent="0" algn="r">
              <a:buNone/>
              <a:defRPr sz="3200" b="0">
                <a:gradFill flip="none" rotWithShape="1">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tileRect/>
                </a:gradFill>
                <a:latin typeface="+mj-l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dirty="0"/>
          </a:p>
        </p:txBody>
      </p:sp>
      <p:sp>
        <p:nvSpPr>
          <p:cNvPr id="7" name="Date Placeholder 6"/>
          <p:cNvSpPr>
            <a:spLocks noGrp="1"/>
          </p:cNvSpPr>
          <p:nvPr>
            <p:ph type="dt" sz="half" idx="10"/>
          </p:nvPr>
        </p:nvSpPr>
        <p:spPr/>
        <p:txBody>
          <a:bodyPr/>
          <a:lstStyle/>
          <a:p>
            <a:fld id="{FCD393F2-BC8E-4193-A121-B14A31C0CF1C}" type="datetimeFigureOut">
              <a:rPr lang="en-US" smtClean="0"/>
              <a:t>10/30/2014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645B30BC-AA68-4518-88FF-F6EA3C0E37A6}" type="slidenum">
              <a:rPr lang="en-US" smtClean="0"/>
              <a:t>‹#›</a:t>
            </a:fld>
            <a:endParaRPr lang="en-US"/>
          </a:p>
        </p:txBody>
      </p:sp>
    </p:spTree>
    <p:extLst>
      <p:ext uri="{BB962C8B-B14F-4D97-AF65-F5344CB8AC3E}">
        <p14:creationId xmlns:p14="http://schemas.microsoft.com/office/powerpoint/2010/main" val="21015181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367160"/>
            <a:ext cx="10515600" cy="819355"/>
          </a:xfrm>
        </p:spPr>
        <p:txBody>
          <a:bodyPr anchor="b"/>
          <a:lstStyle>
            <a:lvl1pPr>
              <a:defRPr sz="32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839788" y="987425"/>
            <a:ext cx="10515600" cy="337973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839788" y="5186516"/>
            <a:ext cx="10514012" cy="682472"/>
          </a:xfrm>
        </p:spPr>
        <p:txBody>
          <a:bodyPr/>
          <a:lstStyle>
            <a:lvl1pPr marL="0" indent="0">
              <a:buNone/>
              <a:defRPr sz="1600">
                <a:gradFill>
                  <a:gsLst>
                    <a:gs pos="15000">
                      <a:schemeClr val="tx2"/>
                    </a:gs>
                    <a:gs pos="73000">
                      <a:schemeClr val="tx2">
                        <a:lumMod val="60000"/>
                        <a:lumOff val="40000"/>
                      </a:schemeClr>
                    </a:gs>
                    <a:gs pos="0">
                      <a:schemeClr val="tx1"/>
                    </a:gs>
                    <a:gs pos="100000">
                      <a:schemeClr val="tx2">
                        <a:lumMod val="0"/>
                        <a:lumOff val="100000"/>
                      </a:schemeClr>
                    </a:gs>
                  </a:gsLst>
                  <a:lin ang="16200000" scaled="1"/>
                </a:gra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CD393F2-BC8E-4193-A121-B14A31C0CF1C}" type="datetimeFigureOut">
              <a:rPr lang="en-US" smtClean="0"/>
              <a:t>10/30/2014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45B30BC-AA68-4518-88FF-F6EA3C0E37A6}" type="slidenum">
              <a:rPr lang="en-US" smtClean="0"/>
              <a:t>‹#›</a:t>
            </a:fld>
            <a:endParaRPr lang="en-US"/>
          </a:p>
        </p:txBody>
      </p:sp>
    </p:spTree>
    <p:extLst>
      <p:ext uri="{BB962C8B-B14F-4D97-AF65-F5344CB8AC3E}">
        <p14:creationId xmlns:p14="http://schemas.microsoft.com/office/powerpoint/2010/main" val="164632486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3534344"/>
          </a:xfrm>
        </p:spPr>
        <p:txBody>
          <a:bodyPr anchor="ctr"/>
          <a:lstStyle>
            <a:lvl1pPr>
              <a:defRPr sz="3200"/>
            </a:lvl1pPr>
          </a:lstStyle>
          <a:p>
            <a:r>
              <a:rPr lang="en-US" smtClean="0"/>
              <a:t>Click to edit Master title style</a:t>
            </a:r>
            <a:endParaRPr lang="en-US" dirty="0"/>
          </a:p>
        </p:txBody>
      </p:sp>
      <p:sp>
        <p:nvSpPr>
          <p:cNvPr id="4" name="Text Placeholder 3"/>
          <p:cNvSpPr>
            <a:spLocks noGrp="1"/>
          </p:cNvSpPr>
          <p:nvPr>
            <p:ph type="body" sz="half" idx="2"/>
          </p:nvPr>
        </p:nvSpPr>
        <p:spPr>
          <a:xfrm>
            <a:off x="839788" y="4489399"/>
            <a:ext cx="10514012" cy="1501826"/>
          </a:xfrm>
        </p:spPr>
        <p:txBody>
          <a:bodyPr anchor="ct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CD393F2-BC8E-4193-A121-B14A31C0CF1C}" type="datetimeFigureOut">
              <a:rPr lang="en-US" smtClean="0"/>
              <a:t>10/30/2014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45B30BC-AA68-4518-88FF-F6EA3C0E37A6}" type="slidenum">
              <a:rPr lang="en-US" smtClean="0"/>
              <a:t>‹#›</a:t>
            </a:fld>
            <a:endParaRPr lang="en-US"/>
          </a:p>
        </p:txBody>
      </p:sp>
    </p:spTree>
    <p:extLst>
      <p:ext uri="{BB962C8B-B14F-4D97-AF65-F5344CB8AC3E}">
        <p14:creationId xmlns:p14="http://schemas.microsoft.com/office/powerpoint/2010/main" val="397631426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446212" y="365125"/>
            <a:ext cx="9302752" cy="2992904"/>
          </a:xfrm>
        </p:spPr>
        <p:txBody>
          <a:bodyPr anchor="ctr"/>
          <a:lstStyle>
            <a:lvl1pPr>
              <a:defRPr sz="4400"/>
            </a:lvl1pPr>
          </a:lstStyle>
          <a:p>
            <a:r>
              <a:rPr lang="en-US" smtClean="0"/>
              <a:t>Click to edit Master title style</a:t>
            </a:r>
            <a:endParaRPr lang="en-US" dirty="0"/>
          </a:p>
        </p:txBody>
      </p:sp>
      <p:sp>
        <p:nvSpPr>
          <p:cNvPr id="12" name="Text Placeholder 3"/>
          <p:cNvSpPr>
            <a:spLocks noGrp="1"/>
          </p:cNvSpPr>
          <p:nvPr>
            <p:ph type="body" sz="half" idx="13"/>
          </p:nvPr>
        </p:nvSpPr>
        <p:spPr>
          <a:xfrm>
            <a:off x="1720644" y="3365557"/>
            <a:ext cx="8752299" cy="548968"/>
          </a:xfrm>
        </p:spPr>
        <p:txBody>
          <a:bodyPr anchor="t">
            <a:normAutofit/>
          </a:bodyPr>
          <a:lstStyle>
            <a:lvl1pPr marL="0" indent="0">
              <a:buNone/>
              <a:defRPr sz="14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4" name="Text Placeholder 3"/>
          <p:cNvSpPr>
            <a:spLocks noGrp="1"/>
          </p:cNvSpPr>
          <p:nvPr>
            <p:ph type="body" sz="half" idx="2"/>
          </p:nvPr>
        </p:nvSpPr>
        <p:spPr>
          <a:xfrm>
            <a:off x="838200" y="4501729"/>
            <a:ext cx="10512424" cy="1489496"/>
          </a:xfrm>
        </p:spPr>
        <p:txBody>
          <a:bodyPr anchor="ctr">
            <a:norm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CD393F2-BC8E-4193-A121-B14A31C0CF1C}" type="datetimeFigureOut">
              <a:rPr lang="en-US" smtClean="0"/>
              <a:t>10/30/2014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45B30BC-AA68-4518-88FF-F6EA3C0E37A6}" type="slidenum">
              <a:rPr lang="en-US" smtClean="0"/>
              <a:t>‹#›</a:t>
            </a:fld>
            <a:endParaRPr lang="en-US"/>
          </a:p>
        </p:txBody>
      </p:sp>
      <p:sp>
        <p:nvSpPr>
          <p:cNvPr id="9" name="TextBox 8"/>
          <p:cNvSpPr txBox="1"/>
          <p:nvPr/>
        </p:nvSpPr>
        <p:spPr>
          <a:xfrm>
            <a:off x="1111044" y="786824"/>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tx1"/>
                </a:solidFill>
                <a:effectLst/>
              </a:rPr>
              <a:t>“</a:t>
            </a:r>
          </a:p>
        </p:txBody>
      </p:sp>
      <p:sp>
        <p:nvSpPr>
          <p:cNvPr id="10" name="TextBox 9"/>
          <p:cNvSpPr txBox="1"/>
          <p:nvPr/>
        </p:nvSpPr>
        <p:spPr>
          <a:xfrm>
            <a:off x="10437812" y="2743200"/>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Tree>
    <p:extLst>
      <p:ext uri="{BB962C8B-B14F-4D97-AF65-F5344CB8AC3E}">
        <p14:creationId xmlns:p14="http://schemas.microsoft.com/office/powerpoint/2010/main" val="252607818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839788" y="2326967"/>
            <a:ext cx="10515600" cy="2511835"/>
          </a:xfrm>
        </p:spPr>
        <p:txBody>
          <a:bodyPr anchor="b">
            <a:normAutofit/>
          </a:bodyPr>
          <a:lstStyle>
            <a:lvl1pPr>
              <a:defRPr sz="5400"/>
            </a:lvl1pPr>
          </a:lstStyle>
          <a:p>
            <a:r>
              <a:rPr lang="en-US" smtClean="0"/>
              <a:t>Click to edit Master title style</a:t>
            </a:r>
            <a:endParaRPr lang="en-US" dirty="0"/>
          </a:p>
        </p:txBody>
      </p:sp>
      <p:sp>
        <p:nvSpPr>
          <p:cNvPr id="4" name="Text Placeholder 3"/>
          <p:cNvSpPr>
            <a:spLocks noGrp="1"/>
          </p:cNvSpPr>
          <p:nvPr>
            <p:ph type="body" sz="half" idx="2"/>
          </p:nvPr>
        </p:nvSpPr>
        <p:spPr>
          <a:xfrm>
            <a:off x="839788" y="4850581"/>
            <a:ext cx="10514012" cy="1140644"/>
          </a:xfrm>
        </p:spPr>
        <p:txBody>
          <a:bodyPr anchor="t"/>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CD393F2-BC8E-4193-A121-B14A31C0CF1C}" type="datetimeFigureOut">
              <a:rPr lang="en-US" smtClean="0"/>
              <a:t>10/30/2014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45B30BC-AA68-4518-88FF-F6EA3C0E37A6}" type="slidenum">
              <a:rPr lang="en-US" smtClean="0"/>
              <a:t>‹#›</a:t>
            </a:fld>
            <a:endParaRPr lang="en-US"/>
          </a:p>
        </p:txBody>
      </p:sp>
    </p:spTree>
    <p:extLst>
      <p:ext uri="{BB962C8B-B14F-4D97-AF65-F5344CB8AC3E}">
        <p14:creationId xmlns:p14="http://schemas.microsoft.com/office/powerpoint/2010/main" val="232475935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15" name="Title 1"/>
          <p:cNvSpPr>
            <a:spLocks noGrp="1"/>
          </p:cNvSpPr>
          <p:nvPr>
            <p:ph type="title"/>
          </p:nvPr>
        </p:nvSpPr>
        <p:spPr>
          <a:xfrm>
            <a:off x="838200" y="365125"/>
            <a:ext cx="10515600" cy="1325563"/>
          </a:xfrm>
        </p:spPr>
        <p:txBody>
          <a:bodyPr/>
          <a:lstStyle/>
          <a:p>
            <a:r>
              <a:rPr lang="en-US" smtClean="0"/>
              <a:t>Click to edit Master title style</a:t>
            </a:r>
            <a:endParaRPr lang="en-US" dirty="0"/>
          </a:p>
        </p:txBody>
      </p:sp>
      <p:sp>
        <p:nvSpPr>
          <p:cNvPr id="7" name="Text Placeholder 2"/>
          <p:cNvSpPr>
            <a:spLocks noGrp="1"/>
          </p:cNvSpPr>
          <p:nvPr>
            <p:ph type="body" idx="1"/>
          </p:nvPr>
        </p:nvSpPr>
        <p:spPr>
          <a:xfrm>
            <a:off x="1337282" y="1885950"/>
            <a:ext cx="2946866" cy="576262"/>
          </a:xfrm>
        </p:spPr>
        <p:txBody>
          <a:bodyPr anchor="b">
            <a:noAutofit/>
          </a:bodyPr>
          <a:lstStyle>
            <a:lvl1pPr marL="0" indent="0">
              <a:buNone/>
              <a:defRPr sz="2400" b="0">
                <a:gradFill>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gra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8" name="Text Placeholder 3"/>
          <p:cNvSpPr>
            <a:spLocks noGrp="1"/>
          </p:cNvSpPr>
          <p:nvPr>
            <p:ph type="body" sz="half" idx="15"/>
          </p:nvPr>
        </p:nvSpPr>
        <p:spPr>
          <a:xfrm>
            <a:off x="1356798" y="2571750"/>
            <a:ext cx="2927350"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9" name="Text Placeholder 4"/>
          <p:cNvSpPr>
            <a:spLocks noGrp="1"/>
          </p:cNvSpPr>
          <p:nvPr>
            <p:ph type="body" sz="quarter" idx="3"/>
          </p:nvPr>
        </p:nvSpPr>
        <p:spPr>
          <a:xfrm>
            <a:off x="4587994" y="1885950"/>
            <a:ext cx="2936241" cy="576262"/>
          </a:xfrm>
        </p:spPr>
        <p:txBody>
          <a:bodyPr vert="horz" lIns="91440" tIns="45720" rIns="91440" bIns="45720" rtlCol="0" anchor="b">
            <a:noAutofit/>
          </a:bodyPr>
          <a:lstStyle>
            <a:lvl1pPr>
              <a:buNone/>
              <a:defRPr lang="en-US" sz="2400" b="0">
                <a:gradFill>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gradFill>
              </a:defRPr>
            </a:lvl1pPr>
          </a:lstStyle>
          <a:p>
            <a:pPr marL="0" lvl="0" indent="0">
              <a:buNone/>
            </a:pPr>
            <a:r>
              <a:rPr lang="en-US" smtClean="0"/>
              <a:t>Click to edit Master text styles</a:t>
            </a:r>
          </a:p>
        </p:txBody>
      </p:sp>
      <p:sp>
        <p:nvSpPr>
          <p:cNvPr id="10" name="Text Placeholder 3"/>
          <p:cNvSpPr>
            <a:spLocks noGrp="1"/>
          </p:cNvSpPr>
          <p:nvPr>
            <p:ph type="body" sz="half" idx="16"/>
          </p:nvPr>
        </p:nvSpPr>
        <p:spPr>
          <a:xfrm>
            <a:off x="4577441" y="2571750"/>
            <a:ext cx="2946794"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11" name="Text Placeholder 4"/>
          <p:cNvSpPr>
            <a:spLocks noGrp="1"/>
          </p:cNvSpPr>
          <p:nvPr>
            <p:ph type="body" sz="quarter" idx="13"/>
          </p:nvPr>
        </p:nvSpPr>
        <p:spPr>
          <a:xfrm>
            <a:off x="7829035" y="1885950"/>
            <a:ext cx="2932113" cy="576262"/>
          </a:xfrm>
        </p:spPr>
        <p:txBody>
          <a:bodyPr vert="horz" lIns="91440" tIns="45720" rIns="91440" bIns="45720" rtlCol="0" anchor="b">
            <a:noAutofit/>
          </a:bodyPr>
          <a:lstStyle>
            <a:lvl1pPr>
              <a:buNone/>
              <a:defRPr lang="en-US" sz="2400" b="0" dirty="0">
                <a:gradFill>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gradFill>
              </a:defRPr>
            </a:lvl1pPr>
          </a:lstStyle>
          <a:p>
            <a:pPr marL="0" lvl="0" indent="0">
              <a:buNone/>
            </a:pPr>
            <a:r>
              <a:rPr lang="en-US" smtClean="0"/>
              <a:t>Click to edit Master text styles</a:t>
            </a:r>
          </a:p>
        </p:txBody>
      </p:sp>
      <p:sp>
        <p:nvSpPr>
          <p:cNvPr id="12" name="Text Placeholder 3"/>
          <p:cNvSpPr>
            <a:spLocks noGrp="1"/>
          </p:cNvSpPr>
          <p:nvPr>
            <p:ph type="body" sz="half" idx="17"/>
          </p:nvPr>
        </p:nvSpPr>
        <p:spPr>
          <a:xfrm>
            <a:off x="7829035" y="2571750"/>
            <a:ext cx="2932113"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3" name="Date Placeholder 2"/>
          <p:cNvSpPr>
            <a:spLocks noGrp="1"/>
          </p:cNvSpPr>
          <p:nvPr>
            <p:ph type="dt" sz="half" idx="10"/>
          </p:nvPr>
        </p:nvSpPr>
        <p:spPr/>
        <p:txBody>
          <a:bodyPr/>
          <a:lstStyle/>
          <a:p>
            <a:fld id="{FCD393F2-BC8E-4193-A121-B14A31C0CF1C}" type="datetimeFigureOut">
              <a:rPr lang="en-US" smtClean="0"/>
              <a:t>10/30/2014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645B30BC-AA68-4518-88FF-F6EA3C0E37A6}" type="slidenum">
              <a:rPr lang="en-US" smtClean="0"/>
              <a:t>‹#›</a:t>
            </a:fld>
            <a:endParaRPr lang="en-US"/>
          </a:p>
        </p:txBody>
      </p:sp>
    </p:spTree>
    <p:extLst>
      <p:ext uri="{BB962C8B-B14F-4D97-AF65-F5344CB8AC3E}">
        <p14:creationId xmlns:p14="http://schemas.microsoft.com/office/powerpoint/2010/main" val="246474154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sp>
        <p:nvSpPr>
          <p:cNvPr id="30" name="Title 1"/>
          <p:cNvSpPr>
            <a:spLocks noGrp="1"/>
          </p:cNvSpPr>
          <p:nvPr>
            <p:ph type="title"/>
          </p:nvPr>
        </p:nvSpPr>
        <p:spPr>
          <a:xfrm>
            <a:off x="838200" y="365125"/>
            <a:ext cx="10515600" cy="1325563"/>
          </a:xfrm>
        </p:spPr>
        <p:txBody>
          <a:bodyPr/>
          <a:lstStyle/>
          <a:p>
            <a:r>
              <a:rPr lang="en-US" smtClean="0"/>
              <a:t>Click to edit Master title style</a:t>
            </a:r>
            <a:endParaRPr lang="en-US" dirty="0"/>
          </a:p>
        </p:txBody>
      </p:sp>
      <p:sp>
        <p:nvSpPr>
          <p:cNvPr id="19" name="Text Placeholder 2"/>
          <p:cNvSpPr>
            <a:spLocks noGrp="1"/>
          </p:cNvSpPr>
          <p:nvPr>
            <p:ph type="body" idx="1"/>
          </p:nvPr>
        </p:nvSpPr>
        <p:spPr>
          <a:xfrm>
            <a:off x="1332085" y="4297503"/>
            <a:ext cx="2940050" cy="576262"/>
          </a:xfrm>
        </p:spPr>
        <p:txBody>
          <a:bodyPr anchor="b">
            <a:noAutofit/>
          </a:bodyPr>
          <a:lstStyle>
            <a:lvl1pPr marL="0" indent="0">
              <a:buNone/>
              <a:defRPr sz="2400" b="0">
                <a:gradFill>
                  <a:gsLst>
                    <a:gs pos="34000">
                      <a:schemeClr val="tx1">
                        <a:lumMod val="93000"/>
                      </a:schemeClr>
                    </a:gs>
                    <a:gs pos="0">
                      <a:schemeClr val="bg1">
                        <a:lumMod val="41000"/>
                        <a:lumOff val="59000"/>
                      </a:schemeClr>
                    </a:gs>
                    <a:gs pos="100000">
                      <a:schemeClr val="tx2">
                        <a:lumMod val="0"/>
                        <a:lumOff val="100000"/>
                      </a:schemeClr>
                    </a:gs>
                  </a:gsLst>
                  <a:lin ang="4800000" scaled="0"/>
                </a:gra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20" name="Picture Placeholder 2"/>
          <p:cNvSpPr>
            <a:spLocks noGrp="1" noChangeAspect="1"/>
          </p:cNvSpPr>
          <p:nvPr>
            <p:ph type="pic" idx="15"/>
          </p:nvPr>
        </p:nvSpPr>
        <p:spPr>
          <a:xfrm>
            <a:off x="1332085" y="2256354"/>
            <a:ext cx="2940050"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1" name="Text Placeholder 3"/>
          <p:cNvSpPr>
            <a:spLocks noGrp="1"/>
          </p:cNvSpPr>
          <p:nvPr>
            <p:ph type="body" sz="half" idx="18"/>
          </p:nvPr>
        </p:nvSpPr>
        <p:spPr>
          <a:xfrm>
            <a:off x="1332085" y="4873765"/>
            <a:ext cx="2940050"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22" name="Text Placeholder 4"/>
          <p:cNvSpPr>
            <a:spLocks noGrp="1"/>
          </p:cNvSpPr>
          <p:nvPr>
            <p:ph type="body" sz="quarter" idx="3"/>
          </p:nvPr>
        </p:nvSpPr>
        <p:spPr>
          <a:xfrm>
            <a:off x="4568997" y="4297503"/>
            <a:ext cx="2930525" cy="576262"/>
          </a:xfrm>
        </p:spPr>
        <p:txBody>
          <a:bodyPr anchor="b">
            <a:noAutofit/>
          </a:bodyPr>
          <a:lstStyle>
            <a:lvl1pPr marL="0" indent="0">
              <a:buNone/>
              <a:defRPr sz="2400" b="0">
                <a:gradFill>
                  <a:gsLst>
                    <a:gs pos="34000">
                      <a:schemeClr val="tx1">
                        <a:lumMod val="93000"/>
                      </a:schemeClr>
                    </a:gs>
                    <a:gs pos="0">
                      <a:schemeClr val="bg1">
                        <a:lumMod val="41000"/>
                        <a:lumOff val="59000"/>
                      </a:schemeClr>
                    </a:gs>
                    <a:gs pos="100000">
                      <a:schemeClr val="tx2">
                        <a:lumMod val="0"/>
                        <a:lumOff val="100000"/>
                      </a:schemeClr>
                    </a:gs>
                  </a:gsLst>
                  <a:lin ang="4800000" scaled="0"/>
                </a:gra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23" name="Picture Placeholder 2"/>
          <p:cNvSpPr>
            <a:spLocks noGrp="1" noChangeAspect="1"/>
          </p:cNvSpPr>
          <p:nvPr>
            <p:ph type="pic" idx="21"/>
          </p:nvPr>
        </p:nvSpPr>
        <p:spPr>
          <a:xfrm>
            <a:off x="4568996" y="2256354"/>
            <a:ext cx="2930525"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4" name="Text Placeholder 3"/>
          <p:cNvSpPr>
            <a:spLocks noGrp="1"/>
          </p:cNvSpPr>
          <p:nvPr>
            <p:ph type="body" sz="half" idx="19"/>
          </p:nvPr>
        </p:nvSpPr>
        <p:spPr>
          <a:xfrm>
            <a:off x="4567644" y="4873764"/>
            <a:ext cx="2934406"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25" name="Text Placeholder 4"/>
          <p:cNvSpPr>
            <a:spLocks noGrp="1"/>
          </p:cNvSpPr>
          <p:nvPr>
            <p:ph type="body" sz="quarter" idx="13"/>
          </p:nvPr>
        </p:nvSpPr>
        <p:spPr>
          <a:xfrm>
            <a:off x="7804322" y="4297503"/>
            <a:ext cx="2932113" cy="576262"/>
          </a:xfrm>
        </p:spPr>
        <p:txBody>
          <a:bodyPr anchor="b">
            <a:noAutofit/>
          </a:bodyPr>
          <a:lstStyle>
            <a:lvl1pPr marL="0" indent="0">
              <a:buNone/>
              <a:defRPr sz="2400" b="0">
                <a:gradFill>
                  <a:gsLst>
                    <a:gs pos="34000">
                      <a:schemeClr val="tx1">
                        <a:lumMod val="93000"/>
                      </a:schemeClr>
                    </a:gs>
                    <a:gs pos="0">
                      <a:schemeClr val="bg1">
                        <a:lumMod val="41000"/>
                        <a:lumOff val="59000"/>
                      </a:schemeClr>
                    </a:gs>
                    <a:gs pos="100000">
                      <a:schemeClr val="tx2">
                        <a:lumMod val="0"/>
                        <a:lumOff val="100000"/>
                      </a:schemeClr>
                    </a:gs>
                  </a:gsLst>
                  <a:lin ang="4800000" scaled="0"/>
                </a:gra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26" name="Picture Placeholder 2"/>
          <p:cNvSpPr>
            <a:spLocks noGrp="1" noChangeAspect="1"/>
          </p:cNvSpPr>
          <p:nvPr>
            <p:ph type="pic" idx="22"/>
          </p:nvPr>
        </p:nvSpPr>
        <p:spPr>
          <a:xfrm>
            <a:off x="7804321" y="2256354"/>
            <a:ext cx="2932113"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7" name="Text Placeholder 3"/>
          <p:cNvSpPr>
            <a:spLocks noGrp="1"/>
          </p:cNvSpPr>
          <p:nvPr>
            <p:ph type="body" sz="half" idx="20"/>
          </p:nvPr>
        </p:nvSpPr>
        <p:spPr>
          <a:xfrm>
            <a:off x="7804197" y="4873762"/>
            <a:ext cx="2935997"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3" name="Date Placeholder 2"/>
          <p:cNvSpPr>
            <a:spLocks noGrp="1"/>
          </p:cNvSpPr>
          <p:nvPr>
            <p:ph type="dt" sz="half" idx="10"/>
          </p:nvPr>
        </p:nvSpPr>
        <p:spPr/>
        <p:txBody>
          <a:bodyPr/>
          <a:lstStyle/>
          <a:p>
            <a:fld id="{FCD393F2-BC8E-4193-A121-B14A31C0CF1C}" type="datetimeFigureOut">
              <a:rPr lang="en-US" smtClean="0"/>
              <a:t>10/30/2014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645B30BC-AA68-4518-88FF-F6EA3C0E37A6}" type="slidenum">
              <a:rPr lang="en-US" smtClean="0"/>
              <a:t>‹#›</a:t>
            </a:fld>
            <a:endParaRPr lang="en-US"/>
          </a:p>
        </p:txBody>
      </p:sp>
    </p:spTree>
    <p:extLst>
      <p:ext uri="{BB962C8B-B14F-4D97-AF65-F5344CB8AC3E}">
        <p14:creationId xmlns:p14="http://schemas.microsoft.com/office/powerpoint/2010/main" val="144804115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FCD393F2-BC8E-4193-A121-B14A31C0CF1C}" type="datetimeFigureOut">
              <a:rPr lang="en-US" smtClean="0"/>
              <a:t>10/30/2014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45B30BC-AA68-4518-88FF-F6EA3C0E37A6}" type="slidenum">
              <a:rPr lang="en-US" smtClean="0"/>
              <a:t>‹#›</a:t>
            </a:fld>
            <a:endParaRPr lang="en-US"/>
          </a:p>
        </p:txBody>
      </p:sp>
    </p:spTree>
    <p:extLst>
      <p:ext uri="{BB962C8B-B14F-4D97-AF65-F5344CB8AC3E}">
        <p14:creationId xmlns:p14="http://schemas.microsoft.com/office/powerpoint/2010/main" val="214366918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FCD393F2-BC8E-4193-A121-B14A31C0CF1C}" type="datetimeFigureOut">
              <a:rPr lang="en-US" smtClean="0"/>
              <a:t>10/30/2014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45B30BC-AA68-4518-88FF-F6EA3C0E37A6}" type="slidenum">
              <a:rPr lang="en-US" smtClean="0"/>
              <a:t>‹#›</a:t>
            </a:fld>
            <a:endParaRPr lang="en-US"/>
          </a:p>
        </p:txBody>
      </p:sp>
    </p:spTree>
    <p:extLst>
      <p:ext uri="{BB962C8B-B14F-4D97-AF65-F5344CB8AC3E}">
        <p14:creationId xmlns:p14="http://schemas.microsoft.com/office/powerpoint/2010/main" val="308897371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8"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FCD393F2-BC8E-4193-A121-B14A31C0CF1C}" type="datetimeFigureOut">
              <a:rPr lang="en-US" smtClean="0"/>
              <a:t>10/30/2014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45B30BC-AA68-4518-88FF-F6EA3C0E37A6}" type="slidenum">
              <a:rPr lang="en-US" smtClean="0"/>
              <a:t>‹#›</a:t>
            </a:fld>
            <a:endParaRPr lang="en-US"/>
          </a:p>
        </p:txBody>
      </p:sp>
    </p:spTree>
    <p:extLst>
      <p:ext uri="{BB962C8B-B14F-4D97-AF65-F5344CB8AC3E}">
        <p14:creationId xmlns:p14="http://schemas.microsoft.com/office/powerpoint/2010/main" val="44134203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7" name="Title 1"/>
          <p:cNvSpPr>
            <a:spLocks noGrp="1"/>
          </p:cNvSpPr>
          <p:nvPr>
            <p:ph type="ctrTitle"/>
          </p:nvPr>
        </p:nvSpPr>
        <p:spPr>
          <a:xfrm>
            <a:off x="854532" y="4464028"/>
            <a:ext cx="9144000" cy="1641490"/>
          </a:xfrm>
        </p:spPr>
        <p:txBody>
          <a:bodyPr wrap="none" anchor="t">
            <a:normAutofit/>
          </a:bodyPr>
          <a:lstStyle>
            <a:lvl1pPr algn="l">
              <a:defRPr sz="9600" b="0" spc="-300">
                <a:gradFill flip="none" rotWithShape="1">
                  <a:gsLst>
                    <a:gs pos="32000">
                      <a:schemeClr val="tx1">
                        <a:lumMod val="89000"/>
                      </a:schemeClr>
                    </a:gs>
                    <a:gs pos="0">
                      <a:schemeClr val="bg1">
                        <a:lumMod val="47000"/>
                        <a:lumOff val="53000"/>
                      </a:schemeClr>
                    </a:gs>
                    <a:gs pos="100000">
                      <a:schemeClr val="tx2">
                        <a:lumMod val="0"/>
                        <a:lumOff val="100000"/>
                      </a:schemeClr>
                    </a:gs>
                  </a:gsLst>
                  <a:lin ang="8100000" scaled="1"/>
                  <a:tileRect/>
                </a:gradFill>
                <a:effectLst>
                  <a:outerShdw blurRad="469900" dist="342900" dir="5400000" sy="-20000" rotWithShape="0">
                    <a:prstClr val="black">
                      <a:alpha val="66000"/>
                    </a:prstClr>
                  </a:outerShdw>
                </a:effectLst>
                <a:latin typeface="+mj-lt"/>
              </a:defRPr>
            </a:lvl1pPr>
          </a:lstStyle>
          <a:p>
            <a:r>
              <a:rPr lang="en-US" smtClean="0"/>
              <a:t>Click to edit Master title style</a:t>
            </a:r>
            <a:endParaRPr lang="en-US" dirty="0"/>
          </a:p>
        </p:txBody>
      </p:sp>
      <p:sp>
        <p:nvSpPr>
          <p:cNvPr id="8" name="Subtitle 2"/>
          <p:cNvSpPr>
            <a:spLocks noGrp="1"/>
          </p:cNvSpPr>
          <p:nvPr>
            <p:ph type="subTitle" idx="1"/>
          </p:nvPr>
        </p:nvSpPr>
        <p:spPr>
          <a:xfrm>
            <a:off x="854532" y="3693674"/>
            <a:ext cx="9144000" cy="754025"/>
          </a:xfrm>
        </p:spPr>
        <p:txBody>
          <a:bodyPr anchor="b">
            <a:normAutofit/>
          </a:bodyPr>
          <a:lstStyle>
            <a:lvl1pPr marL="0" indent="0" algn="l">
              <a:buNone/>
              <a:defRPr sz="3200" b="0">
                <a:gradFill flip="none" rotWithShape="1">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tileRect/>
                </a:gradFill>
                <a:latin typeface="+mj-l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FCD393F2-BC8E-4193-A121-B14A31C0CF1C}" type="datetimeFigureOut">
              <a:rPr lang="en-US" smtClean="0"/>
              <a:t>10/30/2014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45B30BC-AA68-4518-88FF-F6EA3C0E37A6}" type="slidenum">
              <a:rPr lang="en-US" smtClean="0"/>
              <a:t>‹#›</a:t>
            </a:fld>
            <a:endParaRPr lang="en-US"/>
          </a:p>
        </p:txBody>
      </p:sp>
    </p:spTree>
    <p:extLst>
      <p:ext uri="{BB962C8B-B14F-4D97-AF65-F5344CB8AC3E}">
        <p14:creationId xmlns:p14="http://schemas.microsoft.com/office/powerpoint/2010/main" val="100211999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1120000" y="1825625"/>
            <a:ext cx="5025216"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319840" y="1825625"/>
            <a:ext cx="503396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FCD393F2-BC8E-4193-A121-B14A31C0CF1C}" type="datetimeFigureOut">
              <a:rPr lang="en-US" smtClean="0"/>
              <a:t>10/30/2014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45B30BC-AA68-4518-88FF-F6EA3C0E37A6}" type="slidenum">
              <a:rPr lang="en-US" smtClean="0"/>
              <a:t>‹#›</a:t>
            </a:fld>
            <a:endParaRPr lang="en-US"/>
          </a:p>
        </p:txBody>
      </p:sp>
    </p:spTree>
    <p:extLst>
      <p:ext uri="{BB962C8B-B14F-4D97-AF65-F5344CB8AC3E}">
        <p14:creationId xmlns:p14="http://schemas.microsoft.com/office/powerpoint/2010/main" val="376497269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1120000" y="1681163"/>
            <a:ext cx="5025216" cy="823912"/>
          </a:xfrm>
        </p:spPr>
        <p:txBody>
          <a:bodyPr anchor="b"/>
          <a:lstStyle>
            <a:lvl1pPr marL="0" indent="0">
              <a:buNone/>
              <a:defRPr sz="2400" b="0">
                <a:gradFill>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gra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1120000" y="2505075"/>
            <a:ext cx="5025216"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319840" y="1681163"/>
            <a:ext cx="5035548" cy="823912"/>
          </a:xfrm>
        </p:spPr>
        <p:txBody>
          <a:bodyPr vert="horz" lIns="91440" tIns="45720" rIns="91440" bIns="45720" rtlCol="0" anchor="b">
            <a:normAutofit/>
          </a:bodyPr>
          <a:lstStyle>
            <a:lvl1pPr>
              <a:buNone/>
              <a:defRPr lang="en-US" sz="2400" b="0">
                <a:gradFill>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gradFill>
              </a:defRPr>
            </a:lvl1pPr>
          </a:lstStyle>
          <a:p>
            <a:pPr marL="0" lvl="0" indent="0">
              <a:buNone/>
            </a:pPr>
            <a:r>
              <a:rPr lang="en-US" smtClean="0"/>
              <a:t>Click to edit Master text styles</a:t>
            </a:r>
          </a:p>
        </p:txBody>
      </p:sp>
      <p:sp>
        <p:nvSpPr>
          <p:cNvPr id="6" name="Content Placeholder 5"/>
          <p:cNvSpPr>
            <a:spLocks noGrp="1"/>
          </p:cNvSpPr>
          <p:nvPr>
            <p:ph sz="quarter" idx="4"/>
          </p:nvPr>
        </p:nvSpPr>
        <p:spPr>
          <a:xfrm>
            <a:off x="6319840" y="2505075"/>
            <a:ext cx="503554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FCD393F2-BC8E-4193-A121-B14A31C0CF1C}" type="datetimeFigureOut">
              <a:rPr lang="en-US" smtClean="0"/>
              <a:t>10/30/2014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645B30BC-AA68-4518-88FF-F6EA3C0E37A6}" type="slidenum">
              <a:rPr lang="en-US" smtClean="0"/>
              <a:t>‹#›</a:t>
            </a:fld>
            <a:endParaRPr lang="en-US"/>
          </a:p>
        </p:txBody>
      </p:sp>
    </p:spTree>
    <p:extLst>
      <p:ext uri="{BB962C8B-B14F-4D97-AF65-F5344CB8AC3E}">
        <p14:creationId xmlns:p14="http://schemas.microsoft.com/office/powerpoint/2010/main" val="192721450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FCD393F2-BC8E-4193-A121-B14A31C0CF1C}" type="datetimeFigureOut">
              <a:rPr lang="en-US" smtClean="0"/>
              <a:t>10/30/2014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645B30BC-AA68-4518-88FF-F6EA3C0E37A6}" type="slidenum">
              <a:rPr lang="en-US" smtClean="0"/>
              <a:t>‹#›</a:t>
            </a:fld>
            <a:endParaRPr lang="en-US"/>
          </a:p>
        </p:txBody>
      </p:sp>
    </p:spTree>
    <p:extLst>
      <p:ext uri="{BB962C8B-B14F-4D97-AF65-F5344CB8AC3E}">
        <p14:creationId xmlns:p14="http://schemas.microsoft.com/office/powerpoint/2010/main" val="176479226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CD393F2-BC8E-4193-A121-B14A31C0CF1C}" type="datetimeFigureOut">
              <a:rPr lang="en-US" smtClean="0"/>
              <a:t>10/30/2014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645B30BC-AA68-4518-88FF-F6EA3C0E37A6}" type="slidenum">
              <a:rPr lang="en-US" smtClean="0"/>
              <a:t>‹#›</a:t>
            </a:fld>
            <a:endParaRPr lang="en-US"/>
          </a:p>
        </p:txBody>
      </p:sp>
    </p:spTree>
    <p:extLst>
      <p:ext uri="{BB962C8B-B14F-4D97-AF65-F5344CB8AC3E}">
        <p14:creationId xmlns:p14="http://schemas.microsoft.com/office/powerpoint/2010/main" val="342316786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1120000" y="2057400"/>
            <a:ext cx="3652025" cy="3811588"/>
          </a:xfrm>
        </p:spPr>
        <p:txBody>
          <a:bodyPr/>
          <a:lstStyle>
            <a:lvl1pPr marL="0" indent="0">
              <a:buNone/>
              <a:defRPr sz="1600">
                <a:gradFill>
                  <a:gsLst>
                    <a:gs pos="15000">
                      <a:schemeClr val="tx2"/>
                    </a:gs>
                    <a:gs pos="73000">
                      <a:schemeClr val="tx2">
                        <a:lumMod val="60000"/>
                        <a:lumOff val="40000"/>
                      </a:schemeClr>
                    </a:gs>
                    <a:gs pos="0">
                      <a:schemeClr val="tx1"/>
                    </a:gs>
                    <a:gs pos="100000">
                      <a:schemeClr val="tx2">
                        <a:lumMod val="0"/>
                        <a:lumOff val="100000"/>
                      </a:schemeClr>
                    </a:gs>
                  </a:gsLst>
                  <a:lin ang="16200000" scaled="1"/>
                </a:gra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CD393F2-BC8E-4193-A121-B14A31C0CF1C}" type="datetimeFigureOut">
              <a:rPr lang="en-US" smtClean="0"/>
              <a:t>10/30/2014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45B30BC-AA68-4518-88FF-F6EA3C0E37A6}" type="slidenum">
              <a:rPr lang="en-US" smtClean="0"/>
              <a:t>‹#›</a:t>
            </a:fld>
            <a:endParaRPr lang="en-US"/>
          </a:p>
        </p:txBody>
      </p:sp>
    </p:spTree>
    <p:extLst>
      <p:ext uri="{BB962C8B-B14F-4D97-AF65-F5344CB8AC3E}">
        <p14:creationId xmlns:p14="http://schemas.microsoft.com/office/powerpoint/2010/main" val="324590732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1120000" y="2057400"/>
            <a:ext cx="3652025" cy="3811588"/>
          </a:xfrm>
        </p:spPr>
        <p:txBody>
          <a:bodyPr/>
          <a:lstStyle>
            <a:lvl1pPr marL="0" indent="0">
              <a:buNone/>
              <a:defRPr sz="1600">
                <a:gradFill>
                  <a:gsLst>
                    <a:gs pos="15000">
                      <a:schemeClr val="tx2"/>
                    </a:gs>
                    <a:gs pos="73000">
                      <a:schemeClr val="tx2">
                        <a:lumMod val="60000"/>
                        <a:lumOff val="40000"/>
                      </a:schemeClr>
                    </a:gs>
                    <a:gs pos="0">
                      <a:schemeClr val="tx1"/>
                    </a:gs>
                    <a:gs pos="100000">
                      <a:schemeClr val="tx2">
                        <a:lumMod val="0"/>
                        <a:lumOff val="100000"/>
                      </a:schemeClr>
                    </a:gs>
                  </a:gsLst>
                  <a:lin ang="16200000" scaled="1"/>
                </a:gra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CD393F2-BC8E-4193-A121-B14A31C0CF1C}" type="datetimeFigureOut">
              <a:rPr lang="en-US" smtClean="0"/>
              <a:t>10/30/2014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45B30BC-AA68-4518-88FF-F6EA3C0E37A6}" type="slidenum">
              <a:rPr lang="en-US" smtClean="0"/>
              <a:t>‹#›</a:t>
            </a:fld>
            <a:endParaRPr lang="en-US"/>
          </a:p>
        </p:txBody>
      </p:sp>
    </p:spTree>
    <p:extLst>
      <p:ext uri="{BB962C8B-B14F-4D97-AF65-F5344CB8AC3E}">
        <p14:creationId xmlns:p14="http://schemas.microsoft.com/office/powerpoint/2010/main" val="341485399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9">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1120000" y="1825625"/>
            <a:ext cx="102338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gradFill flip="none" rotWithShape="1">
                  <a:gsLst>
                    <a:gs pos="28000">
                      <a:schemeClr val="tx1">
                        <a:lumMod val="93000"/>
                      </a:schemeClr>
                    </a:gs>
                    <a:gs pos="0">
                      <a:schemeClr val="bg1">
                        <a:lumMod val="38000"/>
                        <a:lumOff val="62000"/>
                      </a:schemeClr>
                    </a:gs>
                    <a:gs pos="100000">
                      <a:schemeClr val="tx2">
                        <a:lumMod val="0"/>
                        <a:lumOff val="100000"/>
                      </a:schemeClr>
                    </a:gs>
                  </a:gsLst>
                  <a:lin ang="5400000" scaled="1"/>
                  <a:tileRect/>
                </a:gradFill>
              </a:defRPr>
            </a:lvl1pPr>
          </a:lstStyle>
          <a:p>
            <a:fld id="{FCD393F2-BC8E-4193-A121-B14A31C0CF1C}" type="datetimeFigureOut">
              <a:rPr lang="en-US" smtClean="0"/>
              <a:t>10/30/2014</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gradFill flip="none" rotWithShape="1">
                  <a:gsLst>
                    <a:gs pos="28000">
                      <a:schemeClr val="tx1">
                        <a:lumMod val="93000"/>
                      </a:schemeClr>
                    </a:gs>
                    <a:gs pos="0">
                      <a:schemeClr val="bg1">
                        <a:lumMod val="38000"/>
                        <a:lumOff val="62000"/>
                      </a:schemeClr>
                    </a:gs>
                    <a:gs pos="100000">
                      <a:schemeClr val="tx2">
                        <a:lumMod val="0"/>
                        <a:lumOff val="100000"/>
                      </a:schemeClr>
                    </a:gs>
                  </a:gsLst>
                  <a:lin ang="5400000" scaled="1"/>
                  <a:tileRect/>
                </a:gra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gradFill flip="none" rotWithShape="1">
                  <a:gsLst>
                    <a:gs pos="28000">
                      <a:schemeClr val="tx1">
                        <a:lumMod val="93000"/>
                      </a:schemeClr>
                    </a:gs>
                    <a:gs pos="0">
                      <a:schemeClr val="bg1">
                        <a:lumMod val="38000"/>
                        <a:lumOff val="62000"/>
                      </a:schemeClr>
                    </a:gs>
                    <a:gs pos="100000">
                      <a:schemeClr val="tx2">
                        <a:lumMod val="0"/>
                        <a:lumOff val="100000"/>
                      </a:schemeClr>
                    </a:gs>
                  </a:gsLst>
                  <a:lin ang="5400000" scaled="1"/>
                  <a:tileRect/>
                </a:gradFill>
              </a:defRPr>
            </a:lvl1pPr>
          </a:lstStyle>
          <a:p>
            <a:fld id="{645B30BC-AA68-4518-88FF-F6EA3C0E37A6}" type="slidenum">
              <a:rPr lang="en-US" smtClean="0"/>
              <a:t>‹#›</a:t>
            </a:fld>
            <a:endParaRPr lang="en-US"/>
          </a:p>
        </p:txBody>
      </p:sp>
    </p:spTree>
    <p:extLst>
      <p:ext uri="{BB962C8B-B14F-4D97-AF65-F5344CB8AC3E}">
        <p14:creationId xmlns:p14="http://schemas.microsoft.com/office/powerpoint/2010/main" val="2937761881"/>
      </p:ext>
    </p:extLst>
  </p:cSld>
  <p:clrMap bg1="dk1" tx1="lt1" bg2="dk2" tx2="lt2" accent1="accent1" accent2="accent2" accent3="accent3" accent4="accent4" accent5="accent5" accent6="accent6" hlink="hlink" folHlink="folHlink"/>
  <p:sldLayoutIdLst>
    <p:sldLayoutId id="2147483733" r:id="rId1"/>
    <p:sldLayoutId id="2147483734" r:id="rId2"/>
    <p:sldLayoutId id="2147483735" r:id="rId3"/>
    <p:sldLayoutId id="2147483736" r:id="rId4"/>
    <p:sldLayoutId id="2147483737" r:id="rId5"/>
    <p:sldLayoutId id="2147483738" r:id="rId6"/>
    <p:sldLayoutId id="2147483739" r:id="rId7"/>
    <p:sldLayoutId id="2147483740" r:id="rId8"/>
    <p:sldLayoutId id="2147483741" r:id="rId9"/>
    <p:sldLayoutId id="2147483742" r:id="rId10"/>
    <p:sldLayoutId id="2147483743" r:id="rId11"/>
    <p:sldLayoutId id="2147483744" r:id="rId12"/>
    <p:sldLayoutId id="2147483745" r:id="rId13"/>
    <p:sldLayoutId id="2147483746" r:id="rId14"/>
    <p:sldLayoutId id="2147483747" r:id="rId15"/>
    <p:sldLayoutId id="2147483748" r:id="rId16"/>
    <p:sldLayoutId id="2147483749" r:id="rId17"/>
  </p:sldLayoutIdLst>
  <p:txStyles>
    <p:titleStyle>
      <a:lvl1pPr algn="l" defTabSz="914400" rtl="0" eaLnBrk="1" latinLnBrk="0" hangingPunct="1">
        <a:lnSpc>
          <a:spcPct val="90000"/>
        </a:lnSpc>
        <a:spcBef>
          <a:spcPct val="0"/>
        </a:spcBef>
        <a:buNone/>
        <a:defRPr sz="5400" b="0" kern="1200">
          <a:gradFill flip="none" rotWithShape="1">
            <a:gsLst>
              <a:gs pos="28000">
                <a:schemeClr val="tx1">
                  <a:lumMod val="93000"/>
                </a:schemeClr>
              </a:gs>
              <a:gs pos="0">
                <a:schemeClr val="bg1">
                  <a:lumMod val="25000"/>
                  <a:lumOff val="75000"/>
                </a:schemeClr>
              </a:gs>
              <a:gs pos="100000">
                <a:schemeClr val="tx2">
                  <a:lumMod val="0"/>
                  <a:lumOff val="100000"/>
                </a:schemeClr>
              </a:gs>
            </a:gsLst>
            <a:lin ang="4800000" scaled="0"/>
            <a:tileRect/>
          </a:gra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1.emf"/><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2.emf"/><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17.emf"/><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23.emf"/><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24.emf"/><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solidFill>
                  <a:srgbClr val="D24C36"/>
                </a:solidFill>
                <a:latin typeface="Times New Roman" panose="02020603050405020304" pitchFamily="18" charset="0"/>
                <a:cs typeface="Times New Roman" panose="02020603050405020304" pitchFamily="18" charset="0"/>
              </a:rPr>
              <a:t>The Nervous System</a:t>
            </a:r>
            <a:endParaRPr lang="en-US" dirty="0">
              <a:solidFill>
                <a:srgbClr val="D24C36"/>
              </a:solidFill>
              <a:latin typeface="Times New Roman" panose="02020603050405020304" pitchFamily="18" charset="0"/>
              <a:cs typeface="Times New Roman" panose="02020603050405020304" pitchFamily="18" charset="0"/>
            </a:endParaRPr>
          </a:p>
        </p:txBody>
      </p:sp>
      <p:sp>
        <p:nvSpPr>
          <p:cNvPr id="3" name="Subtitle 2"/>
          <p:cNvSpPr>
            <a:spLocks noGrp="1"/>
          </p:cNvSpPr>
          <p:nvPr>
            <p:ph type="subTitle" idx="1"/>
          </p:nvPr>
        </p:nvSpPr>
        <p:spPr/>
        <p:txBody>
          <a:bodyPr>
            <a:normAutofit fontScale="77500" lnSpcReduction="20000"/>
          </a:bodyPr>
          <a:lstStyle/>
          <a:p>
            <a:r>
              <a:rPr lang="en-US" dirty="0" smtClean="0"/>
              <a:t>CLS 224</a:t>
            </a:r>
          </a:p>
          <a:p>
            <a:r>
              <a:rPr lang="en-US" dirty="0" err="1" smtClean="0"/>
              <a:t>Deemah</a:t>
            </a:r>
            <a:r>
              <a:rPr lang="en-US" dirty="0" smtClean="0"/>
              <a:t> </a:t>
            </a:r>
            <a:r>
              <a:rPr lang="en-US" dirty="0" err="1" smtClean="0"/>
              <a:t>Dabbagh</a:t>
            </a:r>
            <a:endParaRPr lang="en-US" dirty="0"/>
          </a:p>
        </p:txBody>
      </p:sp>
    </p:spTree>
    <p:extLst>
      <p:ext uri="{BB962C8B-B14F-4D97-AF65-F5344CB8AC3E}">
        <p14:creationId xmlns:p14="http://schemas.microsoft.com/office/powerpoint/2010/main" val="235925387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71945" y="365125"/>
            <a:ext cx="10515600" cy="1325563"/>
          </a:xfrm>
        </p:spPr>
        <p:txBody>
          <a:bodyPr/>
          <a:lstStyle/>
          <a:p>
            <a:r>
              <a:rPr lang="en-US" dirty="0" smtClean="0">
                <a:latin typeface="Times New Roman" panose="02020603050405020304" pitchFamily="18" charset="0"/>
                <a:cs typeface="Times New Roman" panose="02020603050405020304" pitchFamily="18" charset="0"/>
              </a:rPr>
              <a:t>Dendrites</a:t>
            </a:r>
            <a:endParaRPr lang="en-US" dirty="0">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a:xfrm>
            <a:off x="1060623" y="1588118"/>
            <a:ext cx="4995793" cy="5269882"/>
          </a:xfrm>
        </p:spPr>
        <p:txBody>
          <a:bodyPr>
            <a:normAutofit/>
          </a:bodyPr>
          <a:lstStyle/>
          <a:p>
            <a:r>
              <a:rPr lang="en-US" dirty="0" smtClean="0"/>
              <a:t>Extensions of the cell body</a:t>
            </a:r>
          </a:p>
          <a:p>
            <a:pPr marL="0" indent="0">
              <a:buNone/>
            </a:pPr>
            <a:endParaRPr lang="en-US" sz="1000" dirty="0" smtClean="0"/>
          </a:p>
          <a:p>
            <a:endParaRPr lang="en-US" sz="1000" dirty="0" smtClean="0"/>
          </a:p>
          <a:p>
            <a:r>
              <a:rPr lang="en-US" dirty="0" smtClean="0"/>
              <a:t>Multi-branched portions which receive impulses and bring them towards cell body</a:t>
            </a:r>
          </a:p>
          <a:p>
            <a:endParaRPr lang="en-US" sz="1000" dirty="0" smtClean="0"/>
          </a:p>
          <a:p>
            <a:r>
              <a:rPr lang="en-US" dirty="0" smtClean="0"/>
              <a:t>Increase the surface area for connection with other neurons</a:t>
            </a:r>
            <a:endParaRPr lang="en-US" dirty="0"/>
          </a:p>
        </p:txBody>
      </p:sp>
      <p:pic>
        <p:nvPicPr>
          <p:cNvPr id="4" name="Picture 3"/>
          <p:cNvPicPr>
            <a:picLocks noChangeAspect="1"/>
          </p:cNvPicPr>
          <p:nvPr/>
        </p:nvPicPr>
        <p:blipFill>
          <a:blip r:embed="rId3"/>
          <a:stretch>
            <a:fillRect/>
          </a:stretch>
        </p:blipFill>
        <p:spPr>
          <a:xfrm>
            <a:off x="6409467" y="1888176"/>
            <a:ext cx="4610833" cy="3942607"/>
          </a:xfrm>
          <a:prstGeom prst="rect">
            <a:avLst/>
          </a:prstGeom>
        </p:spPr>
      </p:pic>
    </p:spTree>
    <p:extLst>
      <p:ext uri="{BB962C8B-B14F-4D97-AF65-F5344CB8AC3E}">
        <p14:creationId xmlns:p14="http://schemas.microsoft.com/office/powerpoint/2010/main" val="73890174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53192" y="365125"/>
            <a:ext cx="10515600" cy="1325563"/>
          </a:xfrm>
        </p:spPr>
        <p:txBody>
          <a:bodyPr/>
          <a:lstStyle/>
          <a:p>
            <a:r>
              <a:rPr lang="en-US" dirty="0" smtClean="0">
                <a:latin typeface="Times New Roman" panose="02020603050405020304" pitchFamily="18" charset="0"/>
                <a:cs typeface="Times New Roman" panose="02020603050405020304" pitchFamily="18" charset="0"/>
              </a:rPr>
              <a:t>Axon</a:t>
            </a:r>
            <a:endParaRPr lang="en-US" dirty="0">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a:xfrm>
            <a:off x="965621" y="1690687"/>
            <a:ext cx="4722660" cy="4935743"/>
          </a:xfrm>
        </p:spPr>
        <p:txBody>
          <a:bodyPr>
            <a:normAutofit fontScale="92500"/>
          </a:bodyPr>
          <a:lstStyle/>
          <a:p>
            <a:r>
              <a:rPr lang="en-US" dirty="0" smtClean="0"/>
              <a:t>“The tail of the neuron”</a:t>
            </a:r>
          </a:p>
          <a:p>
            <a:pPr marL="0" indent="0">
              <a:buNone/>
            </a:pPr>
            <a:endParaRPr lang="en-US" dirty="0" smtClean="0"/>
          </a:p>
          <a:p>
            <a:r>
              <a:rPr lang="en-US" dirty="0" smtClean="0"/>
              <a:t>A long cell process arises from a slight elevation of the cell body (Axonal Hillock)</a:t>
            </a:r>
          </a:p>
          <a:p>
            <a:endParaRPr lang="en-US" dirty="0" smtClean="0"/>
          </a:p>
          <a:p>
            <a:r>
              <a:rPr lang="en-US" dirty="0" smtClean="0"/>
              <a:t>Propagates the signal down the neuron and then to other cells</a:t>
            </a:r>
          </a:p>
          <a:p>
            <a:pPr marL="0" indent="0">
              <a:buNone/>
            </a:pPr>
            <a:endParaRPr lang="en-US" dirty="0" smtClean="0"/>
          </a:p>
          <a:p>
            <a:r>
              <a:rPr lang="en-US" dirty="0" smtClean="0"/>
              <a:t>May have branches called collaterals</a:t>
            </a:r>
            <a:endParaRPr lang="en-US" dirty="0"/>
          </a:p>
        </p:txBody>
      </p:sp>
      <p:pic>
        <p:nvPicPr>
          <p:cNvPr id="4" name="Picture 3"/>
          <p:cNvPicPr>
            <a:picLocks noChangeAspect="1"/>
          </p:cNvPicPr>
          <p:nvPr/>
        </p:nvPicPr>
        <p:blipFill>
          <a:blip r:embed="rId3"/>
          <a:stretch>
            <a:fillRect/>
          </a:stretch>
        </p:blipFill>
        <p:spPr>
          <a:xfrm>
            <a:off x="6730503" y="961045"/>
            <a:ext cx="4685696" cy="5742566"/>
          </a:xfrm>
          <a:prstGeom prst="rect">
            <a:avLst/>
          </a:prstGeom>
        </p:spPr>
      </p:pic>
    </p:spTree>
    <p:extLst>
      <p:ext uri="{BB962C8B-B14F-4D97-AF65-F5344CB8AC3E}">
        <p14:creationId xmlns:p14="http://schemas.microsoft.com/office/powerpoint/2010/main" val="199563822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7567" y="317623"/>
            <a:ext cx="10515600" cy="1325563"/>
          </a:xfrm>
        </p:spPr>
        <p:txBody>
          <a:bodyPr/>
          <a:lstStyle/>
          <a:p>
            <a:r>
              <a:rPr lang="en-US" dirty="0" smtClean="0">
                <a:latin typeface="Times New Roman" panose="02020603050405020304" pitchFamily="18" charset="0"/>
                <a:cs typeface="Times New Roman" panose="02020603050405020304" pitchFamily="18" charset="0"/>
              </a:rPr>
              <a:t>Axonal Transport</a:t>
            </a:r>
            <a:endParaRPr lang="en-US" dirty="0">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a:xfrm>
            <a:off x="1120000" y="1643186"/>
            <a:ext cx="10233800" cy="5066372"/>
          </a:xfrm>
        </p:spPr>
        <p:txBody>
          <a:bodyPr>
            <a:normAutofit lnSpcReduction="10000"/>
          </a:bodyPr>
          <a:lstStyle/>
          <a:p>
            <a:r>
              <a:rPr lang="en-US" dirty="0" smtClean="0"/>
              <a:t>Occurs through microtubules</a:t>
            </a:r>
          </a:p>
          <a:p>
            <a:endParaRPr lang="en-US" dirty="0" smtClean="0"/>
          </a:p>
          <a:p>
            <a:r>
              <a:rPr lang="en-US" dirty="0" smtClean="0"/>
              <a:t>Materials can move </a:t>
            </a:r>
            <a:r>
              <a:rPr lang="en-US" dirty="0" smtClean="0">
                <a:solidFill>
                  <a:schemeClr val="accent5"/>
                </a:solidFill>
              </a:rPr>
              <a:t>up </a:t>
            </a:r>
            <a:r>
              <a:rPr lang="en-US" dirty="0" smtClean="0"/>
              <a:t>the axon towards the cell body (retrograde transport)</a:t>
            </a:r>
          </a:p>
          <a:p>
            <a:endParaRPr lang="en-US" dirty="0" smtClean="0"/>
          </a:p>
          <a:p>
            <a:r>
              <a:rPr lang="en-US" dirty="0" smtClean="0"/>
              <a:t>Materials can move </a:t>
            </a:r>
            <a:r>
              <a:rPr lang="en-US" dirty="0" smtClean="0">
                <a:solidFill>
                  <a:schemeClr val="accent5"/>
                </a:solidFill>
              </a:rPr>
              <a:t>down</a:t>
            </a:r>
            <a:r>
              <a:rPr lang="en-US" dirty="0" smtClean="0"/>
              <a:t> the axon away from the cell body (anterograde transport)</a:t>
            </a:r>
          </a:p>
          <a:p>
            <a:endParaRPr lang="en-US" dirty="0"/>
          </a:p>
          <a:p>
            <a:r>
              <a:rPr lang="en-US" dirty="0" smtClean="0"/>
              <a:t>Transport can:</a:t>
            </a:r>
          </a:p>
          <a:p>
            <a:pPr lvl="1"/>
            <a:r>
              <a:rPr lang="en-US" dirty="0" smtClean="0"/>
              <a:t>Fast  (mitochondria, pathogens, synaptic vesicles)</a:t>
            </a:r>
          </a:p>
          <a:p>
            <a:pPr lvl="1"/>
            <a:r>
              <a:rPr lang="en-US" dirty="0" smtClean="0"/>
              <a:t>Slow  (enzymes and other substances)</a:t>
            </a:r>
            <a:endParaRPr lang="en-US" dirty="0"/>
          </a:p>
        </p:txBody>
      </p:sp>
    </p:spTree>
    <p:extLst>
      <p:ext uri="{BB962C8B-B14F-4D97-AF65-F5344CB8AC3E}">
        <p14:creationId xmlns:p14="http://schemas.microsoft.com/office/powerpoint/2010/main" val="243347058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8813" y="448252"/>
            <a:ext cx="10515600" cy="1325563"/>
          </a:xfrm>
        </p:spPr>
        <p:txBody>
          <a:bodyPr>
            <a:normAutofit/>
          </a:bodyPr>
          <a:lstStyle/>
          <a:p>
            <a:r>
              <a:rPr lang="en-US" dirty="0" smtClean="0">
                <a:solidFill>
                  <a:srgbClr val="D24C36"/>
                </a:solidFill>
                <a:latin typeface="Times New Roman" panose="02020603050405020304" pitchFamily="18" charset="0"/>
                <a:cs typeface="Times New Roman" panose="02020603050405020304" pitchFamily="18" charset="0"/>
              </a:rPr>
              <a:t>Classification of Neurons</a:t>
            </a:r>
            <a:endParaRPr lang="en-US" dirty="0">
              <a:solidFill>
                <a:srgbClr val="D24C36"/>
              </a:solidFill>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a:xfrm>
            <a:off x="1725642" y="2395640"/>
            <a:ext cx="10233800" cy="4351338"/>
          </a:xfrm>
        </p:spPr>
        <p:txBody>
          <a:bodyPr>
            <a:normAutofit/>
          </a:bodyPr>
          <a:lstStyle/>
          <a:p>
            <a:pPr marL="914400" indent="-914400">
              <a:buFont typeface="+mj-lt"/>
              <a:buAutoNum type="arabicPeriod"/>
            </a:pPr>
            <a:r>
              <a:rPr lang="en-US" sz="4800" dirty="0" smtClean="0">
                <a:latin typeface="Calibri" panose="020F0502020204030204" pitchFamily="34" charset="0"/>
              </a:rPr>
              <a:t>Based on their anatomy</a:t>
            </a:r>
          </a:p>
          <a:p>
            <a:pPr marL="914400" indent="-914400">
              <a:buFont typeface="+mj-lt"/>
              <a:buAutoNum type="arabicPeriod"/>
            </a:pPr>
            <a:endParaRPr lang="en-US" sz="4800" dirty="0">
              <a:latin typeface="Calibri" panose="020F0502020204030204" pitchFamily="34" charset="0"/>
            </a:endParaRPr>
          </a:p>
          <a:p>
            <a:pPr marL="914400" indent="-914400">
              <a:buFont typeface="+mj-lt"/>
              <a:buAutoNum type="arabicPeriod"/>
            </a:pPr>
            <a:r>
              <a:rPr lang="en-US" sz="4800" dirty="0" smtClean="0">
                <a:latin typeface="Calibri" panose="020F0502020204030204" pitchFamily="34" charset="0"/>
              </a:rPr>
              <a:t>Based on what they do</a:t>
            </a:r>
            <a:endParaRPr lang="en-US" sz="4800" dirty="0">
              <a:latin typeface="Calibri" panose="020F0502020204030204" pitchFamily="34" charset="0"/>
            </a:endParaRPr>
          </a:p>
        </p:txBody>
      </p:sp>
    </p:spTree>
    <p:extLst>
      <p:ext uri="{BB962C8B-B14F-4D97-AF65-F5344CB8AC3E}">
        <p14:creationId xmlns:p14="http://schemas.microsoft.com/office/powerpoint/2010/main" val="197400646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6938" y="281998"/>
            <a:ext cx="10515600" cy="1325563"/>
          </a:xfrm>
        </p:spPr>
        <p:txBody>
          <a:bodyPr>
            <a:normAutofit/>
          </a:bodyPr>
          <a:lstStyle/>
          <a:p>
            <a:r>
              <a:rPr lang="en-US" dirty="0" smtClean="0">
                <a:latin typeface="Times New Roman" panose="02020603050405020304" pitchFamily="18" charset="0"/>
                <a:cs typeface="Times New Roman" panose="02020603050405020304" pitchFamily="18" charset="0"/>
              </a:rPr>
              <a:t>Anatomical Classification</a:t>
            </a:r>
            <a:endParaRPr lang="en-US" dirty="0">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a:xfrm>
            <a:off x="1476260" y="1849376"/>
            <a:ext cx="10233800" cy="4351338"/>
          </a:xfrm>
        </p:spPr>
        <p:txBody>
          <a:bodyPr>
            <a:normAutofit/>
          </a:bodyPr>
          <a:lstStyle/>
          <a:p>
            <a:r>
              <a:rPr lang="en-US" sz="4400" dirty="0" smtClean="0"/>
              <a:t>Unipolar</a:t>
            </a:r>
          </a:p>
          <a:p>
            <a:pPr marL="0" indent="0">
              <a:buNone/>
            </a:pPr>
            <a:endParaRPr lang="en-US" sz="4400" dirty="0" smtClean="0"/>
          </a:p>
          <a:p>
            <a:r>
              <a:rPr lang="en-US" sz="4400" dirty="0" smtClean="0"/>
              <a:t>Bipolar</a:t>
            </a:r>
          </a:p>
          <a:p>
            <a:pPr marL="0" indent="0">
              <a:buNone/>
            </a:pPr>
            <a:endParaRPr lang="en-US" sz="4400" dirty="0" smtClean="0"/>
          </a:p>
          <a:p>
            <a:r>
              <a:rPr lang="en-US" sz="4400" dirty="0" smtClean="0"/>
              <a:t>Multipolar</a:t>
            </a:r>
            <a:endParaRPr lang="en-US" sz="4400" dirty="0"/>
          </a:p>
        </p:txBody>
      </p:sp>
    </p:spTree>
    <p:extLst>
      <p:ext uri="{BB962C8B-B14F-4D97-AF65-F5344CB8AC3E}">
        <p14:creationId xmlns:p14="http://schemas.microsoft.com/office/powerpoint/2010/main" val="12346764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6938" y="305748"/>
            <a:ext cx="10515600" cy="1325563"/>
          </a:xfrm>
        </p:spPr>
        <p:txBody>
          <a:bodyPr/>
          <a:lstStyle/>
          <a:p>
            <a:r>
              <a:rPr lang="en-US" dirty="0" smtClean="0">
                <a:latin typeface="Times New Roman" panose="02020603050405020304" pitchFamily="18" charset="0"/>
                <a:cs typeface="Times New Roman" panose="02020603050405020304" pitchFamily="18" charset="0"/>
              </a:rPr>
              <a:t>Unipolar Neuron </a:t>
            </a:r>
            <a:endParaRPr lang="en-US" dirty="0">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a:xfrm>
            <a:off x="894369" y="1730595"/>
            <a:ext cx="5316426" cy="4800834"/>
          </a:xfrm>
        </p:spPr>
        <p:txBody>
          <a:bodyPr>
            <a:noAutofit/>
          </a:bodyPr>
          <a:lstStyle/>
          <a:p>
            <a:r>
              <a:rPr lang="en-US" sz="3200" dirty="0" smtClean="0"/>
              <a:t>A  single process</a:t>
            </a:r>
          </a:p>
          <a:p>
            <a:pPr lvl="1"/>
            <a:r>
              <a:rPr lang="en-US" dirty="0" smtClean="0"/>
              <a:t>called “</a:t>
            </a:r>
            <a:r>
              <a:rPr lang="en-US" dirty="0" err="1" smtClean="0"/>
              <a:t>pseudounipolar</a:t>
            </a:r>
            <a:r>
              <a:rPr lang="en-US" dirty="0" smtClean="0"/>
              <a:t>” in humans</a:t>
            </a:r>
          </a:p>
          <a:p>
            <a:pPr lvl="1"/>
            <a:endParaRPr lang="en-US" dirty="0" smtClean="0"/>
          </a:p>
          <a:p>
            <a:pPr lvl="1"/>
            <a:r>
              <a:rPr lang="en-US" dirty="0"/>
              <a:t>O</a:t>
            </a:r>
            <a:r>
              <a:rPr lang="en-US" dirty="0" smtClean="0"/>
              <a:t>ne process protruding from cell body </a:t>
            </a:r>
          </a:p>
          <a:p>
            <a:pPr lvl="1"/>
            <a:endParaRPr lang="en-US" dirty="0" smtClean="0"/>
          </a:p>
          <a:p>
            <a:pPr lvl="1"/>
            <a:r>
              <a:rPr lang="en-US" dirty="0" smtClean="0"/>
              <a:t>At a  short distance from the cell body the process divides into two branches (central and peripheral)</a:t>
            </a:r>
          </a:p>
          <a:p>
            <a:pPr lvl="1"/>
            <a:endParaRPr lang="en-US" dirty="0" smtClean="0"/>
          </a:p>
          <a:p>
            <a:pPr lvl="1"/>
            <a:r>
              <a:rPr lang="en-US" dirty="0" smtClean="0"/>
              <a:t>It is  a sensory (touch, pain) neuron in the peripheral nervous system</a:t>
            </a:r>
            <a:endParaRPr lang="en-US" dirty="0"/>
          </a:p>
        </p:txBody>
      </p:sp>
      <p:pic>
        <p:nvPicPr>
          <p:cNvPr id="6" name="Picture 5"/>
          <p:cNvPicPr>
            <a:picLocks noChangeAspect="1"/>
          </p:cNvPicPr>
          <p:nvPr/>
        </p:nvPicPr>
        <p:blipFill>
          <a:blip r:embed="rId3"/>
          <a:stretch>
            <a:fillRect/>
          </a:stretch>
        </p:blipFill>
        <p:spPr>
          <a:xfrm>
            <a:off x="7870313" y="1432741"/>
            <a:ext cx="1578575" cy="4996065"/>
          </a:xfrm>
          <a:prstGeom prst="rect">
            <a:avLst/>
          </a:prstGeom>
        </p:spPr>
      </p:pic>
    </p:spTree>
    <p:extLst>
      <p:ext uri="{BB962C8B-B14F-4D97-AF65-F5344CB8AC3E}">
        <p14:creationId xmlns:p14="http://schemas.microsoft.com/office/powerpoint/2010/main" val="252592968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10688" y="353250"/>
            <a:ext cx="10515600" cy="1325563"/>
          </a:xfrm>
        </p:spPr>
        <p:txBody>
          <a:bodyPr/>
          <a:lstStyle/>
          <a:p>
            <a:r>
              <a:rPr lang="en-US" dirty="0" smtClean="0">
                <a:latin typeface="Times New Roman" panose="02020603050405020304" pitchFamily="18" charset="0"/>
                <a:cs typeface="Times New Roman" panose="02020603050405020304" pitchFamily="18" charset="0"/>
              </a:rPr>
              <a:t>Bipolar Neuron</a:t>
            </a:r>
            <a:endParaRPr lang="en-US" dirty="0">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a:xfrm>
            <a:off x="1108124" y="1678813"/>
            <a:ext cx="5850816" cy="5078247"/>
          </a:xfrm>
        </p:spPr>
        <p:txBody>
          <a:bodyPr>
            <a:normAutofit/>
          </a:bodyPr>
          <a:lstStyle/>
          <a:p>
            <a:r>
              <a:rPr lang="en-US" sz="3200" dirty="0"/>
              <a:t>T</a:t>
            </a:r>
            <a:r>
              <a:rPr lang="en-US" sz="3200" dirty="0" smtClean="0"/>
              <a:t>wo processes protruding from cell body; axon and dendrite</a:t>
            </a:r>
          </a:p>
          <a:p>
            <a:endParaRPr lang="en-US" sz="1100" dirty="0"/>
          </a:p>
          <a:p>
            <a:r>
              <a:rPr lang="en-US" sz="3200" dirty="0" smtClean="0"/>
              <a:t>Dendrites receive information and axon gives information</a:t>
            </a:r>
          </a:p>
          <a:p>
            <a:pPr marL="0" indent="0">
              <a:buNone/>
            </a:pPr>
            <a:endParaRPr lang="en-US" sz="500" dirty="0" smtClean="0"/>
          </a:p>
          <a:p>
            <a:endParaRPr lang="en-US" sz="1200" dirty="0" smtClean="0"/>
          </a:p>
          <a:p>
            <a:r>
              <a:rPr lang="en-US" sz="3200" dirty="0" smtClean="0"/>
              <a:t>Sensory neuron e.g. </a:t>
            </a:r>
            <a:r>
              <a:rPr lang="en-US" sz="3200" dirty="0"/>
              <a:t>r</a:t>
            </a:r>
            <a:r>
              <a:rPr lang="en-US" sz="3200" dirty="0" smtClean="0"/>
              <a:t>etinal neuron, olfactory neuron</a:t>
            </a:r>
            <a:endParaRPr lang="en-US" sz="3200" dirty="0"/>
          </a:p>
        </p:txBody>
      </p:sp>
      <p:pic>
        <p:nvPicPr>
          <p:cNvPr id="5" name="Picture 4"/>
          <p:cNvPicPr>
            <a:picLocks noChangeAspect="1"/>
          </p:cNvPicPr>
          <p:nvPr/>
        </p:nvPicPr>
        <p:blipFill>
          <a:blip r:embed="rId2"/>
          <a:stretch>
            <a:fillRect/>
          </a:stretch>
        </p:blipFill>
        <p:spPr>
          <a:xfrm>
            <a:off x="8018773" y="1366064"/>
            <a:ext cx="1057598" cy="5084032"/>
          </a:xfrm>
          <a:prstGeom prst="rect">
            <a:avLst/>
          </a:prstGeom>
        </p:spPr>
      </p:pic>
    </p:spTree>
    <p:extLst>
      <p:ext uri="{BB962C8B-B14F-4D97-AF65-F5344CB8AC3E}">
        <p14:creationId xmlns:p14="http://schemas.microsoft.com/office/powerpoint/2010/main" val="290632902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10689" y="341374"/>
            <a:ext cx="10515600" cy="1325563"/>
          </a:xfrm>
        </p:spPr>
        <p:txBody>
          <a:bodyPr/>
          <a:lstStyle/>
          <a:p>
            <a:r>
              <a:rPr lang="en-US" dirty="0" smtClean="0">
                <a:latin typeface="Times New Roman" panose="02020603050405020304" pitchFamily="18" charset="0"/>
                <a:cs typeface="Times New Roman" panose="02020603050405020304" pitchFamily="18" charset="0"/>
              </a:rPr>
              <a:t>Multipolar Neuron</a:t>
            </a:r>
            <a:endParaRPr lang="en-US" dirty="0">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a:xfrm>
            <a:off x="1120000" y="1825625"/>
            <a:ext cx="5601434" cy="4351338"/>
          </a:xfrm>
        </p:spPr>
        <p:txBody>
          <a:bodyPr/>
          <a:lstStyle/>
          <a:p>
            <a:r>
              <a:rPr lang="en-US" dirty="0" smtClean="0"/>
              <a:t>Neuron with a cell body and 3 or more processes</a:t>
            </a:r>
          </a:p>
          <a:p>
            <a:pPr marL="0" indent="0">
              <a:buNone/>
            </a:pPr>
            <a:endParaRPr lang="en-US" sz="100" dirty="0" smtClean="0"/>
          </a:p>
          <a:p>
            <a:pPr lvl="1"/>
            <a:r>
              <a:rPr lang="en-US" dirty="0" smtClean="0"/>
              <a:t>One process is the axon, the others are dendrites</a:t>
            </a:r>
          </a:p>
          <a:p>
            <a:pPr marL="457200" lvl="1" indent="0">
              <a:buNone/>
            </a:pPr>
            <a:endParaRPr lang="en-US" dirty="0" smtClean="0"/>
          </a:p>
          <a:p>
            <a:r>
              <a:rPr lang="en-US" dirty="0" smtClean="0"/>
              <a:t>Most abundant in the brain and spinal cord</a:t>
            </a:r>
          </a:p>
        </p:txBody>
      </p:sp>
      <p:pic>
        <p:nvPicPr>
          <p:cNvPr id="5" name="Picture 4"/>
          <p:cNvPicPr>
            <a:picLocks noChangeAspect="1"/>
          </p:cNvPicPr>
          <p:nvPr/>
        </p:nvPicPr>
        <p:blipFill>
          <a:blip r:embed="rId2"/>
          <a:stretch>
            <a:fillRect/>
          </a:stretch>
        </p:blipFill>
        <p:spPr>
          <a:xfrm>
            <a:off x="7475265" y="1669933"/>
            <a:ext cx="1745485" cy="4662721"/>
          </a:xfrm>
          <a:prstGeom prst="rect">
            <a:avLst/>
          </a:prstGeom>
        </p:spPr>
      </p:pic>
    </p:spTree>
    <p:extLst>
      <p:ext uri="{BB962C8B-B14F-4D97-AF65-F5344CB8AC3E}">
        <p14:creationId xmlns:p14="http://schemas.microsoft.com/office/powerpoint/2010/main" val="152817557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51312" y="329499"/>
            <a:ext cx="10515600" cy="1325563"/>
          </a:xfrm>
        </p:spPr>
        <p:txBody>
          <a:bodyPr/>
          <a:lstStyle/>
          <a:p>
            <a:r>
              <a:rPr lang="en-US" dirty="0" smtClean="0">
                <a:solidFill>
                  <a:srgbClr val="D24C36"/>
                </a:solidFill>
                <a:latin typeface="Times New Roman" panose="02020603050405020304" pitchFamily="18" charset="0"/>
                <a:cs typeface="Times New Roman" panose="02020603050405020304" pitchFamily="18" charset="0"/>
              </a:rPr>
              <a:t>Functional Classification of Neurons</a:t>
            </a:r>
            <a:endParaRPr lang="en-US" dirty="0">
              <a:solidFill>
                <a:srgbClr val="D24C36"/>
              </a:solidFill>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a:xfrm>
            <a:off x="1167502" y="2265012"/>
            <a:ext cx="10233800" cy="4351338"/>
          </a:xfrm>
        </p:spPr>
        <p:txBody>
          <a:bodyPr>
            <a:normAutofit/>
          </a:bodyPr>
          <a:lstStyle/>
          <a:p>
            <a:r>
              <a:rPr lang="en-US" sz="5400" dirty="0" smtClean="0">
                <a:latin typeface="Calibri" panose="020F0502020204030204" pitchFamily="34" charset="0"/>
              </a:rPr>
              <a:t>Sensory</a:t>
            </a:r>
          </a:p>
          <a:p>
            <a:endParaRPr lang="en-US" sz="5400" dirty="0">
              <a:latin typeface="Calibri" panose="020F0502020204030204" pitchFamily="34" charset="0"/>
            </a:endParaRPr>
          </a:p>
          <a:p>
            <a:r>
              <a:rPr lang="en-US" sz="5400" dirty="0" smtClean="0">
                <a:latin typeface="Calibri" panose="020F0502020204030204" pitchFamily="34" charset="0"/>
              </a:rPr>
              <a:t>Motor</a:t>
            </a:r>
            <a:endParaRPr lang="en-US" sz="5400" dirty="0">
              <a:latin typeface="Calibri" panose="020F0502020204030204" pitchFamily="34" charset="0"/>
            </a:endParaRPr>
          </a:p>
        </p:txBody>
      </p:sp>
    </p:spTree>
    <p:extLst>
      <p:ext uri="{BB962C8B-B14F-4D97-AF65-F5344CB8AC3E}">
        <p14:creationId xmlns:p14="http://schemas.microsoft.com/office/powerpoint/2010/main" val="18022251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63187" y="353250"/>
            <a:ext cx="10515600" cy="1325563"/>
          </a:xfrm>
        </p:spPr>
        <p:txBody>
          <a:bodyPr/>
          <a:lstStyle/>
          <a:p>
            <a:r>
              <a:rPr lang="en-US" dirty="0" smtClean="0">
                <a:latin typeface="Times New Roman" panose="02020603050405020304" pitchFamily="18" charset="0"/>
                <a:cs typeface="Times New Roman" panose="02020603050405020304" pitchFamily="18" charset="0"/>
              </a:rPr>
              <a:t>Sensory Neurons</a:t>
            </a:r>
            <a:endParaRPr lang="en-US" dirty="0">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a:xfrm>
            <a:off x="1131876" y="2122509"/>
            <a:ext cx="10233800" cy="4351338"/>
          </a:xfrm>
        </p:spPr>
        <p:txBody>
          <a:bodyPr>
            <a:normAutofit/>
          </a:bodyPr>
          <a:lstStyle/>
          <a:p>
            <a:r>
              <a:rPr lang="en-US" sz="3200" u="sng" dirty="0" smtClean="0"/>
              <a:t>A</a:t>
            </a:r>
            <a:r>
              <a:rPr lang="en-US" sz="3200" dirty="0" smtClean="0"/>
              <a:t>fferent: carry impulses from peripheral body toward the CNS</a:t>
            </a:r>
          </a:p>
          <a:p>
            <a:pPr marL="0" indent="0">
              <a:buNone/>
            </a:pPr>
            <a:endParaRPr lang="en-US" sz="3200" dirty="0" smtClean="0"/>
          </a:p>
          <a:p>
            <a:r>
              <a:rPr lang="en-US" sz="3200" dirty="0" smtClean="0"/>
              <a:t>Most sensory neurons are unipolar. Some are bipolar.</a:t>
            </a:r>
          </a:p>
          <a:p>
            <a:endParaRPr lang="en-US" sz="3200" dirty="0"/>
          </a:p>
        </p:txBody>
      </p:sp>
    </p:spTree>
    <p:extLst>
      <p:ext uri="{BB962C8B-B14F-4D97-AF65-F5344CB8AC3E}">
        <p14:creationId xmlns:p14="http://schemas.microsoft.com/office/powerpoint/2010/main" val="414560484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36395" y="342823"/>
            <a:ext cx="10515600" cy="1325563"/>
          </a:xfrm>
        </p:spPr>
        <p:txBody>
          <a:bodyPr/>
          <a:lstStyle/>
          <a:p>
            <a:r>
              <a:rPr lang="en-US" dirty="0" smtClean="0">
                <a:solidFill>
                  <a:srgbClr val="D24C36"/>
                </a:solidFill>
                <a:latin typeface="Times New Roman" panose="02020603050405020304" pitchFamily="18" charset="0"/>
                <a:cs typeface="Times New Roman" panose="02020603050405020304" pitchFamily="18" charset="0"/>
              </a:rPr>
              <a:t>Nervous system</a:t>
            </a:r>
            <a:endParaRPr lang="en-US" dirty="0">
              <a:solidFill>
                <a:srgbClr val="D24C36"/>
              </a:solidFill>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a:xfrm>
            <a:off x="696370" y="1668385"/>
            <a:ext cx="6477116" cy="5089253"/>
          </a:xfrm>
        </p:spPr>
        <p:txBody>
          <a:bodyPr>
            <a:normAutofit/>
          </a:bodyPr>
          <a:lstStyle/>
          <a:p>
            <a:r>
              <a:rPr lang="en-US" sz="3600" dirty="0" smtClean="0">
                <a:latin typeface="Calibri" panose="020F0502020204030204" pitchFamily="34" charset="0"/>
                <a:cs typeface="Times New Roman" panose="02020603050405020304" pitchFamily="18" charset="0"/>
              </a:rPr>
              <a:t>Composed of:</a:t>
            </a:r>
          </a:p>
          <a:p>
            <a:pPr lvl="1"/>
            <a:r>
              <a:rPr lang="en-US" sz="3200" dirty="0" smtClean="0">
                <a:latin typeface="Calibri" panose="020F0502020204030204" pitchFamily="34" charset="0"/>
                <a:cs typeface="Times New Roman" panose="02020603050405020304" pitchFamily="18" charset="0"/>
              </a:rPr>
              <a:t>Brain (CNS)</a:t>
            </a:r>
          </a:p>
          <a:p>
            <a:pPr lvl="1"/>
            <a:r>
              <a:rPr lang="en-US" sz="3200" dirty="0" smtClean="0">
                <a:latin typeface="Calibri" panose="020F0502020204030204" pitchFamily="34" charset="0"/>
                <a:cs typeface="Times New Roman" panose="02020603050405020304" pitchFamily="18" charset="0"/>
              </a:rPr>
              <a:t>Spinal cord (CNS)</a:t>
            </a:r>
          </a:p>
          <a:p>
            <a:pPr lvl="1"/>
            <a:r>
              <a:rPr lang="en-US" sz="3200" dirty="0" smtClean="0">
                <a:latin typeface="Calibri" panose="020F0502020204030204" pitchFamily="34" charset="0"/>
                <a:cs typeface="Times New Roman" panose="02020603050405020304" pitchFamily="18" charset="0"/>
              </a:rPr>
              <a:t>Nerves to body parts (PNS</a:t>
            </a:r>
            <a:r>
              <a:rPr lang="en-US" sz="3200" dirty="0" smtClean="0">
                <a:latin typeface="Calibri" panose="020F0502020204030204" pitchFamily="34" charset="0"/>
                <a:cs typeface="Times New Roman" panose="02020603050405020304" pitchFamily="18" charset="0"/>
              </a:rPr>
              <a:t>)</a:t>
            </a:r>
            <a:endParaRPr lang="en-US" sz="3200" dirty="0">
              <a:latin typeface="Calibri" panose="020F0502020204030204" pitchFamily="34" charset="0"/>
              <a:cs typeface="Times New Roman" panose="02020603050405020304" pitchFamily="18" charset="0"/>
            </a:endParaRPr>
          </a:p>
          <a:p>
            <a:pPr lvl="1"/>
            <a:endParaRPr lang="en-US" sz="3200" dirty="0" smtClean="0">
              <a:latin typeface="Calibri" panose="020F0502020204030204" pitchFamily="34" charset="0"/>
              <a:cs typeface="Times New Roman" panose="02020603050405020304" pitchFamily="18" charset="0"/>
            </a:endParaRPr>
          </a:p>
          <a:p>
            <a:r>
              <a:rPr lang="en-US" sz="3600" dirty="0" smtClean="0">
                <a:latin typeface="Calibri" panose="020F0502020204030204" pitchFamily="34" charset="0"/>
                <a:cs typeface="Times New Roman" panose="02020603050405020304" pitchFamily="18" charset="0"/>
              </a:rPr>
              <a:t>Function:</a:t>
            </a:r>
          </a:p>
          <a:p>
            <a:pPr lvl="1"/>
            <a:r>
              <a:rPr lang="en-US" sz="3200" dirty="0" smtClean="0">
                <a:latin typeface="Calibri" panose="020F0502020204030204" pitchFamily="34" charset="0"/>
                <a:cs typeface="Times New Roman" panose="02020603050405020304" pitchFamily="18" charset="0"/>
              </a:rPr>
              <a:t>Maintain </a:t>
            </a:r>
            <a:r>
              <a:rPr lang="en-US" sz="3200" dirty="0" err="1" smtClean="0">
                <a:latin typeface="Calibri" panose="020F0502020204030204" pitchFamily="34" charset="0"/>
                <a:cs typeface="Times New Roman" panose="02020603050405020304" pitchFamily="18" charset="0"/>
              </a:rPr>
              <a:t>homeostatis</a:t>
            </a:r>
            <a:r>
              <a:rPr lang="en-US" sz="3200" dirty="0" smtClean="0">
                <a:latin typeface="Calibri" panose="020F0502020204030204" pitchFamily="34" charset="0"/>
                <a:cs typeface="Times New Roman" panose="02020603050405020304" pitchFamily="18" charset="0"/>
              </a:rPr>
              <a:t> by detecting stimuli in the environment</a:t>
            </a:r>
            <a:endParaRPr lang="en-US" sz="3200" dirty="0" smtClean="0">
              <a:latin typeface="Calibri" panose="020F0502020204030204" pitchFamily="34" charset="0"/>
              <a:cs typeface="Times New Roman" panose="02020603050405020304" pitchFamily="18" charset="0"/>
            </a:endParaRPr>
          </a:p>
        </p:txBody>
      </p:sp>
      <p:pic>
        <p:nvPicPr>
          <p:cNvPr id="5" name="Picture 4"/>
          <p:cNvPicPr>
            <a:picLocks noChangeAspect="1"/>
          </p:cNvPicPr>
          <p:nvPr/>
        </p:nvPicPr>
        <p:blipFill>
          <a:blip r:embed="rId2"/>
          <a:stretch>
            <a:fillRect/>
          </a:stretch>
        </p:blipFill>
        <p:spPr>
          <a:xfrm>
            <a:off x="7533461" y="1196898"/>
            <a:ext cx="4000500" cy="5334000"/>
          </a:xfrm>
          <a:prstGeom prst="rect">
            <a:avLst/>
          </a:prstGeom>
        </p:spPr>
      </p:pic>
    </p:spTree>
    <p:extLst>
      <p:ext uri="{BB962C8B-B14F-4D97-AF65-F5344CB8AC3E}">
        <p14:creationId xmlns:p14="http://schemas.microsoft.com/office/powerpoint/2010/main" val="16328940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39436" y="400751"/>
            <a:ext cx="10515600" cy="1325563"/>
          </a:xfrm>
        </p:spPr>
        <p:txBody>
          <a:bodyPr/>
          <a:lstStyle/>
          <a:p>
            <a:r>
              <a:rPr lang="en-US" dirty="0" smtClean="0">
                <a:latin typeface="Times New Roman" panose="02020603050405020304" pitchFamily="18" charset="0"/>
                <a:cs typeface="Times New Roman" panose="02020603050405020304" pitchFamily="18" charset="0"/>
              </a:rPr>
              <a:t>Motor Neurons</a:t>
            </a:r>
            <a:endParaRPr lang="en-US" dirty="0">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a:xfrm>
            <a:off x="965620" y="2086883"/>
            <a:ext cx="10743450" cy="4351338"/>
          </a:xfrm>
        </p:spPr>
        <p:txBody>
          <a:bodyPr>
            <a:normAutofit/>
          </a:bodyPr>
          <a:lstStyle/>
          <a:p>
            <a:r>
              <a:rPr lang="en-US" sz="3200" u="sng" dirty="0" smtClean="0"/>
              <a:t>E</a:t>
            </a:r>
            <a:r>
              <a:rPr lang="en-US" sz="3200" dirty="0" smtClean="0"/>
              <a:t>fferent: carry information from the CNS to the periphery</a:t>
            </a:r>
          </a:p>
          <a:p>
            <a:endParaRPr lang="en-US" sz="3200" dirty="0" smtClean="0"/>
          </a:p>
          <a:p>
            <a:r>
              <a:rPr lang="en-US" sz="3200" dirty="0" smtClean="0"/>
              <a:t>Multipolar</a:t>
            </a:r>
          </a:p>
          <a:p>
            <a:endParaRPr lang="en-US" sz="3200" dirty="0"/>
          </a:p>
          <a:p>
            <a:r>
              <a:rPr lang="en-US" sz="3200" dirty="0" smtClean="0"/>
              <a:t>Send CNS signals down to body parts, like glands and muscles</a:t>
            </a:r>
            <a:endParaRPr lang="en-US" sz="3200" dirty="0"/>
          </a:p>
        </p:txBody>
      </p:sp>
    </p:spTree>
    <p:extLst>
      <p:ext uri="{BB962C8B-B14F-4D97-AF65-F5344CB8AC3E}">
        <p14:creationId xmlns:p14="http://schemas.microsoft.com/office/powerpoint/2010/main" val="267101514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1930" y="103867"/>
            <a:ext cx="10515600" cy="1325563"/>
          </a:xfrm>
        </p:spPr>
        <p:txBody>
          <a:bodyPr/>
          <a:lstStyle/>
          <a:p>
            <a:r>
              <a:rPr lang="en-US" dirty="0" smtClean="0">
                <a:latin typeface="Times New Roman" panose="02020603050405020304" pitchFamily="18" charset="0"/>
                <a:cs typeface="Times New Roman" panose="02020603050405020304" pitchFamily="18" charset="0"/>
              </a:rPr>
              <a:t>Neurotransmission</a:t>
            </a:r>
            <a:endParaRPr lang="en-US" dirty="0">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a:xfrm>
            <a:off x="625195" y="1374444"/>
            <a:ext cx="11673683" cy="5772955"/>
          </a:xfrm>
        </p:spPr>
        <p:txBody>
          <a:bodyPr>
            <a:normAutofit/>
          </a:bodyPr>
          <a:lstStyle/>
          <a:p>
            <a:pPr marL="0" indent="0">
              <a:buNone/>
            </a:pPr>
            <a:endParaRPr lang="en-US" sz="3600" dirty="0" smtClean="0">
              <a:solidFill>
                <a:srgbClr val="D24C36"/>
              </a:solidFill>
            </a:endParaRPr>
          </a:p>
          <a:p>
            <a:r>
              <a:rPr lang="en-US" sz="4000" dirty="0" smtClean="0">
                <a:solidFill>
                  <a:schemeClr val="tx1"/>
                </a:solidFill>
              </a:rPr>
              <a:t>Neurotransmission depends on action potential:</a:t>
            </a:r>
          </a:p>
          <a:p>
            <a:pPr marL="0" indent="0">
              <a:buNone/>
            </a:pPr>
            <a:endParaRPr lang="en-US" sz="3600" dirty="0" smtClean="0">
              <a:solidFill>
                <a:schemeClr val="tx1"/>
              </a:solidFill>
            </a:endParaRPr>
          </a:p>
          <a:p>
            <a:pPr lvl="1">
              <a:lnSpc>
                <a:spcPct val="150000"/>
              </a:lnSpc>
            </a:pPr>
            <a:r>
              <a:rPr lang="en-US" sz="3200" dirty="0">
                <a:solidFill>
                  <a:schemeClr val="tx1"/>
                </a:solidFill>
              </a:rPr>
              <a:t>S</a:t>
            </a:r>
            <a:r>
              <a:rPr lang="en-US" sz="3200" dirty="0" smtClean="0">
                <a:solidFill>
                  <a:schemeClr val="tx1"/>
                </a:solidFill>
              </a:rPr>
              <a:t>hort </a:t>
            </a:r>
            <a:r>
              <a:rPr lang="en-US" sz="3200" dirty="0">
                <a:solidFill>
                  <a:schemeClr val="tx1"/>
                </a:solidFill>
              </a:rPr>
              <a:t>lasting electrical event on the plasma membrane of </a:t>
            </a:r>
            <a:r>
              <a:rPr lang="en-US" sz="3200" dirty="0" smtClean="0">
                <a:solidFill>
                  <a:schemeClr val="tx1"/>
                </a:solidFill>
              </a:rPr>
              <a:t>neurons.</a:t>
            </a:r>
          </a:p>
          <a:p>
            <a:pPr lvl="2">
              <a:lnSpc>
                <a:spcPct val="100000"/>
              </a:lnSpc>
            </a:pPr>
            <a:endParaRPr lang="en-US" sz="2400" dirty="0" smtClean="0">
              <a:solidFill>
                <a:schemeClr val="tx1"/>
              </a:solidFill>
              <a:sym typeface="Wingdings" panose="05000000000000000000" pitchFamily="2" charset="2"/>
            </a:endParaRPr>
          </a:p>
          <a:p>
            <a:pPr lvl="3">
              <a:lnSpc>
                <a:spcPct val="100000"/>
              </a:lnSpc>
            </a:pPr>
            <a:endParaRPr lang="en-US" sz="2000" dirty="0" smtClean="0">
              <a:solidFill>
                <a:schemeClr val="tx1"/>
              </a:solidFill>
              <a:sym typeface="Wingdings" panose="05000000000000000000" pitchFamily="2" charset="2"/>
            </a:endParaRPr>
          </a:p>
          <a:p>
            <a:pPr lvl="3">
              <a:lnSpc>
                <a:spcPct val="100000"/>
              </a:lnSpc>
            </a:pPr>
            <a:endParaRPr lang="en-US" dirty="0" smtClean="0">
              <a:solidFill>
                <a:schemeClr val="tx1"/>
              </a:solidFill>
            </a:endParaRPr>
          </a:p>
          <a:p>
            <a:pPr>
              <a:lnSpc>
                <a:spcPct val="100000"/>
              </a:lnSpc>
            </a:pPr>
            <a:endParaRPr lang="en-US" sz="3600" dirty="0">
              <a:solidFill>
                <a:schemeClr val="tx1"/>
              </a:solidFill>
            </a:endParaRPr>
          </a:p>
          <a:p>
            <a:endParaRPr lang="en-US" sz="3600" dirty="0" smtClean="0">
              <a:solidFill>
                <a:schemeClr val="tx1"/>
              </a:solidFill>
            </a:endParaRPr>
          </a:p>
          <a:p>
            <a:endParaRPr lang="en-US" sz="3600" dirty="0" smtClean="0">
              <a:solidFill>
                <a:srgbClr val="D24C36"/>
              </a:solidFill>
            </a:endParaRPr>
          </a:p>
          <a:p>
            <a:pPr lvl="1"/>
            <a:endParaRPr lang="en-US" sz="3200" dirty="0">
              <a:solidFill>
                <a:srgbClr val="D24C36"/>
              </a:solidFill>
            </a:endParaRPr>
          </a:p>
        </p:txBody>
      </p:sp>
    </p:spTree>
    <p:extLst>
      <p:ext uri="{BB962C8B-B14F-4D97-AF65-F5344CB8AC3E}">
        <p14:creationId xmlns:p14="http://schemas.microsoft.com/office/powerpoint/2010/main" val="310802496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2504" y="0"/>
            <a:ext cx="10515600" cy="1325563"/>
          </a:xfrm>
        </p:spPr>
        <p:txBody>
          <a:bodyPr>
            <a:normAutofit/>
          </a:bodyPr>
          <a:lstStyle/>
          <a:p>
            <a:r>
              <a:rPr lang="en-US" sz="6000" dirty="0" smtClean="0">
                <a:latin typeface="Times New Roman" panose="02020603050405020304" pitchFamily="18" charset="0"/>
                <a:cs typeface="Times New Roman" panose="02020603050405020304" pitchFamily="18" charset="0"/>
              </a:rPr>
              <a:t>Action Potential (AP)</a:t>
            </a:r>
            <a:endParaRPr lang="en-US" sz="6000" dirty="0">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a:xfrm>
            <a:off x="475014" y="1539320"/>
            <a:ext cx="11491356" cy="5532436"/>
          </a:xfrm>
        </p:spPr>
        <p:txBody>
          <a:bodyPr>
            <a:normAutofit/>
          </a:bodyPr>
          <a:lstStyle/>
          <a:p>
            <a:pPr>
              <a:lnSpc>
                <a:spcPct val="100000"/>
              </a:lnSpc>
            </a:pPr>
            <a:r>
              <a:rPr lang="en-US" sz="2400" u="sng" dirty="0" smtClean="0"/>
              <a:t>All cells, including neurons, have a maintained polarity on both sides of their membrane</a:t>
            </a:r>
          </a:p>
          <a:p>
            <a:pPr>
              <a:lnSpc>
                <a:spcPct val="100000"/>
              </a:lnSpc>
            </a:pPr>
            <a:endParaRPr lang="en-US" sz="1000" u="sng" dirty="0" smtClean="0"/>
          </a:p>
          <a:p>
            <a:pPr>
              <a:lnSpc>
                <a:spcPct val="100000"/>
              </a:lnSpc>
            </a:pPr>
            <a:r>
              <a:rPr lang="en-US" sz="2400" dirty="0" smtClean="0">
                <a:solidFill>
                  <a:schemeClr val="tx1"/>
                </a:solidFill>
              </a:rPr>
              <a:t>the polarity is maintained by stable concentrations of  Na+ outside the cell and K+ inside the cell</a:t>
            </a:r>
          </a:p>
          <a:p>
            <a:pPr>
              <a:lnSpc>
                <a:spcPct val="100000"/>
              </a:lnSpc>
            </a:pPr>
            <a:endParaRPr lang="en-US" sz="800" dirty="0">
              <a:solidFill>
                <a:schemeClr val="tx1"/>
              </a:solidFill>
            </a:endParaRPr>
          </a:p>
          <a:p>
            <a:pPr>
              <a:lnSpc>
                <a:spcPct val="100000"/>
              </a:lnSpc>
            </a:pPr>
            <a:r>
              <a:rPr lang="en-US" sz="2400" dirty="0" smtClean="0">
                <a:solidFill>
                  <a:schemeClr val="accent5"/>
                </a:solidFill>
              </a:rPr>
              <a:t>Stimulus </a:t>
            </a:r>
            <a:r>
              <a:rPr lang="en-US" sz="2400" dirty="0" smtClean="0">
                <a:solidFill>
                  <a:schemeClr val="tx1"/>
                </a:solidFill>
              </a:rPr>
              <a:t> causes the polarity to change</a:t>
            </a:r>
          </a:p>
          <a:p>
            <a:pPr>
              <a:lnSpc>
                <a:spcPct val="100000"/>
              </a:lnSpc>
            </a:pPr>
            <a:endParaRPr lang="en-US" sz="500" dirty="0" smtClean="0">
              <a:solidFill>
                <a:schemeClr val="tx1"/>
              </a:solidFill>
            </a:endParaRPr>
          </a:p>
          <a:p>
            <a:pPr>
              <a:lnSpc>
                <a:spcPct val="100000"/>
              </a:lnSpc>
            </a:pPr>
            <a:r>
              <a:rPr lang="en-US" sz="2400" dirty="0" smtClean="0">
                <a:solidFill>
                  <a:schemeClr val="tx1"/>
                </a:solidFill>
              </a:rPr>
              <a:t>This creates an electrical potential</a:t>
            </a:r>
          </a:p>
          <a:p>
            <a:pPr>
              <a:lnSpc>
                <a:spcPct val="100000"/>
              </a:lnSpc>
            </a:pPr>
            <a:endParaRPr lang="en-US" sz="400" dirty="0" smtClean="0">
              <a:solidFill>
                <a:schemeClr val="tx1"/>
              </a:solidFill>
            </a:endParaRPr>
          </a:p>
          <a:p>
            <a:pPr>
              <a:lnSpc>
                <a:spcPct val="100000"/>
              </a:lnSpc>
            </a:pPr>
            <a:r>
              <a:rPr lang="en-US" sz="2400" dirty="0" smtClean="0">
                <a:solidFill>
                  <a:schemeClr val="tx1"/>
                </a:solidFill>
              </a:rPr>
              <a:t>Electrical potential propagates </a:t>
            </a:r>
            <a:r>
              <a:rPr lang="en-US" sz="2400" u="sng" dirty="0" smtClean="0">
                <a:solidFill>
                  <a:schemeClr val="tx1"/>
                </a:solidFill>
              </a:rPr>
              <a:t>along the axon </a:t>
            </a:r>
            <a:r>
              <a:rPr lang="en-US" sz="2400" dirty="0" smtClean="0">
                <a:solidFill>
                  <a:schemeClr val="tx1"/>
                </a:solidFill>
              </a:rPr>
              <a:t>until it reaches the axonal terminal branches</a:t>
            </a:r>
          </a:p>
          <a:p>
            <a:pPr>
              <a:lnSpc>
                <a:spcPct val="100000"/>
              </a:lnSpc>
            </a:pPr>
            <a:endParaRPr lang="en-US" sz="1050" dirty="0" smtClean="0">
              <a:solidFill>
                <a:schemeClr val="tx1"/>
              </a:solidFill>
            </a:endParaRPr>
          </a:p>
          <a:p>
            <a:pPr>
              <a:lnSpc>
                <a:spcPct val="100000"/>
              </a:lnSpc>
            </a:pPr>
            <a:r>
              <a:rPr lang="en-US" sz="2400" dirty="0" smtClean="0">
                <a:solidFill>
                  <a:schemeClr val="tx1"/>
                </a:solidFill>
              </a:rPr>
              <a:t>Signal is the transmitted to the next neuron</a:t>
            </a:r>
            <a:endParaRPr lang="en-US" sz="2400" dirty="0"/>
          </a:p>
        </p:txBody>
      </p:sp>
    </p:spTree>
    <p:extLst>
      <p:ext uri="{BB962C8B-B14F-4D97-AF65-F5344CB8AC3E}">
        <p14:creationId xmlns:p14="http://schemas.microsoft.com/office/powerpoint/2010/main" val="237569525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1436668" y="1293935"/>
            <a:ext cx="8532627" cy="4586287"/>
          </a:xfrm>
          <a:prstGeom prst="rect">
            <a:avLst/>
          </a:prstGeom>
        </p:spPr>
      </p:pic>
    </p:spTree>
    <p:extLst>
      <p:ext uri="{BB962C8B-B14F-4D97-AF65-F5344CB8AC3E}">
        <p14:creationId xmlns:p14="http://schemas.microsoft.com/office/powerpoint/2010/main" val="268256500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8812" y="2288926"/>
            <a:ext cx="6738257" cy="1325563"/>
          </a:xfrm>
        </p:spPr>
        <p:txBody>
          <a:bodyPr>
            <a:normAutofit fontScale="90000"/>
          </a:bodyPr>
          <a:lstStyle/>
          <a:p>
            <a:r>
              <a:rPr lang="en-US" dirty="0" smtClean="0">
                <a:latin typeface="Times New Roman" panose="02020603050405020304" pitchFamily="18" charset="0"/>
                <a:cs typeface="Times New Roman" panose="02020603050405020304" pitchFamily="18" charset="0"/>
              </a:rPr>
              <a:t>Transmission of signal from presynaptic neuron to post-synaptic neuron</a:t>
            </a:r>
            <a:endParaRPr lang="en-US" dirty="0">
              <a:latin typeface="Times New Roman" panose="02020603050405020304" pitchFamily="18" charset="0"/>
              <a:cs typeface="Times New Roman" panose="02020603050405020304" pitchFamily="18" charset="0"/>
            </a:endParaRPr>
          </a:p>
        </p:txBody>
      </p:sp>
      <p:pic>
        <p:nvPicPr>
          <p:cNvPr id="4" name="Picture 3"/>
          <p:cNvPicPr>
            <a:picLocks noChangeAspect="1"/>
          </p:cNvPicPr>
          <p:nvPr/>
        </p:nvPicPr>
        <p:blipFill>
          <a:blip r:embed="rId2"/>
          <a:stretch>
            <a:fillRect/>
          </a:stretch>
        </p:blipFill>
        <p:spPr>
          <a:xfrm>
            <a:off x="7478935" y="283977"/>
            <a:ext cx="3724979" cy="6419644"/>
          </a:xfrm>
          <a:prstGeom prst="rect">
            <a:avLst/>
          </a:prstGeom>
        </p:spPr>
      </p:pic>
    </p:spTree>
    <p:extLst>
      <p:ext uri="{BB962C8B-B14F-4D97-AF65-F5344CB8AC3E}">
        <p14:creationId xmlns:p14="http://schemas.microsoft.com/office/powerpoint/2010/main" val="319647014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6309" y="234496"/>
            <a:ext cx="10515600" cy="1325563"/>
          </a:xfrm>
        </p:spPr>
        <p:txBody>
          <a:bodyPr/>
          <a:lstStyle/>
          <a:p>
            <a:r>
              <a:rPr lang="en-US" dirty="0" smtClean="0"/>
              <a:t>Some important notes:</a:t>
            </a:r>
            <a:endParaRPr lang="en-US" dirty="0"/>
          </a:p>
        </p:txBody>
      </p:sp>
      <p:sp>
        <p:nvSpPr>
          <p:cNvPr id="3" name="Content Placeholder 2"/>
          <p:cNvSpPr>
            <a:spLocks noGrp="1"/>
          </p:cNvSpPr>
          <p:nvPr>
            <p:ph idx="1"/>
          </p:nvPr>
        </p:nvSpPr>
        <p:spPr>
          <a:xfrm>
            <a:off x="929995" y="1560058"/>
            <a:ext cx="10233800" cy="5297942"/>
          </a:xfrm>
        </p:spPr>
        <p:txBody>
          <a:bodyPr>
            <a:normAutofit/>
          </a:bodyPr>
          <a:lstStyle/>
          <a:p>
            <a:pPr>
              <a:lnSpc>
                <a:spcPct val="100000"/>
              </a:lnSpc>
            </a:pPr>
            <a:r>
              <a:rPr lang="en-US" dirty="0" smtClean="0"/>
              <a:t>Clusters of cell bodies are named differently when they are in the CNS and PNS</a:t>
            </a:r>
          </a:p>
          <a:p>
            <a:pPr>
              <a:lnSpc>
                <a:spcPct val="100000"/>
              </a:lnSpc>
            </a:pPr>
            <a:r>
              <a:rPr lang="en-US" dirty="0" smtClean="0"/>
              <a:t>In the CNS,</a:t>
            </a:r>
          </a:p>
          <a:p>
            <a:pPr lvl="1"/>
            <a:r>
              <a:rPr lang="en-US" dirty="0" smtClean="0"/>
              <a:t>Clusters of cell bodies are called </a:t>
            </a:r>
            <a:r>
              <a:rPr lang="en-US" dirty="0" smtClean="0">
                <a:solidFill>
                  <a:srgbClr val="D24C36"/>
                </a:solidFill>
              </a:rPr>
              <a:t>nuclei</a:t>
            </a:r>
          </a:p>
          <a:p>
            <a:pPr>
              <a:lnSpc>
                <a:spcPct val="100000"/>
              </a:lnSpc>
            </a:pPr>
            <a:r>
              <a:rPr lang="en-US" dirty="0" smtClean="0"/>
              <a:t>In the PNS, </a:t>
            </a:r>
          </a:p>
          <a:p>
            <a:pPr lvl="1"/>
            <a:r>
              <a:rPr lang="en-US" dirty="0" smtClean="0"/>
              <a:t>Collections of cell bodies are called ganglia</a:t>
            </a:r>
          </a:p>
          <a:p>
            <a:pPr>
              <a:lnSpc>
                <a:spcPct val="100000"/>
              </a:lnSpc>
            </a:pPr>
            <a:r>
              <a:rPr lang="en-US" dirty="0" smtClean="0"/>
              <a:t>White matter: myelinated regions of CNS containing mostly nerve fibers</a:t>
            </a:r>
          </a:p>
          <a:p>
            <a:pPr>
              <a:lnSpc>
                <a:spcPct val="100000"/>
              </a:lnSpc>
            </a:pPr>
            <a:r>
              <a:rPr lang="en-US" dirty="0" smtClean="0"/>
              <a:t>Gray matter: unmyelinated regions of CNS containing mostly cell bodies</a:t>
            </a:r>
          </a:p>
          <a:p>
            <a:pPr lvl="1"/>
            <a:endParaRPr lang="en-US" dirty="0"/>
          </a:p>
        </p:txBody>
      </p:sp>
    </p:spTree>
    <p:extLst>
      <p:ext uri="{BB962C8B-B14F-4D97-AF65-F5344CB8AC3E}">
        <p14:creationId xmlns:p14="http://schemas.microsoft.com/office/powerpoint/2010/main" val="108489639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3182" y="0"/>
            <a:ext cx="10515600" cy="1325563"/>
          </a:xfrm>
        </p:spPr>
        <p:txBody>
          <a:bodyPr/>
          <a:lstStyle/>
          <a:p>
            <a:r>
              <a:rPr lang="en-US" dirty="0" err="1" smtClean="0">
                <a:solidFill>
                  <a:srgbClr val="D24C36"/>
                </a:solidFill>
                <a:latin typeface="Times New Roman" panose="02020603050405020304" pitchFamily="18" charset="0"/>
                <a:cs typeface="Times New Roman" panose="02020603050405020304" pitchFamily="18" charset="0"/>
              </a:rPr>
              <a:t>Neuroglial</a:t>
            </a:r>
            <a:r>
              <a:rPr lang="en-US" dirty="0" smtClean="0">
                <a:solidFill>
                  <a:srgbClr val="D24C36"/>
                </a:solidFill>
                <a:latin typeface="Times New Roman" panose="02020603050405020304" pitchFamily="18" charset="0"/>
                <a:cs typeface="Times New Roman" panose="02020603050405020304" pitchFamily="18" charset="0"/>
              </a:rPr>
              <a:t> Cell</a:t>
            </a:r>
            <a:endParaRPr lang="en-US" dirty="0">
              <a:solidFill>
                <a:srgbClr val="D24C36"/>
              </a:solidFill>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a:xfrm>
            <a:off x="739990" y="1583810"/>
            <a:ext cx="6088322" cy="5091751"/>
          </a:xfrm>
        </p:spPr>
        <p:txBody>
          <a:bodyPr>
            <a:normAutofit/>
          </a:bodyPr>
          <a:lstStyle/>
          <a:p>
            <a:r>
              <a:rPr lang="en-US" dirty="0" smtClean="0"/>
              <a:t>Also known as</a:t>
            </a:r>
          </a:p>
          <a:p>
            <a:pPr lvl="1"/>
            <a:r>
              <a:rPr lang="en-US" dirty="0" smtClean="0"/>
              <a:t>glia cell</a:t>
            </a:r>
          </a:p>
          <a:p>
            <a:pPr lvl="1"/>
            <a:r>
              <a:rPr lang="en-US" dirty="0" smtClean="0"/>
              <a:t>Glia</a:t>
            </a:r>
          </a:p>
          <a:p>
            <a:pPr marL="457200" lvl="1" indent="0">
              <a:buNone/>
            </a:pPr>
            <a:endParaRPr lang="en-US" sz="1100" dirty="0" smtClean="0"/>
          </a:p>
          <a:p>
            <a:pPr marL="457200" lvl="1" indent="0">
              <a:buNone/>
            </a:pPr>
            <a:endParaRPr lang="en-US" sz="1100" dirty="0" smtClean="0"/>
          </a:p>
          <a:p>
            <a:r>
              <a:rPr lang="en-US" dirty="0" smtClean="0"/>
              <a:t>General Functions:</a:t>
            </a:r>
          </a:p>
          <a:p>
            <a:pPr lvl="1"/>
            <a:r>
              <a:rPr lang="en-US" dirty="0" smtClean="0"/>
              <a:t>Support</a:t>
            </a:r>
          </a:p>
          <a:p>
            <a:pPr lvl="1"/>
            <a:r>
              <a:rPr lang="en-US" dirty="0" smtClean="0"/>
              <a:t>Nutrition</a:t>
            </a:r>
          </a:p>
          <a:p>
            <a:pPr lvl="1"/>
            <a:r>
              <a:rPr lang="en-US" dirty="0" smtClean="0"/>
              <a:t>Help maintain homeostasis</a:t>
            </a:r>
          </a:p>
          <a:p>
            <a:pPr lvl="1"/>
            <a:r>
              <a:rPr lang="en-US" dirty="0" smtClean="0"/>
              <a:t>Form myelin</a:t>
            </a:r>
          </a:p>
          <a:p>
            <a:pPr lvl="1"/>
            <a:r>
              <a:rPr lang="en-US" dirty="0" smtClean="0"/>
              <a:t>Help in signal transmission within the nervous system</a:t>
            </a:r>
          </a:p>
        </p:txBody>
      </p:sp>
      <p:pic>
        <p:nvPicPr>
          <p:cNvPr id="4" name="Picture 3"/>
          <p:cNvPicPr>
            <a:picLocks noChangeAspect="1"/>
          </p:cNvPicPr>
          <p:nvPr/>
        </p:nvPicPr>
        <p:blipFill rotWithShape="1">
          <a:blip r:embed="rId2"/>
          <a:srcRect l="24502" t="7791" r="17576" b="17922"/>
          <a:stretch/>
        </p:blipFill>
        <p:spPr>
          <a:xfrm>
            <a:off x="7303327" y="2147049"/>
            <a:ext cx="4501738" cy="4330147"/>
          </a:xfrm>
          <a:prstGeom prst="rect">
            <a:avLst/>
          </a:prstGeom>
        </p:spPr>
      </p:pic>
    </p:spTree>
    <p:extLst>
      <p:ext uri="{BB962C8B-B14F-4D97-AF65-F5344CB8AC3E}">
        <p14:creationId xmlns:p14="http://schemas.microsoft.com/office/powerpoint/2010/main" val="401230160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6938" y="281997"/>
            <a:ext cx="10515600" cy="1325563"/>
          </a:xfrm>
        </p:spPr>
        <p:txBody>
          <a:bodyPr/>
          <a:lstStyle/>
          <a:p>
            <a:r>
              <a:rPr lang="en-US" dirty="0" smtClean="0">
                <a:latin typeface="Times New Roman" panose="02020603050405020304" pitchFamily="18" charset="0"/>
                <a:cs typeface="Times New Roman" panose="02020603050405020304" pitchFamily="18" charset="0"/>
              </a:rPr>
              <a:t>Types of </a:t>
            </a:r>
            <a:r>
              <a:rPr lang="en-US" dirty="0" err="1" smtClean="0">
                <a:latin typeface="Times New Roman" panose="02020603050405020304" pitchFamily="18" charset="0"/>
                <a:cs typeface="Times New Roman" panose="02020603050405020304" pitchFamily="18" charset="0"/>
              </a:rPr>
              <a:t>Neuroglial</a:t>
            </a:r>
            <a:r>
              <a:rPr lang="en-US" dirty="0" smtClean="0">
                <a:latin typeface="Times New Roman" panose="02020603050405020304" pitchFamily="18" charset="0"/>
                <a:cs typeface="Times New Roman" panose="02020603050405020304" pitchFamily="18" charset="0"/>
              </a:rPr>
              <a:t> Cells</a:t>
            </a:r>
            <a:endParaRPr lang="en-US" dirty="0">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a:xfrm>
            <a:off x="1571262" y="1873127"/>
            <a:ext cx="10233800" cy="4351338"/>
          </a:xfrm>
        </p:spPr>
        <p:txBody>
          <a:bodyPr>
            <a:normAutofit/>
          </a:bodyPr>
          <a:lstStyle/>
          <a:p>
            <a:r>
              <a:rPr lang="en-US" sz="3600" dirty="0" smtClean="0"/>
              <a:t>Astrocytes</a:t>
            </a:r>
          </a:p>
          <a:p>
            <a:endParaRPr lang="en-US" sz="3600" dirty="0"/>
          </a:p>
          <a:p>
            <a:r>
              <a:rPr lang="en-US" sz="3600" dirty="0" smtClean="0"/>
              <a:t>Oligodendrocytes</a:t>
            </a:r>
          </a:p>
          <a:p>
            <a:endParaRPr lang="en-US" sz="3600" dirty="0"/>
          </a:p>
          <a:p>
            <a:r>
              <a:rPr lang="en-US" sz="3600" dirty="0" smtClean="0"/>
              <a:t>Microglial cells</a:t>
            </a:r>
          </a:p>
          <a:p>
            <a:endParaRPr lang="en-US" sz="3600" dirty="0"/>
          </a:p>
          <a:p>
            <a:r>
              <a:rPr lang="en-US" sz="3600" dirty="0" err="1" smtClean="0"/>
              <a:t>Ependyma</a:t>
            </a:r>
            <a:endParaRPr lang="en-US" sz="3600" dirty="0"/>
          </a:p>
        </p:txBody>
      </p:sp>
    </p:spTree>
    <p:extLst>
      <p:ext uri="{BB962C8B-B14F-4D97-AF65-F5344CB8AC3E}">
        <p14:creationId xmlns:p14="http://schemas.microsoft.com/office/powerpoint/2010/main" val="274292355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8813" y="305749"/>
            <a:ext cx="10515600" cy="1325563"/>
          </a:xfrm>
        </p:spPr>
        <p:txBody>
          <a:bodyPr/>
          <a:lstStyle/>
          <a:p>
            <a:r>
              <a:rPr lang="en-US" dirty="0" smtClean="0">
                <a:latin typeface="Times New Roman" panose="02020603050405020304" pitchFamily="18" charset="0"/>
                <a:cs typeface="Times New Roman" panose="02020603050405020304" pitchFamily="18" charset="0"/>
              </a:rPr>
              <a:t>Astrocytes</a:t>
            </a:r>
            <a:endParaRPr lang="en-US" dirty="0">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a:xfrm>
            <a:off x="1060625" y="1861250"/>
            <a:ext cx="4995792" cy="4351338"/>
          </a:xfrm>
        </p:spPr>
        <p:txBody>
          <a:bodyPr>
            <a:normAutofit lnSpcReduction="10000"/>
          </a:bodyPr>
          <a:lstStyle/>
          <a:p>
            <a:r>
              <a:rPr lang="en-US" dirty="0" smtClean="0"/>
              <a:t>Structural support</a:t>
            </a:r>
          </a:p>
          <a:p>
            <a:pPr marL="0" indent="0">
              <a:buNone/>
            </a:pPr>
            <a:endParaRPr lang="en-US" dirty="0" smtClean="0"/>
          </a:p>
          <a:p>
            <a:r>
              <a:rPr lang="en-US" dirty="0" smtClean="0"/>
              <a:t>Most abundant of all the glial cells</a:t>
            </a:r>
          </a:p>
          <a:p>
            <a:pPr marL="0" indent="0">
              <a:buNone/>
            </a:pPr>
            <a:endParaRPr lang="en-US" dirty="0" smtClean="0"/>
          </a:p>
          <a:p>
            <a:r>
              <a:rPr lang="en-US" dirty="0" smtClean="0"/>
              <a:t>Found between blood vessels and neuron cell bodies</a:t>
            </a:r>
          </a:p>
          <a:p>
            <a:pPr marL="0" indent="0">
              <a:buNone/>
            </a:pPr>
            <a:endParaRPr lang="en-US" dirty="0" smtClean="0"/>
          </a:p>
          <a:p>
            <a:r>
              <a:rPr lang="en-US" dirty="0" smtClean="0"/>
              <a:t>Play an important role in the blood brain barrier</a:t>
            </a:r>
          </a:p>
          <a:p>
            <a:endParaRPr lang="en-US" dirty="0"/>
          </a:p>
        </p:txBody>
      </p:sp>
      <p:pic>
        <p:nvPicPr>
          <p:cNvPr id="4" name="Picture 3"/>
          <p:cNvPicPr>
            <a:picLocks noChangeAspect="1"/>
          </p:cNvPicPr>
          <p:nvPr/>
        </p:nvPicPr>
        <p:blipFill>
          <a:blip r:embed="rId3"/>
          <a:stretch>
            <a:fillRect/>
          </a:stretch>
        </p:blipFill>
        <p:spPr>
          <a:xfrm>
            <a:off x="6387554" y="1987384"/>
            <a:ext cx="4716864" cy="3821443"/>
          </a:xfrm>
          <a:prstGeom prst="rect">
            <a:avLst/>
          </a:prstGeom>
        </p:spPr>
      </p:pic>
    </p:spTree>
    <p:extLst>
      <p:ext uri="{BB962C8B-B14F-4D97-AF65-F5344CB8AC3E}">
        <p14:creationId xmlns:p14="http://schemas.microsoft.com/office/powerpoint/2010/main" val="380121633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9432" y="396357"/>
            <a:ext cx="10515600" cy="1325563"/>
          </a:xfrm>
        </p:spPr>
        <p:txBody>
          <a:bodyPr/>
          <a:lstStyle/>
          <a:p>
            <a:r>
              <a:rPr lang="en-US" dirty="0" smtClean="0">
                <a:latin typeface="Times New Roman" panose="02020603050405020304" pitchFamily="18" charset="0"/>
                <a:cs typeface="Times New Roman" panose="02020603050405020304" pitchFamily="18" charset="0"/>
              </a:rPr>
              <a:t>Oligodendrocytes</a:t>
            </a:r>
            <a:endParaRPr lang="en-US" dirty="0">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a:xfrm>
            <a:off x="779574" y="1601624"/>
            <a:ext cx="5051210" cy="4935741"/>
          </a:xfrm>
        </p:spPr>
        <p:txBody>
          <a:bodyPr>
            <a:normAutofit fontScale="92500" lnSpcReduction="10000"/>
          </a:bodyPr>
          <a:lstStyle/>
          <a:p>
            <a:r>
              <a:rPr lang="en-US" dirty="0" smtClean="0"/>
              <a:t>Found in the CNS</a:t>
            </a:r>
          </a:p>
          <a:p>
            <a:endParaRPr lang="en-US" dirty="0"/>
          </a:p>
          <a:p>
            <a:r>
              <a:rPr lang="en-US" dirty="0" smtClean="0"/>
              <a:t>Produce myelin</a:t>
            </a:r>
          </a:p>
          <a:p>
            <a:pPr lvl="1"/>
            <a:r>
              <a:rPr lang="en-US" dirty="0"/>
              <a:t>Myelin sheath is a fatty insulator protecting nerve fibers (axons)</a:t>
            </a:r>
          </a:p>
          <a:p>
            <a:pPr marL="0" indent="0">
              <a:buNone/>
            </a:pPr>
            <a:endParaRPr lang="en-US" dirty="0"/>
          </a:p>
          <a:p>
            <a:r>
              <a:rPr lang="en-US" dirty="0" smtClean="0"/>
              <a:t>They can </a:t>
            </a:r>
            <a:r>
              <a:rPr lang="en-US" dirty="0" err="1" smtClean="0"/>
              <a:t>myelinate</a:t>
            </a:r>
            <a:r>
              <a:rPr lang="en-US" dirty="0" smtClean="0"/>
              <a:t> multiple neurons</a:t>
            </a:r>
          </a:p>
          <a:p>
            <a:pPr marL="0" indent="0">
              <a:buNone/>
            </a:pPr>
            <a:endParaRPr lang="en-US" dirty="0" smtClean="0"/>
          </a:p>
          <a:p>
            <a:pPr>
              <a:buFont typeface="Wingdings" panose="05000000000000000000" pitchFamily="2" charset="2"/>
              <a:buChar char="v"/>
            </a:pPr>
            <a:r>
              <a:rPr lang="en-US" dirty="0" smtClean="0"/>
              <a:t> In the PNS myelination of neurons is done by Schwann cells. (one cell per </a:t>
            </a:r>
            <a:r>
              <a:rPr lang="en-US" dirty="0" err="1" smtClean="0"/>
              <a:t>schwann</a:t>
            </a:r>
            <a:r>
              <a:rPr lang="en-US" dirty="0" smtClean="0"/>
              <a:t>)</a:t>
            </a:r>
          </a:p>
          <a:p>
            <a:pPr lvl="1"/>
            <a:endParaRPr lang="en-US" dirty="0" smtClean="0"/>
          </a:p>
        </p:txBody>
      </p:sp>
      <p:pic>
        <p:nvPicPr>
          <p:cNvPr id="5" name="Picture 4"/>
          <p:cNvPicPr>
            <a:picLocks noChangeAspect="1"/>
          </p:cNvPicPr>
          <p:nvPr/>
        </p:nvPicPr>
        <p:blipFill>
          <a:blip r:embed="rId2"/>
          <a:stretch>
            <a:fillRect/>
          </a:stretch>
        </p:blipFill>
        <p:spPr>
          <a:xfrm>
            <a:off x="6154752" y="1721920"/>
            <a:ext cx="4941383" cy="4293657"/>
          </a:xfrm>
          <a:prstGeom prst="rect">
            <a:avLst/>
          </a:prstGeom>
        </p:spPr>
      </p:pic>
    </p:spTree>
    <p:extLst>
      <p:ext uri="{BB962C8B-B14F-4D97-AF65-F5344CB8AC3E}">
        <p14:creationId xmlns:p14="http://schemas.microsoft.com/office/powerpoint/2010/main" val="308037066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788871"/>
            <a:ext cx="10515600" cy="1325563"/>
          </a:xfrm>
        </p:spPr>
        <p:txBody>
          <a:bodyPr/>
          <a:lstStyle/>
          <a:p>
            <a:r>
              <a:rPr lang="en-US" dirty="0" smtClean="0">
                <a:solidFill>
                  <a:srgbClr val="D24C36"/>
                </a:solidFill>
                <a:latin typeface="Times New Roman" panose="02020603050405020304" pitchFamily="18" charset="0"/>
                <a:cs typeface="Times New Roman" panose="02020603050405020304" pitchFamily="18" charset="0"/>
              </a:rPr>
              <a:t>Structure</a:t>
            </a:r>
            <a:endParaRPr lang="en-US" dirty="0">
              <a:solidFill>
                <a:srgbClr val="D24C36"/>
              </a:solidFill>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a:xfrm>
            <a:off x="1120000" y="2297151"/>
            <a:ext cx="10233800" cy="4404732"/>
          </a:xfrm>
        </p:spPr>
        <p:txBody>
          <a:bodyPr>
            <a:normAutofit/>
          </a:bodyPr>
          <a:lstStyle/>
          <a:p>
            <a:r>
              <a:rPr lang="en-US" sz="4000" dirty="0" smtClean="0">
                <a:latin typeface="Calibri" panose="020F0502020204030204" pitchFamily="34" charset="0"/>
                <a:cs typeface="Times New Roman" panose="02020603050405020304" pitchFamily="18" charset="0"/>
              </a:rPr>
              <a:t>The nervous system is composed of two general types of cells:</a:t>
            </a:r>
          </a:p>
          <a:p>
            <a:pPr marL="0" indent="0">
              <a:buNone/>
            </a:pPr>
            <a:endParaRPr lang="en-US" sz="1000" dirty="0" smtClean="0">
              <a:latin typeface="Calibri" panose="020F0502020204030204" pitchFamily="34" charset="0"/>
              <a:cs typeface="Times New Roman" panose="02020603050405020304" pitchFamily="18" charset="0"/>
            </a:endParaRPr>
          </a:p>
          <a:p>
            <a:pPr marL="1200150" lvl="1" indent="-742950">
              <a:buFont typeface="+mj-lt"/>
              <a:buAutoNum type="arabicPeriod"/>
            </a:pPr>
            <a:r>
              <a:rPr lang="en-US" sz="3600" dirty="0" smtClean="0">
                <a:latin typeface="Calibri" panose="020F0502020204030204" pitchFamily="34" charset="0"/>
                <a:cs typeface="Times New Roman" panose="02020603050405020304" pitchFamily="18" charset="0"/>
              </a:rPr>
              <a:t>Neurons (nerve cells): building blocks of the </a:t>
            </a:r>
            <a:r>
              <a:rPr lang="en-US" sz="3600" dirty="0" smtClean="0">
                <a:latin typeface="Calibri" panose="020F0502020204030204" pitchFamily="34" charset="0"/>
                <a:cs typeface="Times New Roman" panose="02020603050405020304" pitchFamily="18" charset="0"/>
              </a:rPr>
              <a:t>NS</a:t>
            </a:r>
          </a:p>
          <a:p>
            <a:pPr marL="1200150" lvl="1" indent="-742950">
              <a:buFont typeface="+mj-lt"/>
              <a:buAutoNum type="arabicPeriod"/>
            </a:pPr>
            <a:endParaRPr lang="en-US" sz="3600" dirty="0" smtClean="0">
              <a:latin typeface="Calibri" panose="020F0502020204030204" pitchFamily="34" charset="0"/>
              <a:cs typeface="Times New Roman" panose="02020603050405020304" pitchFamily="18" charset="0"/>
            </a:endParaRPr>
          </a:p>
          <a:p>
            <a:pPr marL="1200150" lvl="1" indent="-742950">
              <a:buFont typeface="+mj-lt"/>
              <a:buAutoNum type="arabicPeriod"/>
            </a:pPr>
            <a:r>
              <a:rPr lang="en-US" sz="3600" dirty="0" smtClean="0">
                <a:latin typeface="Calibri" panose="020F0502020204030204" pitchFamily="34" charset="0"/>
                <a:cs typeface="Times New Roman" panose="02020603050405020304" pitchFamily="18" charset="0"/>
              </a:rPr>
              <a:t>Neuroglia cells (supporting </a:t>
            </a:r>
            <a:r>
              <a:rPr lang="en-US" sz="3600" dirty="0" smtClean="0">
                <a:latin typeface="Calibri" panose="020F0502020204030204" pitchFamily="34" charset="0"/>
                <a:cs typeface="Times New Roman" panose="02020603050405020304" pitchFamily="18" charset="0"/>
              </a:rPr>
              <a:t>cells)</a:t>
            </a:r>
            <a:endParaRPr lang="en-US" sz="3600" dirty="0">
              <a:latin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39304901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46314" y="365125"/>
            <a:ext cx="10515600" cy="1325563"/>
          </a:xfrm>
        </p:spPr>
        <p:txBody>
          <a:bodyPr/>
          <a:lstStyle/>
          <a:p>
            <a:r>
              <a:rPr lang="en-US" dirty="0" smtClean="0">
                <a:latin typeface="Times New Roman" panose="02020603050405020304" pitchFamily="18" charset="0"/>
                <a:cs typeface="Times New Roman" panose="02020603050405020304" pitchFamily="18" charset="0"/>
              </a:rPr>
              <a:t>Microglia cells</a:t>
            </a:r>
            <a:endParaRPr lang="en-US" dirty="0">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p:txBody>
          <a:bodyPr>
            <a:normAutofit/>
          </a:bodyPr>
          <a:lstStyle/>
          <a:p>
            <a:r>
              <a:rPr lang="en-US" sz="3600" dirty="0" smtClean="0"/>
              <a:t>Fewer in number than all other glia cells</a:t>
            </a:r>
          </a:p>
          <a:p>
            <a:endParaRPr lang="en-US" sz="3600" dirty="0" smtClean="0"/>
          </a:p>
          <a:p>
            <a:r>
              <a:rPr lang="en-US" sz="3600" dirty="0" smtClean="0"/>
              <a:t>Have a phagocytic function (engulf pathogens, damaged neurons </a:t>
            </a:r>
            <a:r>
              <a:rPr lang="en-US" sz="3600" dirty="0" err="1" smtClean="0"/>
              <a:t>ect</a:t>
            </a:r>
            <a:r>
              <a:rPr lang="en-US" sz="3600" dirty="0" smtClean="0"/>
              <a:t>…)</a:t>
            </a:r>
          </a:p>
          <a:p>
            <a:endParaRPr lang="en-US" sz="3600" dirty="0" smtClean="0"/>
          </a:p>
          <a:p>
            <a:r>
              <a:rPr lang="en-US" sz="3600" dirty="0" smtClean="0"/>
              <a:t>They increase in number during infections</a:t>
            </a:r>
            <a:endParaRPr lang="en-US" sz="3600" dirty="0"/>
          </a:p>
        </p:txBody>
      </p:sp>
    </p:spTree>
    <p:extLst>
      <p:ext uri="{BB962C8B-B14F-4D97-AF65-F5344CB8AC3E}">
        <p14:creationId xmlns:p14="http://schemas.microsoft.com/office/powerpoint/2010/main" val="425121872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Epyndema</a:t>
            </a:r>
            <a:r>
              <a:rPr lang="en-US" dirty="0" smtClean="0"/>
              <a:t> Cells</a:t>
            </a:r>
            <a:endParaRPr lang="en-US" dirty="0"/>
          </a:p>
        </p:txBody>
      </p:sp>
      <p:sp>
        <p:nvSpPr>
          <p:cNvPr id="3" name="Content Placeholder 2"/>
          <p:cNvSpPr>
            <a:spLocks noGrp="1"/>
          </p:cNvSpPr>
          <p:nvPr>
            <p:ph idx="1"/>
          </p:nvPr>
        </p:nvSpPr>
        <p:spPr>
          <a:xfrm>
            <a:off x="1215002" y="1690688"/>
            <a:ext cx="5447055" cy="4628779"/>
          </a:xfrm>
        </p:spPr>
        <p:txBody>
          <a:bodyPr>
            <a:normAutofit/>
          </a:bodyPr>
          <a:lstStyle/>
          <a:p>
            <a:r>
              <a:rPr lang="en-US" sz="3600" dirty="0"/>
              <a:t>cuboidal epithelial cells</a:t>
            </a:r>
          </a:p>
          <a:p>
            <a:endParaRPr lang="en-US" sz="3600" dirty="0" smtClean="0"/>
          </a:p>
          <a:p>
            <a:r>
              <a:rPr lang="en-US" sz="3600" dirty="0" smtClean="0"/>
              <a:t>Line the cavities of the brain and spinal cord</a:t>
            </a:r>
          </a:p>
          <a:p>
            <a:pPr marL="0" indent="0">
              <a:buNone/>
            </a:pPr>
            <a:endParaRPr lang="en-US" sz="3600" dirty="0" smtClean="0"/>
          </a:p>
          <a:p>
            <a:r>
              <a:rPr lang="en-US" sz="3600" dirty="0" smtClean="0"/>
              <a:t>Ciliated, helps in circulating CSF that fills those cavities</a:t>
            </a:r>
          </a:p>
          <a:p>
            <a:endParaRPr lang="en-US" sz="500" dirty="0"/>
          </a:p>
          <a:p>
            <a:pPr marL="0" indent="0">
              <a:buNone/>
            </a:pPr>
            <a:endParaRPr lang="en-US" sz="100" dirty="0" smtClean="0"/>
          </a:p>
        </p:txBody>
      </p:sp>
      <p:pic>
        <p:nvPicPr>
          <p:cNvPr id="4" name="Picture 3"/>
          <p:cNvPicPr>
            <a:picLocks noChangeAspect="1"/>
          </p:cNvPicPr>
          <p:nvPr/>
        </p:nvPicPr>
        <p:blipFill rotWithShape="1">
          <a:blip r:embed="rId2"/>
          <a:srcRect l="3562" t="8014" r="6468" b="8322"/>
          <a:stretch/>
        </p:blipFill>
        <p:spPr>
          <a:xfrm>
            <a:off x="7341685" y="2446316"/>
            <a:ext cx="4012115" cy="2992583"/>
          </a:xfrm>
          <a:prstGeom prst="rect">
            <a:avLst/>
          </a:prstGeom>
        </p:spPr>
      </p:pic>
    </p:spTree>
    <p:extLst>
      <p:ext uri="{BB962C8B-B14F-4D97-AF65-F5344CB8AC3E}">
        <p14:creationId xmlns:p14="http://schemas.microsoft.com/office/powerpoint/2010/main" val="33416966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stretch>
            <a:fillRect/>
          </a:stretch>
        </p:blipFill>
        <p:spPr>
          <a:xfrm>
            <a:off x="2090057" y="1056630"/>
            <a:ext cx="7920842" cy="5635942"/>
          </a:xfrm>
          <a:prstGeom prst="rect">
            <a:avLst/>
          </a:prstGeom>
        </p:spPr>
      </p:pic>
      <p:sp>
        <p:nvSpPr>
          <p:cNvPr id="5" name="TextBox 4"/>
          <p:cNvSpPr txBox="1"/>
          <p:nvPr/>
        </p:nvSpPr>
        <p:spPr>
          <a:xfrm>
            <a:off x="1923803" y="225632"/>
            <a:ext cx="8312727" cy="830997"/>
          </a:xfrm>
          <a:prstGeom prst="rect">
            <a:avLst/>
          </a:prstGeom>
          <a:noFill/>
        </p:spPr>
        <p:txBody>
          <a:bodyPr wrap="square" rtlCol="0">
            <a:spAutoFit/>
          </a:bodyPr>
          <a:lstStyle/>
          <a:p>
            <a:r>
              <a:rPr lang="en-US" sz="4800" dirty="0" smtClean="0">
                <a:latin typeface="Times New Roman" panose="02020603050405020304" pitchFamily="18" charset="0"/>
                <a:cs typeface="Times New Roman" panose="02020603050405020304" pitchFamily="18" charset="0"/>
              </a:rPr>
              <a:t>Divisions of the Nervous system</a:t>
            </a:r>
            <a:endParaRPr lang="en-US" sz="48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46117271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2569" y="353250"/>
            <a:ext cx="10515600" cy="1325563"/>
          </a:xfrm>
        </p:spPr>
        <p:txBody>
          <a:bodyPr/>
          <a:lstStyle/>
          <a:p>
            <a:r>
              <a:rPr lang="en-US" dirty="0" smtClean="0">
                <a:latin typeface="Times New Roman" panose="02020603050405020304" pitchFamily="18" charset="0"/>
                <a:cs typeface="Times New Roman" panose="02020603050405020304" pitchFamily="18" charset="0"/>
              </a:rPr>
              <a:t>Divisions of the Nervous System</a:t>
            </a:r>
            <a:endParaRPr lang="en-US" dirty="0">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a:xfrm>
            <a:off x="1780070" y="1785691"/>
            <a:ext cx="10233800" cy="4351338"/>
          </a:xfrm>
        </p:spPr>
        <p:txBody>
          <a:bodyPr>
            <a:normAutofit/>
          </a:bodyPr>
          <a:lstStyle/>
          <a:p>
            <a:r>
              <a:rPr lang="en-US" sz="4000" dirty="0" smtClean="0"/>
              <a:t>Central nervous system (CNS)</a:t>
            </a:r>
          </a:p>
          <a:p>
            <a:pPr lvl="2"/>
            <a:r>
              <a:rPr lang="en-US" sz="3200" dirty="0" smtClean="0"/>
              <a:t>Brain (coordinates all bodily activities)</a:t>
            </a:r>
          </a:p>
          <a:p>
            <a:pPr lvl="2"/>
            <a:r>
              <a:rPr lang="en-US" sz="3200" dirty="0" smtClean="0"/>
              <a:t>Spinal cord (connects brain to body)</a:t>
            </a:r>
          </a:p>
          <a:p>
            <a:pPr marL="0" indent="0">
              <a:buNone/>
            </a:pPr>
            <a:endParaRPr lang="en-US" sz="800" dirty="0" smtClean="0"/>
          </a:p>
          <a:p>
            <a:r>
              <a:rPr lang="en-US" sz="4000" dirty="0" smtClean="0"/>
              <a:t>Peripheral nervous system (PNS)</a:t>
            </a:r>
          </a:p>
          <a:p>
            <a:pPr lvl="2"/>
            <a:r>
              <a:rPr lang="en-US" sz="3200" dirty="0" smtClean="0"/>
              <a:t>Made up of nerves outside of the CNS:</a:t>
            </a:r>
          </a:p>
          <a:p>
            <a:pPr lvl="3"/>
            <a:r>
              <a:rPr lang="en-US" sz="3000" dirty="0" smtClean="0"/>
              <a:t>Somatic</a:t>
            </a:r>
          </a:p>
          <a:p>
            <a:pPr lvl="3"/>
            <a:r>
              <a:rPr lang="en-US" sz="3000" dirty="0" smtClean="0"/>
              <a:t>Autonomic </a:t>
            </a:r>
            <a:endParaRPr lang="en-US" sz="3000" dirty="0"/>
          </a:p>
        </p:txBody>
      </p:sp>
    </p:spTree>
    <p:extLst>
      <p:ext uri="{BB962C8B-B14F-4D97-AF65-F5344CB8AC3E}">
        <p14:creationId xmlns:p14="http://schemas.microsoft.com/office/powerpoint/2010/main" val="146616518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168236" y="258247"/>
            <a:ext cx="10515600" cy="1325563"/>
          </a:xfrm>
        </p:spPr>
        <p:txBody>
          <a:bodyPr/>
          <a:lstStyle/>
          <a:p>
            <a:r>
              <a:rPr lang="en-US" dirty="0" smtClean="0">
                <a:latin typeface="Times New Roman" panose="02020603050405020304" pitchFamily="18" charset="0"/>
                <a:cs typeface="Times New Roman" panose="02020603050405020304" pitchFamily="18" charset="0"/>
              </a:rPr>
              <a:t>Central Nervous System</a:t>
            </a:r>
            <a:endParaRPr lang="en-US" dirty="0">
              <a:latin typeface="Times New Roman" panose="02020603050405020304" pitchFamily="18" charset="0"/>
              <a:cs typeface="Times New Roman" panose="02020603050405020304" pitchFamily="18" charset="0"/>
            </a:endParaRPr>
          </a:p>
        </p:txBody>
      </p:sp>
      <p:pic>
        <p:nvPicPr>
          <p:cNvPr id="4" name="Content Placeholder 3"/>
          <p:cNvPicPr>
            <a:picLocks noGrp="1" noChangeAspect="1"/>
          </p:cNvPicPr>
          <p:nvPr>
            <p:ph idx="1"/>
          </p:nvPr>
        </p:nvPicPr>
        <p:blipFill>
          <a:blip r:embed="rId2"/>
          <a:stretch>
            <a:fillRect/>
          </a:stretch>
        </p:blipFill>
        <p:spPr>
          <a:xfrm>
            <a:off x="3158836" y="2032548"/>
            <a:ext cx="5078453" cy="4062762"/>
          </a:xfrm>
          <a:prstGeom prst="rect">
            <a:avLst/>
          </a:prstGeom>
        </p:spPr>
      </p:pic>
    </p:spTree>
    <p:extLst>
      <p:ext uri="{BB962C8B-B14F-4D97-AF65-F5344CB8AC3E}">
        <p14:creationId xmlns:p14="http://schemas.microsoft.com/office/powerpoint/2010/main" val="2378631669"/>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50075" y="0"/>
            <a:ext cx="10515600" cy="1325563"/>
          </a:xfrm>
        </p:spPr>
        <p:txBody>
          <a:bodyPr/>
          <a:lstStyle/>
          <a:p>
            <a:r>
              <a:rPr lang="en-US" dirty="0" smtClean="0">
                <a:latin typeface="Times New Roman" panose="02020603050405020304" pitchFamily="18" charset="0"/>
                <a:cs typeface="Times New Roman" panose="02020603050405020304" pitchFamily="18" charset="0"/>
              </a:rPr>
              <a:t>Central Nervous System CNS</a:t>
            </a:r>
            <a:endParaRPr lang="en-US" dirty="0">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a:xfrm>
            <a:off x="850075" y="2308204"/>
            <a:ext cx="4485153" cy="4351338"/>
          </a:xfrm>
        </p:spPr>
        <p:txBody>
          <a:bodyPr>
            <a:normAutofit/>
          </a:bodyPr>
          <a:lstStyle/>
          <a:p>
            <a:r>
              <a:rPr lang="en-US" sz="4400" dirty="0" smtClean="0">
                <a:solidFill>
                  <a:srgbClr val="D24C36"/>
                </a:solidFill>
              </a:rPr>
              <a:t>The Brain:</a:t>
            </a:r>
          </a:p>
          <a:p>
            <a:pPr lvl="1"/>
            <a:r>
              <a:rPr lang="en-US" sz="4000" dirty="0" smtClean="0"/>
              <a:t>Cerebrum</a:t>
            </a:r>
          </a:p>
          <a:p>
            <a:pPr lvl="1"/>
            <a:r>
              <a:rPr lang="en-US" sz="4000" dirty="0" smtClean="0"/>
              <a:t>Diencephalon </a:t>
            </a:r>
          </a:p>
          <a:p>
            <a:pPr lvl="1"/>
            <a:r>
              <a:rPr lang="en-US" sz="4000" dirty="0" smtClean="0"/>
              <a:t>Cerebellum</a:t>
            </a:r>
          </a:p>
          <a:p>
            <a:pPr lvl="1"/>
            <a:r>
              <a:rPr lang="en-US" sz="4000" dirty="0" smtClean="0"/>
              <a:t>Brain stem</a:t>
            </a:r>
            <a:endParaRPr lang="en-US" sz="4000" dirty="0"/>
          </a:p>
        </p:txBody>
      </p:sp>
      <p:pic>
        <p:nvPicPr>
          <p:cNvPr id="5" name="Pictur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812611" y="2398814"/>
            <a:ext cx="5232429" cy="3240417"/>
          </a:xfrm>
          <a:prstGeom prst="rect">
            <a:avLst/>
          </a:prstGeom>
        </p:spPr>
      </p:pic>
    </p:spTree>
    <p:extLst>
      <p:ext uri="{BB962C8B-B14F-4D97-AF65-F5344CB8AC3E}">
        <p14:creationId xmlns:p14="http://schemas.microsoft.com/office/powerpoint/2010/main" val="177065887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1307" y="0"/>
            <a:ext cx="10515600" cy="1325563"/>
          </a:xfrm>
        </p:spPr>
        <p:txBody>
          <a:bodyPr/>
          <a:lstStyle/>
          <a:p>
            <a:r>
              <a:rPr lang="en-US" dirty="0" smtClean="0">
                <a:latin typeface="Times New Roman" panose="02020603050405020304" pitchFamily="18" charset="0"/>
                <a:cs typeface="Times New Roman" panose="02020603050405020304" pitchFamily="18" charset="0"/>
              </a:rPr>
              <a:t>The Central Nervous System</a:t>
            </a:r>
            <a:endParaRPr lang="en-US" dirty="0">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a:xfrm>
            <a:off x="359980" y="1500683"/>
            <a:ext cx="6777090" cy="4907685"/>
          </a:xfrm>
        </p:spPr>
        <p:txBody>
          <a:bodyPr>
            <a:normAutofit/>
          </a:bodyPr>
          <a:lstStyle/>
          <a:p>
            <a:pPr>
              <a:lnSpc>
                <a:spcPct val="100000"/>
              </a:lnSpc>
            </a:pPr>
            <a:r>
              <a:rPr lang="en-US" sz="3600" dirty="0" smtClean="0">
                <a:solidFill>
                  <a:schemeClr val="tx1"/>
                </a:solidFill>
              </a:rPr>
              <a:t>Cerebrum:</a:t>
            </a:r>
          </a:p>
          <a:p>
            <a:pPr marL="0" indent="0">
              <a:lnSpc>
                <a:spcPct val="100000"/>
              </a:lnSpc>
              <a:buNone/>
            </a:pPr>
            <a:endParaRPr lang="en-US" sz="3600" dirty="0" smtClean="0">
              <a:solidFill>
                <a:schemeClr val="tx1"/>
              </a:solidFill>
            </a:endParaRPr>
          </a:p>
          <a:p>
            <a:pPr lvl="1">
              <a:lnSpc>
                <a:spcPct val="100000"/>
              </a:lnSpc>
            </a:pPr>
            <a:r>
              <a:rPr lang="en-US" sz="2800" dirty="0" smtClean="0"/>
              <a:t>The largest part of the brain</a:t>
            </a:r>
          </a:p>
          <a:p>
            <a:pPr lvl="1">
              <a:lnSpc>
                <a:spcPct val="100000"/>
              </a:lnSpc>
            </a:pPr>
            <a:r>
              <a:rPr lang="en-US" sz="2800" dirty="0"/>
              <a:t>Two lateral hemispheres (left and right</a:t>
            </a:r>
            <a:r>
              <a:rPr lang="en-US" sz="2800" dirty="0" smtClean="0"/>
              <a:t>)</a:t>
            </a:r>
          </a:p>
          <a:p>
            <a:pPr lvl="1">
              <a:lnSpc>
                <a:spcPct val="100000"/>
              </a:lnSpc>
            </a:pPr>
            <a:r>
              <a:rPr lang="en-US" sz="2800" dirty="0"/>
              <a:t>Left side is logical, right side is </a:t>
            </a:r>
            <a:r>
              <a:rPr lang="en-US" sz="2800" dirty="0" smtClean="0"/>
              <a:t>creative</a:t>
            </a:r>
            <a:endParaRPr lang="en-US" sz="2800" dirty="0"/>
          </a:p>
          <a:p>
            <a:pPr lvl="1">
              <a:lnSpc>
                <a:spcPct val="100000"/>
              </a:lnSpc>
            </a:pPr>
            <a:r>
              <a:rPr lang="en-US" sz="2800" dirty="0" smtClean="0"/>
              <a:t>Connecting </a:t>
            </a:r>
            <a:r>
              <a:rPr lang="en-US" sz="2800" dirty="0"/>
              <a:t>the 2 hemispheres is a layer of neurons called the corpus </a:t>
            </a:r>
            <a:r>
              <a:rPr lang="en-US" sz="2800" dirty="0" err="1"/>
              <a:t>collosum</a:t>
            </a:r>
            <a:r>
              <a:rPr lang="en-US" sz="2800" dirty="0" smtClean="0"/>
              <a:t>.</a:t>
            </a:r>
            <a:endParaRPr lang="en-US" sz="2800" dirty="0"/>
          </a:p>
          <a:p>
            <a:pPr lvl="1">
              <a:lnSpc>
                <a:spcPct val="100000"/>
              </a:lnSpc>
            </a:pPr>
            <a:r>
              <a:rPr lang="en-US" sz="2800" dirty="0"/>
              <a:t>Cerebrum is divided into 4 </a:t>
            </a:r>
            <a:r>
              <a:rPr lang="en-US" sz="2800" dirty="0" smtClean="0"/>
              <a:t>lobes</a:t>
            </a:r>
            <a:endParaRPr lang="en-US" sz="2800" dirty="0"/>
          </a:p>
        </p:txBody>
      </p:sp>
      <p:pic>
        <p:nvPicPr>
          <p:cNvPr id="4" name="Picture 3"/>
          <p:cNvPicPr>
            <a:picLocks noChangeAspect="1"/>
          </p:cNvPicPr>
          <p:nvPr/>
        </p:nvPicPr>
        <p:blipFill>
          <a:blip r:embed="rId3"/>
          <a:stretch>
            <a:fillRect/>
          </a:stretch>
        </p:blipFill>
        <p:spPr>
          <a:xfrm>
            <a:off x="7317023" y="2423252"/>
            <a:ext cx="4493141" cy="3365284"/>
          </a:xfrm>
          <a:prstGeom prst="rect">
            <a:avLst/>
          </a:prstGeom>
        </p:spPr>
      </p:pic>
    </p:spTree>
    <p:extLst>
      <p:ext uri="{BB962C8B-B14F-4D97-AF65-F5344CB8AC3E}">
        <p14:creationId xmlns:p14="http://schemas.microsoft.com/office/powerpoint/2010/main" val="4208718898"/>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7566" y="234496"/>
            <a:ext cx="10515600" cy="1325563"/>
          </a:xfrm>
        </p:spPr>
        <p:txBody>
          <a:bodyPr/>
          <a:lstStyle/>
          <a:p>
            <a:r>
              <a:rPr lang="en-US" dirty="0">
                <a:latin typeface="Times New Roman" panose="02020603050405020304" pitchFamily="18" charset="0"/>
                <a:cs typeface="Times New Roman" panose="02020603050405020304" pitchFamily="18" charset="0"/>
              </a:rPr>
              <a:t>The Central Nervous System</a:t>
            </a:r>
          </a:p>
        </p:txBody>
      </p:sp>
      <p:sp>
        <p:nvSpPr>
          <p:cNvPr id="3" name="Content Placeholder 2"/>
          <p:cNvSpPr>
            <a:spLocks noGrp="1"/>
          </p:cNvSpPr>
          <p:nvPr>
            <p:ph idx="1"/>
          </p:nvPr>
        </p:nvSpPr>
        <p:spPr>
          <a:xfrm>
            <a:off x="989372" y="1560059"/>
            <a:ext cx="10244685" cy="5173250"/>
          </a:xfrm>
        </p:spPr>
        <p:txBody>
          <a:bodyPr>
            <a:normAutofit lnSpcReduction="10000"/>
          </a:bodyPr>
          <a:lstStyle/>
          <a:p>
            <a:pPr>
              <a:lnSpc>
                <a:spcPct val="100000"/>
              </a:lnSpc>
            </a:pPr>
            <a:r>
              <a:rPr lang="en-US" sz="3600" dirty="0" smtClean="0">
                <a:solidFill>
                  <a:schemeClr val="tx1"/>
                </a:solidFill>
              </a:rPr>
              <a:t>Cerebrum:</a:t>
            </a:r>
            <a:endParaRPr lang="en-US" dirty="0" smtClean="0"/>
          </a:p>
          <a:p>
            <a:pPr lvl="1">
              <a:lnSpc>
                <a:spcPct val="100000"/>
              </a:lnSpc>
            </a:pPr>
            <a:endParaRPr lang="en-US" dirty="0"/>
          </a:p>
          <a:p>
            <a:pPr lvl="1">
              <a:lnSpc>
                <a:spcPct val="100000"/>
              </a:lnSpc>
            </a:pPr>
            <a:r>
              <a:rPr lang="en-US" sz="2800" dirty="0"/>
              <a:t>Functions:</a:t>
            </a:r>
          </a:p>
          <a:p>
            <a:pPr lvl="2">
              <a:lnSpc>
                <a:spcPct val="150000"/>
              </a:lnSpc>
            </a:pPr>
            <a:r>
              <a:rPr lang="en-US" sz="2400" dirty="0"/>
              <a:t>Provides higher brain functions (deep thinking, </a:t>
            </a:r>
            <a:r>
              <a:rPr lang="en-US" sz="2400" dirty="0" err="1"/>
              <a:t>intelligence,learning</a:t>
            </a:r>
            <a:r>
              <a:rPr lang="en-US" sz="2400" dirty="0"/>
              <a:t>)</a:t>
            </a:r>
          </a:p>
          <a:p>
            <a:pPr lvl="2">
              <a:lnSpc>
                <a:spcPct val="150000"/>
              </a:lnSpc>
            </a:pPr>
            <a:r>
              <a:rPr lang="en-US" sz="2400" dirty="0"/>
              <a:t>memory</a:t>
            </a:r>
          </a:p>
          <a:p>
            <a:pPr lvl="2">
              <a:lnSpc>
                <a:spcPct val="150000"/>
              </a:lnSpc>
            </a:pPr>
            <a:r>
              <a:rPr lang="en-US" sz="2400" dirty="0"/>
              <a:t>Sensory information (touch, smell, taste, visual, hear)</a:t>
            </a:r>
          </a:p>
          <a:p>
            <a:pPr lvl="2">
              <a:lnSpc>
                <a:spcPct val="150000"/>
              </a:lnSpc>
            </a:pPr>
            <a:r>
              <a:rPr lang="en-US" sz="2400" dirty="0"/>
              <a:t>Coordinates skeletal muscles</a:t>
            </a:r>
          </a:p>
          <a:p>
            <a:pPr lvl="2">
              <a:lnSpc>
                <a:spcPct val="150000"/>
              </a:lnSpc>
            </a:pPr>
            <a:r>
              <a:rPr lang="en-US" sz="2400" dirty="0"/>
              <a:t>Language, comprehension, speech</a:t>
            </a:r>
          </a:p>
          <a:p>
            <a:pPr lvl="2">
              <a:lnSpc>
                <a:spcPct val="150000"/>
              </a:lnSpc>
            </a:pPr>
            <a:r>
              <a:rPr lang="en-US" sz="2400" dirty="0"/>
              <a:t>Personality development (sense of humor, competitiveness </a:t>
            </a:r>
          </a:p>
          <a:p>
            <a:pPr lvl="1">
              <a:lnSpc>
                <a:spcPct val="100000"/>
              </a:lnSpc>
            </a:pPr>
            <a:endParaRPr lang="en-US" sz="2800" dirty="0"/>
          </a:p>
        </p:txBody>
      </p:sp>
    </p:spTree>
    <p:extLst>
      <p:ext uri="{BB962C8B-B14F-4D97-AF65-F5344CB8AC3E}">
        <p14:creationId xmlns:p14="http://schemas.microsoft.com/office/powerpoint/2010/main" val="371311609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1307" y="210746"/>
            <a:ext cx="10515600" cy="1325563"/>
          </a:xfrm>
        </p:spPr>
        <p:txBody>
          <a:bodyPr/>
          <a:lstStyle/>
          <a:p>
            <a:r>
              <a:rPr lang="en-US" dirty="0">
                <a:latin typeface="Times New Roman" panose="02020603050405020304" pitchFamily="18" charset="0"/>
                <a:cs typeface="Times New Roman" panose="02020603050405020304" pitchFamily="18" charset="0"/>
              </a:rPr>
              <a:t>The Central Nervous System</a:t>
            </a:r>
          </a:p>
        </p:txBody>
      </p:sp>
      <p:sp>
        <p:nvSpPr>
          <p:cNvPr id="3" name="Content Placeholder 2"/>
          <p:cNvSpPr>
            <a:spLocks noGrp="1"/>
          </p:cNvSpPr>
          <p:nvPr>
            <p:ph idx="1"/>
          </p:nvPr>
        </p:nvSpPr>
        <p:spPr>
          <a:xfrm>
            <a:off x="811242" y="1694996"/>
            <a:ext cx="10233800" cy="4812681"/>
          </a:xfrm>
        </p:spPr>
        <p:txBody>
          <a:bodyPr/>
          <a:lstStyle/>
          <a:p>
            <a:r>
              <a:rPr lang="en-US" sz="3600" dirty="0" smtClean="0">
                <a:solidFill>
                  <a:schemeClr val="tx1"/>
                </a:solidFill>
              </a:rPr>
              <a:t>Cerebrum:</a:t>
            </a:r>
          </a:p>
          <a:p>
            <a:pPr lvl="1"/>
            <a:r>
              <a:rPr lang="en-US" dirty="0" smtClean="0">
                <a:solidFill>
                  <a:schemeClr val="tx1"/>
                </a:solidFill>
              </a:rPr>
              <a:t>Frontal lobe</a:t>
            </a:r>
          </a:p>
          <a:p>
            <a:pPr lvl="2"/>
            <a:r>
              <a:rPr lang="en-US" dirty="0" smtClean="0">
                <a:solidFill>
                  <a:schemeClr val="tx1"/>
                </a:solidFill>
              </a:rPr>
              <a:t>Primary motor area: conscious movement of all skeletal muscles</a:t>
            </a:r>
          </a:p>
          <a:p>
            <a:pPr lvl="2"/>
            <a:r>
              <a:rPr lang="en-US" dirty="0" smtClean="0">
                <a:solidFill>
                  <a:schemeClr val="tx1"/>
                </a:solidFill>
              </a:rPr>
              <a:t>Higher intellectual reasoning</a:t>
            </a:r>
          </a:p>
          <a:p>
            <a:pPr lvl="1"/>
            <a:r>
              <a:rPr lang="en-US" dirty="0" smtClean="0">
                <a:solidFill>
                  <a:schemeClr val="tx1"/>
                </a:solidFill>
              </a:rPr>
              <a:t>Parietal lobe:</a:t>
            </a:r>
          </a:p>
          <a:p>
            <a:pPr lvl="2"/>
            <a:r>
              <a:rPr lang="en-US" dirty="0" smtClean="0">
                <a:solidFill>
                  <a:schemeClr val="tx1"/>
                </a:solidFill>
              </a:rPr>
              <a:t>Somatic sensory cortex area: Touch, pain, temperature..</a:t>
            </a:r>
            <a:r>
              <a:rPr lang="en-US" dirty="0" err="1" smtClean="0">
                <a:solidFill>
                  <a:schemeClr val="tx1"/>
                </a:solidFill>
              </a:rPr>
              <a:t>etc</a:t>
            </a:r>
            <a:r>
              <a:rPr lang="en-US" dirty="0" smtClean="0">
                <a:solidFill>
                  <a:schemeClr val="tx1"/>
                </a:solidFill>
              </a:rPr>
              <a:t>)</a:t>
            </a:r>
          </a:p>
          <a:p>
            <a:pPr marL="914400" lvl="2" indent="0">
              <a:buNone/>
            </a:pPr>
            <a:endParaRPr lang="en-US" dirty="0" smtClean="0">
              <a:solidFill>
                <a:schemeClr val="tx1"/>
              </a:solidFill>
            </a:endParaRPr>
          </a:p>
          <a:p>
            <a:pPr lvl="1"/>
            <a:r>
              <a:rPr lang="en-US" dirty="0" smtClean="0">
                <a:solidFill>
                  <a:schemeClr val="tx1"/>
                </a:solidFill>
              </a:rPr>
              <a:t>Temporal lobe:</a:t>
            </a:r>
          </a:p>
          <a:p>
            <a:pPr lvl="2"/>
            <a:r>
              <a:rPr lang="en-US" dirty="0" smtClean="0">
                <a:solidFill>
                  <a:schemeClr val="tx1"/>
                </a:solidFill>
              </a:rPr>
              <a:t>Auditory area, olfactory area</a:t>
            </a:r>
          </a:p>
          <a:p>
            <a:pPr marL="914400" lvl="2" indent="0">
              <a:buNone/>
            </a:pPr>
            <a:endParaRPr lang="en-US" dirty="0" smtClean="0">
              <a:solidFill>
                <a:schemeClr val="tx1"/>
              </a:solidFill>
            </a:endParaRPr>
          </a:p>
          <a:p>
            <a:pPr lvl="1"/>
            <a:r>
              <a:rPr lang="en-US" dirty="0" smtClean="0">
                <a:solidFill>
                  <a:schemeClr val="tx1"/>
                </a:solidFill>
              </a:rPr>
              <a:t>Occipital lobe:</a:t>
            </a:r>
          </a:p>
          <a:p>
            <a:pPr lvl="2"/>
            <a:r>
              <a:rPr lang="en-US" dirty="0" smtClean="0">
                <a:solidFill>
                  <a:schemeClr val="tx1"/>
                </a:solidFill>
              </a:rPr>
              <a:t>Visual area</a:t>
            </a:r>
          </a:p>
          <a:p>
            <a:pPr lvl="1"/>
            <a:endParaRPr lang="en-US" dirty="0"/>
          </a:p>
        </p:txBody>
      </p:sp>
    </p:spTree>
    <p:extLst>
      <p:ext uri="{BB962C8B-B14F-4D97-AF65-F5344CB8AC3E}">
        <p14:creationId xmlns:p14="http://schemas.microsoft.com/office/powerpoint/2010/main" val="4129689689"/>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0683" y="210746"/>
            <a:ext cx="10515600" cy="1325563"/>
          </a:xfrm>
        </p:spPr>
        <p:txBody>
          <a:bodyPr/>
          <a:lstStyle/>
          <a:p>
            <a:r>
              <a:rPr lang="en-US" dirty="0">
                <a:latin typeface="Times New Roman" panose="02020603050405020304" pitchFamily="18" charset="0"/>
                <a:cs typeface="Times New Roman" panose="02020603050405020304" pitchFamily="18" charset="0"/>
              </a:rPr>
              <a:t>The Central Nervous System</a:t>
            </a:r>
          </a:p>
        </p:txBody>
      </p:sp>
      <p:sp>
        <p:nvSpPr>
          <p:cNvPr id="3" name="Content Placeholder 2"/>
          <p:cNvSpPr>
            <a:spLocks noGrp="1"/>
          </p:cNvSpPr>
          <p:nvPr>
            <p:ph idx="1"/>
          </p:nvPr>
        </p:nvSpPr>
        <p:spPr>
          <a:xfrm>
            <a:off x="332510" y="1825625"/>
            <a:ext cx="4963886" cy="4351338"/>
          </a:xfrm>
        </p:spPr>
        <p:txBody>
          <a:bodyPr>
            <a:normAutofit/>
          </a:bodyPr>
          <a:lstStyle/>
          <a:p>
            <a:r>
              <a:rPr lang="en-US" sz="4000" dirty="0" smtClean="0"/>
              <a:t>Diencephalon:</a:t>
            </a:r>
          </a:p>
          <a:p>
            <a:pPr marL="0" indent="0">
              <a:buNone/>
            </a:pPr>
            <a:endParaRPr lang="en-US" sz="4000" dirty="0" smtClean="0"/>
          </a:p>
          <a:p>
            <a:pPr lvl="2"/>
            <a:r>
              <a:rPr lang="en-US" sz="3200" dirty="0" smtClean="0"/>
              <a:t>Composed of:</a:t>
            </a:r>
          </a:p>
          <a:p>
            <a:pPr marL="1885950" lvl="3" indent="-514350">
              <a:buFont typeface="+mj-lt"/>
              <a:buAutoNum type="arabicPeriod"/>
            </a:pPr>
            <a:r>
              <a:rPr lang="en-US" sz="3000" dirty="0" smtClean="0"/>
              <a:t>Thalamus</a:t>
            </a:r>
          </a:p>
          <a:p>
            <a:pPr marL="1885950" lvl="3" indent="-514350">
              <a:buFont typeface="+mj-lt"/>
              <a:buAutoNum type="arabicPeriod"/>
            </a:pPr>
            <a:r>
              <a:rPr lang="en-US" sz="3000" dirty="0" smtClean="0"/>
              <a:t>Hypothalamus</a:t>
            </a:r>
          </a:p>
          <a:p>
            <a:pPr marL="1885950" lvl="3" indent="-514350">
              <a:buFont typeface="+mj-lt"/>
              <a:buAutoNum type="arabicPeriod"/>
            </a:pPr>
            <a:r>
              <a:rPr lang="en-US" sz="3000" dirty="0" err="1"/>
              <a:t>E</a:t>
            </a:r>
            <a:r>
              <a:rPr lang="en-US" sz="3000" dirty="0" err="1" smtClean="0"/>
              <a:t>pithalamus</a:t>
            </a:r>
            <a:endParaRPr lang="en-US" sz="3000" dirty="0"/>
          </a:p>
        </p:txBody>
      </p:sp>
      <p:pic>
        <p:nvPicPr>
          <p:cNvPr id="5" name="Picture 4"/>
          <p:cNvPicPr>
            <a:picLocks noChangeAspect="1"/>
          </p:cNvPicPr>
          <p:nvPr/>
        </p:nvPicPr>
        <p:blipFill>
          <a:blip r:embed="rId2"/>
          <a:stretch>
            <a:fillRect/>
          </a:stretch>
        </p:blipFill>
        <p:spPr>
          <a:xfrm>
            <a:off x="5478483" y="2260361"/>
            <a:ext cx="6041897" cy="3481866"/>
          </a:xfrm>
          <a:prstGeom prst="rect">
            <a:avLst/>
          </a:prstGeom>
        </p:spPr>
      </p:pic>
    </p:spTree>
    <p:extLst>
      <p:ext uri="{BB962C8B-B14F-4D97-AF65-F5344CB8AC3E}">
        <p14:creationId xmlns:p14="http://schemas.microsoft.com/office/powerpoint/2010/main" val="418780958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22564" y="341374"/>
            <a:ext cx="10515600" cy="1325563"/>
          </a:xfrm>
        </p:spPr>
        <p:txBody>
          <a:bodyPr/>
          <a:lstStyle/>
          <a:p>
            <a:r>
              <a:rPr lang="en-US" dirty="0" smtClean="0">
                <a:solidFill>
                  <a:srgbClr val="D24C36"/>
                </a:solidFill>
                <a:latin typeface="Times New Roman" panose="02020603050405020304" pitchFamily="18" charset="0"/>
                <a:cs typeface="Times New Roman" panose="02020603050405020304" pitchFamily="18" charset="0"/>
              </a:rPr>
              <a:t>The Neuron</a:t>
            </a:r>
            <a:endParaRPr lang="en-US" dirty="0">
              <a:solidFill>
                <a:srgbClr val="D24C36"/>
              </a:solidFill>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a:xfrm>
            <a:off x="1120000" y="1825624"/>
            <a:ext cx="10233800" cy="4720141"/>
          </a:xfrm>
        </p:spPr>
        <p:txBody>
          <a:bodyPr>
            <a:normAutofit/>
          </a:bodyPr>
          <a:lstStyle/>
          <a:p>
            <a:r>
              <a:rPr lang="en-US" sz="3600" dirty="0" smtClean="0">
                <a:latin typeface="Calibri" panose="020F0502020204030204" pitchFamily="34" charset="0"/>
                <a:cs typeface="Times New Roman" panose="02020603050405020304" pitchFamily="18" charset="0"/>
              </a:rPr>
              <a:t>Also known as the nerve cell</a:t>
            </a:r>
          </a:p>
          <a:p>
            <a:r>
              <a:rPr lang="en-US" sz="3600" dirty="0" smtClean="0">
                <a:latin typeface="Calibri" panose="020F0502020204030204" pitchFamily="34" charset="0"/>
                <a:cs typeface="Times New Roman" panose="02020603050405020304" pitchFamily="18" charset="0"/>
              </a:rPr>
              <a:t>Basic unit of the nervous system</a:t>
            </a:r>
          </a:p>
          <a:p>
            <a:r>
              <a:rPr lang="en-US" sz="3600" dirty="0" smtClean="0">
                <a:latin typeface="Calibri" panose="020F0502020204030204" pitchFamily="34" charset="0"/>
                <a:cs typeface="Times New Roman" panose="02020603050405020304" pitchFamily="18" charset="0"/>
              </a:rPr>
              <a:t>Composed of:</a:t>
            </a:r>
          </a:p>
          <a:p>
            <a:pPr lvl="1"/>
            <a:r>
              <a:rPr lang="en-US" sz="3200" dirty="0" smtClean="0">
                <a:latin typeface="Calibri" panose="020F0502020204030204" pitchFamily="34" charset="0"/>
                <a:cs typeface="Times New Roman" panose="02020603050405020304" pitchFamily="18" charset="0"/>
              </a:rPr>
              <a:t>A cell body</a:t>
            </a:r>
          </a:p>
          <a:p>
            <a:pPr lvl="1"/>
            <a:r>
              <a:rPr lang="en-US" sz="3200" dirty="0" smtClean="0">
                <a:latin typeface="Calibri" panose="020F0502020204030204" pitchFamily="34" charset="0"/>
                <a:cs typeface="Times New Roman" panose="02020603050405020304" pitchFamily="18" charset="0"/>
              </a:rPr>
              <a:t>Dendrites</a:t>
            </a:r>
            <a:endParaRPr lang="en-US" sz="3200" dirty="0" smtClean="0">
              <a:latin typeface="Calibri" panose="020F0502020204030204" pitchFamily="34" charset="0"/>
              <a:cs typeface="Times New Roman" panose="02020603050405020304" pitchFamily="18" charset="0"/>
            </a:endParaRPr>
          </a:p>
          <a:p>
            <a:pPr lvl="1"/>
            <a:r>
              <a:rPr lang="en-US" sz="3200" dirty="0" smtClean="0">
                <a:latin typeface="Calibri" panose="020F0502020204030204" pitchFamily="34" charset="0"/>
                <a:cs typeface="Times New Roman" panose="02020603050405020304" pitchFamily="18" charset="0"/>
              </a:rPr>
              <a:t>An axon</a:t>
            </a:r>
            <a:endParaRPr lang="en-US" sz="3200" dirty="0" smtClean="0">
              <a:latin typeface="Calibri" panose="020F0502020204030204" pitchFamily="34" charset="0"/>
              <a:cs typeface="Times New Roman" panose="02020603050405020304" pitchFamily="18" charset="0"/>
            </a:endParaRPr>
          </a:p>
          <a:p>
            <a:r>
              <a:rPr lang="en-US" sz="3600" dirty="0" smtClean="0">
                <a:latin typeface="Calibri" panose="020F0502020204030204" pitchFamily="34" charset="0"/>
                <a:cs typeface="Times New Roman" panose="02020603050405020304" pitchFamily="18" charset="0"/>
              </a:rPr>
              <a:t>Responsible for receiving and transmitting nerve </a:t>
            </a:r>
            <a:r>
              <a:rPr lang="en-US" sz="3600" dirty="0" smtClean="0">
                <a:latin typeface="Calibri" panose="020F0502020204030204" pitchFamily="34" charset="0"/>
                <a:cs typeface="Times New Roman" panose="02020603050405020304" pitchFamily="18" charset="0"/>
              </a:rPr>
              <a:t>impulses </a:t>
            </a:r>
            <a:r>
              <a:rPr lang="en-US" sz="3600" dirty="0" smtClean="0">
                <a:latin typeface="Calibri" panose="020F0502020204030204" pitchFamily="34" charset="0"/>
                <a:cs typeface="Times New Roman" panose="02020603050405020304" pitchFamily="18" charset="0"/>
              </a:rPr>
              <a:t>and forming long fibers by linking together</a:t>
            </a:r>
          </a:p>
        </p:txBody>
      </p:sp>
    </p:spTree>
    <p:extLst>
      <p:ext uri="{BB962C8B-B14F-4D97-AF65-F5344CB8AC3E}">
        <p14:creationId xmlns:p14="http://schemas.microsoft.com/office/powerpoint/2010/main" val="386960687"/>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3806" y="-249381"/>
            <a:ext cx="10515600" cy="1325563"/>
          </a:xfrm>
        </p:spPr>
        <p:txBody>
          <a:bodyPr/>
          <a:lstStyle/>
          <a:p>
            <a:r>
              <a:rPr lang="en-US" dirty="0" smtClean="0"/>
              <a:t>Diencephalon </a:t>
            </a:r>
            <a:r>
              <a:rPr lang="en-US" dirty="0" err="1" smtClean="0"/>
              <a:t>cont</a:t>
            </a:r>
            <a:r>
              <a:rPr lang="en-US" dirty="0" smtClean="0"/>
              <a:t>:</a:t>
            </a:r>
            <a:endParaRPr lang="en-US" dirty="0"/>
          </a:p>
        </p:txBody>
      </p:sp>
      <p:sp>
        <p:nvSpPr>
          <p:cNvPr id="3" name="Content Placeholder 2"/>
          <p:cNvSpPr>
            <a:spLocks noGrp="1"/>
          </p:cNvSpPr>
          <p:nvPr>
            <p:ph idx="1"/>
          </p:nvPr>
        </p:nvSpPr>
        <p:spPr>
          <a:xfrm>
            <a:off x="617517" y="969302"/>
            <a:ext cx="11815948" cy="5888698"/>
          </a:xfrm>
        </p:spPr>
        <p:txBody>
          <a:bodyPr>
            <a:normAutofit/>
          </a:bodyPr>
          <a:lstStyle/>
          <a:p>
            <a:r>
              <a:rPr lang="en-US" dirty="0" smtClean="0">
                <a:solidFill>
                  <a:srgbClr val="D24C36"/>
                </a:solidFill>
              </a:rPr>
              <a:t>Thalamus:</a:t>
            </a:r>
          </a:p>
          <a:p>
            <a:pPr lvl="1"/>
            <a:r>
              <a:rPr lang="en-US" dirty="0" smtClean="0">
                <a:solidFill>
                  <a:schemeClr val="tx1"/>
                </a:solidFill>
              </a:rPr>
              <a:t>Relay station for sensory impulses</a:t>
            </a:r>
          </a:p>
          <a:p>
            <a:pPr lvl="1"/>
            <a:r>
              <a:rPr lang="en-US" dirty="0" smtClean="0">
                <a:solidFill>
                  <a:schemeClr val="tx1"/>
                </a:solidFill>
              </a:rPr>
              <a:t>Cerebrum </a:t>
            </a:r>
            <a:r>
              <a:rPr lang="en-US" dirty="0" smtClean="0">
                <a:solidFill>
                  <a:schemeClr val="tx1"/>
                </a:solidFill>
                <a:sym typeface="Wingdings" panose="05000000000000000000" pitchFamily="2" charset="2"/>
              </a:rPr>
              <a:t> </a:t>
            </a:r>
            <a:r>
              <a:rPr lang="en-US" dirty="0" smtClean="0">
                <a:solidFill>
                  <a:schemeClr val="tx1"/>
                </a:solidFill>
              </a:rPr>
              <a:t>Sensory signals </a:t>
            </a:r>
            <a:r>
              <a:rPr lang="en-US" dirty="0" smtClean="0">
                <a:solidFill>
                  <a:schemeClr val="tx1"/>
                </a:solidFill>
                <a:sym typeface="Wingdings" panose="05000000000000000000" pitchFamily="2" charset="2"/>
              </a:rPr>
              <a:t>thalamus  brain stem  spinal cord  PNS</a:t>
            </a:r>
          </a:p>
          <a:p>
            <a:r>
              <a:rPr lang="en-US" dirty="0" smtClean="0">
                <a:solidFill>
                  <a:srgbClr val="D24C36"/>
                </a:solidFill>
                <a:sym typeface="Wingdings" panose="05000000000000000000" pitchFamily="2" charset="2"/>
              </a:rPr>
              <a:t>Hypothalamus:</a:t>
            </a:r>
          </a:p>
          <a:p>
            <a:pPr lvl="1"/>
            <a:r>
              <a:rPr lang="en-US" dirty="0" smtClean="0">
                <a:solidFill>
                  <a:schemeClr val="tx1"/>
                </a:solidFill>
              </a:rPr>
              <a:t>Regulates body temp, water balance, metabolism (TSH)</a:t>
            </a:r>
          </a:p>
          <a:p>
            <a:pPr lvl="1"/>
            <a:r>
              <a:rPr lang="en-US" dirty="0" smtClean="0">
                <a:solidFill>
                  <a:schemeClr val="tx1"/>
                </a:solidFill>
              </a:rPr>
              <a:t>Stress management: by adrenocorticotropic hormone (ACTH) </a:t>
            </a:r>
            <a:r>
              <a:rPr lang="en-US" dirty="0" smtClean="0">
                <a:solidFill>
                  <a:schemeClr val="tx1"/>
                </a:solidFill>
                <a:sym typeface="Wingdings" panose="05000000000000000000" pitchFamily="2" charset="2"/>
              </a:rPr>
              <a:t>adrenal glands</a:t>
            </a:r>
            <a:endParaRPr lang="en-US" dirty="0" smtClean="0">
              <a:solidFill>
                <a:schemeClr val="tx1"/>
              </a:solidFill>
            </a:endParaRPr>
          </a:p>
          <a:p>
            <a:pPr lvl="1"/>
            <a:r>
              <a:rPr lang="en-US" dirty="0" smtClean="0">
                <a:solidFill>
                  <a:schemeClr val="tx1"/>
                </a:solidFill>
              </a:rPr>
              <a:t>Controls pituitary gland: </a:t>
            </a:r>
          </a:p>
          <a:p>
            <a:pPr lvl="2"/>
            <a:r>
              <a:rPr lang="en-US" dirty="0" smtClean="0">
                <a:solidFill>
                  <a:schemeClr val="tx1"/>
                </a:solidFill>
              </a:rPr>
              <a:t>GH, prolactin, oxytocin…etc.</a:t>
            </a:r>
          </a:p>
          <a:p>
            <a:pPr lvl="1"/>
            <a:r>
              <a:rPr lang="en-US" dirty="0" smtClean="0">
                <a:solidFill>
                  <a:schemeClr val="tx1"/>
                </a:solidFill>
              </a:rPr>
              <a:t>Important part of the “limbic system” or emotional visceral brain (thirst, appetite, pleasure, pain..</a:t>
            </a:r>
            <a:r>
              <a:rPr lang="en-US" dirty="0" err="1" smtClean="0">
                <a:solidFill>
                  <a:schemeClr val="tx1"/>
                </a:solidFill>
              </a:rPr>
              <a:t>etc</a:t>
            </a:r>
            <a:r>
              <a:rPr lang="en-US" dirty="0" smtClean="0">
                <a:solidFill>
                  <a:schemeClr val="tx1"/>
                </a:solidFill>
              </a:rPr>
              <a:t>)</a:t>
            </a:r>
          </a:p>
          <a:p>
            <a:pPr lvl="1"/>
            <a:r>
              <a:rPr lang="en-US" dirty="0" smtClean="0">
                <a:solidFill>
                  <a:schemeClr val="tx1"/>
                </a:solidFill>
              </a:rPr>
              <a:t>Influences controls of the medulla oblongata</a:t>
            </a:r>
          </a:p>
          <a:p>
            <a:r>
              <a:rPr lang="en-US" dirty="0" err="1" smtClean="0">
                <a:solidFill>
                  <a:srgbClr val="D24C36"/>
                </a:solidFill>
              </a:rPr>
              <a:t>Epithalamus</a:t>
            </a:r>
            <a:r>
              <a:rPr lang="en-US" dirty="0" smtClean="0">
                <a:solidFill>
                  <a:srgbClr val="D24C36"/>
                </a:solidFill>
              </a:rPr>
              <a:t>:</a:t>
            </a:r>
          </a:p>
          <a:p>
            <a:pPr lvl="1"/>
            <a:r>
              <a:rPr lang="en-US" dirty="0" smtClean="0">
                <a:solidFill>
                  <a:schemeClr val="tx1"/>
                </a:solidFill>
              </a:rPr>
              <a:t>Contains pineal gland </a:t>
            </a:r>
            <a:r>
              <a:rPr lang="en-US" dirty="0" smtClean="0">
                <a:solidFill>
                  <a:schemeClr val="tx1"/>
                </a:solidFill>
                <a:sym typeface="Wingdings" panose="05000000000000000000" pitchFamily="2" charset="2"/>
              </a:rPr>
              <a:t> melatonin (sleep hormone)</a:t>
            </a:r>
          </a:p>
          <a:p>
            <a:pPr lvl="1"/>
            <a:r>
              <a:rPr lang="en-US" dirty="0" smtClean="0">
                <a:solidFill>
                  <a:schemeClr val="tx1"/>
                </a:solidFill>
              </a:rPr>
              <a:t>Choroid </a:t>
            </a:r>
            <a:r>
              <a:rPr lang="en-US" dirty="0" err="1" smtClean="0">
                <a:solidFill>
                  <a:schemeClr val="tx1"/>
                </a:solidFill>
              </a:rPr>
              <a:t>plexux</a:t>
            </a:r>
            <a:r>
              <a:rPr lang="en-US" dirty="0" smtClean="0">
                <a:solidFill>
                  <a:schemeClr val="tx1"/>
                </a:solidFill>
              </a:rPr>
              <a:t> </a:t>
            </a:r>
            <a:r>
              <a:rPr lang="en-US" dirty="0" smtClean="0">
                <a:solidFill>
                  <a:schemeClr val="tx1"/>
                </a:solidFill>
                <a:sym typeface="Wingdings" panose="05000000000000000000" pitchFamily="2" charset="2"/>
              </a:rPr>
              <a:t> forms CSF</a:t>
            </a:r>
            <a:endParaRPr lang="en-US" dirty="0" smtClean="0">
              <a:solidFill>
                <a:schemeClr val="tx1"/>
              </a:solidFill>
            </a:endParaRPr>
          </a:p>
        </p:txBody>
      </p:sp>
    </p:spTree>
    <p:extLst>
      <p:ext uri="{BB962C8B-B14F-4D97-AF65-F5344CB8AC3E}">
        <p14:creationId xmlns:p14="http://schemas.microsoft.com/office/powerpoint/2010/main" val="1793463145"/>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87384" y="-118754"/>
            <a:ext cx="10515600" cy="1325563"/>
          </a:xfrm>
        </p:spPr>
        <p:txBody>
          <a:bodyPr/>
          <a:lstStyle/>
          <a:p>
            <a:r>
              <a:rPr lang="en-US" dirty="0">
                <a:latin typeface="Times New Roman" panose="02020603050405020304" pitchFamily="18" charset="0"/>
                <a:cs typeface="Times New Roman" panose="02020603050405020304" pitchFamily="18" charset="0"/>
              </a:rPr>
              <a:t>The Central Nervous System</a:t>
            </a:r>
          </a:p>
        </p:txBody>
      </p:sp>
      <p:sp>
        <p:nvSpPr>
          <p:cNvPr id="3" name="Content Placeholder 2"/>
          <p:cNvSpPr>
            <a:spLocks noGrp="1"/>
          </p:cNvSpPr>
          <p:nvPr>
            <p:ph idx="1"/>
          </p:nvPr>
        </p:nvSpPr>
        <p:spPr>
          <a:xfrm>
            <a:off x="300601" y="1361919"/>
            <a:ext cx="6963887" cy="5644523"/>
          </a:xfrm>
        </p:spPr>
        <p:txBody>
          <a:bodyPr>
            <a:normAutofit fontScale="85000" lnSpcReduction="20000"/>
          </a:bodyPr>
          <a:lstStyle/>
          <a:p>
            <a:r>
              <a:rPr lang="en-US" sz="4700" dirty="0" smtClean="0">
                <a:solidFill>
                  <a:schemeClr val="tx1"/>
                </a:solidFill>
              </a:rPr>
              <a:t>Brain Stem:</a:t>
            </a:r>
          </a:p>
          <a:p>
            <a:pPr marL="0" indent="0">
              <a:buNone/>
            </a:pPr>
            <a:endParaRPr lang="en-US" sz="1200" dirty="0" smtClean="0">
              <a:solidFill>
                <a:schemeClr val="tx1"/>
              </a:solidFill>
            </a:endParaRPr>
          </a:p>
          <a:p>
            <a:pPr lvl="1"/>
            <a:r>
              <a:rPr lang="en-US" sz="3200" dirty="0" smtClean="0">
                <a:solidFill>
                  <a:srgbClr val="D24C36"/>
                </a:solidFill>
              </a:rPr>
              <a:t>Midbrain</a:t>
            </a:r>
          </a:p>
          <a:p>
            <a:pPr lvl="2"/>
            <a:r>
              <a:rPr lang="en-US" sz="2800" dirty="0" smtClean="0">
                <a:solidFill>
                  <a:schemeClr val="tx1"/>
                </a:solidFill>
              </a:rPr>
              <a:t>Bulges in front called </a:t>
            </a:r>
            <a:r>
              <a:rPr lang="en-US" sz="2800" u="sng" dirty="0" smtClean="0">
                <a:solidFill>
                  <a:schemeClr val="tx1"/>
                </a:solidFill>
              </a:rPr>
              <a:t>cerebral peduncles: </a:t>
            </a:r>
            <a:r>
              <a:rPr lang="en-US" sz="2800" dirty="0" smtClean="0">
                <a:solidFill>
                  <a:schemeClr val="tx1"/>
                </a:solidFill>
              </a:rPr>
              <a:t>coordinate fine motor movements (e.g. grasping an object between a thumb and a finger)</a:t>
            </a:r>
          </a:p>
          <a:p>
            <a:pPr marL="914400" lvl="2" indent="0">
              <a:buNone/>
            </a:pPr>
            <a:endParaRPr lang="en-US" sz="2800" dirty="0" smtClean="0">
              <a:solidFill>
                <a:schemeClr val="tx1"/>
              </a:solidFill>
            </a:endParaRPr>
          </a:p>
          <a:p>
            <a:pPr lvl="2"/>
            <a:r>
              <a:rPr lang="en-US" sz="2800" dirty="0" smtClean="0">
                <a:solidFill>
                  <a:schemeClr val="tx1"/>
                </a:solidFill>
              </a:rPr>
              <a:t>Dorsally: protrusions called </a:t>
            </a:r>
            <a:r>
              <a:rPr lang="en-US" sz="2800" u="sng" dirty="0" smtClean="0">
                <a:solidFill>
                  <a:schemeClr val="tx1"/>
                </a:solidFill>
              </a:rPr>
              <a:t>corpora-</a:t>
            </a:r>
            <a:r>
              <a:rPr lang="en-US" sz="2800" u="sng" dirty="0" err="1" smtClean="0">
                <a:solidFill>
                  <a:schemeClr val="tx1"/>
                </a:solidFill>
              </a:rPr>
              <a:t>quadrigemina</a:t>
            </a:r>
            <a:r>
              <a:rPr lang="en-US" sz="2800" u="sng" dirty="0" smtClean="0">
                <a:solidFill>
                  <a:schemeClr val="tx1"/>
                </a:solidFill>
              </a:rPr>
              <a:t>: </a:t>
            </a:r>
            <a:r>
              <a:rPr lang="en-US" sz="2800" dirty="0" smtClean="0">
                <a:solidFill>
                  <a:schemeClr val="tx1"/>
                </a:solidFill>
              </a:rPr>
              <a:t>involved in vision and hearing</a:t>
            </a:r>
            <a:endParaRPr lang="en-US" sz="2800" u="sng" dirty="0" smtClean="0">
              <a:solidFill>
                <a:schemeClr val="tx1"/>
              </a:solidFill>
            </a:endParaRPr>
          </a:p>
          <a:p>
            <a:pPr lvl="1"/>
            <a:endParaRPr lang="en-US" sz="1100" u="sng" dirty="0" smtClean="0">
              <a:solidFill>
                <a:schemeClr val="tx1"/>
              </a:solidFill>
            </a:endParaRPr>
          </a:p>
          <a:p>
            <a:pPr lvl="1"/>
            <a:r>
              <a:rPr lang="en-US" sz="3200" dirty="0" smtClean="0">
                <a:solidFill>
                  <a:srgbClr val="D24C36"/>
                </a:solidFill>
              </a:rPr>
              <a:t>Pons</a:t>
            </a:r>
            <a:endParaRPr lang="en-US" sz="2800" dirty="0" smtClean="0">
              <a:solidFill>
                <a:schemeClr val="tx1"/>
              </a:solidFill>
            </a:endParaRPr>
          </a:p>
          <a:p>
            <a:pPr lvl="2"/>
            <a:r>
              <a:rPr lang="en-US" sz="2800" dirty="0" smtClean="0">
                <a:solidFill>
                  <a:schemeClr val="tx1"/>
                </a:solidFill>
              </a:rPr>
              <a:t>Involved in the control of breathing</a:t>
            </a:r>
            <a:endParaRPr lang="en-US" sz="2800" dirty="0">
              <a:solidFill>
                <a:schemeClr val="tx1"/>
              </a:solidFill>
            </a:endParaRPr>
          </a:p>
          <a:p>
            <a:pPr lvl="1"/>
            <a:endParaRPr lang="en-US" sz="900" u="sng" dirty="0" smtClean="0">
              <a:solidFill>
                <a:schemeClr val="tx1"/>
              </a:solidFill>
            </a:endParaRPr>
          </a:p>
          <a:p>
            <a:pPr lvl="1"/>
            <a:r>
              <a:rPr lang="en-US" sz="3200" dirty="0" smtClean="0">
                <a:solidFill>
                  <a:srgbClr val="D24C36"/>
                </a:solidFill>
              </a:rPr>
              <a:t>Medulla oblongata</a:t>
            </a:r>
          </a:p>
          <a:p>
            <a:pPr lvl="2"/>
            <a:r>
              <a:rPr lang="en-US" sz="2800" dirty="0" err="1" smtClean="0">
                <a:solidFill>
                  <a:schemeClr val="tx1"/>
                </a:solidFill>
              </a:rPr>
              <a:t>Cardioregulatory</a:t>
            </a:r>
            <a:r>
              <a:rPr lang="en-US" sz="2800" dirty="0" smtClean="0">
                <a:solidFill>
                  <a:schemeClr val="tx1"/>
                </a:solidFill>
              </a:rPr>
              <a:t> centers (heartbeat, blood pressure, vasoconstriction…)</a:t>
            </a:r>
          </a:p>
          <a:p>
            <a:pPr lvl="2"/>
            <a:r>
              <a:rPr lang="en-US" sz="2800" dirty="0" smtClean="0">
                <a:solidFill>
                  <a:schemeClr val="tx1"/>
                </a:solidFill>
              </a:rPr>
              <a:t>Breathing, swallowing, vomiting</a:t>
            </a:r>
          </a:p>
          <a:p>
            <a:pPr lvl="2"/>
            <a:endParaRPr lang="en-US" sz="2800" dirty="0" smtClean="0">
              <a:solidFill>
                <a:schemeClr val="tx1"/>
              </a:solidFill>
            </a:endParaRPr>
          </a:p>
        </p:txBody>
      </p:sp>
      <p:pic>
        <p:nvPicPr>
          <p:cNvPr id="5" name="Picture 4"/>
          <p:cNvPicPr>
            <a:picLocks noChangeAspect="1"/>
          </p:cNvPicPr>
          <p:nvPr/>
        </p:nvPicPr>
        <p:blipFill>
          <a:blip r:embed="rId2"/>
          <a:stretch>
            <a:fillRect/>
          </a:stretch>
        </p:blipFill>
        <p:spPr>
          <a:xfrm>
            <a:off x="7644499" y="2063472"/>
            <a:ext cx="4203931" cy="4241415"/>
          </a:xfrm>
          <a:prstGeom prst="rect">
            <a:avLst/>
          </a:prstGeom>
        </p:spPr>
      </p:pic>
    </p:spTree>
    <p:extLst>
      <p:ext uri="{BB962C8B-B14F-4D97-AF65-F5344CB8AC3E}">
        <p14:creationId xmlns:p14="http://schemas.microsoft.com/office/powerpoint/2010/main" val="2918362459"/>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5681" y="0"/>
            <a:ext cx="10515600" cy="1325563"/>
          </a:xfrm>
        </p:spPr>
        <p:txBody>
          <a:bodyPr/>
          <a:lstStyle/>
          <a:p>
            <a:r>
              <a:rPr lang="en-US" dirty="0">
                <a:latin typeface="Times New Roman" panose="02020603050405020304" pitchFamily="18" charset="0"/>
                <a:cs typeface="Times New Roman" panose="02020603050405020304" pitchFamily="18" charset="0"/>
              </a:rPr>
              <a:t>The Central Nervous System</a:t>
            </a:r>
          </a:p>
        </p:txBody>
      </p:sp>
      <p:sp>
        <p:nvSpPr>
          <p:cNvPr id="3" name="Content Placeholder 2"/>
          <p:cNvSpPr>
            <a:spLocks noGrp="1"/>
          </p:cNvSpPr>
          <p:nvPr>
            <p:ph idx="1"/>
          </p:nvPr>
        </p:nvSpPr>
        <p:spPr>
          <a:xfrm>
            <a:off x="680612" y="1468066"/>
            <a:ext cx="6563336" cy="5253367"/>
          </a:xfrm>
        </p:spPr>
        <p:txBody>
          <a:bodyPr>
            <a:normAutofit/>
          </a:bodyPr>
          <a:lstStyle/>
          <a:p>
            <a:r>
              <a:rPr lang="en-US" sz="3600" dirty="0" smtClean="0">
                <a:solidFill>
                  <a:schemeClr val="tx1"/>
                </a:solidFill>
              </a:rPr>
              <a:t>Cerebellum:</a:t>
            </a:r>
          </a:p>
          <a:p>
            <a:pPr marL="0" indent="0">
              <a:buNone/>
            </a:pPr>
            <a:endParaRPr lang="en-US" sz="3600" dirty="0" smtClean="0">
              <a:solidFill>
                <a:srgbClr val="D24C36"/>
              </a:solidFill>
            </a:endParaRPr>
          </a:p>
          <a:p>
            <a:pPr lvl="1">
              <a:lnSpc>
                <a:spcPct val="150000"/>
              </a:lnSpc>
            </a:pPr>
            <a:r>
              <a:rPr lang="en-US" sz="3200" dirty="0" smtClean="0">
                <a:solidFill>
                  <a:schemeClr val="tx1"/>
                </a:solidFill>
              </a:rPr>
              <a:t>Located under the cerebrum</a:t>
            </a:r>
          </a:p>
          <a:p>
            <a:pPr lvl="1">
              <a:lnSpc>
                <a:spcPct val="150000"/>
              </a:lnSpc>
            </a:pPr>
            <a:r>
              <a:rPr lang="en-US" sz="3200" dirty="0" smtClean="0">
                <a:solidFill>
                  <a:schemeClr val="tx1"/>
                </a:solidFill>
              </a:rPr>
              <a:t>Functions:</a:t>
            </a:r>
          </a:p>
          <a:p>
            <a:pPr lvl="2"/>
            <a:r>
              <a:rPr lang="en-US" sz="2800" dirty="0" smtClean="0">
                <a:solidFill>
                  <a:schemeClr val="tx1"/>
                </a:solidFill>
              </a:rPr>
              <a:t>Controls balance and movement coordination </a:t>
            </a:r>
          </a:p>
          <a:p>
            <a:pPr lvl="2"/>
            <a:r>
              <a:rPr lang="en-US" sz="2800" dirty="0">
                <a:solidFill>
                  <a:schemeClr val="tx1"/>
                </a:solidFill>
              </a:rPr>
              <a:t>B</a:t>
            </a:r>
            <a:r>
              <a:rPr lang="en-US" sz="2800" dirty="0" smtClean="0">
                <a:solidFill>
                  <a:schemeClr val="tx1"/>
                </a:solidFill>
              </a:rPr>
              <a:t>y receiving information from the body and sending information to the body</a:t>
            </a:r>
          </a:p>
          <a:p>
            <a:pPr lvl="2"/>
            <a:endParaRPr lang="en-US" sz="2800" dirty="0">
              <a:solidFill>
                <a:schemeClr val="tx1"/>
              </a:solidFill>
            </a:endParaRPr>
          </a:p>
        </p:txBody>
      </p:sp>
      <p:pic>
        <p:nvPicPr>
          <p:cNvPr id="4" name="Picture 3"/>
          <p:cNvPicPr>
            <a:picLocks noChangeAspect="1"/>
          </p:cNvPicPr>
          <p:nvPr/>
        </p:nvPicPr>
        <p:blipFill>
          <a:blip r:embed="rId2"/>
          <a:stretch>
            <a:fillRect/>
          </a:stretch>
        </p:blipFill>
        <p:spPr>
          <a:xfrm>
            <a:off x="8002029" y="2719450"/>
            <a:ext cx="3070783" cy="3303554"/>
          </a:xfrm>
          <a:prstGeom prst="rect">
            <a:avLst/>
          </a:prstGeom>
        </p:spPr>
      </p:pic>
    </p:spTree>
    <p:extLst>
      <p:ext uri="{BB962C8B-B14F-4D97-AF65-F5344CB8AC3E}">
        <p14:creationId xmlns:p14="http://schemas.microsoft.com/office/powerpoint/2010/main" val="2308586482"/>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65068" y="353249"/>
            <a:ext cx="10515600" cy="1325563"/>
          </a:xfrm>
        </p:spPr>
        <p:txBody>
          <a:bodyPr/>
          <a:lstStyle/>
          <a:p>
            <a:r>
              <a:rPr lang="en-US" dirty="0">
                <a:latin typeface="Times New Roman" panose="02020603050405020304" pitchFamily="18" charset="0"/>
                <a:cs typeface="Times New Roman" panose="02020603050405020304" pitchFamily="18" charset="0"/>
              </a:rPr>
              <a:t>The Central Nervous System</a:t>
            </a:r>
          </a:p>
        </p:txBody>
      </p:sp>
      <p:sp>
        <p:nvSpPr>
          <p:cNvPr id="3" name="Content Placeholder 2"/>
          <p:cNvSpPr>
            <a:spLocks noGrp="1"/>
          </p:cNvSpPr>
          <p:nvPr>
            <p:ph idx="1"/>
          </p:nvPr>
        </p:nvSpPr>
        <p:spPr>
          <a:xfrm>
            <a:off x="1167502" y="2051256"/>
            <a:ext cx="4972041" cy="4351338"/>
          </a:xfrm>
        </p:spPr>
        <p:txBody>
          <a:bodyPr>
            <a:normAutofit lnSpcReduction="10000"/>
          </a:bodyPr>
          <a:lstStyle/>
          <a:p>
            <a:r>
              <a:rPr lang="en-US" sz="4000" dirty="0" smtClean="0">
                <a:solidFill>
                  <a:srgbClr val="D24C36"/>
                </a:solidFill>
              </a:rPr>
              <a:t>Spinal Cord:</a:t>
            </a:r>
          </a:p>
          <a:p>
            <a:pPr lvl="1">
              <a:lnSpc>
                <a:spcPct val="150000"/>
              </a:lnSpc>
            </a:pPr>
            <a:r>
              <a:rPr lang="en-US" sz="3200" dirty="0" smtClean="0">
                <a:solidFill>
                  <a:schemeClr val="tx1"/>
                </a:solidFill>
              </a:rPr>
              <a:t>Receives signals from the brain</a:t>
            </a:r>
          </a:p>
          <a:p>
            <a:pPr lvl="1">
              <a:lnSpc>
                <a:spcPct val="150000"/>
              </a:lnSpc>
            </a:pPr>
            <a:r>
              <a:rPr lang="en-US" sz="3200" dirty="0" smtClean="0">
                <a:solidFill>
                  <a:schemeClr val="tx1"/>
                </a:solidFill>
              </a:rPr>
              <a:t>Passes signals to the PNS (which take them to the rest of the body)</a:t>
            </a:r>
          </a:p>
          <a:p>
            <a:endParaRPr lang="en-US" sz="2400" dirty="0"/>
          </a:p>
        </p:txBody>
      </p:sp>
      <p:pic>
        <p:nvPicPr>
          <p:cNvPr id="4" name="Picture 3"/>
          <p:cNvPicPr>
            <a:picLocks noChangeAspect="1"/>
          </p:cNvPicPr>
          <p:nvPr/>
        </p:nvPicPr>
        <p:blipFill rotWithShape="1">
          <a:blip r:embed="rId2"/>
          <a:srcRect b="6267"/>
          <a:stretch/>
        </p:blipFill>
        <p:spPr>
          <a:xfrm>
            <a:off x="6827321" y="2130930"/>
            <a:ext cx="3991099" cy="4191989"/>
          </a:xfrm>
          <a:prstGeom prst="rect">
            <a:avLst/>
          </a:prstGeom>
        </p:spPr>
      </p:pic>
    </p:spTree>
    <p:extLst>
      <p:ext uri="{BB962C8B-B14F-4D97-AF65-F5344CB8AC3E}">
        <p14:creationId xmlns:p14="http://schemas.microsoft.com/office/powerpoint/2010/main" val="3939464044"/>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8813" y="412626"/>
            <a:ext cx="10515600" cy="1325563"/>
          </a:xfrm>
        </p:spPr>
        <p:txBody>
          <a:bodyPr>
            <a:normAutofit fontScale="90000"/>
          </a:bodyPr>
          <a:lstStyle/>
          <a:p>
            <a:r>
              <a:rPr lang="en-US" dirty="0" smtClean="0">
                <a:latin typeface="Times New Roman" panose="02020603050405020304" pitchFamily="18" charset="0"/>
                <a:cs typeface="Times New Roman" panose="02020603050405020304" pitchFamily="18" charset="0"/>
              </a:rPr>
              <a:t>Peripheral Nervous System is Subdivided into:</a:t>
            </a:r>
            <a:endParaRPr lang="en-US" dirty="0">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a:xfrm>
            <a:off x="1519803" y="2248828"/>
            <a:ext cx="10850327" cy="5228320"/>
          </a:xfrm>
        </p:spPr>
        <p:txBody>
          <a:bodyPr>
            <a:normAutofit/>
          </a:bodyPr>
          <a:lstStyle/>
          <a:p>
            <a:endParaRPr lang="en-US" dirty="0" smtClean="0"/>
          </a:p>
          <a:p>
            <a:r>
              <a:rPr lang="en-US" sz="4000" dirty="0" smtClean="0">
                <a:solidFill>
                  <a:srgbClr val="D24C36"/>
                </a:solidFill>
              </a:rPr>
              <a:t>Somatic nervous system</a:t>
            </a:r>
          </a:p>
          <a:p>
            <a:endParaRPr lang="en-US" sz="4000" dirty="0" smtClean="0">
              <a:solidFill>
                <a:srgbClr val="D24C36"/>
              </a:solidFill>
            </a:endParaRPr>
          </a:p>
          <a:p>
            <a:r>
              <a:rPr lang="en-US" sz="4000" dirty="0" smtClean="0">
                <a:solidFill>
                  <a:srgbClr val="D24C36"/>
                </a:solidFill>
              </a:rPr>
              <a:t>Autonomic nervous system</a:t>
            </a:r>
          </a:p>
          <a:p>
            <a:pPr lvl="2"/>
            <a:endParaRPr lang="en-US" sz="3600" dirty="0"/>
          </a:p>
        </p:txBody>
      </p:sp>
    </p:spTree>
    <p:extLst>
      <p:ext uri="{BB962C8B-B14F-4D97-AF65-F5344CB8AC3E}">
        <p14:creationId xmlns:p14="http://schemas.microsoft.com/office/powerpoint/2010/main" val="1046504578"/>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7566" y="341375"/>
            <a:ext cx="10515600" cy="1325563"/>
          </a:xfrm>
        </p:spPr>
        <p:txBody>
          <a:bodyPr>
            <a:normAutofit/>
          </a:bodyPr>
          <a:lstStyle/>
          <a:p>
            <a:r>
              <a:rPr lang="en-US" dirty="0" smtClean="0">
                <a:latin typeface="Times New Roman" panose="02020603050405020304" pitchFamily="18" charset="0"/>
                <a:cs typeface="Times New Roman" panose="02020603050405020304" pitchFamily="18" charset="0"/>
              </a:rPr>
              <a:t>Somatic Nervous System</a:t>
            </a:r>
            <a:endParaRPr lang="en-US" dirty="0">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a:xfrm>
            <a:off x="1958200" y="1908752"/>
            <a:ext cx="10233800" cy="4351338"/>
          </a:xfrm>
        </p:spPr>
        <p:txBody>
          <a:bodyPr/>
          <a:lstStyle/>
          <a:p>
            <a:r>
              <a:rPr lang="en-US" sz="3600" dirty="0"/>
              <a:t>Connects CNS to skeletal muscles and </a:t>
            </a:r>
            <a:r>
              <a:rPr lang="en-US" sz="3600" dirty="0" smtClean="0"/>
              <a:t>skin</a:t>
            </a:r>
          </a:p>
          <a:p>
            <a:endParaRPr lang="en-US" sz="3600" dirty="0"/>
          </a:p>
          <a:p>
            <a:r>
              <a:rPr lang="en-US" sz="3600" dirty="0" smtClean="0"/>
              <a:t>Conscious control</a:t>
            </a:r>
          </a:p>
          <a:p>
            <a:endParaRPr lang="en-US" sz="3600" dirty="0"/>
          </a:p>
          <a:p>
            <a:r>
              <a:rPr lang="en-US" sz="3600" dirty="0" smtClean="0"/>
              <a:t>voluntary</a:t>
            </a:r>
            <a:endParaRPr lang="en-US" sz="3600" dirty="0"/>
          </a:p>
          <a:p>
            <a:endParaRPr lang="en-US" dirty="0"/>
          </a:p>
        </p:txBody>
      </p:sp>
    </p:spTree>
    <p:extLst>
      <p:ext uri="{BB962C8B-B14F-4D97-AF65-F5344CB8AC3E}">
        <p14:creationId xmlns:p14="http://schemas.microsoft.com/office/powerpoint/2010/main" val="830996824"/>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71946" y="353250"/>
            <a:ext cx="10515600" cy="1325563"/>
          </a:xfrm>
        </p:spPr>
        <p:txBody>
          <a:bodyPr/>
          <a:lstStyle/>
          <a:p>
            <a:r>
              <a:rPr lang="en-US" dirty="0" smtClean="0">
                <a:latin typeface="Times New Roman" panose="02020603050405020304" pitchFamily="18" charset="0"/>
                <a:cs typeface="Times New Roman" panose="02020603050405020304" pitchFamily="18" charset="0"/>
              </a:rPr>
              <a:t>Autonomic Nervous System</a:t>
            </a:r>
            <a:endParaRPr lang="en-US" dirty="0">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a:xfrm>
            <a:off x="1120000" y="1968127"/>
            <a:ext cx="10233800" cy="5032375"/>
          </a:xfrm>
        </p:spPr>
        <p:txBody>
          <a:bodyPr/>
          <a:lstStyle/>
          <a:p>
            <a:r>
              <a:rPr lang="en-US" dirty="0"/>
              <a:t>Connects CNS to viscera and </a:t>
            </a:r>
            <a:r>
              <a:rPr lang="en-US" dirty="0" smtClean="0"/>
              <a:t>glands</a:t>
            </a:r>
          </a:p>
          <a:p>
            <a:pPr marL="0" indent="0">
              <a:buNone/>
            </a:pPr>
            <a:endParaRPr lang="en-US" dirty="0"/>
          </a:p>
          <a:p>
            <a:r>
              <a:rPr lang="en-US" dirty="0" smtClean="0"/>
              <a:t>Unconscious, involuntary control (breathing, heartbeat, digestive system..</a:t>
            </a:r>
            <a:r>
              <a:rPr lang="en-US" dirty="0" err="1" smtClean="0"/>
              <a:t>etc</a:t>
            </a:r>
            <a:r>
              <a:rPr lang="en-US" dirty="0" smtClean="0"/>
              <a:t>)</a:t>
            </a:r>
          </a:p>
          <a:p>
            <a:pPr marL="0" indent="0">
              <a:buNone/>
            </a:pPr>
            <a:endParaRPr lang="en-US" dirty="0" smtClean="0"/>
          </a:p>
          <a:p>
            <a:r>
              <a:rPr lang="en-US" dirty="0" smtClean="0"/>
              <a:t>Further </a:t>
            </a:r>
            <a:r>
              <a:rPr lang="en-US" dirty="0"/>
              <a:t>subdivided to:</a:t>
            </a:r>
          </a:p>
          <a:p>
            <a:pPr lvl="1"/>
            <a:r>
              <a:rPr lang="en-US" dirty="0"/>
              <a:t>Sympathetic</a:t>
            </a:r>
          </a:p>
          <a:p>
            <a:pPr lvl="1"/>
            <a:r>
              <a:rPr lang="en-US" dirty="0" smtClean="0"/>
              <a:t>parasympathetic</a:t>
            </a:r>
            <a:endParaRPr lang="en-US" dirty="0"/>
          </a:p>
        </p:txBody>
      </p:sp>
    </p:spTree>
    <p:extLst>
      <p:ext uri="{BB962C8B-B14F-4D97-AF65-F5344CB8AC3E}">
        <p14:creationId xmlns:p14="http://schemas.microsoft.com/office/powerpoint/2010/main" val="2159994214"/>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0"/>
            <a:ext cx="10515600" cy="1325563"/>
          </a:xfrm>
        </p:spPr>
        <p:txBody>
          <a:bodyPr/>
          <a:lstStyle/>
          <a:p>
            <a:r>
              <a:rPr lang="en-US" dirty="0" smtClean="0">
                <a:latin typeface="Times New Roman" panose="02020603050405020304" pitchFamily="18" charset="0"/>
                <a:cs typeface="Times New Roman" panose="02020603050405020304" pitchFamily="18" charset="0"/>
              </a:rPr>
              <a:t>Sympathetic VS Parasympathetic</a:t>
            </a:r>
            <a:endParaRPr lang="en-US" dirty="0">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a:xfrm>
            <a:off x="475014" y="1415926"/>
            <a:ext cx="10771909" cy="5228318"/>
          </a:xfrm>
        </p:spPr>
        <p:txBody>
          <a:bodyPr>
            <a:normAutofit lnSpcReduction="10000"/>
          </a:bodyPr>
          <a:lstStyle/>
          <a:p>
            <a:r>
              <a:rPr lang="en-US" dirty="0" smtClean="0"/>
              <a:t>Sympathetic:</a:t>
            </a:r>
          </a:p>
          <a:p>
            <a:pPr marL="0" indent="0">
              <a:buNone/>
            </a:pPr>
            <a:endParaRPr lang="en-US" sz="100" dirty="0" smtClean="0"/>
          </a:p>
          <a:p>
            <a:pPr lvl="1">
              <a:lnSpc>
                <a:spcPct val="150000"/>
              </a:lnSpc>
            </a:pPr>
            <a:r>
              <a:rPr lang="en-US" dirty="0" smtClean="0"/>
              <a:t>Also called thoracolumbar division</a:t>
            </a:r>
            <a:endParaRPr lang="en-US" sz="200" dirty="0" smtClean="0"/>
          </a:p>
          <a:p>
            <a:pPr lvl="1">
              <a:lnSpc>
                <a:spcPct val="150000"/>
              </a:lnSpc>
            </a:pPr>
            <a:r>
              <a:rPr lang="en-US" dirty="0" smtClean="0"/>
              <a:t>Fight or flight (scared, excited, thriving for survival..</a:t>
            </a:r>
            <a:r>
              <a:rPr lang="en-US" dirty="0" err="1" smtClean="0"/>
              <a:t>etc</a:t>
            </a:r>
            <a:r>
              <a:rPr lang="en-US" dirty="0" smtClean="0"/>
              <a:t>)</a:t>
            </a:r>
            <a:endParaRPr lang="en-US" sz="500" dirty="0" smtClean="0"/>
          </a:p>
          <a:p>
            <a:pPr lvl="1">
              <a:lnSpc>
                <a:spcPct val="150000"/>
              </a:lnSpc>
            </a:pPr>
            <a:r>
              <a:rPr lang="en-US" dirty="0" err="1" smtClean="0"/>
              <a:t>Dialation</a:t>
            </a:r>
            <a:r>
              <a:rPr lang="en-US" dirty="0" smtClean="0"/>
              <a:t> of pupils</a:t>
            </a:r>
          </a:p>
          <a:p>
            <a:pPr lvl="1">
              <a:lnSpc>
                <a:spcPct val="150000"/>
              </a:lnSpc>
            </a:pPr>
            <a:r>
              <a:rPr lang="en-US" dirty="0" smtClean="0"/>
              <a:t>Inhibit salivation</a:t>
            </a:r>
          </a:p>
          <a:p>
            <a:pPr lvl="1">
              <a:lnSpc>
                <a:spcPct val="150000"/>
              </a:lnSpc>
            </a:pPr>
            <a:r>
              <a:rPr lang="en-US" dirty="0" smtClean="0"/>
              <a:t>Relax bronchi (to get more air in)</a:t>
            </a:r>
          </a:p>
          <a:p>
            <a:pPr lvl="1">
              <a:lnSpc>
                <a:spcPct val="150000"/>
              </a:lnSpc>
            </a:pPr>
            <a:r>
              <a:rPr lang="en-US" dirty="0" smtClean="0"/>
              <a:t>Accelerate heartbeat</a:t>
            </a:r>
          </a:p>
          <a:p>
            <a:pPr lvl="1">
              <a:lnSpc>
                <a:spcPct val="150000"/>
              </a:lnSpc>
            </a:pPr>
            <a:r>
              <a:rPr lang="en-US" dirty="0" smtClean="0"/>
              <a:t>Inhibit peristalsis and secretion (can survive longer without food)</a:t>
            </a:r>
          </a:p>
          <a:p>
            <a:pPr lvl="1">
              <a:lnSpc>
                <a:spcPct val="150000"/>
              </a:lnSpc>
            </a:pPr>
            <a:r>
              <a:rPr lang="en-US" dirty="0" smtClean="0"/>
              <a:t>Stimulate glucose production and release</a:t>
            </a:r>
          </a:p>
        </p:txBody>
      </p:sp>
    </p:spTree>
    <p:extLst>
      <p:ext uri="{BB962C8B-B14F-4D97-AF65-F5344CB8AC3E}">
        <p14:creationId xmlns:p14="http://schemas.microsoft.com/office/powerpoint/2010/main" val="667576394"/>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25088" y="103867"/>
            <a:ext cx="10515600" cy="1325563"/>
          </a:xfrm>
        </p:spPr>
        <p:txBody>
          <a:bodyPr/>
          <a:lstStyle/>
          <a:p>
            <a:r>
              <a:rPr lang="en-US" dirty="0">
                <a:latin typeface="Times New Roman" panose="02020603050405020304" pitchFamily="18" charset="0"/>
                <a:cs typeface="Times New Roman" panose="02020603050405020304" pitchFamily="18" charset="0"/>
              </a:rPr>
              <a:t>Sympathetic VS Parasympathetic</a:t>
            </a:r>
          </a:p>
        </p:txBody>
      </p:sp>
      <p:sp>
        <p:nvSpPr>
          <p:cNvPr id="3" name="Content Placeholder 2"/>
          <p:cNvSpPr>
            <a:spLocks noGrp="1"/>
          </p:cNvSpPr>
          <p:nvPr>
            <p:ph idx="1"/>
          </p:nvPr>
        </p:nvSpPr>
        <p:spPr>
          <a:xfrm>
            <a:off x="466857" y="1540615"/>
            <a:ext cx="10233800" cy="5109567"/>
          </a:xfrm>
        </p:spPr>
        <p:txBody>
          <a:bodyPr>
            <a:normAutofit lnSpcReduction="10000"/>
          </a:bodyPr>
          <a:lstStyle/>
          <a:p>
            <a:r>
              <a:rPr lang="en-US" dirty="0" smtClean="0"/>
              <a:t>Parasympathetic:</a:t>
            </a:r>
          </a:p>
          <a:p>
            <a:pPr lvl="1">
              <a:lnSpc>
                <a:spcPct val="150000"/>
              </a:lnSpc>
            </a:pPr>
            <a:r>
              <a:rPr lang="en-US" dirty="0" smtClean="0"/>
              <a:t>The “</a:t>
            </a:r>
            <a:r>
              <a:rPr lang="en-US" dirty="0" err="1" smtClean="0"/>
              <a:t>craniosacral</a:t>
            </a:r>
            <a:r>
              <a:rPr lang="en-US" dirty="0" smtClean="0"/>
              <a:t> division”</a:t>
            </a:r>
          </a:p>
          <a:p>
            <a:pPr lvl="1">
              <a:lnSpc>
                <a:spcPct val="150000"/>
              </a:lnSpc>
            </a:pPr>
            <a:r>
              <a:rPr lang="en-US" dirty="0" smtClean="0"/>
              <a:t>Relaxed mode</a:t>
            </a:r>
          </a:p>
          <a:p>
            <a:pPr lvl="1">
              <a:lnSpc>
                <a:spcPct val="150000"/>
              </a:lnSpc>
            </a:pPr>
            <a:r>
              <a:rPr lang="en-US" dirty="0" smtClean="0"/>
              <a:t>Constrict pupils</a:t>
            </a:r>
          </a:p>
          <a:p>
            <a:pPr lvl="1">
              <a:lnSpc>
                <a:spcPct val="150000"/>
              </a:lnSpc>
            </a:pPr>
            <a:r>
              <a:rPr lang="en-US" dirty="0" smtClean="0"/>
              <a:t>Stimulate flow of saliva</a:t>
            </a:r>
          </a:p>
          <a:p>
            <a:pPr lvl="1">
              <a:lnSpc>
                <a:spcPct val="150000"/>
              </a:lnSpc>
            </a:pPr>
            <a:r>
              <a:rPr lang="en-US" dirty="0" smtClean="0"/>
              <a:t>Constrict bronchi</a:t>
            </a:r>
          </a:p>
          <a:p>
            <a:pPr lvl="1">
              <a:lnSpc>
                <a:spcPct val="150000"/>
              </a:lnSpc>
            </a:pPr>
            <a:r>
              <a:rPr lang="en-US" dirty="0" smtClean="0"/>
              <a:t>Slow heartbeat</a:t>
            </a:r>
          </a:p>
          <a:p>
            <a:pPr lvl="1">
              <a:lnSpc>
                <a:spcPct val="150000"/>
              </a:lnSpc>
            </a:pPr>
            <a:r>
              <a:rPr lang="en-US" dirty="0"/>
              <a:t>Stimulate peristalsis </a:t>
            </a:r>
            <a:r>
              <a:rPr lang="en-US" dirty="0" smtClean="0"/>
              <a:t>and </a:t>
            </a:r>
            <a:r>
              <a:rPr lang="en-US" dirty="0" err="1" smtClean="0"/>
              <a:t>secrestion</a:t>
            </a:r>
            <a:endParaRPr lang="en-US" dirty="0" smtClean="0"/>
          </a:p>
          <a:p>
            <a:pPr lvl="1">
              <a:lnSpc>
                <a:spcPct val="150000"/>
              </a:lnSpc>
            </a:pPr>
            <a:r>
              <a:rPr lang="en-US" dirty="0" smtClean="0"/>
              <a:t>Stimulate bile release </a:t>
            </a:r>
          </a:p>
          <a:p>
            <a:pPr lvl="1"/>
            <a:endParaRPr lang="en-US" dirty="0"/>
          </a:p>
        </p:txBody>
      </p:sp>
    </p:spTree>
    <p:extLst>
      <p:ext uri="{BB962C8B-B14F-4D97-AF65-F5344CB8AC3E}">
        <p14:creationId xmlns:p14="http://schemas.microsoft.com/office/powerpoint/2010/main" val="3130813207"/>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85057" y="139495"/>
            <a:ext cx="10515600" cy="1325563"/>
          </a:xfrm>
        </p:spPr>
        <p:txBody>
          <a:bodyPr/>
          <a:lstStyle/>
          <a:p>
            <a:r>
              <a:rPr lang="en-US" dirty="0" smtClean="0">
                <a:latin typeface="Times New Roman" panose="02020603050405020304" pitchFamily="18" charset="0"/>
                <a:cs typeface="Times New Roman" panose="02020603050405020304" pitchFamily="18" charset="0"/>
              </a:rPr>
              <a:t>Autonomic Nervous system</a:t>
            </a:r>
            <a:endParaRPr lang="en-US" dirty="0">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a:xfrm>
            <a:off x="1001247" y="1956254"/>
            <a:ext cx="10233800" cy="4351338"/>
          </a:xfrm>
        </p:spPr>
        <p:txBody>
          <a:bodyPr>
            <a:normAutofit/>
          </a:bodyPr>
          <a:lstStyle/>
          <a:p>
            <a:r>
              <a:rPr lang="en-US" sz="3200" dirty="0" smtClean="0"/>
              <a:t>Two primary neurotransmitters:</a:t>
            </a:r>
          </a:p>
          <a:p>
            <a:pPr marL="0" indent="0">
              <a:buNone/>
            </a:pPr>
            <a:endParaRPr lang="en-US" sz="3200" dirty="0" smtClean="0"/>
          </a:p>
          <a:p>
            <a:pPr lvl="1"/>
            <a:r>
              <a:rPr lang="en-US" sz="2800" dirty="0" smtClean="0">
                <a:solidFill>
                  <a:srgbClr val="D24C36"/>
                </a:solidFill>
              </a:rPr>
              <a:t>Acetylcholine</a:t>
            </a:r>
          </a:p>
          <a:p>
            <a:pPr lvl="2"/>
            <a:r>
              <a:rPr lang="en-US" sz="2400" dirty="0" smtClean="0">
                <a:solidFill>
                  <a:schemeClr val="tx1"/>
                </a:solidFill>
              </a:rPr>
              <a:t>Major neurotransmitter</a:t>
            </a:r>
          </a:p>
          <a:p>
            <a:pPr lvl="2"/>
            <a:r>
              <a:rPr lang="en-US" sz="2400" dirty="0" smtClean="0">
                <a:solidFill>
                  <a:schemeClr val="tx1"/>
                </a:solidFill>
              </a:rPr>
              <a:t>Used by parasympathetic and sympathetic nervous system</a:t>
            </a:r>
          </a:p>
          <a:p>
            <a:pPr marL="914400" lvl="2" indent="0">
              <a:buNone/>
            </a:pPr>
            <a:endParaRPr lang="en-US" sz="2400" dirty="0" smtClean="0">
              <a:solidFill>
                <a:schemeClr val="tx1"/>
              </a:solidFill>
            </a:endParaRPr>
          </a:p>
          <a:p>
            <a:pPr lvl="1"/>
            <a:r>
              <a:rPr lang="en-US" sz="2800" dirty="0" smtClean="0">
                <a:solidFill>
                  <a:srgbClr val="D24C36"/>
                </a:solidFill>
              </a:rPr>
              <a:t>Norepinephrine</a:t>
            </a:r>
            <a:endParaRPr lang="en-US" sz="2800" dirty="0" smtClean="0">
              <a:solidFill>
                <a:schemeClr val="tx1"/>
              </a:solidFill>
            </a:endParaRPr>
          </a:p>
          <a:p>
            <a:pPr lvl="2"/>
            <a:r>
              <a:rPr lang="en-US" sz="2400" dirty="0" smtClean="0">
                <a:solidFill>
                  <a:schemeClr val="tx1"/>
                </a:solidFill>
              </a:rPr>
              <a:t>Used by sympathetic nervous system</a:t>
            </a:r>
          </a:p>
        </p:txBody>
      </p:sp>
    </p:spTree>
    <p:extLst>
      <p:ext uri="{BB962C8B-B14F-4D97-AF65-F5344CB8AC3E}">
        <p14:creationId xmlns:p14="http://schemas.microsoft.com/office/powerpoint/2010/main" val="267464363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2"/>
          <a:srcRect t="2813"/>
          <a:stretch/>
        </p:blipFill>
        <p:spPr>
          <a:xfrm>
            <a:off x="1628078" y="834989"/>
            <a:ext cx="8831766" cy="5197821"/>
          </a:xfrm>
          <a:prstGeom prst="rect">
            <a:avLst/>
          </a:prstGeom>
        </p:spPr>
      </p:pic>
    </p:spTree>
    <p:extLst>
      <p:ext uri="{BB962C8B-B14F-4D97-AF65-F5344CB8AC3E}">
        <p14:creationId xmlns:p14="http://schemas.microsoft.com/office/powerpoint/2010/main" val="3001256273"/>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41317" y="353250"/>
            <a:ext cx="10515600" cy="1325563"/>
          </a:xfrm>
        </p:spPr>
        <p:txBody>
          <a:bodyPr/>
          <a:lstStyle/>
          <a:p>
            <a:r>
              <a:rPr lang="en-US" dirty="0" smtClean="0">
                <a:latin typeface="Times New Roman" panose="02020603050405020304" pitchFamily="18" charset="0"/>
                <a:cs typeface="Times New Roman" panose="02020603050405020304" pitchFamily="18" charset="0"/>
              </a:rPr>
              <a:t>Protection of CNS</a:t>
            </a:r>
            <a:endParaRPr lang="en-US" dirty="0">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p:txBody>
          <a:bodyPr>
            <a:normAutofit/>
          </a:bodyPr>
          <a:lstStyle/>
          <a:p>
            <a:r>
              <a:rPr lang="en-US" sz="4000" dirty="0" smtClean="0"/>
              <a:t>Meninges</a:t>
            </a:r>
          </a:p>
          <a:p>
            <a:endParaRPr lang="en-US" sz="4000" dirty="0"/>
          </a:p>
          <a:p>
            <a:r>
              <a:rPr lang="en-US" sz="4000" dirty="0" smtClean="0"/>
              <a:t>Blood Brain barrier</a:t>
            </a:r>
            <a:endParaRPr lang="en-US" sz="4000" dirty="0"/>
          </a:p>
        </p:txBody>
      </p:sp>
    </p:spTree>
    <p:extLst>
      <p:ext uri="{BB962C8B-B14F-4D97-AF65-F5344CB8AC3E}">
        <p14:creationId xmlns:p14="http://schemas.microsoft.com/office/powerpoint/2010/main" val="3828059769"/>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Meninges</a:t>
            </a:r>
            <a:endParaRPr lang="en-US" dirty="0"/>
          </a:p>
        </p:txBody>
      </p:sp>
      <p:sp>
        <p:nvSpPr>
          <p:cNvPr id="3" name="Content Placeholder 2"/>
          <p:cNvSpPr>
            <a:spLocks noGrp="1"/>
          </p:cNvSpPr>
          <p:nvPr>
            <p:ph idx="1"/>
          </p:nvPr>
        </p:nvSpPr>
        <p:spPr/>
        <p:txBody>
          <a:bodyPr>
            <a:normAutofit/>
          </a:bodyPr>
          <a:lstStyle/>
          <a:p>
            <a:r>
              <a:rPr lang="en-US" sz="4000" dirty="0" smtClean="0"/>
              <a:t>Three C.T. membranes covering  structures of the brain:</a:t>
            </a:r>
          </a:p>
          <a:p>
            <a:pPr marL="914400" lvl="1" indent="-457200">
              <a:lnSpc>
                <a:spcPct val="150000"/>
              </a:lnSpc>
              <a:buFont typeface="+mj-lt"/>
              <a:buAutoNum type="arabicPeriod"/>
            </a:pPr>
            <a:r>
              <a:rPr lang="en-US" sz="3600" dirty="0" smtClean="0"/>
              <a:t>Dura matter (outer most)</a:t>
            </a:r>
          </a:p>
          <a:p>
            <a:pPr marL="914400" lvl="1" indent="-457200">
              <a:lnSpc>
                <a:spcPct val="150000"/>
              </a:lnSpc>
              <a:buFont typeface="+mj-lt"/>
              <a:buAutoNum type="arabicPeriod"/>
            </a:pPr>
            <a:r>
              <a:rPr lang="en-US" sz="3600" dirty="0" smtClean="0"/>
              <a:t>Arachnoid matter (middle)</a:t>
            </a:r>
          </a:p>
          <a:p>
            <a:pPr marL="914400" lvl="1" indent="-457200">
              <a:lnSpc>
                <a:spcPct val="150000"/>
              </a:lnSpc>
              <a:buFont typeface="+mj-lt"/>
              <a:buAutoNum type="arabicPeriod"/>
            </a:pPr>
            <a:r>
              <a:rPr lang="en-US" sz="3600" dirty="0" smtClean="0"/>
              <a:t>Pia matter (inner most)</a:t>
            </a:r>
            <a:endParaRPr lang="en-US" sz="3600" dirty="0"/>
          </a:p>
        </p:txBody>
      </p:sp>
    </p:spTree>
    <p:extLst>
      <p:ext uri="{BB962C8B-B14F-4D97-AF65-F5344CB8AC3E}">
        <p14:creationId xmlns:p14="http://schemas.microsoft.com/office/powerpoint/2010/main" val="1797647527"/>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32559" y="412626"/>
            <a:ext cx="10515600" cy="1325563"/>
          </a:xfrm>
        </p:spPr>
        <p:txBody>
          <a:bodyPr/>
          <a:lstStyle/>
          <a:p>
            <a:r>
              <a:rPr lang="en-US" dirty="0" smtClean="0"/>
              <a:t>Blood Brain Barrier</a:t>
            </a:r>
            <a:endParaRPr lang="en-US" dirty="0"/>
          </a:p>
        </p:txBody>
      </p:sp>
      <p:sp>
        <p:nvSpPr>
          <p:cNvPr id="3" name="Content Placeholder 2"/>
          <p:cNvSpPr>
            <a:spLocks noGrp="1"/>
          </p:cNvSpPr>
          <p:nvPr>
            <p:ph idx="1"/>
          </p:nvPr>
        </p:nvSpPr>
        <p:spPr>
          <a:xfrm>
            <a:off x="1036873" y="1908752"/>
            <a:ext cx="11072000" cy="4351338"/>
          </a:xfrm>
        </p:spPr>
        <p:txBody>
          <a:bodyPr/>
          <a:lstStyle/>
          <a:p>
            <a:pPr>
              <a:lnSpc>
                <a:spcPct val="150000"/>
              </a:lnSpc>
            </a:pPr>
            <a:r>
              <a:rPr lang="en-US" dirty="0" smtClean="0"/>
              <a:t>Protects brain from blood borne substances</a:t>
            </a:r>
          </a:p>
          <a:p>
            <a:pPr>
              <a:lnSpc>
                <a:spcPct val="100000"/>
              </a:lnSpc>
            </a:pPr>
            <a:r>
              <a:rPr lang="en-US" dirty="0" smtClean="0"/>
              <a:t>Composed of the least permeable capillaries in the body (brain capillaries).</a:t>
            </a:r>
          </a:p>
          <a:p>
            <a:pPr>
              <a:lnSpc>
                <a:spcPct val="100000"/>
              </a:lnSpc>
            </a:pPr>
            <a:r>
              <a:rPr lang="en-US" dirty="0" smtClean="0"/>
              <a:t>Only water, glucose and essential </a:t>
            </a:r>
            <a:r>
              <a:rPr lang="en-US" dirty="0" err="1" smtClean="0"/>
              <a:t>a.a</a:t>
            </a:r>
            <a:r>
              <a:rPr lang="en-US" dirty="0" smtClean="0"/>
              <a:t> can pass through its capillaries walls.</a:t>
            </a:r>
          </a:p>
          <a:p>
            <a:pPr>
              <a:lnSpc>
                <a:spcPct val="150000"/>
              </a:lnSpc>
            </a:pPr>
            <a:r>
              <a:rPr lang="en-US" dirty="0" smtClean="0"/>
              <a:t>Metabolic wastes; urea, toxins..</a:t>
            </a:r>
            <a:r>
              <a:rPr lang="en-US" dirty="0" err="1" smtClean="0"/>
              <a:t>etc</a:t>
            </a:r>
            <a:r>
              <a:rPr lang="en-US" dirty="0" smtClean="0"/>
              <a:t> are prevented</a:t>
            </a:r>
          </a:p>
          <a:p>
            <a:pPr marL="0" indent="0">
              <a:lnSpc>
                <a:spcPct val="150000"/>
              </a:lnSpc>
              <a:buNone/>
            </a:pPr>
            <a:endParaRPr lang="en-US" dirty="0"/>
          </a:p>
        </p:txBody>
      </p:sp>
    </p:spTree>
    <p:extLst>
      <p:ext uri="{BB962C8B-B14F-4D97-AF65-F5344CB8AC3E}">
        <p14:creationId xmlns:p14="http://schemas.microsoft.com/office/powerpoint/2010/main" val="65017934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69848" y="365125"/>
            <a:ext cx="10515600" cy="1325563"/>
          </a:xfrm>
        </p:spPr>
        <p:txBody>
          <a:bodyPr>
            <a:normAutofit fontScale="90000"/>
          </a:bodyPr>
          <a:lstStyle/>
          <a:p>
            <a:r>
              <a:rPr lang="en-US" dirty="0" smtClean="0">
                <a:latin typeface="Times New Roman" panose="02020603050405020304" pitchFamily="18" charset="0"/>
                <a:cs typeface="Times New Roman" panose="02020603050405020304" pitchFamily="18" charset="0"/>
              </a:rPr>
              <a:t>Important physiological properties of a Neuron</a:t>
            </a:r>
            <a:endParaRPr lang="en-US" dirty="0">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a:xfrm>
            <a:off x="986185" y="2277900"/>
            <a:ext cx="10233800" cy="4351338"/>
          </a:xfrm>
        </p:spPr>
        <p:txBody>
          <a:bodyPr>
            <a:noAutofit/>
          </a:bodyPr>
          <a:lstStyle/>
          <a:p>
            <a:r>
              <a:rPr lang="en-US" sz="3200" dirty="0" smtClean="0">
                <a:solidFill>
                  <a:srgbClr val="D24C36"/>
                </a:solidFill>
              </a:rPr>
              <a:t>Excitability:</a:t>
            </a:r>
            <a:r>
              <a:rPr lang="en-US" sz="3200" dirty="0" smtClean="0"/>
              <a:t> respond to a stimuli (e.g. change in environment) </a:t>
            </a:r>
          </a:p>
          <a:p>
            <a:pPr lvl="1"/>
            <a:endParaRPr lang="en-US" sz="200" dirty="0" smtClean="0"/>
          </a:p>
          <a:p>
            <a:pPr lvl="1"/>
            <a:endParaRPr lang="en-US" sz="200" dirty="0"/>
          </a:p>
          <a:p>
            <a:pPr lvl="1"/>
            <a:endParaRPr lang="en-US" sz="200" dirty="0" smtClean="0"/>
          </a:p>
          <a:p>
            <a:pPr lvl="1"/>
            <a:endParaRPr lang="en-US" sz="200" dirty="0"/>
          </a:p>
          <a:p>
            <a:pPr lvl="1"/>
            <a:endParaRPr lang="en-US" sz="200" dirty="0" smtClean="0"/>
          </a:p>
          <a:p>
            <a:pPr lvl="1"/>
            <a:endParaRPr lang="en-US" sz="200" dirty="0"/>
          </a:p>
          <a:p>
            <a:pPr lvl="1"/>
            <a:endParaRPr lang="en-US" sz="200" dirty="0" smtClean="0"/>
          </a:p>
          <a:p>
            <a:pPr lvl="1"/>
            <a:endParaRPr lang="en-US" sz="200" dirty="0"/>
          </a:p>
          <a:p>
            <a:pPr lvl="1"/>
            <a:endParaRPr lang="en-US" sz="200" dirty="0" smtClean="0"/>
          </a:p>
          <a:p>
            <a:pPr lvl="1"/>
            <a:endParaRPr lang="en-US" sz="200" dirty="0"/>
          </a:p>
          <a:p>
            <a:pPr lvl="1"/>
            <a:endParaRPr lang="en-US" sz="200" dirty="0"/>
          </a:p>
          <a:p>
            <a:r>
              <a:rPr lang="en-US" sz="3200" dirty="0" smtClean="0">
                <a:solidFill>
                  <a:srgbClr val="D24C36"/>
                </a:solidFill>
              </a:rPr>
              <a:t>Conductivity:</a:t>
            </a:r>
            <a:r>
              <a:rPr lang="en-US" sz="3200" dirty="0" smtClean="0"/>
              <a:t> Ability to transmit a </a:t>
            </a:r>
            <a:r>
              <a:rPr lang="en-US" sz="3200" dirty="0" smtClean="0"/>
              <a:t>signal (pass it on to other cells)</a:t>
            </a:r>
            <a:endParaRPr lang="en-US" sz="3200" dirty="0"/>
          </a:p>
        </p:txBody>
      </p:sp>
    </p:spTree>
    <p:extLst>
      <p:ext uri="{BB962C8B-B14F-4D97-AF65-F5344CB8AC3E}">
        <p14:creationId xmlns:p14="http://schemas.microsoft.com/office/powerpoint/2010/main" val="14324039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13733" y="275915"/>
            <a:ext cx="10515600" cy="1325563"/>
          </a:xfrm>
        </p:spPr>
        <p:txBody>
          <a:bodyPr/>
          <a:lstStyle/>
          <a:p>
            <a:r>
              <a:rPr lang="en-US" dirty="0" smtClean="0">
                <a:solidFill>
                  <a:schemeClr val="tx1"/>
                </a:solidFill>
                <a:latin typeface="Times New Roman" panose="02020603050405020304" pitchFamily="18" charset="0"/>
                <a:cs typeface="Times New Roman" panose="02020603050405020304" pitchFamily="18" charset="0"/>
              </a:rPr>
              <a:t>Neuron Cell body</a:t>
            </a:r>
            <a:endParaRPr lang="en-US" dirty="0">
              <a:solidFill>
                <a:schemeClr val="tx1"/>
              </a:solidFill>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a:xfrm>
            <a:off x="930430" y="1601478"/>
            <a:ext cx="4968566" cy="4351338"/>
          </a:xfrm>
        </p:spPr>
        <p:txBody>
          <a:bodyPr/>
          <a:lstStyle/>
          <a:p>
            <a:r>
              <a:rPr lang="en-US" dirty="0" smtClean="0"/>
              <a:t>Also called soma or </a:t>
            </a:r>
            <a:r>
              <a:rPr lang="en-US" dirty="0" err="1" smtClean="0"/>
              <a:t>perikaryon</a:t>
            </a:r>
            <a:endParaRPr lang="en-US" dirty="0"/>
          </a:p>
          <a:p>
            <a:endParaRPr lang="en-US" dirty="0" smtClean="0"/>
          </a:p>
          <a:p>
            <a:r>
              <a:rPr lang="en-US" dirty="0" smtClean="0"/>
              <a:t>Contains:</a:t>
            </a:r>
          </a:p>
          <a:p>
            <a:pPr lvl="1"/>
            <a:r>
              <a:rPr lang="en-US" dirty="0" smtClean="0"/>
              <a:t>Nucleus , nucleolus</a:t>
            </a:r>
          </a:p>
          <a:p>
            <a:pPr lvl="1"/>
            <a:r>
              <a:rPr lang="en-US" dirty="0" smtClean="0"/>
              <a:t>cytoplasm</a:t>
            </a:r>
          </a:p>
          <a:p>
            <a:pPr lvl="1"/>
            <a:r>
              <a:rPr lang="en-US" dirty="0" smtClean="0"/>
              <a:t>organelles responsible for cell maintenance</a:t>
            </a:r>
            <a:endParaRPr lang="en-US" dirty="0"/>
          </a:p>
        </p:txBody>
      </p:sp>
      <p:pic>
        <p:nvPicPr>
          <p:cNvPr id="4" name="Picture 3"/>
          <p:cNvPicPr>
            <a:picLocks noChangeAspect="1"/>
          </p:cNvPicPr>
          <p:nvPr/>
        </p:nvPicPr>
        <p:blipFill rotWithShape="1">
          <a:blip r:embed="rId3"/>
          <a:srcRect l="4039" t="3750" r="6328" b="8908"/>
          <a:stretch/>
        </p:blipFill>
        <p:spPr>
          <a:xfrm>
            <a:off x="5898996" y="1601478"/>
            <a:ext cx="6166624" cy="5084956"/>
          </a:xfrm>
          <a:prstGeom prst="rect">
            <a:avLst/>
          </a:prstGeom>
        </p:spPr>
      </p:pic>
    </p:spTree>
    <p:extLst>
      <p:ext uri="{BB962C8B-B14F-4D97-AF65-F5344CB8AC3E}">
        <p14:creationId xmlns:p14="http://schemas.microsoft.com/office/powerpoint/2010/main" val="3734310948"/>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44434" y="175120"/>
            <a:ext cx="10515600" cy="1325563"/>
          </a:xfrm>
        </p:spPr>
        <p:txBody>
          <a:bodyPr/>
          <a:lstStyle/>
          <a:p>
            <a:r>
              <a:rPr lang="en-US" dirty="0" smtClean="0">
                <a:solidFill>
                  <a:schemeClr val="tx1"/>
                </a:solidFill>
                <a:latin typeface="Times New Roman" panose="02020603050405020304" pitchFamily="18" charset="0"/>
                <a:cs typeface="Times New Roman" panose="02020603050405020304" pitchFamily="18" charset="0"/>
              </a:rPr>
              <a:t>Neuron Cell Body</a:t>
            </a:r>
            <a:endParaRPr lang="en-US" dirty="0">
              <a:solidFill>
                <a:schemeClr val="tx1"/>
              </a:solidFill>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a:xfrm>
            <a:off x="739990" y="1742496"/>
            <a:ext cx="4200145" cy="4800807"/>
          </a:xfrm>
        </p:spPr>
        <p:txBody>
          <a:bodyPr>
            <a:normAutofit lnSpcReduction="10000"/>
          </a:bodyPr>
          <a:lstStyle/>
          <a:p>
            <a:r>
              <a:rPr lang="en-US" b="1" dirty="0" err="1" smtClean="0">
                <a:solidFill>
                  <a:srgbClr val="D24C36"/>
                </a:solidFill>
              </a:rPr>
              <a:t>Nissl</a:t>
            </a:r>
            <a:r>
              <a:rPr lang="en-US" b="1" dirty="0" smtClean="0">
                <a:solidFill>
                  <a:srgbClr val="D24C36"/>
                </a:solidFill>
              </a:rPr>
              <a:t> Bodies</a:t>
            </a:r>
          </a:p>
          <a:p>
            <a:pPr lvl="1"/>
            <a:r>
              <a:rPr lang="en-US" sz="2800" dirty="0" smtClean="0">
                <a:solidFill>
                  <a:schemeClr val="tx1"/>
                </a:solidFill>
              </a:rPr>
              <a:t>A unique structure to neurons</a:t>
            </a:r>
          </a:p>
          <a:p>
            <a:pPr lvl="1"/>
            <a:endParaRPr lang="en-US" sz="1000" dirty="0" smtClean="0">
              <a:solidFill>
                <a:schemeClr val="tx1"/>
              </a:solidFill>
            </a:endParaRPr>
          </a:p>
          <a:p>
            <a:pPr lvl="1"/>
            <a:r>
              <a:rPr lang="en-US" sz="2800" dirty="0" smtClean="0">
                <a:solidFill>
                  <a:schemeClr val="tx1"/>
                </a:solidFill>
              </a:rPr>
              <a:t>Large granular bodies , clusters of rough ER</a:t>
            </a:r>
          </a:p>
          <a:p>
            <a:pPr lvl="1"/>
            <a:endParaRPr lang="en-US" sz="1000" dirty="0" smtClean="0">
              <a:solidFill>
                <a:schemeClr val="tx1"/>
              </a:solidFill>
            </a:endParaRPr>
          </a:p>
          <a:p>
            <a:pPr lvl="1"/>
            <a:r>
              <a:rPr lang="en-US" sz="2800" dirty="0" smtClean="0">
                <a:solidFill>
                  <a:schemeClr val="tx1"/>
                </a:solidFill>
              </a:rPr>
              <a:t>Gives the cell body its gray color (gray matter)</a:t>
            </a:r>
          </a:p>
          <a:p>
            <a:pPr lvl="1"/>
            <a:endParaRPr lang="en-US" sz="1100" dirty="0" smtClean="0">
              <a:solidFill>
                <a:schemeClr val="tx1"/>
              </a:solidFill>
            </a:endParaRPr>
          </a:p>
          <a:p>
            <a:pPr lvl="1"/>
            <a:r>
              <a:rPr lang="en-US" sz="2800" dirty="0" smtClean="0">
                <a:solidFill>
                  <a:schemeClr val="tx1"/>
                </a:solidFill>
              </a:rPr>
              <a:t>Synthesize and release proteins</a:t>
            </a:r>
            <a:endParaRPr lang="en-US" sz="2800" dirty="0">
              <a:solidFill>
                <a:schemeClr val="tx1"/>
              </a:solidFill>
            </a:endParaRPr>
          </a:p>
        </p:txBody>
      </p:sp>
      <p:pic>
        <p:nvPicPr>
          <p:cNvPr id="7" name="Picture 6"/>
          <p:cNvPicPr>
            <a:picLocks noChangeAspect="1"/>
          </p:cNvPicPr>
          <p:nvPr/>
        </p:nvPicPr>
        <p:blipFill>
          <a:blip r:embed="rId3"/>
          <a:stretch>
            <a:fillRect/>
          </a:stretch>
        </p:blipFill>
        <p:spPr>
          <a:xfrm>
            <a:off x="5997039" y="1392894"/>
            <a:ext cx="5165766" cy="5281037"/>
          </a:xfrm>
          <a:prstGeom prst="rect">
            <a:avLst/>
          </a:prstGeom>
        </p:spPr>
      </p:pic>
    </p:spTree>
    <p:extLst>
      <p:ext uri="{BB962C8B-B14F-4D97-AF65-F5344CB8AC3E}">
        <p14:creationId xmlns:p14="http://schemas.microsoft.com/office/powerpoint/2010/main" val="2877311308"/>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stretch>
            <a:fillRect/>
          </a:stretch>
        </p:blipFill>
        <p:spPr>
          <a:xfrm>
            <a:off x="680103" y="1600198"/>
            <a:ext cx="5020053" cy="3951957"/>
          </a:xfrm>
          <a:prstGeom prst="rect">
            <a:avLst/>
          </a:prstGeom>
        </p:spPr>
      </p:pic>
      <p:pic>
        <p:nvPicPr>
          <p:cNvPr id="7" name="Picture 6"/>
          <p:cNvPicPr>
            <a:picLocks noChangeAspect="1"/>
          </p:cNvPicPr>
          <p:nvPr/>
        </p:nvPicPr>
        <p:blipFill>
          <a:blip r:embed="rId4"/>
          <a:stretch>
            <a:fillRect/>
          </a:stretch>
        </p:blipFill>
        <p:spPr>
          <a:xfrm>
            <a:off x="6736085" y="1046116"/>
            <a:ext cx="4419983" cy="5060119"/>
          </a:xfrm>
          <a:prstGeom prst="rect">
            <a:avLst/>
          </a:prstGeom>
        </p:spPr>
      </p:pic>
    </p:spTree>
    <p:extLst>
      <p:ext uri="{BB962C8B-B14F-4D97-AF65-F5344CB8AC3E}">
        <p14:creationId xmlns:p14="http://schemas.microsoft.com/office/powerpoint/2010/main" val="505788626"/>
      </p:ext>
    </p:extLst>
  </p:cSld>
  <p:clrMapOvr>
    <a:masterClrMapping/>
  </p:clrMapOvr>
  <p:timing>
    <p:tnLst>
      <p:par>
        <p:cTn id="1" dur="indefinite" restart="never" nodeType="tmRoot"/>
      </p:par>
    </p:tnLst>
  </p:timing>
</p:sld>
</file>

<file path=ppt/theme/theme1.xml><?xml version="1.0" encoding="utf-8"?>
<a:theme xmlns:a="http://schemas.openxmlformats.org/drawingml/2006/main" name="Depth">
  <a:themeElements>
    <a:clrScheme name="Depth">
      <a:dk1>
        <a:sysClr val="windowText" lastClr="000000"/>
      </a:dk1>
      <a:lt1>
        <a:sysClr val="window" lastClr="FFFFFF"/>
      </a:lt1>
      <a:dk2>
        <a:srgbClr val="455F51"/>
      </a:dk2>
      <a:lt2>
        <a:srgbClr val="94D7E4"/>
      </a:lt2>
      <a:accent1>
        <a:srgbClr val="41AEBD"/>
      </a:accent1>
      <a:accent2>
        <a:srgbClr val="97E9D5"/>
      </a:accent2>
      <a:accent3>
        <a:srgbClr val="A2CF49"/>
      </a:accent3>
      <a:accent4>
        <a:srgbClr val="608F3D"/>
      </a:accent4>
      <a:accent5>
        <a:srgbClr val="F4DE3A"/>
      </a:accent5>
      <a:accent6>
        <a:srgbClr val="FCB11C"/>
      </a:accent6>
      <a:hlink>
        <a:srgbClr val="FBCA98"/>
      </a:hlink>
      <a:folHlink>
        <a:srgbClr val="D3B86D"/>
      </a:folHlink>
    </a:clrScheme>
    <a:fontScheme name="Depth">
      <a:majorFont>
        <a:latin typeface="Corbel" panose="020B0503020204020204"/>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Corbel" panose="020B0503020204020204"/>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Depth">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Depth" id="{7BEAFC2A-325C-49C4-AC08-2B765DA903F9}" vid="{1735E755-43E6-43AA-ABA2-C989ECC79AF5}"/>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TC104033923[[fn=Depth]]</Template>
  <TotalTime>4536</TotalTime>
  <Words>1920</Words>
  <Application>Microsoft Office PowerPoint</Application>
  <PresentationFormat>Widescreen</PresentationFormat>
  <Paragraphs>402</Paragraphs>
  <Slides>52</Slides>
  <Notes>14</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52</vt:i4>
      </vt:variant>
    </vt:vector>
  </HeadingPairs>
  <TitlesOfParts>
    <vt:vector size="58" baseType="lpstr">
      <vt:lpstr>Arial</vt:lpstr>
      <vt:lpstr>Calibri</vt:lpstr>
      <vt:lpstr>Corbel</vt:lpstr>
      <vt:lpstr>Times New Roman</vt:lpstr>
      <vt:lpstr>Wingdings</vt:lpstr>
      <vt:lpstr>Depth</vt:lpstr>
      <vt:lpstr>The Nervous System</vt:lpstr>
      <vt:lpstr>Nervous system</vt:lpstr>
      <vt:lpstr>Structure</vt:lpstr>
      <vt:lpstr>The Neuron</vt:lpstr>
      <vt:lpstr>PowerPoint Presentation</vt:lpstr>
      <vt:lpstr>Important physiological properties of a Neuron</vt:lpstr>
      <vt:lpstr>Neuron Cell body</vt:lpstr>
      <vt:lpstr>Neuron Cell Body</vt:lpstr>
      <vt:lpstr>PowerPoint Presentation</vt:lpstr>
      <vt:lpstr>Dendrites</vt:lpstr>
      <vt:lpstr>Axon</vt:lpstr>
      <vt:lpstr>Axonal Transport</vt:lpstr>
      <vt:lpstr>Classification of Neurons</vt:lpstr>
      <vt:lpstr>Anatomical Classification</vt:lpstr>
      <vt:lpstr>Unipolar Neuron </vt:lpstr>
      <vt:lpstr>Bipolar Neuron</vt:lpstr>
      <vt:lpstr>Multipolar Neuron</vt:lpstr>
      <vt:lpstr>Functional Classification of Neurons</vt:lpstr>
      <vt:lpstr>Sensory Neurons</vt:lpstr>
      <vt:lpstr>Motor Neurons</vt:lpstr>
      <vt:lpstr>Neurotransmission</vt:lpstr>
      <vt:lpstr>Action Potential (AP)</vt:lpstr>
      <vt:lpstr>PowerPoint Presentation</vt:lpstr>
      <vt:lpstr>Transmission of signal from presynaptic neuron to post-synaptic neuron</vt:lpstr>
      <vt:lpstr>Some important notes:</vt:lpstr>
      <vt:lpstr>Neuroglial Cell</vt:lpstr>
      <vt:lpstr>Types of Neuroglial Cells</vt:lpstr>
      <vt:lpstr>Astrocytes</vt:lpstr>
      <vt:lpstr>Oligodendrocytes</vt:lpstr>
      <vt:lpstr>Microglia cells</vt:lpstr>
      <vt:lpstr>Epyndema Cells</vt:lpstr>
      <vt:lpstr>PowerPoint Presentation</vt:lpstr>
      <vt:lpstr>Divisions of the Nervous System</vt:lpstr>
      <vt:lpstr>Central Nervous System</vt:lpstr>
      <vt:lpstr>Central Nervous System CNS</vt:lpstr>
      <vt:lpstr>The Central Nervous System</vt:lpstr>
      <vt:lpstr>The Central Nervous System</vt:lpstr>
      <vt:lpstr>The Central Nervous System</vt:lpstr>
      <vt:lpstr>The Central Nervous System</vt:lpstr>
      <vt:lpstr>Diencephalon cont:</vt:lpstr>
      <vt:lpstr>The Central Nervous System</vt:lpstr>
      <vt:lpstr>The Central Nervous System</vt:lpstr>
      <vt:lpstr>The Central Nervous System</vt:lpstr>
      <vt:lpstr>Peripheral Nervous System is Subdivided into:</vt:lpstr>
      <vt:lpstr>Somatic Nervous System</vt:lpstr>
      <vt:lpstr>Autonomic Nervous System</vt:lpstr>
      <vt:lpstr>Sympathetic VS Parasympathetic</vt:lpstr>
      <vt:lpstr>Sympathetic VS Parasympathetic</vt:lpstr>
      <vt:lpstr>Autonomic Nervous system</vt:lpstr>
      <vt:lpstr>Protection of CNS</vt:lpstr>
      <vt:lpstr>Meninges</vt:lpstr>
      <vt:lpstr>Blood Brain Barrier</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 Nervous System</dc:title>
  <dc:creator>deemah dabbagh</dc:creator>
  <cp:lastModifiedBy>deemah dabbagh</cp:lastModifiedBy>
  <cp:revision>191</cp:revision>
  <dcterms:created xsi:type="dcterms:W3CDTF">2014-10-29T22:41:40Z</dcterms:created>
  <dcterms:modified xsi:type="dcterms:W3CDTF">2014-11-02T16:43:22Z</dcterms:modified>
</cp:coreProperties>
</file>