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3" r:id="rId1"/>
  </p:sldMasterIdLst>
  <p:notesMasterIdLst>
    <p:notesMasterId r:id="rId58"/>
  </p:notesMasterIdLst>
  <p:sldIdLst>
    <p:sldId id="256" r:id="rId2"/>
    <p:sldId id="257" r:id="rId3"/>
    <p:sldId id="352" r:id="rId4"/>
    <p:sldId id="378" r:id="rId5"/>
    <p:sldId id="379" r:id="rId6"/>
    <p:sldId id="381" r:id="rId7"/>
    <p:sldId id="382" r:id="rId8"/>
    <p:sldId id="383" r:id="rId9"/>
    <p:sldId id="321" r:id="rId10"/>
    <p:sldId id="386" r:id="rId11"/>
    <p:sldId id="387" r:id="rId12"/>
    <p:sldId id="388" r:id="rId13"/>
    <p:sldId id="326" r:id="rId14"/>
    <p:sldId id="389" r:id="rId15"/>
    <p:sldId id="351" r:id="rId16"/>
    <p:sldId id="390" r:id="rId17"/>
    <p:sldId id="391" r:id="rId18"/>
    <p:sldId id="392" r:id="rId19"/>
    <p:sldId id="393" r:id="rId20"/>
    <p:sldId id="327" r:id="rId21"/>
    <p:sldId id="405" r:id="rId22"/>
    <p:sldId id="404" r:id="rId23"/>
    <p:sldId id="299" r:id="rId24"/>
    <p:sldId id="406" r:id="rId25"/>
    <p:sldId id="355" r:id="rId26"/>
    <p:sldId id="356" r:id="rId27"/>
    <p:sldId id="329" r:id="rId28"/>
    <p:sldId id="395" r:id="rId29"/>
    <p:sldId id="396" r:id="rId30"/>
    <p:sldId id="394" r:id="rId31"/>
    <p:sldId id="331" r:id="rId32"/>
    <p:sldId id="332" r:id="rId33"/>
    <p:sldId id="398" r:id="rId34"/>
    <p:sldId id="407" r:id="rId35"/>
    <p:sldId id="408" r:id="rId36"/>
    <p:sldId id="409" r:id="rId37"/>
    <p:sldId id="410" r:id="rId38"/>
    <p:sldId id="372" r:id="rId39"/>
    <p:sldId id="373" r:id="rId40"/>
    <p:sldId id="411" r:id="rId41"/>
    <p:sldId id="339" r:id="rId42"/>
    <p:sldId id="376" r:id="rId43"/>
    <p:sldId id="315" r:id="rId44"/>
    <p:sldId id="344" r:id="rId45"/>
    <p:sldId id="341" r:id="rId46"/>
    <p:sldId id="342" r:id="rId47"/>
    <p:sldId id="343" r:id="rId48"/>
    <p:sldId id="318" r:id="rId49"/>
    <p:sldId id="402" r:id="rId50"/>
    <p:sldId id="317" r:id="rId51"/>
    <p:sldId id="366" r:id="rId52"/>
    <p:sldId id="367" r:id="rId53"/>
    <p:sldId id="346" r:id="rId54"/>
    <p:sldId id="370" r:id="rId55"/>
    <p:sldId id="412" r:id="rId56"/>
    <p:sldId id="413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72"/>
    <p:restoredTop sz="95714"/>
  </p:normalViewPr>
  <p:slideViewPr>
    <p:cSldViewPr snapToGrid="0" snapToObjects="1">
      <p:cViewPr varScale="1">
        <p:scale>
          <a:sx n="109" d="100"/>
          <a:sy n="109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186F7-B1B7-5E44-B7DF-8EC851C9D845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789F8-1FD5-D24A-BC26-CF6AD7958AC7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13445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39B1451-06B5-284F-A73A-63ADC5904D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1EFF5B-D271-0A46-B2CE-3436691556A3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E7A250CC-43D9-DE47-9CAC-658B1C5342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6805E925-3E5F-9E41-A85E-0E6CF16BD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953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6ABB1526-B030-4247-B949-21998E8B9F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FCCDCD-9A72-094A-B714-4ACF89447629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4C401D9E-C58C-DA4D-BF2B-F7F96A77A8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448255FE-647B-664F-B212-4DA02A849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651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C80BF7EA-5E09-3240-B938-83D8F70D9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C0687A-F506-7243-996E-34DCC805AFAE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5637EDED-1B67-F54C-A666-8DF8ACFB9C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0E84ACFA-B05D-5946-B289-B4D533EEA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200" b="1" dirty="0"/>
              <a:t>Hypothalamus: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 in different daily activities like eating or drinking, in the control of the body's temperature and energy maintenance, and in the process of memorizing and in stress control.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8173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145A2330-292B-C44D-8C3B-9912100BB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DD81FF-8465-6B4B-9FEE-98C81359123F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4FFDF2C5-D16E-564A-97E8-FF07181183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56C4B7F7-4F2E-884A-A641-52D582A8D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645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123944F3-10AD-7C47-924C-165B239F2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2B4C80-4D2B-4748-A389-41CDD2BA166D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FD73FE77-56C7-284E-8DD7-F5D08D8B8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D169E75B-54D0-7644-A065-2E3751260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31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F1E4CB6F-862F-C844-9392-8A0B05DBF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C029E2-6DF1-4842-9EFC-25E45B7263C0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1A2FC05A-2074-1A43-8952-41C30733B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C9CFE17F-202C-C048-9A16-0238AB76F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611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D3BEF72F-3BA5-E94E-92E9-CD7F56FE87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B18F92-07DA-8042-9339-03BAFF6163B3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AFD97AEB-0569-C343-8924-114FB1425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1939FE1B-DA06-094E-9A4D-C0388C730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284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D5B2906B-2D2B-B74A-A0AB-FE30EAF8AB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B5B4E6E-05B0-AD48-8F75-DEFF10CE4DB4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3C31F4AF-B1E4-2741-87AA-2BA94FB8B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A386F7B5-1DA1-D648-8687-77B8A1CB8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303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CE49EC02-BFB8-3C4F-B9E0-3576E5F0C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9CC824-4ACF-D24E-885D-65317CAAD364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8787" name="Rectangle 1026">
            <a:extLst>
              <a:ext uri="{FF2B5EF4-FFF2-40B4-BE49-F238E27FC236}">
                <a16:creationId xmlns:a16="http://schemas.microsoft.com/office/drawing/2014/main" id="{D0C80AEE-F3F7-0443-BAA4-027C8F83A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1027">
            <a:extLst>
              <a:ext uri="{FF2B5EF4-FFF2-40B4-BE49-F238E27FC236}">
                <a16:creationId xmlns:a16="http://schemas.microsoft.com/office/drawing/2014/main" id="{B10F4BB3-4A36-664B-8217-B88C003B3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913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C53A89D9-2F76-7249-BEAC-D3A28D2E0E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E440FB7-50FC-2243-832A-34DE4D803862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FE51C186-C297-6649-B17E-FB288F0F1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E0D2201A-AB5E-6945-89CA-7DEF6D833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08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6E07249C-BEDD-1941-9ED7-9CFA91C3DF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15A6AD-5185-4E43-9403-78D5EE9E42D6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1859" name="Rectangle 1026">
            <a:extLst>
              <a:ext uri="{FF2B5EF4-FFF2-40B4-BE49-F238E27FC236}">
                <a16:creationId xmlns:a16="http://schemas.microsoft.com/office/drawing/2014/main" id="{1D5EFE41-5414-C149-9684-894A657FB9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1027">
            <a:extLst>
              <a:ext uri="{FF2B5EF4-FFF2-40B4-BE49-F238E27FC236}">
                <a16:creationId xmlns:a16="http://schemas.microsoft.com/office/drawing/2014/main" id="{A10F4690-E1D4-E64D-AEE0-169EC8850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36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39B1451-06B5-284F-A73A-63ADC5904D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1EFF5B-D271-0A46-B2CE-3436691556A3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E7A250CC-43D9-DE47-9CAC-658B1C5342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6805E925-3E5F-9E41-A85E-0E6CF16BD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725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12AE4310-8F88-F34B-845E-8D069E02AA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DFF5CA-061D-7D49-804B-CE87020D4D36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3FD055BE-875A-8D4B-9DAE-C071DFB8B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B5CBA4B6-638B-A342-9C22-2943ED5FE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799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087FDD78-5E30-F448-93C7-FFE777957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933678-0D8E-6D47-9F18-E56834FBEE4D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9D6D407D-723F-FF4D-9640-57ED6A0C4A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EED3F0A9-9C85-1E4F-A1F9-9D36B51F5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674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4447546C-FEF2-8E47-BEFF-10B516CF58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61E04E-0BE8-8B45-BFCC-969816F282C7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8003" name="Rectangle 2050">
            <a:extLst>
              <a:ext uri="{FF2B5EF4-FFF2-40B4-BE49-F238E27FC236}">
                <a16:creationId xmlns:a16="http://schemas.microsoft.com/office/drawing/2014/main" id="{20675845-FCA5-1E48-A086-9DB33A106E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2051">
            <a:extLst>
              <a:ext uri="{FF2B5EF4-FFF2-40B4-BE49-F238E27FC236}">
                <a16:creationId xmlns:a16="http://schemas.microsoft.com/office/drawing/2014/main" id="{A3DF81AC-0C30-FB4E-8006-076994408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35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3C7CF81E-CBF3-E044-9793-32EC8E1DB1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4D9A27-E21C-0741-B9EF-41AC4567F38C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13E497BF-A1D4-264B-B5B3-C0F7DD37E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DA5F6CC4-D778-544B-9C74-E0A4A7184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83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FD46B944-2969-7F46-BDFE-7A2C71228D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4180F5-4D77-9A40-AA96-226CC91D8B3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3ED00736-395B-A64D-8D28-0A686EFEBE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10968CE5-711D-9F41-B06C-A6D08AA8D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158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2C3E4CB7-298D-3443-AA2F-9640827156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64B1DC-DE69-CA44-A504-DF3343CAAB69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E5D0B97A-2AAA-314B-BC66-60926F7755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B04953D7-CFD7-944B-9C49-87600E65C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897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39070A3B-85CB-234F-B898-4BF3E73DC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BB310D-C4C9-4C4B-B52B-7DBDC5ACDAF0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479C552E-AB02-7249-9EEF-C76BAD0550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065B5AB7-CC6B-FF4E-BF8A-DF3A683C5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245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1F657771-90F3-424E-9A2E-092B22B119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E51C3E-860D-4144-8377-02128034EF6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4D1BC835-30DB-DF46-899D-E9F4B844B1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BAF59FD0-9137-D24E-B7AE-296E0D9A6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039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EF190ABB-DE85-2240-9179-BD9857D9F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3AD3E6-A143-A64F-A71D-F6406972E077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52F0B2AC-4A46-F742-8F43-F470CEC252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DF9DC949-22E9-3E43-878B-461D46D8C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122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D9217BF2-9D0C-B24B-B29E-2EEE9D0425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BA8C62-A85B-7747-AE9B-99FF93E421CE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BC6679EE-8F8C-294F-A56A-273ED92513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122B78DE-16C3-784A-9750-0BEA60406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23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69FD5DE-0790-C746-81FE-57E631212D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0B8773A-0A33-E64C-A5BA-BC293C205E7C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212ED8E9-A12D-CE42-A1D4-2B0B19A32A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3DE72D74-3026-4F4B-A47D-F2D7FF452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1737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0480F2D0-BF0A-F844-AFC1-9E447F23F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BCB7E5-FFFF-7642-BC9C-B1BBEE843C9F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2FAD0C47-8199-8F43-B288-036E2F36DD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D0582894-1B9F-8D4B-99A8-80A0441C5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693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4DACB5F1-E8BD-934B-AB27-D2B5F9E835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D1466B-063B-F941-82FE-BF438DFF0EF2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5771E33D-1C1E-F842-ACC6-D504BDEF3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528B2F28-7E82-E344-B037-68649B012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414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2BF8F7ED-401B-674D-A87E-8F86CF6A0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55978C-2451-A44F-B082-DFE3B8F93AA8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4AEF13C4-958B-B94C-AFA0-AB227A5001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D4E11586-77E8-4347-9769-809DE5842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154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A8E1098B-FD89-954A-9650-514A53DB08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48DBA2-FA40-5442-AF5C-2DBEE3F76FE1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7FE130BF-9297-A242-8E0A-7B59E1D6E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0B495221-D59E-624C-A07D-29C7CD76E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8511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4F76B9B7-92F3-D246-B688-6560FD107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DE4886-4C21-0742-80D6-FC1BEE6D2726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39E25B0A-10C1-3D4F-9F42-9DF93D81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6046CEF2-4318-3D40-BD6E-4833672E5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4408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C8720CEF-056D-DC4C-9193-2A1A56ED94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B7C1211-BB4F-654B-8AD6-572C05B69CD5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3D487CCB-8617-0342-BA5E-5E3430DDD9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E97AD843-B179-094A-A967-954F737B7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861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49AD102E-AD14-A84E-8130-5CF4E4FA7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E0221D-0577-A74E-9C4D-E0BB83C8B5CE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7459" name="Rectangle 1026">
            <a:extLst>
              <a:ext uri="{FF2B5EF4-FFF2-40B4-BE49-F238E27FC236}">
                <a16:creationId xmlns:a16="http://schemas.microsoft.com/office/drawing/2014/main" id="{740DABE3-2ED8-C847-BC73-9B84681C7B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1027">
            <a:extLst>
              <a:ext uri="{FF2B5EF4-FFF2-40B4-BE49-F238E27FC236}">
                <a16:creationId xmlns:a16="http://schemas.microsoft.com/office/drawing/2014/main" id="{E7175593-C2A6-744D-B1D4-A401D5707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0670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AB2F1002-2E88-EE46-865F-475D6771E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4E07E4-4D2C-E146-98A0-33C445CD4FF5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330C5824-D35E-5F4F-A284-1B5D998B43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B1473965-0A4E-C449-A035-CE7544C0F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6192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2F5729D8-9951-EA43-9A61-173E272A5B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677A29-B64E-BB4E-B397-0CF58EAE0135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CF8B6031-ACF4-024D-A483-BD1C3F4CF3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3E5A51CA-C5E6-0B46-8324-DADC11182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213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3B2B3525-EC30-E74A-B93F-968A8F950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B66D67-FFA3-A44D-9CC4-EAF8F5CD98A4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5D3888C9-5220-804E-AB58-4620AA6710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5BC94055-DABD-A24C-9B45-CD1692447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16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1E09686B-7E0A-174D-8A3D-EE6A6E108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1BCA579-7302-E149-80EB-BC5FE8F9DD6D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117EE144-2889-694A-931B-109BF6EFE4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B19C1467-2670-7C48-B9EC-F205A60FF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25709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405B80F8-03BA-3F4F-9EBC-48B9796CE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067B9E-6E09-E944-A785-62C2D1239A95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1B8BF86B-16EA-1646-99EF-68CC5CF52A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71C6793F-219D-CF45-8953-3D899092D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9874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C02F07E1-D823-AA4A-987F-532B1B62DE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2FACF81-A084-D34B-AAE0-16563361C033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4FB4748D-F4C8-8A42-B3E4-5E81E4950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6893B6B1-2B0A-9047-9965-E49192A22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1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0B36C455-EC53-8B4C-9B68-D9E3E1D5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386EF7-6929-2B4F-AACB-6FB6C8E481F5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1B9B0B00-336B-ED4B-BA70-842BDC061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3BC67465-3F0C-4248-8BF6-A9A8992D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31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495A446F-0DDF-684D-B962-7E30B8CE6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38668C-6A82-524B-B01A-7E6C3E00B143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D87A7164-4896-A546-93B9-D6E11EBE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6D608458-B127-1A42-808D-E93C6DE43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823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75C7E251-A056-CB40-97E4-7984EC00A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1BA94F-3B81-8945-9BA4-4CC88D970CC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27" name="Rectangle 1026">
            <a:extLst>
              <a:ext uri="{FF2B5EF4-FFF2-40B4-BE49-F238E27FC236}">
                <a16:creationId xmlns:a16="http://schemas.microsoft.com/office/drawing/2014/main" id="{ABFF2AAC-CEE3-7342-8D73-3267E99D2F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1027">
            <a:extLst>
              <a:ext uri="{FF2B5EF4-FFF2-40B4-BE49-F238E27FC236}">
                <a16:creationId xmlns:a16="http://schemas.microsoft.com/office/drawing/2014/main" id="{0EA37179-120E-F543-AA6D-31AED933C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77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47260693-8D6D-4E49-A645-235F68F211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77D7404-09A9-8C40-AEF8-9CB4ED8D3184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79F94C32-3720-F146-8E57-F7CFD0D3A5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05BEB9C6-42D4-4143-A530-1DCD1CDE1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390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48A7C114-B1CE-0740-9796-B4820A89DF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630600C-C1F1-D546-A5B4-14482989982E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8E3A2298-FD1F-6D4A-B8C9-FD9892EA5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A9EA9E1E-D0AE-394B-8DDF-DE1B22A6A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49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6834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9773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39543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17603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23457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6385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82349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30433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4419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61415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871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74076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57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2527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72026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0777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1393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2074C56-40AF-EB47-B427-C1C389310F5D}" type="datetimeFigureOut">
              <a:rPr lang="en-SA" smtClean="0"/>
              <a:t>28/10/2020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C774762-F040-9345-A51E-5A8FA6A5E63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53471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ac.ksu.edu.sa/aalrumayh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6O-0CVAgaE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www.youtube.com/watch?v=OZG8M_ldA1M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youtube.com/watch?v=qPix_X-9t7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Y9NTVh-Awo" TargetMode="External"/><Relationship Id="rId5" Type="http://schemas.openxmlformats.org/officeDocument/2006/relationships/hyperlink" Target="https://www.youtube.com/watch?v=q8NtmDrb_qo" TargetMode="External"/><Relationship Id="rId4" Type="http://schemas.openxmlformats.org/officeDocument/2006/relationships/hyperlink" Target="https://www.youtube.com/watch?v=VitFvNvRII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CDEC-687B-FA45-BEA4-B5E1253155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SA"/>
              <a:t>Chapter 8</a:t>
            </a:r>
            <a:br>
              <a:rPr lang="en-SA" dirty="0"/>
            </a:br>
            <a:br>
              <a:rPr lang="en-SA" dirty="0"/>
            </a:br>
            <a:r>
              <a:rPr lang="en-SA" dirty="0"/>
              <a:t>The Nervous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16E60-5F68-D544-9651-857054E9D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6" y="3964882"/>
            <a:ext cx="8791575" cy="2001203"/>
          </a:xfrm>
        </p:spPr>
        <p:txBody>
          <a:bodyPr>
            <a:norm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Abdullah A. </a:t>
            </a:r>
            <a:r>
              <a:rPr lang="en-US" sz="1600" b="1" i="1" dirty="0" err="1">
                <a:solidFill>
                  <a:schemeClr val="tx1"/>
                </a:solidFill>
              </a:rPr>
              <a:t>Alrumayh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BSc EMS, MSc Cardiovascular, Lecturer  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Department of Basic Sciences, PSCEMS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http://fac.ksu.edu.sa/aalrumayh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SA" sz="1200" dirty="0">
              <a:solidFill>
                <a:schemeClr val="tx1"/>
              </a:solidFill>
            </a:endParaRPr>
          </a:p>
          <a:p>
            <a:pPr algn="ctr"/>
            <a:endParaRPr lang="en-SA" sz="1200" dirty="0">
              <a:solidFill>
                <a:schemeClr val="tx1"/>
              </a:solidFill>
            </a:endParaRPr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2B89F957-2F00-AC43-ACDB-B6016809D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57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3">
            <a:extLst>
              <a:ext uri="{FF2B5EF4-FFF2-40B4-BE49-F238E27FC236}">
                <a16:creationId xmlns:a16="http://schemas.microsoft.com/office/drawing/2014/main" id="{D72A7A5D-3916-7D46-A153-13B0F3699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>
            <a:normAutofit/>
          </a:bodyPr>
          <a:lstStyle/>
          <a:p>
            <a:pPr>
              <a:spcBef>
                <a:spcPts val="763"/>
              </a:spcBef>
            </a:pPr>
            <a:r>
              <a:rPr lang="en-US" altLang="en-US" dirty="0"/>
              <a:t>Transmission of Electrical</a:t>
            </a:r>
            <a:br>
              <a:rPr lang="en-US" altLang="en-US" dirty="0"/>
            </a:br>
            <a:r>
              <a:rPr lang="en-US" altLang="en-US" dirty="0"/>
              <a:t>Impulses </a:t>
            </a:r>
            <a:r>
              <a:rPr lang="en-US" altLang="en-US"/>
              <a:t> </a:t>
            </a:r>
          </a:p>
        </p:txBody>
      </p:sp>
      <p:sp>
        <p:nvSpPr>
          <p:cNvPr id="17411" name="Rectangle 7">
            <a:extLst>
              <a:ext uri="{FF2B5EF4-FFF2-40B4-BE49-F238E27FC236}">
                <a16:creationId xmlns:a16="http://schemas.microsoft.com/office/drawing/2014/main" id="{3E7D235A-9A1D-944C-964A-4E793F1D0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3192" y="2666999"/>
            <a:ext cx="6573684" cy="3216276"/>
          </a:xfrm>
        </p:spPr>
        <p:txBody>
          <a:bodyPr anchor="t">
            <a:normAutofit fontScale="85000" lnSpcReduction="20000"/>
          </a:bodyPr>
          <a:lstStyle/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Synapse </a:t>
            </a:r>
          </a:p>
          <a:p>
            <a:pPr lvl="2" eaLnBrk="1" hangingPunct="1"/>
            <a:r>
              <a:rPr lang="en-US" altLang="en-US" dirty="0">
                <a:ea typeface="ヒラギノ角ゴ Pro W3" panose="020B0300000000000000" pitchFamily="34" charset="-128"/>
              </a:rPr>
              <a:t>Gap between nerve cells that consists of a terminal bouton or other type of axon terminal, the synaptic cleft, and the membrane of the postsynaptic cell.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Presynaptic terminal</a:t>
            </a:r>
          </a:p>
          <a:p>
            <a:pPr lvl="2" eaLnBrk="1" hangingPunct="1"/>
            <a:r>
              <a:rPr lang="en-US" altLang="en-US" dirty="0">
                <a:ea typeface="ヒラギノ角ゴ Pro W3" panose="020B0300000000000000" pitchFamily="34" charset="-128"/>
              </a:rPr>
              <a:t>End of a neuron where neurotransmitters are released from synaptic vesicles into the synaptic cleft.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Synaptic cleft </a:t>
            </a:r>
          </a:p>
          <a:p>
            <a:pPr lvl="2"/>
            <a:r>
              <a:rPr lang="en-US" altLang="en-US" sz="1500" dirty="0">
                <a:ea typeface="ヒラギノ角ゴ Pro W3" panose="020B0300000000000000" pitchFamily="34" charset="-128"/>
              </a:rPr>
              <a:t>The space between neurons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Postsynaptic terminal</a:t>
            </a:r>
          </a:p>
          <a:p>
            <a:pPr lvl="2"/>
            <a:r>
              <a:rPr lang="en-US" altLang="en-US" dirty="0">
                <a:ea typeface="ヒラギノ角ゴ Pro W3" panose="020B0300000000000000" pitchFamily="34" charset="-128"/>
              </a:rPr>
              <a:t>Beginning of a neighboring neuron, opposite the presynaptic terminal, and across the synaptic cleft</a:t>
            </a:r>
          </a:p>
          <a:p>
            <a:pPr lvl="2" eaLnBrk="1" hangingPunct="1"/>
            <a:endParaRPr lang="en-US" altLang="en-US" dirty="0"/>
          </a:p>
        </p:txBody>
      </p:sp>
      <p:pic>
        <p:nvPicPr>
          <p:cNvPr id="6" name="Picture 2" descr="42303_CH08_FIG05B.jpg">
            <a:extLst>
              <a:ext uri="{FF2B5EF4-FFF2-40B4-BE49-F238E27FC236}">
                <a16:creationId xmlns:a16="http://schemas.microsoft.com/office/drawing/2014/main" id="{014FA7ED-4FBF-6A49-A784-B76AA94B3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839" y="829232"/>
            <a:ext cx="3976788" cy="4879494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9394" name="Text Box 2">
            <a:extLst>
              <a:ext uri="{FF2B5EF4-FFF2-40B4-BE49-F238E27FC236}">
                <a16:creationId xmlns:a16="http://schemas.microsoft.com/office/drawing/2014/main" id="{A204FF99-CF38-2B46-B6D3-DF9ACBD6F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667000"/>
            <a:ext cx="495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C28AD4BF-D3A7-A44C-B240-CE176CD9C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0574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US" altLang="en-US" sz="2800">
              <a:solidFill>
                <a:srgbClr val="FFFF00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7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hat is the difference between Axon terminal and Synapses - Medical  Sciences Stack Exchange">
            <a:extLst>
              <a:ext uri="{FF2B5EF4-FFF2-40B4-BE49-F238E27FC236}">
                <a16:creationId xmlns:a16="http://schemas.microsoft.com/office/drawing/2014/main" id="{983143F3-9E95-904D-A1BC-2ADC74F05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18" y="272568"/>
            <a:ext cx="4474026" cy="6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2CE8CCD-6F92-5C41-90C8-FDB79B6D47CD}"/>
              </a:ext>
            </a:extLst>
          </p:cNvPr>
          <p:cNvGrpSpPr/>
          <p:nvPr/>
        </p:nvGrpSpPr>
        <p:grpSpPr>
          <a:xfrm>
            <a:off x="1429063" y="1499048"/>
            <a:ext cx="3627620" cy="3859902"/>
            <a:chOff x="839449" y="524656"/>
            <a:chExt cx="3627620" cy="38599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361F485-82F2-354A-8E7A-438DF5F3FA43}"/>
                </a:ext>
              </a:extLst>
            </p:cNvPr>
            <p:cNvSpPr txBox="1"/>
            <p:nvPr/>
          </p:nvSpPr>
          <p:spPr>
            <a:xfrm>
              <a:off x="839449" y="524656"/>
              <a:ext cx="3627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dirty="0">
                  <a:cs typeface="Times New Roman" panose="02020603050405020304" pitchFamily="18" charset="0"/>
                </a:rPr>
                <a:t>Electrical impulses travel down</a:t>
              </a:r>
              <a:endParaRPr lang="en-SA" dirty="0"/>
            </a:p>
          </p:txBody>
        </p:sp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661761F5-7897-8C42-B833-8846D93EAEDD}"/>
                </a:ext>
              </a:extLst>
            </p:cNvPr>
            <p:cNvSpPr/>
            <p:nvPr/>
          </p:nvSpPr>
          <p:spPr>
            <a:xfrm>
              <a:off x="2338466" y="1034321"/>
              <a:ext cx="464695" cy="8094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2C9E79-BA6C-C84B-B829-A02FFE5595F0}"/>
                </a:ext>
              </a:extLst>
            </p:cNvPr>
            <p:cNvSpPr txBox="1"/>
            <p:nvPr/>
          </p:nvSpPr>
          <p:spPr>
            <a:xfrm>
              <a:off x="2925580" y="1179542"/>
              <a:ext cx="1166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>
                  <a:cs typeface="Times New Roman" panose="02020603050405020304" pitchFamily="18" charset="0"/>
                </a:rPr>
                <a:t>Neurons</a:t>
              </a:r>
              <a:endParaRPr lang="en-SA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028F8B-C752-3C43-9B2E-DFFC790F8C21}"/>
                </a:ext>
              </a:extLst>
            </p:cNvPr>
            <p:cNvSpPr txBox="1"/>
            <p:nvPr/>
          </p:nvSpPr>
          <p:spPr>
            <a:xfrm>
              <a:off x="903157" y="1989914"/>
              <a:ext cx="3335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dirty="0">
                  <a:cs typeface="Times New Roman" panose="02020603050405020304" pitchFamily="18" charset="0"/>
                </a:rPr>
                <a:t>Trigger the release of neurotransmitters </a:t>
              </a:r>
              <a:endParaRPr lang="en-SA" dirty="0"/>
            </a:p>
          </p:txBody>
        </p:sp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64038337-827C-B04B-BFF8-0AA039A31483}"/>
                </a:ext>
              </a:extLst>
            </p:cNvPr>
            <p:cNvSpPr/>
            <p:nvPr/>
          </p:nvSpPr>
          <p:spPr>
            <a:xfrm>
              <a:off x="2338466" y="2770787"/>
              <a:ext cx="464695" cy="8094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114F22-99AC-904D-97A1-52A11A7E5021}"/>
                </a:ext>
              </a:extLst>
            </p:cNvPr>
            <p:cNvSpPr txBox="1"/>
            <p:nvPr/>
          </p:nvSpPr>
          <p:spPr>
            <a:xfrm>
              <a:off x="1028700" y="3738227"/>
              <a:ext cx="3249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dirty="0">
                  <a:cs typeface="Times New Roman" panose="02020603050405020304" pitchFamily="18" charset="0"/>
                </a:rPr>
                <a:t>Stimulate an electrical reaction </a:t>
              </a:r>
              <a:endParaRPr lang="en-SA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23978E-9E78-4A4A-8B58-02236BFC94C1}"/>
                </a:ext>
              </a:extLst>
            </p:cNvPr>
            <p:cNvSpPr txBox="1"/>
            <p:nvPr/>
          </p:nvSpPr>
          <p:spPr>
            <a:xfrm>
              <a:off x="2925580" y="2979785"/>
              <a:ext cx="1166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>
                  <a:cs typeface="Times New Roman" panose="02020603050405020304" pitchFamily="18" charset="0"/>
                </a:rPr>
                <a:t>Synaptic Cleft</a:t>
              </a:r>
              <a:endParaRPr lang="en-SA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353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9" name="Text Box 3">
            <a:extLst>
              <a:ext uri="{FF2B5EF4-FFF2-40B4-BE49-F238E27FC236}">
                <a16:creationId xmlns:a16="http://schemas.microsoft.com/office/drawing/2014/main" id="{C9D48DFB-9A68-6C4E-A692-D3AAA46BC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667000"/>
            <a:ext cx="495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10">
            <a:extLst>
              <a:ext uri="{FF2B5EF4-FFF2-40B4-BE49-F238E27FC236}">
                <a16:creationId xmlns:a16="http://schemas.microsoft.com/office/drawing/2014/main" id="{DE3384E4-ECA2-2E4D-A757-DB436F178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9958" y="1595204"/>
            <a:ext cx="7467600" cy="38862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Neurotransmitters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Chemicals released from neurons that stimulate electrical reactions in adjacent neurons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Synaptic vesicles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Vesicles that contain neurotransmitters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AF2FC2A-8F17-6144-9868-83FEC6502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947504"/>
            <a:ext cx="7772400" cy="1295400"/>
          </a:xfrm>
          <a:noFill/>
        </p:spPr>
        <p:txBody>
          <a:bodyPr/>
          <a:lstStyle/>
          <a:p>
            <a:pPr algn="ctr">
              <a:spcBef>
                <a:spcPts val="763"/>
              </a:spcBef>
            </a:pPr>
            <a:r>
              <a:rPr lang="en-US" altLang="en-US" dirty="0"/>
              <a:t>Transmission of Electrical</a:t>
            </a:r>
            <a:br>
              <a:rPr lang="en-US" altLang="en-US" dirty="0"/>
            </a:br>
            <a:r>
              <a:rPr lang="en-US" altLang="en-US" dirty="0"/>
              <a:t>Impulses </a:t>
            </a:r>
            <a:r>
              <a:rPr lang="en-US" altLang="en-US" sz="1800" dirty="0"/>
              <a:t> </a:t>
            </a:r>
          </a:p>
        </p:txBody>
      </p:sp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304CFF7D-8039-F444-A688-F74E8053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8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1AD48DA-B9DD-8144-9F1A-2FAB1BA08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/>
              <a:t>Brain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B22CC8F-DA0C-574C-BA52-37227A937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1800">
                <a:cs typeface="Times New Roman" panose="02020603050405020304" pitchFamily="18" charset="0"/>
              </a:rPr>
              <a:t>Located within the cranial cavity </a:t>
            </a:r>
          </a:p>
          <a:p>
            <a:pPr eaLnBrk="1" hangingPunct="1"/>
            <a:r>
              <a:rPr lang="en-US" altLang="en-US" sz="1800">
                <a:cs typeface="Times New Roman" panose="02020603050405020304" pitchFamily="18" charset="0"/>
              </a:rPr>
              <a:t>Major regions: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Cerebrum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Diencephalon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Cerebellum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Brainstem</a:t>
            </a:r>
          </a:p>
        </p:txBody>
      </p:sp>
      <p:pic>
        <p:nvPicPr>
          <p:cNvPr id="24580" name="Picture 1" descr="42303_CH08_FIG07.jpg">
            <a:extLst>
              <a:ext uri="{FF2B5EF4-FFF2-40B4-BE49-F238E27FC236}">
                <a16:creationId xmlns:a16="http://schemas.microsoft.com/office/drawing/2014/main" id="{287F0A7F-DE24-A840-AD32-D511931C8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410" y="645106"/>
            <a:ext cx="6859800" cy="524774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7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8603071E-8F2E-444D-A186-C93BAFBBD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/>
              <a:t>The Cerebrum  </a:t>
            </a:r>
          </a:p>
        </p:txBody>
      </p:sp>
      <p:sp>
        <p:nvSpPr>
          <p:cNvPr id="25603" name="Rectangle 7">
            <a:extLst>
              <a:ext uri="{FF2B5EF4-FFF2-40B4-BE49-F238E27FC236}">
                <a16:creationId xmlns:a16="http://schemas.microsoft.com/office/drawing/2014/main" id="{0C6ADC94-3E54-0648-AB74-0A940A1C50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1800"/>
              <a:t>Largest portion of the brain</a:t>
            </a:r>
          </a:p>
          <a:p>
            <a:pPr eaLnBrk="1" hangingPunct="1"/>
            <a:r>
              <a:rPr lang="en-US" altLang="en-US" sz="1800"/>
              <a:t>Controls the higher thought processes</a:t>
            </a:r>
          </a:p>
          <a:p>
            <a:pPr eaLnBrk="1" hangingPunct="1"/>
            <a:r>
              <a:rPr lang="en-US" altLang="en-US" sz="1800">
                <a:cs typeface="Times New Roman" panose="02020603050405020304" pitchFamily="18" charset="0"/>
              </a:rPr>
              <a:t>Divided into right and left hemispheres, or halves, by a longitudinal fissure</a:t>
            </a:r>
            <a:endParaRPr lang="en-US" altLang="en-US" sz="1800"/>
          </a:p>
        </p:txBody>
      </p:sp>
      <p:pic>
        <p:nvPicPr>
          <p:cNvPr id="25604" name="Picture 1" descr="42303_CH08_FIG08.jpg">
            <a:extLst>
              <a:ext uri="{FF2B5EF4-FFF2-40B4-BE49-F238E27FC236}">
                <a16:creationId xmlns:a16="http://schemas.microsoft.com/office/drawing/2014/main" id="{292EFEE3-C596-D746-917B-550F7612E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0994" y="744408"/>
            <a:ext cx="6916633" cy="5049142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01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D4C2F2EE-67EC-0F46-A1FD-CA64E0AF0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8077200" cy="4267200"/>
          </a:xfrm>
        </p:spPr>
        <p:txBody>
          <a:bodyPr/>
          <a:lstStyle/>
          <a:p>
            <a:pPr eaLnBrk="1" hangingPunct="1"/>
            <a:r>
              <a:rPr lang="en-US" altLang="en-US" dirty="0"/>
              <a:t>Longitudinal fissure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Crevasse that separates the right and left hemispheres of the cerebrum</a:t>
            </a:r>
            <a:endParaRPr lang="en-US" altLang="en-US" dirty="0"/>
          </a:p>
          <a:p>
            <a:pPr eaLnBrk="1" hangingPunct="1"/>
            <a:r>
              <a:rPr lang="en-US" altLang="en-US" dirty="0"/>
              <a:t>Gyri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Numerous folds that greatly increase the surface area of the cortex</a:t>
            </a:r>
            <a:endParaRPr lang="en-US" altLang="en-US" dirty="0"/>
          </a:p>
          <a:p>
            <a:pPr eaLnBrk="1" hangingPunct="1"/>
            <a:r>
              <a:rPr lang="en-US" altLang="en-US" dirty="0"/>
              <a:t>Sulci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Grooves located between the gyri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65528182-8204-864E-9E56-449BCC385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/>
              <a:t>The Cerebrum </a:t>
            </a:r>
            <a:r>
              <a:rPr lang="en-US" altLang="en-US" sz="1800"/>
              <a:t> </a:t>
            </a:r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83FA2FD6-0A9C-F84E-B6B8-7777464E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8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714F7F51-C437-7644-95B5-998318EC06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02040" y="1758846"/>
            <a:ext cx="8839200" cy="4419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Lobes 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Subdivisions located within each hemisphere</a:t>
            </a:r>
          </a:p>
          <a:p>
            <a:pPr eaLnBrk="1" hangingPunct="1"/>
            <a:r>
              <a:rPr lang="en-US" altLang="en-US" dirty="0"/>
              <a:t>Frontal lobe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Important in voluntary motor action, as well as personality traits</a:t>
            </a:r>
          </a:p>
          <a:p>
            <a:pPr eaLnBrk="1" hangingPunct="1"/>
            <a:r>
              <a:rPr lang="en-US" altLang="en-US" dirty="0"/>
              <a:t>Parietal lobe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Site for reception and evaluation of some sensory information 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Separated from the frontal lobe by the central sulcus</a:t>
            </a:r>
          </a:p>
          <a:p>
            <a:r>
              <a:rPr lang="en-US" altLang="en-US" sz="2100" dirty="0"/>
              <a:t>Occipital lobe</a:t>
            </a:r>
          </a:p>
          <a:p>
            <a:pPr lvl="2"/>
            <a:r>
              <a:rPr lang="en-US" altLang="en-US" sz="1500" dirty="0">
                <a:ea typeface="ヒラギノ角ゴ Pro W3" panose="020B0300000000000000" pitchFamily="34" charset="-128"/>
              </a:rPr>
              <a:t>Responsible for the processing of visual information</a:t>
            </a:r>
          </a:p>
          <a:p>
            <a:r>
              <a:rPr lang="en-US" altLang="en-US" sz="2100" dirty="0"/>
              <a:t>Temporal lobe</a:t>
            </a:r>
          </a:p>
          <a:p>
            <a:pPr lvl="2"/>
            <a:r>
              <a:rPr lang="en-US" altLang="en-US" sz="1500" dirty="0">
                <a:ea typeface="ヒラギノ角ゴ Pro W3" panose="020B0300000000000000" pitchFamily="34" charset="-128"/>
              </a:rPr>
              <a:t>Plays an important role in hearing and memory</a:t>
            </a:r>
          </a:p>
          <a:p>
            <a:pPr lvl="2"/>
            <a:r>
              <a:rPr lang="en-US" altLang="en-US" sz="1500" dirty="0">
                <a:ea typeface="ヒラギノ角ゴ Pro W3" panose="020B0300000000000000" pitchFamily="34" charset="-128"/>
              </a:rPr>
              <a:t>Separated from the rest of the cerebrum by a lateral fissure</a:t>
            </a:r>
          </a:p>
          <a:p>
            <a:pPr lvl="1" eaLnBrk="1" hangingPunct="1"/>
            <a:endParaRPr lang="en-US" altLang="en-US" b="1" dirty="0"/>
          </a:p>
        </p:txBody>
      </p:sp>
      <p:sp>
        <p:nvSpPr>
          <p:cNvPr id="27651" name="Rectangle 6">
            <a:extLst>
              <a:ext uri="{FF2B5EF4-FFF2-40B4-BE49-F238E27FC236}">
                <a16:creationId xmlns:a16="http://schemas.microsoft.com/office/drawing/2014/main" id="{221E840C-D8F8-5C4E-AF75-AD0BDCC9B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Cerebrum </a:t>
            </a:r>
            <a:r>
              <a:rPr lang="en-US" altLang="en-US" sz="1800" dirty="0"/>
              <a:t> </a:t>
            </a:r>
          </a:p>
        </p:txBody>
      </p:sp>
      <p:pic>
        <p:nvPicPr>
          <p:cNvPr id="4" name="Picture 1" descr="42303_CH08_FIG08.jpg">
            <a:extLst>
              <a:ext uri="{FF2B5EF4-FFF2-40B4-BE49-F238E27FC236}">
                <a16:creationId xmlns:a16="http://schemas.microsoft.com/office/drawing/2014/main" id="{7050882D-ED7A-A94C-8F87-5BEA11401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520" y="2931016"/>
            <a:ext cx="3973360" cy="2900553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6BDEA1D5-D053-7B46-BC74-89E2A0629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21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>
            <a:extLst>
              <a:ext uri="{FF2B5EF4-FFF2-40B4-BE49-F238E27FC236}">
                <a16:creationId xmlns:a16="http://schemas.microsoft.com/office/drawing/2014/main" id="{17DD89ED-0340-7C4A-8376-255B9FD53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/>
              <a:t>The Cerebrum  </a:t>
            </a:r>
          </a:p>
        </p:txBody>
      </p:sp>
      <p:sp>
        <p:nvSpPr>
          <p:cNvPr id="29698" name="Content Placeholder 6">
            <a:extLst>
              <a:ext uri="{FF2B5EF4-FFF2-40B4-BE49-F238E27FC236}">
                <a16:creationId xmlns:a16="http://schemas.microsoft.com/office/drawing/2014/main" id="{9A878633-3467-7042-A24E-B4CC86235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800"/>
              <a:t>Cerebral cortex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Thin layer of gray matter comprising the outer portion of the cerebrum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 dirty="0"/>
              <a:t>Contains about 75% of all the neuron cell bodies of the nervous system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 dirty="0"/>
              <a:t>Covers the white matter that comprises most of the cerebrum</a:t>
            </a:r>
            <a:endParaRPr lang="en-US" altLang="en-US"/>
          </a:p>
        </p:txBody>
      </p:sp>
      <p:pic>
        <p:nvPicPr>
          <p:cNvPr id="30722" name="Picture 2" descr="1: A schematic drawing of the human brain, indicating the two main... |  Download Scientific Diagram">
            <a:extLst>
              <a:ext uri="{FF2B5EF4-FFF2-40B4-BE49-F238E27FC236}">
                <a16:creationId xmlns:a16="http://schemas.microsoft.com/office/drawing/2014/main" id="{F40DA066-1CD1-984E-93FC-97B8AE04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0994" y="986491"/>
            <a:ext cx="6916633" cy="456497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45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>
            <a:extLst>
              <a:ext uri="{FF2B5EF4-FFF2-40B4-BE49-F238E27FC236}">
                <a16:creationId xmlns:a16="http://schemas.microsoft.com/office/drawing/2014/main" id="{1B420036-C28D-E54B-BA4B-9D67F632C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/>
              <a:t>The Diencephalon  </a:t>
            </a:r>
          </a:p>
        </p:txBody>
      </p:sp>
      <p:sp>
        <p:nvSpPr>
          <p:cNvPr id="30723" name="Rectangle 9">
            <a:extLst>
              <a:ext uri="{FF2B5EF4-FFF2-40B4-BE49-F238E27FC236}">
                <a16:creationId xmlns:a16="http://schemas.microsoft.com/office/drawing/2014/main" id="{6E63E1B7-6767-3C40-B671-C4EEEC7C66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43192" y="2155037"/>
            <a:ext cx="6573684" cy="4365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000" dirty="0"/>
              <a:t>The part of the brain between the brain stem and the cerebrum</a:t>
            </a:r>
          </a:p>
          <a:p>
            <a:r>
              <a:rPr lang="en-US" altLang="en-US" sz="2000" dirty="0"/>
              <a:t>Includes:</a:t>
            </a:r>
          </a:p>
          <a:p>
            <a:pPr lvl="1"/>
            <a:r>
              <a:rPr lang="en-US" altLang="en-US" sz="1800" b="1" dirty="0"/>
              <a:t>Thalamus</a:t>
            </a:r>
            <a:r>
              <a:rPr lang="en-US" altLang="en-US" sz="1800" dirty="0"/>
              <a:t> - </a:t>
            </a:r>
            <a:r>
              <a:rPr lang="en-US" altLang="en-US" sz="1400" dirty="0"/>
              <a:t>Processes most sensory input and influences mood and general body movements</a:t>
            </a:r>
            <a:endParaRPr lang="en-US" altLang="en-US" sz="1800" dirty="0"/>
          </a:p>
          <a:p>
            <a:pPr lvl="1"/>
            <a:r>
              <a:rPr lang="en-US" altLang="en-US" sz="1800" b="1" dirty="0"/>
              <a:t>Subthalamus</a:t>
            </a:r>
            <a:r>
              <a:rPr lang="en-US" altLang="en-US" sz="1800" dirty="0"/>
              <a:t> - </a:t>
            </a:r>
            <a:r>
              <a:rPr lang="en-US" altLang="en-US" sz="1400" dirty="0"/>
              <a:t>Involved in controlling motor functions</a:t>
            </a:r>
            <a:endParaRPr lang="en-US" altLang="en-US" sz="1800" dirty="0"/>
          </a:p>
          <a:p>
            <a:pPr lvl="1"/>
            <a:r>
              <a:rPr lang="en-US" altLang="en-US" sz="1800" b="1" dirty="0"/>
              <a:t>Epithalamus</a:t>
            </a:r>
            <a:r>
              <a:rPr lang="en-US" altLang="en-US" sz="1800" dirty="0"/>
              <a:t> - </a:t>
            </a:r>
            <a:r>
              <a:rPr lang="en-US" altLang="en-US" sz="1400" dirty="0"/>
              <a:t>Involved in control of emotions, circadian rhythms, and connecting the limbic system with the rest of the brain</a:t>
            </a:r>
            <a:endParaRPr lang="en-US" altLang="en-US" sz="1800" dirty="0"/>
          </a:p>
          <a:p>
            <a:pPr lvl="1"/>
            <a:r>
              <a:rPr lang="en-US" altLang="en-US" sz="1800" b="1" dirty="0"/>
              <a:t>Hypothalamus</a:t>
            </a:r>
            <a:r>
              <a:rPr lang="en-US" altLang="en-US" sz="1800" dirty="0"/>
              <a:t> - </a:t>
            </a:r>
            <a:r>
              <a:rPr lang="en-US" altLang="en-US" sz="1400" dirty="0"/>
              <a:t>Most inferior portion of the diencephalon</a:t>
            </a:r>
          </a:p>
          <a:p>
            <a:pPr lvl="2"/>
            <a:r>
              <a:rPr lang="en-US" dirty="0"/>
              <a:t>involved in different daily activities like eating or drinking, in the control of the body's temperature and energy maintenance, and in the process of memorizing and in stress control.</a:t>
            </a:r>
            <a:endParaRPr lang="en-US" altLang="en-US" dirty="0"/>
          </a:p>
          <a:p>
            <a:pPr lvl="1"/>
            <a:endParaRPr lang="en-US" altLang="en-US" sz="1800" dirty="0"/>
          </a:p>
        </p:txBody>
      </p:sp>
      <p:pic>
        <p:nvPicPr>
          <p:cNvPr id="30724" name="Picture 2" descr="42303_CH08_FIG09.jpg">
            <a:extLst>
              <a:ext uri="{FF2B5EF4-FFF2-40B4-BE49-F238E27FC236}">
                <a16:creationId xmlns:a16="http://schemas.microsoft.com/office/drawing/2014/main" id="{3622AA93-CA91-1547-9539-5BA015A4A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839" y="1404860"/>
            <a:ext cx="3976788" cy="3728238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2F9A32FF-5820-A44C-8A39-D54A86F8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8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35BE031-6CBD-B34A-8944-480A07310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800"/>
              <a:t>The Brainstem 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CAA3AE4-104B-384E-B549-4B5C6D3FAC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43192" y="2666999"/>
            <a:ext cx="4468454" cy="32162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/>
              <a:t>Consists of:</a:t>
            </a:r>
          </a:p>
          <a:p>
            <a:pPr lvl="1"/>
            <a:r>
              <a:rPr lang="en-US" altLang="en-US" sz="1800" dirty="0"/>
              <a:t>Midbrain</a:t>
            </a:r>
          </a:p>
          <a:p>
            <a:pPr lvl="2"/>
            <a:r>
              <a:rPr lang="en-US" altLang="en-US" sz="1800" dirty="0"/>
              <a:t>Lies immediately below the diencephalon</a:t>
            </a:r>
          </a:p>
          <a:p>
            <a:pPr lvl="2"/>
            <a:r>
              <a:rPr lang="en-US" altLang="en-US" sz="1800" dirty="0"/>
              <a:t>Smallest region of the brain stem</a:t>
            </a:r>
          </a:p>
          <a:p>
            <a:pPr lvl="2"/>
            <a:r>
              <a:rPr lang="en-US" altLang="en-US" sz="1800" dirty="0"/>
              <a:t>Basal ganglia - </a:t>
            </a:r>
            <a:r>
              <a:rPr lang="en-US" dirty="0">
                <a:effectLst/>
              </a:rPr>
              <a:t>linked to the thalamus in the base of the brain and involved in coordination of movement.</a:t>
            </a:r>
            <a:endParaRPr lang="en-US" altLang="en-US" sz="1800" dirty="0"/>
          </a:p>
        </p:txBody>
      </p:sp>
      <p:pic>
        <p:nvPicPr>
          <p:cNvPr id="34818" name="Picture 2" descr="11.4A: Functions of the Brain Stem - Medicine LibreTexts">
            <a:extLst>
              <a:ext uri="{FF2B5EF4-FFF2-40B4-BE49-F238E27FC236}">
                <a16:creationId xmlns:a16="http://schemas.microsoft.com/office/drawing/2014/main" id="{67D00ED6-0100-B142-9A3C-A4401B921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5437" y="645106"/>
            <a:ext cx="5247747" cy="524774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9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E502F976-31A2-E34E-B393-89D09C4C1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886314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Learning Objectives  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71045" name="Rectangle 5">
            <a:extLst>
              <a:ext uri="{FF2B5EF4-FFF2-40B4-BE49-F238E27FC236}">
                <a16:creationId xmlns:a16="http://schemas.microsoft.com/office/drawing/2014/main" id="{FCA3E2A4-4E6D-5D49-8FEB-35E870819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181394"/>
            <a:ext cx="8610600" cy="492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the anatomic and functional divisions of the nervous system.</a:t>
            </a:r>
          </a:p>
          <a:p>
            <a:pPr marL="514350" indent="-514350">
              <a:lnSpc>
                <a:spcPct val="150000"/>
              </a:lnSpc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the parts of a neuron and the function of each.</a:t>
            </a:r>
          </a:p>
          <a:p>
            <a:pPr marL="514350" indent="-514350">
              <a:lnSpc>
                <a:spcPct val="150000"/>
              </a:lnSpc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types of neurons, nerves, and nerve tracts.</a:t>
            </a:r>
          </a:p>
          <a:p>
            <a:pPr marL="514350" indent="-514350">
              <a:lnSpc>
                <a:spcPct val="150000"/>
              </a:lnSpc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importance of Schwann cells in the peripheral nervous system and neuroglia in the central nervous system.</a:t>
            </a:r>
          </a:p>
          <a:p>
            <a:pPr marL="514350" indent="-514350">
              <a:lnSpc>
                <a:spcPct val="150000"/>
              </a:lnSpc>
              <a:spcBef>
                <a:spcPts val="763"/>
              </a:spcBef>
              <a:buFontTx/>
              <a:buAutoNum type="arabicPeriod" startAt="5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electrical nerve impulse and impulse transmission at the synapse.</a:t>
            </a:r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6727A057-57F3-6F41-A4B2-2A883202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10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0502789-48AF-924B-A9C9-00EE7E2BA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Brainstem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6E0B82D-2622-1C4A-AEC4-15BA29491A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9725" y="1295400"/>
            <a:ext cx="5904875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Limbic system – parts of the cerebrum and diencephalon</a:t>
            </a:r>
            <a:endParaRPr lang="en-US" altLang="en-US" sz="2400" dirty="0">
              <a:cs typeface="Courier New" panose="02070309020205020404" pitchFamily="49" charset="0"/>
            </a:endParaRPr>
          </a:p>
          <a:p>
            <a:pPr lvl="1" eaLnBrk="1" hangingPunct="1"/>
            <a:r>
              <a:rPr lang="en-US" altLang="en-US" sz="2000" dirty="0">
                <a:ea typeface="ヒラギノ角ゴ Pro W3" panose="020B0300000000000000" pitchFamily="34" charset="-128"/>
              </a:rPr>
              <a:t>Includes structures that influence:</a:t>
            </a:r>
          </a:p>
          <a:p>
            <a:pPr lvl="2" eaLnBrk="1" hangingPunct="1"/>
            <a:r>
              <a:rPr lang="en-US" altLang="en-US" sz="1800" dirty="0">
                <a:ea typeface="ヒラギノ角ゴ Pro W3" panose="020B0300000000000000" pitchFamily="34" charset="-128"/>
              </a:rPr>
              <a:t>Emotions</a:t>
            </a:r>
          </a:p>
          <a:p>
            <a:pPr lvl="2" eaLnBrk="1" hangingPunct="1"/>
            <a:r>
              <a:rPr lang="en-US" altLang="en-US" sz="1800" dirty="0">
                <a:ea typeface="ヒラギノ角ゴ Pro W3" panose="020B0300000000000000" pitchFamily="34" charset="-128"/>
              </a:rPr>
              <a:t>Motivation </a:t>
            </a:r>
          </a:p>
          <a:p>
            <a:pPr lvl="2" eaLnBrk="1" hangingPunct="1"/>
            <a:r>
              <a:rPr lang="en-US" altLang="en-US" sz="1800" dirty="0">
                <a:ea typeface="ヒラギノ角ゴ Pro W3" panose="020B0300000000000000" pitchFamily="34" charset="-128"/>
              </a:rPr>
              <a:t>Mood</a:t>
            </a:r>
          </a:p>
          <a:p>
            <a:pPr lvl="2" eaLnBrk="1" hangingPunct="1"/>
            <a:r>
              <a:rPr lang="en-US" altLang="en-US" sz="1800" dirty="0">
                <a:ea typeface="ヒラギノ角ゴ Pro W3" panose="020B0300000000000000" pitchFamily="34" charset="-128"/>
              </a:rPr>
              <a:t>Sensations of pain and pleasure</a:t>
            </a:r>
            <a:endParaRPr lang="en-US" altLang="en-US" sz="1800" dirty="0"/>
          </a:p>
        </p:txBody>
      </p:sp>
      <p:pic>
        <p:nvPicPr>
          <p:cNvPr id="34820" name="Picture 2" descr="42303_CH08_FIG10.jpg">
            <a:extLst>
              <a:ext uri="{FF2B5EF4-FFF2-40B4-BE49-F238E27FC236}">
                <a16:creationId xmlns:a16="http://schemas.microsoft.com/office/drawing/2014/main" id="{F68DA8BE-7455-C745-849C-058221B93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498" y="1856581"/>
            <a:ext cx="35814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B2782B78-8137-3148-B332-B00A5400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008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>
            <a:extLst>
              <a:ext uri="{FF2B5EF4-FFF2-40B4-BE49-F238E27FC236}">
                <a16:creationId xmlns:a16="http://schemas.microsoft.com/office/drawing/2014/main" id="{B618DAC9-BC4D-A54B-A7E9-92A57B35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The Brainstem</a:t>
            </a:r>
          </a:p>
        </p:txBody>
      </p:sp>
      <p:sp>
        <p:nvSpPr>
          <p:cNvPr id="35843" name="Content Placeholder 6">
            <a:extLst>
              <a:ext uri="{FF2B5EF4-FFF2-40B4-BE49-F238E27FC236}">
                <a16:creationId xmlns:a16="http://schemas.microsoft.com/office/drawing/2014/main" id="{A66210D9-607B-6E4C-9D6A-CAC899EF0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505" y="2514600"/>
            <a:ext cx="7620000" cy="3886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763"/>
              </a:spcBef>
            </a:pPr>
            <a:r>
              <a:rPr lang="en-US" altLang="en-US" sz="2000" dirty="0"/>
              <a:t>Pons</a:t>
            </a:r>
          </a:p>
          <a:p>
            <a:pPr lvl="1">
              <a:spcBef>
                <a:spcPts val="763"/>
              </a:spcBef>
            </a:pPr>
            <a:r>
              <a:rPr lang="en-US" altLang="en-US" sz="2000" dirty="0"/>
              <a:t>Lies below the midbrain and above the medulla</a:t>
            </a:r>
          </a:p>
          <a:p>
            <a:pPr lvl="1">
              <a:spcBef>
                <a:spcPts val="763"/>
              </a:spcBef>
            </a:pPr>
            <a:r>
              <a:rPr lang="en-US" altLang="en-US" sz="2000" dirty="0"/>
              <a:t>Contains numerous important nerve fibers and the medullary respiratory center</a:t>
            </a:r>
          </a:p>
          <a:p>
            <a:pPr>
              <a:spcBef>
                <a:spcPts val="763"/>
              </a:spcBef>
            </a:pPr>
            <a:r>
              <a:rPr lang="en-US" altLang="en-US" dirty="0"/>
              <a:t>Medulla</a:t>
            </a:r>
          </a:p>
          <a:p>
            <a:pPr lvl="1">
              <a:spcBef>
                <a:spcPts val="763"/>
              </a:spcBef>
            </a:pPr>
            <a:r>
              <a:rPr lang="en-US" altLang="en-US" dirty="0">
                <a:ea typeface="ヒラギノ角ゴ Pro W3" panose="020B0300000000000000" pitchFamily="34" charset="-128"/>
              </a:rPr>
              <a:t>The inferior portion of the midbrain that is continuous inferiorly with the spinal cord</a:t>
            </a:r>
          </a:p>
          <a:p>
            <a:pPr lvl="1">
              <a:spcBef>
                <a:spcPts val="763"/>
              </a:spcBef>
            </a:pPr>
            <a:r>
              <a:rPr lang="en-US" altLang="en-US" dirty="0">
                <a:ea typeface="ヒラギノ角ゴ Pro W3" panose="020B0300000000000000" pitchFamily="34" charset="-128"/>
              </a:rPr>
              <a:t>Serves as a conduction pathway for both ascending and descending nerve tracts</a:t>
            </a:r>
            <a:endParaRPr lang="en-US" altLang="en-US" dirty="0"/>
          </a:p>
          <a:p>
            <a:pPr>
              <a:spcBef>
                <a:spcPts val="763"/>
              </a:spcBef>
            </a:pPr>
            <a:r>
              <a:rPr lang="en-US" altLang="en-US" dirty="0"/>
              <a:t>The pons and medullary respiratory center are responsible for all respiratory movements.</a:t>
            </a:r>
          </a:p>
          <a:p>
            <a:pPr lvl="2">
              <a:spcBef>
                <a:spcPts val="763"/>
              </a:spcBef>
            </a:pPr>
            <a:endParaRPr lang="en-US" altLang="en-US" sz="3000" dirty="0"/>
          </a:p>
          <a:p>
            <a:endParaRPr lang="en-US" altLang="en-US" dirty="0"/>
          </a:p>
        </p:txBody>
      </p:sp>
      <p:pic>
        <p:nvPicPr>
          <p:cNvPr id="4" name="Picture 2" descr="11.4A: Functions of the Brain Stem - Medicine LibreTexts">
            <a:extLst>
              <a:ext uri="{FF2B5EF4-FFF2-40B4-BE49-F238E27FC236}">
                <a16:creationId xmlns:a16="http://schemas.microsoft.com/office/drawing/2014/main" id="{4DC53693-954C-D343-BFF6-A61BF4970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1667" y="2054183"/>
            <a:ext cx="3543652" cy="3543652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E1E7A970-D02D-434B-8BEC-29F3AA32A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63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06ABAF8-A5F0-4E99-AB6D-67BFBB982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Title 5">
            <a:extLst>
              <a:ext uri="{FF2B5EF4-FFF2-40B4-BE49-F238E27FC236}">
                <a16:creationId xmlns:a16="http://schemas.microsoft.com/office/drawing/2014/main" id="{6E513AA3-B0A8-C140-9ED5-0B36FAE8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4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The Brainstem</a:t>
            </a:r>
          </a:p>
        </p:txBody>
      </p:sp>
      <p:sp>
        <p:nvSpPr>
          <p:cNvPr id="73" name="Rounded Rectangle 7">
            <a:extLst>
              <a:ext uri="{FF2B5EF4-FFF2-40B4-BE49-F238E27FC236}">
                <a16:creationId xmlns:a16="http://schemas.microsoft.com/office/drawing/2014/main" id="{5F7833E7-6A14-4F78-A2DD-5640A4F6C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6884079" cy="5597200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2" descr="42303_CH08_FIG11.jpg">
            <a:extLst>
              <a:ext uri="{FF2B5EF4-FFF2-40B4-BE49-F238E27FC236}">
                <a16:creationId xmlns:a16="http://schemas.microsoft.com/office/drawing/2014/main" id="{3C2AA226-0C80-794B-9922-C0549CA20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283" y="1115604"/>
            <a:ext cx="5888092" cy="460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D7468EC4-7856-F347-BDC7-1A9BB27AE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54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62CD184-DDEC-EA46-B93E-1F6A8EEF3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/>
              <a:t>The Cerebellum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05D24C5-E500-204C-81C0-C5AAA7439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3192" y="2666999"/>
            <a:ext cx="6573684" cy="3216276"/>
          </a:xfrm>
        </p:spPr>
        <p:txBody>
          <a:bodyPr anchor="t">
            <a:normAutofit/>
          </a:bodyPr>
          <a:lstStyle/>
          <a:p>
            <a:pPr>
              <a:spcBef>
                <a:spcPts val="763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Communicates with the other regions of the CNS through the cerebellar peduncles</a:t>
            </a:r>
            <a:endParaRPr lang="en-US" altLang="en-US" dirty="0">
              <a:cs typeface="Courier New" panose="02070309020205020404" pitchFamily="49" charset="0"/>
            </a:endParaRPr>
          </a:p>
          <a:p>
            <a:pPr lvl="1">
              <a:spcBef>
                <a:spcPts val="763"/>
              </a:spcBef>
            </a:pPr>
            <a:r>
              <a:rPr lang="en-US" altLang="en-US" dirty="0">
                <a:ea typeface="ヒラギノ角ゴ Pro W3" panose="020B0300000000000000" pitchFamily="34" charset="-128"/>
              </a:rPr>
              <a:t>Cerebellar peduncles </a:t>
            </a:r>
          </a:p>
          <a:p>
            <a:pPr lvl="2">
              <a:spcBef>
                <a:spcPts val="763"/>
              </a:spcBef>
            </a:pPr>
            <a:r>
              <a:rPr lang="en-US" altLang="en-US" dirty="0">
                <a:ea typeface="ヒラギノ角ゴ Pro W3" panose="020B0300000000000000" pitchFamily="34" charset="-128"/>
              </a:rPr>
              <a:t>A set of three bands of nerve fibers</a:t>
            </a:r>
          </a:p>
          <a:p>
            <a:pPr>
              <a:spcBef>
                <a:spcPts val="763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Essential in coordinating muscle movements of the body</a:t>
            </a:r>
            <a:endParaRPr lang="en-US" altLang="en-US" dirty="0">
              <a:cs typeface="Courier New" panose="02070309020205020404" pitchFamily="49" charset="0"/>
            </a:endParaRPr>
          </a:p>
          <a:p>
            <a:pPr>
              <a:spcBef>
                <a:spcPts val="763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Necessary for proper balance and movement</a:t>
            </a:r>
            <a:r>
              <a:rPr lang="en-US" altLang="en-US" dirty="0"/>
              <a:t> </a:t>
            </a:r>
          </a:p>
        </p:txBody>
      </p:sp>
      <p:pic>
        <p:nvPicPr>
          <p:cNvPr id="40962" name="Picture 2" descr="Cerebellum | Anatomy, Functions, Pathways | Geeky Medics">
            <a:extLst>
              <a:ext uri="{FF2B5EF4-FFF2-40B4-BE49-F238E27FC236}">
                <a16:creationId xmlns:a16="http://schemas.microsoft.com/office/drawing/2014/main" id="{05ED428F-6CE7-9A43-98A8-C15A4664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839" y="2150508"/>
            <a:ext cx="3976788" cy="3216276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F8EE5F0B-0983-BC45-A553-67532F780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75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0C28A4F-432D-3C46-8027-9A8C0DBB0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The Meninges  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FC0797C-0671-B94D-9F07-8951416CB34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altLang="en-US"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A set of three tough membranes that enclose the entire CNS</a:t>
            </a:r>
          </a:p>
        </p:txBody>
      </p:sp>
      <p:pic>
        <p:nvPicPr>
          <p:cNvPr id="39940" name="Picture 2" descr="42303_CH08_FIG12.jpg">
            <a:extLst>
              <a:ext uri="{FF2B5EF4-FFF2-40B4-BE49-F238E27FC236}">
                <a16:creationId xmlns:a16="http://schemas.microsoft.com/office/drawing/2014/main" id="{2B800F34-3BC5-EA46-B93E-DFCC37284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6221" y="640080"/>
            <a:ext cx="5954935" cy="3602736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50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6A3D6613-CCF1-8C4E-9573-B8DE9FEF8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610" y="0"/>
            <a:ext cx="9905998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Meninges </a:t>
            </a:r>
            <a:r>
              <a:rPr lang="en-US" altLang="en-US" sz="1800" dirty="0"/>
              <a:t> </a:t>
            </a:r>
          </a:p>
        </p:txBody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0174C273-BA8B-EE4B-92A3-19B2BEA15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3393" y="1562100"/>
            <a:ext cx="10534338" cy="482371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Dura mater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Outer and toughest membrane that </a:t>
            </a:r>
            <a:r>
              <a:rPr lang="en-US" dirty="0">
                <a:effectLst/>
              </a:rPr>
              <a:t>carrying blood from the brain toward the heart</a:t>
            </a:r>
            <a:endParaRPr lang="en-US" altLang="en-US" dirty="0">
              <a:ea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Arachnoid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Second layer with many blood vessels that make it appear like a spider web</a:t>
            </a:r>
          </a:p>
          <a:p>
            <a:pPr lvl="1"/>
            <a:r>
              <a:rPr lang="en-US" dirty="0">
                <a:effectLst/>
              </a:rPr>
              <a:t>helps protect the brain and spinal cord from sudden impact.</a:t>
            </a:r>
            <a:endParaRPr lang="en-US" altLang="en-US" dirty="0">
              <a:ea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Pia mater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Inner layer resting directly on the brain </a:t>
            </a:r>
          </a:p>
          <a:p>
            <a:pPr lvl="1"/>
            <a:r>
              <a:rPr lang="en-US" dirty="0">
                <a:effectLst/>
              </a:rPr>
              <a:t>protect the CNS by containing the cerebrospinal fluid</a:t>
            </a:r>
            <a:endParaRPr lang="en-US" altLang="en-US" dirty="0"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Cerebrospinal fluid (CSF) 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Fluid in which the meninges float; it is manufactured in the ventricles of the brain and flows in the subarachnoid space. </a:t>
            </a:r>
            <a:r>
              <a:rPr lang="en-US" dirty="0">
                <a:effectLst/>
              </a:rPr>
              <a:t> </a:t>
            </a:r>
            <a:r>
              <a:rPr lang="en-US" b="1" dirty="0">
                <a:effectLst/>
              </a:rPr>
              <a:t>protection, nourishment, and waste removal</a:t>
            </a:r>
            <a:endParaRPr lang="en-US" altLang="en-US" b="1" dirty="0"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Subarachnoid space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Located between the pia mater and the arachnoid mater</a:t>
            </a:r>
          </a:p>
          <a:p>
            <a:pPr lvl="1" eaLnBrk="1" hangingPunct="1"/>
            <a:endParaRPr lang="en-US" altLang="en-US" dirty="0">
              <a:ea typeface="ヒラギノ角ゴ Pro W3" panose="020B0300000000000000" pitchFamily="34" charset="-128"/>
            </a:endParaRPr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576A34FD-5DB7-1E4B-9B3B-7D28B8CFB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555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>
            <a:extLst>
              <a:ext uri="{FF2B5EF4-FFF2-40B4-BE49-F238E27FC236}">
                <a16:creationId xmlns:a16="http://schemas.microsoft.com/office/drawing/2014/main" id="{E86A594C-4A06-6846-BF4A-9A77497D7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157" y="-72635"/>
            <a:ext cx="6573685" cy="1905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/>
              <a:t>The Meninges  </a:t>
            </a:r>
          </a:p>
        </p:txBody>
      </p:sp>
      <p:sp>
        <p:nvSpPr>
          <p:cNvPr id="43011" name="Rectangle 1027">
            <a:extLst>
              <a:ext uri="{FF2B5EF4-FFF2-40B4-BE49-F238E27FC236}">
                <a16:creationId xmlns:a16="http://schemas.microsoft.com/office/drawing/2014/main" id="{5969DD08-5A01-3C41-9DE8-BF485F433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3191" y="1953490"/>
            <a:ext cx="6907535" cy="4502727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Choroid plexus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Specialized cells within hollow areas in the ventricles of the brain that </a:t>
            </a:r>
            <a:r>
              <a:rPr lang="en-US" altLang="en-US" b="1" dirty="0">
                <a:ea typeface="ヒラギノ角ゴ Pro W3" panose="020B0300000000000000" pitchFamily="34" charset="-128"/>
              </a:rPr>
              <a:t>produce CSF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Ventricles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Specialized hollow areas in the brain</a:t>
            </a:r>
          </a:p>
          <a:p>
            <a:pPr lvl="1"/>
            <a:r>
              <a:rPr lang="en-US" dirty="0">
                <a:effectLst/>
              </a:rPr>
              <a:t>The </a:t>
            </a:r>
            <a:r>
              <a:rPr lang="en-US" b="1" dirty="0">
                <a:effectLst/>
              </a:rPr>
              <a:t>ventricles of the brain</a:t>
            </a:r>
            <a:r>
              <a:rPr lang="en-US" dirty="0">
                <a:effectLst/>
              </a:rPr>
              <a:t> are a communicating network of cavities filled with cerebrospinal fluid (CSF) and located within the </a:t>
            </a:r>
            <a:r>
              <a:rPr lang="en-US" b="1" dirty="0">
                <a:effectLst/>
              </a:rPr>
              <a:t>brain</a:t>
            </a:r>
            <a:r>
              <a:rPr lang="en-US" dirty="0">
                <a:effectLst/>
              </a:rPr>
              <a:t> parenchyma</a:t>
            </a:r>
            <a:endParaRPr lang="en-US" altLang="en-US" dirty="0">
              <a:ea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Meninges and CSF form a fluid-filled sac that cushions and protects the brain and spinal cord.</a:t>
            </a:r>
          </a:p>
        </p:txBody>
      </p:sp>
      <p:pic>
        <p:nvPicPr>
          <p:cNvPr id="47106" name="Picture 2" descr="The Choroid Plexus and Cerebrospinal Fluid: Emerging Roles in Development,  Disease, and Therapy | Journal of Neuroscience">
            <a:extLst>
              <a:ext uri="{FF2B5EF4-FFF2-40B4-BE49-F238E27FC236}">
                <a16:creationId xmlns:a16="http://schemas.microsoft.com/office/drawing/2014/main" id="{9D92D976-8673-D744-AADB-50CB4CCF4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239" y="2441965"/>
            <a:ext cx="3976788" cy="2873229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FC5AA083-FAFF-354F-ABE6-5579B3C94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76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4259B76A-C184-3440-BD08-55A592375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5485" y="304800"/>
            <a:ext cx="2931823" cy="19050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Spinal Cord</a:t>
            </a:r>
            <a:endParaRPr lang="en-US" altLang="en-US" sz="1800" dirty="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46B5F7B-FAE6-B249-9560-C21E4EAB40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07473" y="1725182"/>
            <a:ext cx="3810000" cy="42672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Located at the base of the brain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Composed of bundles of nerve fibers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Primary function of the spinal cord is to transmit messages between the brain and the body.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Spinal nerves arise from each of its 31 segments.</a:t>
            </a:r>
            <a:endParaRPr lang="en-US" altLang="en-US" sz="16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Courier New" panose="02070309020205020404" pitchFamily="49" charset="0"/>
            </a:endParaRPr>
          </a:p>
        </p:txBody>
      </p:sp>
      <p:pic>
        <p:nvPicPr>
          <p:cNvPr id="44036" name="Picture 2" descr="42303_CH08_FIG14.jpg">
            <a:extLst>
              <a:ext uri="{FF2B5EF4-FFF2-40B4-BE49-F238E27FC236}">
                <a16:creationId xmlns:a16="http://schemas.microsoft.com/office/drawing/2014/main" id="{F39E9D28-1E02-BB48-8BBC-3B0543481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2" y="304800"/>
            <a:ext cx="5257800" cy="615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455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D07922CB-9841-7D4D-8DB5-26C8551B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Spinal Cord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1504CA68-2DC2-A04F-A0DF-DE16BCCB2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81200"/>
            <a:ext cx="7772400" cy="3886200"/>
          </a:xfrm>
        </p:spPr>
        <p:txBody>
          <a:bodyPr/>
          <a:lstStyle/>
          <a:p>
            <a:r>
              <a:rPr lang="en-US" altLang="en-US"/>
              <a:t>Cervical enlargement</a:t>
            </a:r>
          </a:p>
          <a:p>
            <a:pPr lvl="1"/>
            <a:r>
              <a:rPr lang="en-US" altLang="en-US"/>
              <a:t>Supplies nerves to the upper limbs</a:t>
            </a:r>
          </a:p>
          <a:p>
            <a:r>
              <a:rPr lang="en-US" altLang="en-US"/>
              <a:t>Lumbar enlargement </a:t>
            </a:r>
          </a:p>
          <a:p>
            <a:pPr lvl="1"/>
            <a:r>
              <a:rPr lang="en-US" altLang="en-US"/>
              <a:t>Supplies nerves to the lower limbs</a:t>
            </a:r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EB409E02-B5F7-8149-8A35-E2AFB1948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264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9EE446B4-B733-BC47-951E-E8B85879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800"/>
              <a:t>Spinal Cord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6E0F6DEE-8473-9848-B4C9-AB68BC44E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192" y="2666999"/>
            <a:ext cx="3643674" cy="32162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/>
              <a:t>Divided into right and left halves by a deep anterior median fissure and a shallow posterior median fissure</a:t>
            </a:r>
          </a:p>
        </p:txBody>
      </p:sp>
      <p:pic>
        <p:nvPicPr>
          <p:cNvPr id="47108" name="Picture 2" descr="42303_CH08_FIG15.jpg">
            <a:extLst>
              <a:ext uri="{FF2B5EF4-FFF2-40B4-BE49-F238E27FC236}">
                <a16:creationId xmlns:a16="http://schemas.microsoft.com/office/drawing/2014/main" id="{06E4D067-9A4B-554A-B0D2-3B6181BE0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0994" y="1427426"/>
            <a:ext cx="6916633" cy="368310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08379DC0-4BA8-0D40-A6A3-E049A4353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94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E502F976-31A2-E34E-B393-89D09C4C1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7765" y="135552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Learning Objectives  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71045" name="Rectangle 5">
            <a:extLst>
              <a:ext uri="{FF2B5EF4-FFF2-40B4-BE49-F238E27FC236}">
                <a16:creationId xmlns:a16="http://schemas.microsoft.com/office/drawing/2014/main" id="{FCA3E2A4-4E6D-5D49-8FEB-35E870819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2595152"/>
            <a:ext cx="8610600" cy="492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768"/>
              </a:spcBef>
              <a:buFontTx/>
              <a:buAutoNum type="arabicPeriod" startAt="8"/>
              <a:defRPr/>
            </a:pPr>
            <a:r>
              <a:rPr lang="en-US" sz="2000" dirty="0">
                <a:ea typeface="ＭＳ Ｐゴシック" charset="0"/>
              </a:rPr>
              <a:t>Name the meninges and point out their locations on a diagram.</a:t>
            </a:r>
          </a:p>
          <a:p>
            <a:pPr marL="514350" indent="-514350">
              <a:spcBef>
                <a:spcPts val="768"/>
              </a:spcBef>
              <a:buFontTx/>
              <a:buAutoNum type="arabicPeriod" startAt="8"/>
              <a:defRPr/>
            </a:pPr>
            <a:r>
              <a:rPr lang="en-US" sz="2000" dirty="0">
                <a:ea typeface="ＭＳ Ｐゴシック" charset="0"/>
              </a:rPr>
              <a:t>State the functions of cerebrospinal fluid.</a:t>
            </a:r>
          </a:p>
          <a:p>
            <a:pPr marL="514350" indent="-603504">
              <a:spcBef>
                <a:spcPts val="768"/>
              </a:spcBef>
              <a:buFontTx/>
              <a:buAutoNum type="arabicPeriod" startAt="8"/>
              <a:defRPr/>
            </a:pPr>
            <a:r>
              <a:rPr lang="en-US" sz="2000" dirty="0">
                <a:ea typeface="ＭＳ Ｐゴシック" charset="0"/>
              </a:rPr>
              <a:t>Name the cranial nerves.</a:t>
            </a:r>
          </a:p>
          <a:p>
            <a:pPr marL="514350" indent="-603504">
              <a:spcBef>
                <a:spcPts val="768"/>
              </a:spcBef>
              <a:buFontTx/>
              <a:buAutoNum type="arabicPeriod" startAt="8"/>
              <a:defRPr/>
            </a:pPr>
            <a:r>
              <a:rPr lang="en-US" sz="2000" dirty="0">
                <a:ea typeface="ＭＳ Ｐゴシック" charset="0"/>
              </a:rPr>
              <a:t>Distinguish between the sympathetic and parasympathetic divisions of the autonomic nervous system. </a:t>
            </a:r>
          </a:p>
          <a:p>
            <a:pPr marL="514350" indent="-603504">
              <a:spcBef>
                <a:spcPts val="768"/>
              </a:spcBef>
              <a:buFontTx/>
              <a:buAutoNum type="arabicPeriod" startAt="8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the functions of the parts of the brain and locate each part on a diagram.</a:t>
            </a:r>
          </a:p>
          <a:p>
            <a:pPr marL="514350" indent="-603504">
              <a:spcBef>
                <a:spcPts val="768"/>
              </a:spcBef>
              <a:buFontTx/>
              <a:buAutoNum type="arabicPeriod" startAt="8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importance of stretch reflexes, flexor reflexes, and a reflex arc.</a:t>
            </a:r>
          </a:p>
          <a:p>
            <a:pPr>
              <a:spcBef>
                <a:spcPts val="768"/>
              </a:spcBef>
              <a:defRPr/>
            </a:pPr>
            <a:endParaRPr lang="en-US" sz="2000" dirty="0">
              <a:ea typeface="ＭＳ Ｐゴシック" charset="0"/>
            </a:endParaRPr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6727A057-57F3-6F41-A4B2-2A883202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905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4049FEAF-F0B5-AE4E-A346-EAFCF283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>
            <a:normAutofit/>
          </a:bodyPr>
          <a:lstStyle/>
          <a:p>
            <a:r>
              <a:rPr lang="en-US" altLang="en-US"/>
              <a:t>Spinal Cord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4B079F91-5B31-544E-9DC4-38B04A24E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6573684" cy="32162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Extends to the level of the second lumbar vertebra, where it gives rise to the cauda equina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Cauda equina</a:t>
            </a:r>
          </a:p>
          <a:p>
            <a:pPr lvl="2" eaLnBrk="1" hangingPunct="1"/>
            <a:r>
              <a:rPr lang="en-US" altLang="en-US" dirty="0">
                <a:ea typeface="ヒラギノ角ゴ Pro W3" panose="020B0300000000000000" pitchFamily="34" charset="-128"/>
              </a:rPr>
              <a:t>Numerous individual nerve roots that extend from the spinal cord at the level of the second lumbar vertebra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Vertebral canal 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Bony canal formed by vertebrae that houses and </a:t>
            </a:r>
            <a:r>
              <a:rPr lang="en-US" altLang="en-US" b="1" dirty="0">
                <a:ea typeface="ヒラギノ角ゴ Pro W3" panose="020B0300000000000000" pitchFamily="34" charset="-128"/>
              </a:rPr>
              <a:t>protects</a:t>
            </a:r>
            <a:r>
              <a:rPr lang="en-US" altLang="en-US" dirty="0">
                <a:ea typeface="ヒラギノ角ゴ Pro W3" panose="020B0300000000000000" pitchFamily="34" charset="-128"/>
              </a:rPr>
              <a:t> the spinal cord</a:t>
            </a:r>
          </a:p>
          <a:p>
            <a:endParaRPr lang="en-US" altLang="en-US" dirty="0"/>
          </a:p>
        </p:txBody>
      </p:sp>
      <p:pic>
        <p:nvPicPr>
          <p:cNvPr id="52226" name="Picture 2" descr="Cauda Equina Syndrome">
            <a:extLst>
              <a:ext uri="{FF2B5EF4-FFF2-40B4-BE49-F238E27FC236}">
                <a16:creationId xmlns:a16="http://schemas.microsoft.com/office/drawing/2014/main" id="{AC753C99-E8EF-AF4B-B338-29670189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839" y="1732945"/>
            <a:ext cx="3976788" cy="3072068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3FCEB727-B9D4-5146-83FB-93EB80D8B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57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5D44A26E-F04B-4448-AF44-8F83E69DF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8458200" cy="41910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Tracts 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Pathways within the spinal cord that contain nerve fibers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Ascending tracts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Carry sensory information for the periphery back to the brain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Descending tracts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Carry motor impulses from the brain to the fibers of the peripheral nervous system</a:t>
            </a:r>
          </a:p>
        </p:txBody>
      </p:sp>
      <p:sp>
        <p:nvSpPr>
          <p:cNvPr id="49155" name="Title 1">
            <a:extLst>
              <a:ext uri="{FF2B5EF4-FFF2-40B4-BE49-F238E27FC236}">
                <a16:creationId xmlns:a16="http://schemas.microsoft.com/office/drawing/2014/main" id="{8A6AFCD0-4725-1149-8D0F-A00EAAA9B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04800"/>
            <a:ext cx="7772400" cy="990600"/>
          </a:xfrm>
        </p:spPr>
        <p:txBody>
          <a:bodyPr/>
          <a:lstStyle/>
          <a:p>
            <a:r>
              <a:rPr lang="en-US" altLang="en-US"/>
              <a:t>Spinal Cord</a:t>
            </a:r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1FA68115-BD2A-F843-822D-9B8812505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41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C1FD2C1-6DEF-E541-9C53-49F27DF28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Peripheral Nervous System</a:t>
            </a:r>
            <a:endParaRPr lang="en-US" altLang="en-US" sz="180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FB43CAA-DE6E-C64A-B6B9-2E56D05A0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2727" y="1752600"/>
            <a:ext cx="8001000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Consists of 31 pairs of nerves</a:t>
            </a:r>
          </a:p>
          <a:p>
            <a:pPr eaLnBrk="1" hangingPunct="1"/>
            <a:r>
              <a:rPr lang="en-US" altLang="en-US" dirty="0"/>
              <a:t>Ganglia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Collections of nerve cell bodies located outside the CNS</a:t>
            </a:r>
            <a:endParaRPr lang="en-US" altLang="en-US" dirty="0"/>
          </a:p>
          <a:p>
            <a:pPr eaLnBrk="1" hangingPunct="1"/>
            <a:r>
              <a:rPr lang="en-US" altLang="en-US" dirty="0"/>
              <a:t>Spinal nerves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Arise from numerous rootlets along the dorsal and ventral surfaces of the spinal cord</a:t>
            </a:r>
            <a:endParaRPr lang="en-US" altLang="en-US" dirty="0"/>
          </a:p>
        </p:txBody>
      </p:sp>
      <p:sp>
        <p:nvSpPr>
          <p:cNvPr id="2" name="AutoShape 2" descr="Dorsal root of spinal nerve - Wikipedia">
            <a:extLst>
              <a:ext uri="{FF2B5EF4-FFF2-40B4-BE49-F238E27FC236}">
                <a16:creationId xmlns:a16="http://schemas.microsoft.com/office/drawing/2014/main" id="{8DCEB135-4779-AB47-B39B-3C6FE6DBD7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A"/>
          </a:p>
        </p:txBody>
      </p:sp>
      <p:pic>
        <p:nvPicPr>
          <p:cNvPr id="6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40EF299F-615E-6E44-A93F-27E64BA92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26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A251DA0E-C437-4746-9488-F827FD457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Peripheral Nervous System</a:t>
            </a:r>
          </a:p>
        </p:txBody>
      </p:sp>
      <p:sp>
        <p:nvSpPr>
          <p:cNvPr id="56322" name="Rectangle 1027">
            <a:extLst>
              <a:ext uri="{FF2B5EF4-FFF2-40B4-BE49-F238E27FC236}">
                <a16:creationId xmlns:a16="http://schemas.microsoft.com/office/drawing/2014/main" id="{FE7D6D9A-2F62-284C-B057-C17CB6452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3192" y="2666999"/>
            <a:ext cx="6573684" cy="32162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dirty="0"/>
              <a:t>Eight pairs of spinal nerves in the cervical region</a:t>
            </a:r>
          </a:p>
          <a:p>
            <a:pPr lvl="1" eaLnBrk="1" hangingPunct="1"/>
            <a:r>
              <a:rPr lang="en-US" altLang="en-US" dirty="0"/>
              <a:t>Twelve in the thoracic region</a:t>
            </a:r>
          </a:p>
          <a:p>
            <a:pPr lvl="1" eaLnBrk="1" hangingPunct="1"/>
            <a:r>
              <a:rPr lang="en-US" altLang="en-US" dirty="0"/>
              <a:t>Five in the lumbar region</a:t>
            </a:r>
          </a:p>
          <a:p>
            <a:pPr lvl="1" eaLnBrk="1" hangingPunct="1"/>
            <a:r>
              <a:rPr lang="en-US" altLang="en-US" dirty="0"/>
              <a:t>Five in the sacral region</a:t>
            </a:r>
          </a:p>
          <a:p>
            <a:pPr lvl="1" eaLnBrk="1" hangingPunct="1"/>
            <a:r>
              <a:rPr lang="en-US" altLang="en-US" dirty="0"/>
              <a:t>One in the coccygeal region</a:t>
            </a:r>
          </a:p>
          <a:p>
            <a:pPr eaLnBrk="1" hangingPunct="1"/>
            <a:r>
              <a:rPr lang="en-US" altLang="en-US" dirty="0"/>
              <a:t>Numbered based on the vertebral level at which it exits the spinal canal (C1, T12)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58370" name="Picture 2" descr="Anatomical regions of a spine: cervical region (C1-C7 vertebrae),... |  Download Scientific Diagram">
            <a:extLst>
              <a:ext uri="{FF2B5EF4-FFF2-40B4-BE49-F238E27FC236}">
                <a16:creationId xmlns:a16="http://schemas.microsoft.com/office/drawing/2014/main" id="{80BCD866-E191-1D48-A7A1-62920677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6411" y="645106"/>
            <a:ext cx="3385643" cy="524774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79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0517DEB-3675-754B-B625-E2D3DFABA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7772400" cy="12954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Nerves of the Peripheral</a:t>
            </a:r>
            <a:br>
              <a:rPr lang="en-US" altLang="en-US" dirty="0"/>
            </a:br>
            <a:r>
              <a:rPr lang="en-US" altLang="en-US" dirty="0"/>
              <a:t>Nervous System</a:t>
            </a:r>
            <a:endParaRPr lang="en-US" altLang="en-US" sz="1800" dirty="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1B62E44-CB0D-DB47-9856-DFE17AFAD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418" y="2057400"/>
            <a:ext cx="800100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Made up of two types of nerves: sensory and motor nerves</a:t>
            </a:r>
            <a:endParaRPr lang="en-US" altLang="en-US" dirty="0"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Sensory nerves (afferent nerves) 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Dermatome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Motor nerves (efferent nerves)</a:t>
            </a:r>
            <a:endParaRPr lang="en-US" altLang="en-US" dirty="0">
              <a:cs typeface="Courier New" panose="02070309020205020404" pitchFamily="49" charset="0"/>
            </a:endParaRP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Neuromuscular junction</a:t>
            </a:r>
          </a:p>
        </p:txBody>
      </p:sp>
      <p:pic>
        <p:nvPicPr>
          <p:cNvPr id="6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592065DD-7077-D94C-8D1F-E1CCDE22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235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1B3FA09D-0D99-6B48-A23A-C90CD7D13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Plexus </a:t>
            </a:r>
            <a:r>
              <a:rPr lang="en-US" altLang="en-US"/>
              <a:t> </a:t>
            </a:r>
            <a:endParaRPr lang="en-US" altLang="en-US" dirty="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C207678-86F4-C147-BB97-A12463741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3192" y="2092036"/>
            <a:ext cx="6573684" cy="3791239"/>
          </a:xfrm>
        </p:spPr>
        <p:txBody>
          <a:bodyPr anchor="t">
            <a:normAutofit lnSpcReduction="10000"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An organized intermingling formed by several nerves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The plexuses are: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Cervical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Brachial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Lumbar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Sacral</a:t>
            </a:r>
          </a:p>
          <a:p>
            <a:r>
              <a:rPr lang="en-US" altLang="en-US" dirty="0">
                <a:ea typeface="ヒラギノ角ゴ Pro W3" panose="020B0300000000000000" pitchFamily="34" charset="-128"/>
              </a:rPr>
              <a:t>Give rise to the peripheral nerves, which branch and eventually supply motor function and sensation to many areas of the body </a:t>
            </a:r>
          </a:p>
          <a:p>
            <a:endParaRPr lang="en-US" altLang="en-US" dirty="0">
              <a:ea typeface="ヒラギノ角ゴ Pro W3" panose="020B0300000000000000" pitchFamily="34" charset="-128"/>
            </a:endParaRPr>
          </a:p>
          <a:p>
            <a:pPr eaLnBrk="1" hangingPunct="1"/>
            <a:endParaRPr lang="en-US" altLang="en-US" dirty="0">
              <a:cs typeface="Courier New" panose="02070309020205020404" pitchFamily="49" charset="0"/>
            </a:endParaRPr>
          </a:p>
        </p:txBody>
      </p:sp>
      <p:pic>
        <p:nvPicPr>
          <p:cNvPr id="62468" name="Picture 4" descr="Plexus Disorders - Brain, Spinal Cord, and Nerve Disorders - MSD Manual  Consumer Version">
            <a:extLst>
              <a:ext uri="{FF2B5EF4-FFF2-40B4-BE49-F238E27FC236}">
                <a16:creationId xmlns:a16="http://schemas.microsoft.com/office/drawing/2014/main" id="{C63314DA-D4E1-2D45-B26D-241682987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057" y="645106"/>
            <a:ext cx="3016352" cy="524774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85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8935F40-954A-3C43-B158-5004A72B9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190501"/>
            <a:ext cx="9905998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Cervical Plexus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241B5CD-F25F-7745-8EC7-3F8BECE5C7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34291" y="2286000"/>
            <a:ext cx="4191000" cy="33147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Innervates the neck and posterior portion of the head</a:t>
            </a:r>
            <a:endParaRPr lang="en-US" altLang="en-US" dirty="0"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Consists of spinal nerves C1 to C4 </a:t>
            </a:r>
            <a:endParaRPr lang="en-US" altLang="en-US" dirty="0"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Conduct motor impulses to the diaphragm</a:t>
            </a:r>
            <a:endParaRPr lang="en-US" altLang="en-US" dirty="0">
              <a:cs typeface="Courier New" panose="02070309020205020404" pitchFamily="49" charset="0"/>
            </a:endParaRPr>
          </a:p>
        </p:txBody>
      </p:sp>
      <p:pic>
        <p:nvPicPr>
          <p:cNvPr id="60420" name="Picture 1" descr="42303_CH08_FIG18.jpg">
            <a:extLst>
              <a:ext uri="{FF2B5EF4-FFF2-40B4-BE49-F238E27FC236}">
                <a16:creationId xmlns:a16="http://schemas.microsoft.com/office/drawing/2014/main" id="{832C5EDB-55A3-8B4C-A3EC-DD23C8F11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95501"/>
            <a:ext cx="4198938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20DEC8FC-9E8E-5645-966A-39605BADB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290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>
            <a:extLst>
              <a:ext uri="{FF2B5EF4-FFF2-40B4-BE49-F238E27FC236}">
                <a16:creationId xmlns:a16="http://schemas.microsoft.com/office/drawing/2014/main" id="{FB2D45D3-8F89-2445-8D0A-84162EC42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Brachial Plexus</a:t>
            </a:r>
            <a:endParaRPr lang="en-US" altLang="en-US" sz="1800"/>
          </a:p>
        </p:txBody>
      </p:sp>
      <p:sp>
        <p:nvSpPr>
          <p:cNvPr id="60420" name="Rectangle 1027">
            <a:extLst>
              <a:ext uri="{FF2B5EF4-FFF2-40B4-BE49-F238E27FC236}">
                <a16:creationId xmlns:a16="http://schemas.microsoft.com/office/drawing/2014/main" id="{1DF03BAB-3FFD-DB47-B820-37D4F01716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17418" y="1918855"/>
            <a:ext cx="80010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Consists of spinal nerves C5 to T1</a:t>
            </a:r>
            <a:endParaRPr lang="en-US" dirty="0">
              <a:ea typeface="ＭＳ Ｐゴシック" charset="0"/>
              <a:cs typeface="Courier New" charset="0"/>
            </a:endParaRP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Major nerves emanating from the brachial plexus are: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Times New Roman" charset="0"/>
              </a:rPr>
              <a:t>Axillary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Times New Roman" charset="0"/>
              </a:rPr>
              <a:t>Radial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Times New Roman" charset="0"/>
              </a:rPr>
              <a:t>Median</a:t>
            </a:r>
            <a:endParaRPr lang="en-US" dirty="0">
              <a:latin typeface="+mj-lt"/>
              <a:ea typeface="ＭＳ Ｐゴシック" charset="0"/>
              <a:cs typeface="Courier New" charset="0"/>
            </a:endParaRP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Times New Roman" charset="0"/>
              </a:rPr>
              <a:t>Musculocutaneous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>
                <a:latin typeface="+mj-lt"/>
                <a:ea typeface="ＭＳ Ｐゴシック" charset="0"/>
                <a:cs typeface="Times New Roman" charset="0"/>
              </a:rPr>
              <a:t>Ulnar</a:t>
            </a:r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31D4832B-4BDF-3D44-927A-7045C7E66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46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B961693-A726-1A45-83D9-04F527FBD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Axillary, Radial and Median Nerves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DCE0BED-3861-1A47-9E3F-AF27B0A3A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673" y="1863437"/>
            <a:ext cx="8077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MS Mincho" panose="02020609040205080304" pitchFamily="49" charset="-128"/>
              </a:rPr>
              <a:t>Axillary nerve</a:t>
            </a:r>
            <a:endParaRPr lang="en-US" altLang="en-US" dirty="0"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MS Mincho" panose="02020609040205080304" pitchFamily="49" charset="-128"/>
              </a:rPr>
              <a:t>Supplies the deltoid and teres minor muscles, enabling arm abduction and lateral rotation</a:t>
            </a:r>
            <a:endParaRPr lang="en-US" altLang="en-US" dirty="0">
              <a:ea typeface="ヒラギノ角ゴ Pro W3" panose="020B0300000000000000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MS Mincho" panose="02020609040205080304" pitchFamily="49" charset="-128"/>
              </a:rPr>
              <a:t>Innervates a small patch of skin on the lateral border of the proximal arm</a:t>
            </a:r>
            <a:endParaRPr lang="en-US" altLang="en-US" dirty="0">
              <a:ea typeface="ヒラギノ角ゴ Pro W3" panose="020B0300000000000000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MS Mincho" panose="02020609040205080304" pitchFamily="49" charset="-128"/>
              </a:rPr>
              <a:t>Radial nerve</a:t>
            </a:r>
            <a:endParaRPr lang="en-US" altLang="en-US" dirty="0"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MS Mincho" panose="02020609040205080304" pitchFamily="49" charset="-128"/>
              </a:rPr>
              <a:t>Supplies the muscles that extend the elbow, supinate the forearm, and extend the wrist, fingers, and thumb muscles</a:t>
            </a:r>
          </a:p>
          <a:p>
            <a:r>
              <a:rPr lang="en-US" altLang="en-US" dirty="0">
                <a:ea typeface="MS Mincho" panose="02020609040205080304" pitchFamily="49" charset="-128"/>
              </a:rPr>
              <a:t>Median nerve</a:t>
            </a:r>
            <a:endParaRPr lang="en-US" altLang="en-US" dirty="0">
              <a:cs typeface="Courier New" panose="02070309020205020404" pitchFamily="49" charset="0"/>
            </a:endParaRPr>
          </a:p>
          <a:p>
            <a:pPr lvl="1"/>
            <a:r>
              <a:rPr lang="en-US" altLang="en-US" dirty="0">
                <a:ea typeface="MS Mincho" panose="02020609040205080304" pitchFamily="49" charset="-128"/>
              </a:rPr>
              <a:t>Supplies the pronator muscles of the forearm, as well as those that flex the wrist, the fingers, and the thumb</a:t>
            </a:r>
            <a:endParaRPr lang="en-US" altLang="en-US" dirty="0">
              <a:ea typeface="ヒラギノ角ゴ Pro W3" panose="020B0300000000000000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0743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6D317C9-5DB8-0942-9CF0-377462AAF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295400"/>
          </a:xfrm>
        </p:spPr>
        <p:txBody>
          <a:bodyPr/>
          <a:lstStyle/>
          <a:p>
            <a:pPr algn="ctr"/>
            <a:r>
              <a:rPr lang="en-US" altLang="en-US" dirty="0"/>
              <a:t>Musculocutaneous and ulnar Nerves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DF3E8940-E058-7245-A74A-DD322DA3C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054" y="1911928"/>
            <a:ext cx="9774382" cy="4038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Mincho" panose="02020609040205080304" pitchFamily="49" charset="-128"/>
              </a:rPr>
              <a:t>Musculocutaneous nerve</a:t>
            </a:r>
            <a:endParaRPr lang="en-US" altLang="en-US" dirty="0">
              <a:cs typeface="Courier New" panose="02070309020205020404" pitchFamily="49" charset="0"/>
            </a:endParaRPr>
          </a:p>
          <a:p>
            <a:pPr lvl="1" eaLnBrk="1" hangingPunct="1"/>
            <a:r>
              <a:rPr lang="en-US" altLang="en-US" dirty="0">
                <a:ea typeface="MS Mincho" panose="02020609040205080304" pitchFamily="49" charset="-128"/>
              </a:rPr>
              <a:t>Innervates muscles that flex the shoulder and elbow</a:t>
            </a:r>
            <a:endParaRPr lang="en-US" altLang="en-US" dirty="0">
              <a:ea typeface="ヒラギノ角ゴ Pro W3" panose="020B0300000000000000" pitchFamily="34" charset="-128"/>
            </a:endParaRPr>
          </a:p>
          <a:p>
            <a:pPr lvl="1" eaLnBrk="1" hangingPunct="1"/>
            <a:r>
              <a:rPr lang="en-US" altLang="en-US" dirty="0">
                <a:ea typeface="MS Mincho" panose="02020609040205080304" pitchFamily="49" charset="-128"/>
              </a:rPr>
              <a:t>Provides sensation to the lateral surface of the forearm</a:t>
            </a:r>
          </a:p>
          <a:p>
            <a:r>
              <a:rPr lang="en-US" altLang="en-US" dirty="0">
                <a:ea typeface="MS Mincho" panose="02020609040205080304" pitchFamily="49" charset="-128"/>
              </a:rPr>
              <a:t>Ulnar nerve </a:t>
            </a:r>
          </a:p>
          <a:p>
            <a:pPr lvl="1"/>
            <a:r>
              <a:rPr lang="en-US" altLang="en-US" dirty="0">
                <a:ea typeface="MS Mincho" panose="02020609040205080304" pitchFamily="49" charset="-128"/>
              </a:rPr>
              <a:t>Innervates muscles that flex the wrist and fingers and abduct and adduct the fingers and thumb</a:t>
            </a:r>
            <a:endParaRPr lang="en-US" altLang="en-US" dirty="0">
              <a:cs typeface="Courier New" panose="02070309020205020404" pitchFamily="49" charset="0"/>
            </a:endParaRPr>
          </a:p>
          <a:p>
            <a:pPr lvl="1"/>
            <a:r>
              <a:rPr lang="en-US" altLang="en-US" dirty="0">
                <a:ea typeface="MS Mincho" panose="02020609040205080304" pitchFamily="49" charset="-128"/>
              </a:rPr>
              <a:t>Provides sensation to the medial one third of the hand, the little finger, and the medial one half of the ring finger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353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F94B0E66-2D43-5E4F-BE2C-069C20A1E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724" y="1905000"/>
            <a:ext cx="7144063" cy="4267200"/>
          </a:xfrm>
        </p:spPr>
        <p:txBody>
          <a:bodyPr/>
          <a:lstStyle/>
          <a:p>
            <a:r>
              <a:rPr lang="en-US" altLang="en-US" dirty="0"/>
              <a:t>The nervous system is a complex array of structures that help the body function.</a:t>
            </a:r>
          </a:p>
          <a:p>
            <a:r>
              <a:rPr lang="en-US" altLang="en-US" dirty="0"/>
              <a:t>Two major structures:</a:t>
            </a:r>
          </a:p>
          <a:p>
            <a:pPr lvl="1"/>
            <a:r>
              <a:rPr lang="en-US" altLang="en-US" dirty="0"/>
              <a:t>The brain –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Command Center </a:t>
            </a:r>
          </a:p>
          <a:p>
            <a:pPr lvl="1"/>
            <a:r>
              <a:rPr lang="en-US" altLang="en-US" dirty="0"/>
              <a:t>The spinal cord -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athway for messages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dirty="0"/>
              <a:t>Is responsible for fundamental functions and higher level activity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A61368-721B-394E-AECB-A1D1E520755E}"/>
              </a:ext>
            </a:extLst>
          </p:cNvPr>
          <p:cNvSpPr txBox="1">
            <a:spLocks/>
          </p:cNvSpPr>
          <p:nvPr/>
        </p:nvSpPr>
        <p:spPr>
          <a:xfrm>
            <a:off x="2209800" y="914400"/>
            <a:ext cx="77724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/>
              <a:t>Introduction </a:t>
            </a:r>
            <a:r>
              <a:rPr lang="en-US" altLang="en-US" sz="1800" kern="0" dirty="0"/>
              <a:t> </a:t>
            </a:r>
            <a:endParaRPr lang="en-US" altLang="en-US" kern="0" dirty="0"/>
          </a:p>
        </p:txBody>
      </p:sp>
      <p:pic>
        <p:nvPicPr>
          <p:cNvPr id="9220" name="Picture 4" descr="Schematic Diagram Of The Nervous System, Comprising Of The Brain,.. Royalty  Free Cliparts, Vectors, And Stock Illustration. Image 81227581.">
            <a:extLst>
              <a:ext uri="{FF2B5EF4-FFF2-40B4-BE49-F238E27FC236}">
                <a16:creationId xmlns:a16="http://schemas.microsoft.com/office/drawing/2014/main" id="{DE2776FD-561C-F44E-AC2E-5402E6DA3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24" y="1229194"/>
            <a:ext cx="3104852" cy="52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8CCA1CCE-C43C-7745-B116-466A2315F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7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EB503FF-55B5-4845-8391-4B23D7390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Sensory Distribution</a:t>
            </a:r>
          </a:p>
        </p:txBody>
      </p:sp>
      <p:pic>
        <p:nvPicPr>
          <p:cNvPr id="65539" name="Picture 2" descr="42303_CH08_FIG19.jpg">
            <a:extLst>
              <a:ext uri="{FF2B5EF4-FFF2-40B4-BE49-F238E27FC236}">
                <a16:creationId xmlns:a16="http://schemas.microsoft.com/office/drawing/2014/main" id="{E8BCFB94-5E0D-E44C-AC82-33992625D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003" y="640080"/>
            <a:ext cx="5607371" cy="3602736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94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AF556EB-5B86-5E49-938A-6DD45936A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Lumbosacral Plexus</a:t>
            </a:r>
            <a:endParaRPr lang="en-US" altLang="en-US" sz="1800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7C9DD48-5577-4241-A6E3-2C6A2FCE8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7363" y="1981200"/>
            <a:ext cx="8382000" cy="42672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Lumbar plexus – spinal nerves L1 to L4</a:t>
            </a:r>
            <a:endParaRPr lang="en-US" altLang="en-US" dirty="0"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Sacral plexus – spinal nerves L4 to S4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Four major nerves exit the lumbosacral plexus and supply the lower extremity:  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Obturator – Adduction and sensation (upper part) of thigh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Femoral – Flex hip and extend the knee 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Tibial – flex knee and toes, planter flex ankle + sensation to the foot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Common peroneal – sensation of knee skin of toes </a:t>
            </a:r>
          </a:p>
        </p:txBody>
      </p:sp>
      <p:pic>
        <p:nvPicPr>
          <p:cNvPr id="74754" name="Picture 2" descr="Tech Tip: Sculling as Jumping — Craftsbury Outdoor Center">
            <a:extLst>
              <a:ext uri="{FF2B5EF4-FFF2-40B4-BE49-F238E27FC236}">
                <a16:creationId xmlns:a16="http://schemas.microsoft.com/office/drawing/2014/main" id="{DF5B4AE5-F153-1C43-B029-2AF6FE349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87" y="609600"/>
            <a:ext cx="2997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96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>
            <a:extLst>
              <a:ext uri="{FF2B5EF4-FFF2-40B4-BE49-F238E27FC236}">
                <a16:creationId xmlns:a16="http://schemas.microsoft.com/office/drawing/2014/main" id="{CA82E6F8-F606-5F42-A80D-CB1E7D5CD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Sciatic Nerve</a:t>
            </a:r>
            <a:endParaRPr lang="en-US" altLang="en-US" sz="1800" dirty="0"/>
          </a:p>
        </p:txBody>
      </p:sp>
      <p:sp>
        <p:nvSpPr>
          <p:cNvPr id="71683" name="Rectangle 1027">
            <a:extLst>
              <a:ext uri="{FF2B5EF4-FFF2-40B4-BE49-F238E27FC236}">
                <a16:creationId xmlns:a16="http://schemas.microsoft.com/office/drawing/2014/main" id="{7C2DF158-64CA-8945-B002-E74E40CAFC9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1413" y="1742282"/>
            <a:ext cx="4343400" cy="4038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Sciatic nerve</a:t>
            </a:r>
            <a:endParaRPr lang="en-US" altLang="en-US" dirty="0">
              <a:cs typeface="Courier New" panose="02070309020205020404" pitchFamily="49" charset="0"/>
            </a:endParaRP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Combination of the common peroneal and tibial nerves</a:t>
            </a:r>
          </a:p>
          <a:p>
            <a:pPr lvl="1" eaLnBrk="1" hangingPunct="1"/>
            <a:r>
              <a:rPr lang="en-US" altLang="en-US" dirty="0">
                <a:ea typeface="MS Mincho" panose="02020609040205080304" pitchFamily="49" charset="-128"/>
              </a:rPr>
              <a:t>Largest peripheral nerve in the body</a:t>
            </a:r>
          </a:p>
        </p:txBody>
      </p:sp>
      <p:pic>
        <p:nvPicPr>
          <p:cNvPr id="71684" name="Picture 1" descr="42303_CH08_FIG20.jpg">
            <a:extLst>
              <a:ext uri="{FF2B5EF4-FFF2-40B4-BE49-F238E27FC236}">
                <a16:creationId xmlns:a16="http://schemas.microsoft.com/office/drawing/2014/main" id="{3CC702A0-30FC-0044-9BC2-10562DE6F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036764"/>
            <a:ext cx="3552825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BDD1003A-E250-A440-AA7A-808CED0DB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5048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>
            <a:extLst>
              <a:ext uri="{FF2B5EF4-FFF2-40B4-BE49-F238E27FC236}">
                <a16:creationId xmlns:a16="http://schemas.microsoft.com/office/drawing/2014/main" id="{A2A344C0-BCC8-9141-ADE1-90BB89B47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Cranial Nerves</a:t>
            </a:r>
            <a:endParaRPr lang="en-US" altLang="en-US" sz="1800"/>
          </a:p>
        </p:txBody>
      </p:sp>
      <p:sp>
        <p:nvSpPr>
          <p:cNvPr id="73731" name="Rectangle 5">
            <a:extLst>
              <a:ext uri="{FF2B5EF4-FFF2-40B4-BE49-F238E27FC236}">
                <a16:creationId xmlns:a16="http://schemas.microsoft.com/office/drawing/2014/main" id="{50E90345-2F70-E543-B68A-431D19CA4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3564" y="2019300"/>
            <a:ext cx="4648200" cy="3886200"/>
          </a:xfrm>
        </p:spPr>
        <p:txBody>
          <a:bodyPr/>
          <a:lstStyle/>
          <a:p>
            <a:pPr eaLnBrk="1" hangingPunct="1"/>
            <a:r>
              <a:rPr lang="en-US" altLang="en-US" dirty="0"/>
              <a:t>There are 12 pairs of cranial nerves </a:t>
            </a:r>
          </a:p>
          <a:p>
            <a:pPr lvl="1" eaLnBrk="1" hangingPunct="1"/>
            <a:r>
              <a:rPr lang="en-US" altLang="en-US" dirty="0"/>
              <a:t>Arise from the base of the brain </a:t>
            </a:r>
          </a:p>
          <a:p>
            <a:pPr lvl="1" eaLnBrk="1" hangingPunct="1"/>
            <a:r>
              <a:rPr lang="en-US" altLang="en-US" dirty="0"/>
              <a:t>All but two pairs, the olfactory nerves and the optic nerves, exit from the brainstem.</a:t>
            </a:r>
          </a:p>
        </p:txBody>
      </p:sp>
      <p:pic>
        <p:nvPicPr>
          <p:cNvPr id="73732" name="Picture 1" descr="42303_CH08_FIG21.jpg">
            <a:extLst>
              <a:ext uri="{FF2B5EF4-FFF2-40B4-BE49-F238E27FC236}">
                <a16:creationId xmlns:a16="http://schemas.microsoft.com/office/drawing/2014/main" id="{B1337732-F70B-7F43-9141-A953DD9E3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42" y="1567272"/>
            <a:ext cx="5175394" cy="46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6886F07F-8BFE-C245-A85F-2D6D182BC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00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0148DF1-2BEC-0C4A-9F41-D298F01EF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Cranial Nerves</a:t>
            </a:r>
            <a:endParaRPr lang="en-US" altLang="en-US" sz="180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6F445B0-F338-9644-92B6-ACF3577FE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2133600"/>
            <a:ext cx="8458200" cy="41910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Cranial nerves carrying only sensory fibers: 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I, II, and VIII 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Cranial nerves carrying only motor fibers: 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III, IV, VI, XI, and XII</a:t>
            </a:r>
            <a:endParaRPr lang="en-US" altLang="en-US" dirty="0">
              <a:latin typeface="Courier New" panose="02070309020205020404" pitchFamily="49" charset="0"/>
              <a:ea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Mixed nerves, carrying a combination of sensory fibers and motor fibers: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V, VII, IX, and X</a:t>
            </a:r>
            <a:endParaRPr lang="en-US" altLang="en-US" dirty="0">
              <a:latin typeface="Courier New" panose="02070309020205020404" pitchFamily="49" charset="0"/>
              <a:ea typeface="ヒラギノ角ゴ Pro W3" panose="020B0300000000000000" pitchFamily="34" charset="-128"/>
            </a:endParaRPr>
          </a:p>
        </p:txBody>
      </p:sp>
      <p:pic>
        <p:nvPicPr>
          <p:cNvPr id="80898" name="Picture 2" descr="latin numbers | Search, Latin, Word search puzzle">
            <a:extLst>
              <a:ext uri="{FF2B5EF4-FFF2-40B4-BE49-F238E27FC236}">
                <a16:creationId xmlns:a16="http://schemas.microsoft.com/office/drawing/2014/main" id="{254A21E1-CFA9-C644-9EC7-C7B9657FB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73" y="0"/>
            <a:ext cx="4082927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62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920ED49-F754-E848-ADFE-CAC601098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Cranial Nerves</a:t>
            </a:r>
            <a:endParaRPr lang="en-US" altLang="en-US" sz="180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C36482EA-5CD9-8241-A5B6-220FE71C7D6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74073" y="2666999"/>
            <a:ext cx="6206835" cy="312420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I – </a:t>
            </a:r>
            <a:r>
              <a:rPr lang="en-US" altLang="en-US" sz="2400" b="1" dirty="0"/>
              <a:t>Olfactory</a:t>
            </a:r>
            <a:r>
              <a:rPr lang="en-US" altLang="en-US" sz="2400" dirty="0"/>
              <a:t> – smell </a:t>
            </a:r>
          </a:p>
          <a:p>
            <a:pPr eaLnBrk="1" hangingPunct="1"/>
            <a:r>
              <a:rPr lang="en-US" altLang="en-US" sz="2400" dirty="0"/>
              <a:t>II – </a:t>
            </a:r>
            <a:r>
              <a:rPr lang="en-US" altLang="en-US" sz="2400" b="1" dirty="0"/>
              <a:t>Optic</a:t>
            </a:r>
            <a:r>
              <a:rPr lang="en-US" altLang="en-US" sz="2400" dirty="0"/>
              <a:t> – vision </a:t>
            </a:r>
          </a:p>
          <a:p>
            <a:pPr eaLnBrk="1" hangingPunct="1"/>
            <a:r>
              <a:rPr lang="en-US" altLang="en-US" sz="2400" dirty="0"/>
              <a:t>III – </a:t>
            </a:r>
            <a:r>
              <a:rPr lang="en-US" altLang="en-US" sz="2400" b="1" dirty="0"/>
              <a:t>Oculomotor</a:t>
            </a:r>
            <a:r>
              <a:rPr lang="en-US" altLang="en-US" sz="2400" dirty="0"/>
              <a:t> – movement of eye</a:t>
            </a:r>
          </a:p>
        </p:txBody>
      </p:sp>
      <p:pic>
        <p:nvPicPr>
          <p:cNvPr id="75780" name="Picture 1" descr="42303_CH08_FIG22.jpg">
            <a:extLst>
              <a:ext uri="{FF2B5EF4-FFF2-40B4-BE49-F238E27FC236}">
                <a16:creationId xmlns:a16="http://schemas.microsoft.com/office/drawing/2014/main" id="{E3BB7E87-E404-8443-80C6-9EBFF7C62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63" y="2666999"/>
            <a:ext cx="385445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77DE3D69-5C11-FA41-9629-55F3D4A9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21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>
            <a:extLst>
              <a:ext uri="{FF2B5EF4-FFF2-40B4-BE49-F238E27FC236}">
                <a16:creationId xmlns:a16="http://schemas.microsoft.com/office/drawing/2014/main" id="{3369EB78-E5F7-5D41-99B1-16FDE4146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Cranial Nerves</a:t>
            </a:r>
            <a:endParaRPr lang="en-US" altLang="en-US" sz="1800"/>
          </a:p>
        </p:txBody>
      </p:sp>
      <p:sp>
        <p:nvSpPr>
          <p:cNvPr id="76803" name="Rectangle 6">
            <a:extLst>
              <a:ext uri="{FF2B5EF4-FFF2-40B4-BE49-F238E27FC236}">
                <a16:creationId xmlns:a16="http://schemas.microsoft.com/office/drawing/2014/main" id="{A2261DDF-AD2E-9D43-82D4-D8FED3F8B0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58982" y="2057400"/>
            <a:ext cx="8534400" cy="3581400"/>
          </a:xfrm>
        </p:spPr>
        <p:txBody>
          <a:bodyPr/>
          <a:lstStyle/>
          <a:p>
            <a:r>
              <a:rPr lang="en-US" altLang="en-US" dirty="0"/>
              <a:t>IV – </a:t>
            </a:r>
            <a:r>
              <a:rPr lang="en-US" altLang="en-US" b="1" dirty="0"/>
              <a:t>Trochlear</a:t>
            </a:r>
            <a:r>
              <a:rPr lang="en-US" altLang="en-US" dirty="0"/>
              <a:t> - </a:t>
            </a:r>
            <a:r>
              <a:rPr lang="en-US" dirty="0">
                <a:effectLst/>
              </a:rPr>
              <a:t>motor supply to the muscle of the eye</a:t>
            </a:r>
            <a:endParaRPr lang="en-US" altLang="en-US" dirty="0"/>
          </a:p>
          <a:p>
            <a:r>
              <a:rPr lang="en-US" altLang="en-US" dirty="0"/>
              <a:t>V – </a:t>
            </a:r>
            <a:r>
              <a:rPr lang="en-US" altLang="en-US" b="1" dirty="0"/>
              <a:t>Trigeminal</a:t>
            </a:r>
            <a:r>
              <a:rPr lang="en-US" altLang="en-US" dirty="0"/>
              <a:t> -</a:t>
            </a:r>
            <a:r>
              <a:rPr lang="en-US" dirty="0">
                <a:effectLst/>
              </a:rPr>
              <a:t> sensation in the face and motor functions such as biting and chewing; it is the most complex of the cranial nerves</a:t>
            </a:r>
            <a:endParaRPr lang="en-US" altLang="en-US" dirty="0"/>
          </a:p>
          <a:p>
            <a:r>
              <a:rPr lang="en-US" altLang="en-US" dirty="0"/>
              <a:t>VI – </a:t>
            </a:r>
            <a:r>
              <a:rPr lang="en-US" altLang="en-US" b="1" dirty="0"/>
              <a:t>Abducens</a:t>
            </a:r>
            <a:r>
              <a:rPr lang="en-US" altLang="en-US" dirty="0"/>
              <a:t> - </a:t>
            </a:r>
            <a:r>
              <a:rPr lang="en-US" dirty="0">
                <a:effectLst/>
              </a:rPr>
              <a:t>motor functions of the eye</a:t>
            </a:r>
            <a:endParaRPr lang="en-US" altLang="en-US" dirty="0"/>
          </a:p>
          <a:p>
            <a:r>
              <a:rPr lang="en-US" altLang="en-US" dirty="0"/>
              <a:t>VII – </a:t>
            </a:r>
            <a:r>
              <a:rPr lang="en-US" altLang="en-US" b="1" dirty="0"/>
              <a:t>Facial</a:t>
            </a:r>
            <a:r>
              <a:rPr lang="en-US" altLang="en-US" dirty="0"/>
              <a:t> - </a:t>
            </a:r>
            <a:r>
              <a:rPr lang="en-US" dirty="0">
                <a:effectLst/>
              </a:rPr>
              <a:t>motor control of all of the muscles of facial expression</a:t>
            </a:r>
            <a:endParaRPr lang="en-US" altLang="en-US" dirty="0"/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F5BCFBB0-050C-B742-9E46-AA0E47319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114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72E8071A-5D3D-D04E-802C-0347EFC96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Cranial Nerves</a:t>
            </a:r>
            <a:endParaRPr lang="en-US" altLang="en-US" sz="1800"/>
          </a:p>
        </p:txBody>
      </p:sp>
      <p:sp>
        <p:nvSpPr>
          <p:cNvPr id="77827" name="Rectangle 5">
            <a:extLst>
              <a:ext uri="{FF2B5EF4-FFF2-40B4-BE49-F238E27FC236}">
                <a16:creationId xmlns:a16="http://schemas.microsoft.com/office/drawing/2014/main" id="{97DA3D93-0EEE-4A4C-8A7E-1AE70CFF6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1781" y="1905000"/>
            <a:ext cx="11000509" cy="3886200"/>
          </a:xfrm>
          <a:noFill/>
        </p:spPr>
        <p:txBody>
          <a:bodyPr/>
          <a:lstStyle/>
          <a:p>
            <a:r>
              <a:rPr lang="en-US" altLang="en-US" dirty="0"/>
              <a:t>VIII – </a:t>
            </a:r>
            <a:r>
              <a:rPr lang="en-US" altLang="en-US" b="1" dirty="0"/>
              <a:t>Vestibulocochlear</a:t>
            </a:r>
            <a:r>
              <a:rPr lang="en-US" altLang="en-US" dirty="0"/>
              <a:t> - </a:t>
            </a:r>
            <a:r>
              <a:rPr lang="en-US" dirty="0">
                <a:effectLst/>
              </a:rPr>
              <a:t>special sensation of hearing, and its vestibular portions are involved in balance, spatial sensation, and posture</a:t>
            </a:r>
            <a:endParaRPr lang="en-US" altLang="en-US" dirty="0"/>
          </a:p>
          <a:p>
            <a:r>
              <a:rPr lang="en-US" altLang="en-US" dirty="0"/>
              <a:t>IX – </a:t>
            </a:r>
            <a:r>
              <a:rPr lang="en-US" altLang="en-US" b="1" dirty="0"/>
              <a:t>Glossopharyngeal - </a:t>
            </a:r>
            <a:r>
              <a:rPr lang="en-US" altLang="en-US" dirty="0"/>
              <a:t>s</a:t>
            </a:r>
            <a:r>
              <a:rPr lang="en-US" dirty="0">
                <a:effectLst/>
              </a:rPr>
              <a:t>wallowing and the gag reflex</a:t>
            </a:r>
            <a:endParaRPr lang="en-US" altLang="en-US" b="1" dirty="0"/>
          </a:p>
          <a:p>
            <a:r>
              <a:rPr lang="en-US" altLang="en-US" dirty="0"/>
              <a:t>X – </a:t>
            </a:r>
            <a:r>
              <a:rPr lang="en-US" altLang="en-US" b="1" dirty="0" err="1"/>
              <a:t>Vagus</a:t>
            </a:r>
            <a:r>
              <a:rPr lang="en-US" altLang="en-US" b="1" dirty="0"/>
              <a:t> - </a:t>
            </a:r>
            <a:r>
              <a:rPr lang="en-US" dirty="0">
                <a:effectLst/>
              </a:rPr>
              <a:t>regulation of internal organ functions (e.g. heart rate) </a:t>
            </a:r>
            <a:endParaRPr lang="en-US" altLang="en-US" b="1" dirty="0"/>
          </a:p>
          <a:p>
            <a:r>
              <a:rPr lang="en-US" altLang="en-US" dirty="0"/>
              <a:t>XI – </a:t>
            </a:r>
            <a:r>
              <a:rPr lang="en-US" altLang="en-US" b="1" dirty="0"/>
              <a:t>Accessory - </a:t>
            </a:r>
            <a:r>
              <a:rPr lang="en-US" dirty="0">
                <a:effectLst/>
              </a:rPr>
              <a:t>controls the movement of certain neck muscles</a:t>
            </a:r>
            <a:endParaRPr lang="en-US" altLang="en-US" dirty="0"/>
          </a:p>
          <a:p>
            <a:r>
              <a:rPr lang="en-US" altLang="en-US" dirty="0"/>
              <a:t>XII – </a:t>
            </a:r>
            <a:r>
              <a:rPr lang="en-US" altLang="en-US" b="1" dirty="0"/>
              <a:t>Hypoglossal - </a:t>
            </a:r>
            <a:r>
              <a:rPr lang="en-US" dirty="0">
                <a:effectLst/>
              </a:rPr>
              <a:t>tongue musculature</a:t>
            </a:r>
            <a:endParaRPr lang="en-US" altLang="en-US" b="1" dirty="0"/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E9EC28E6-31D9-404F-9B0B-3068BB86C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01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>
            <a:extLst>
              <a:ext uri="{FF2B5EF4-FFF2-40B4-BE49-F238E27FC236}">
                <a16:creationId xmlns:a16="http://schemas.microsoft.com/office/drawing/2014/main" id="{D00E77AA-433E-6B47-8DED-708D7E5C9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/>
              <a:t>Autonomic Nervous System</a:t>
            </a:r>
          </a:p>
        </p:txBody>
      </p:sp>
      <p:sp>
        <p:nvSpPr>
          <p:cNvPr id="78851" name="Rectangle 5">
            <a:extLst>
              <a:ext uri="{FF2B5EF4-FFF2-40B4-BE49-F238E27FC236}">
                <a16:creationId xmlns:a16="http://schemas.microsoft.com/office/drawing/2014/main" id="{2B91DDDA-AEB1-D54E-A354-AAEDCCC8B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9709" y="1600200"/>
            <a:ext cx="9497291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Somatomotor</a:t>
            </a:r>
            <a:r>
              <a:rPr lang="en-US" altLang="en-US" dirty="0">
                <a:cs typeface="Times New Roman" panose="02020603050405020304" pitchFamily="18" charset="0"/>
              </a:rPr>
              <a:t> division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Autonomic nervous system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Responsible for the "fight-or-flight"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Sympathetic pathway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Responsible for the body's response to shock and stress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Adrenal glands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Parasympathetic nervous system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Relaxes the body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83733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06ABAF8-A5F0-4E99-AB6D-67BFBB982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5" name="Rectangle 4">
            <a:extLst>
              <a:ext uri="{FF2B5EF4-FFF2-40B4-BE49-F238E27FC236}">
                <a16:creationId xmlns:a16="http://schemas.microsoft.com/office/drawing/2014/main" id="{42291E62-B0C4-9C4F-AD92-E910F0C19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40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Autonomic Nervous System</a:t>
            </a:r>
          </a:p>
        </p:txBody>
      </p:sp>
      <p:sp>
        <p:nvSpPr>
          <p:cNvPr id="74" name="Rounded Rectangle 7">
            <a:extLst>
              <a:ext uri="{FF2B5EF4-FFF2-40B4-BE49-F238E27FC236}">
                <a16:creationId xmlns:a16="http://schemas.microsoft.com/office/drawing/2014/main" id="{5F7833E7-6A14-4F78-A2DD-5640A4F6C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6884079" cy="5597200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9874" name="Picture 2" descr="42303_CH08_FIG23.jpg">
            <a:extLst>
              <a:ext uri="{FF2B5EF4-FFF2-40B4-BE49-F238E27FC236}">
                <a16:creationId xmlns:a16="http://schemas.microsoft.com/office/drawing/2014/main" id="{541CEF44-F093-5C4F-8F20-C48A17C24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544" y="1430210"/>
            <a:ext cx="5915570" cy="397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5D252707-C18E-1F41-A0E1-A199BE97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56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4">
            <a:extLst>
              <a:ext uri="{FF2B5EF4-FFF2-40B4-BE49-F238E27FC236}">
                <a16:creationId xmlns:a16="http://schemas.microsoft.com/office/drawing/2014/main" id="{CCFEB89F-BA19-D246-ADC3-B04C129E1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9594954" cy="3886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nervous system is divided into two main portions:</a:t>
            </a:r>
          </a:p>
          <a:p>
            <a:pPr lvl="1"/>
            <a:r>
              <a:rPr lang="en-US" altLang="en-US" sz="2400" dirty="0"/>
              <a:t>The central nervous system (CNS)</a:t>
            </a:r>
          </a:p>
          <a:p>
            <a:pPr lvl="1"/>
            <a:r>
              <a:rPr lang="en-US" altLang="en-US" sz="2400" dirty="0"/>
              <a:t>The peripheral nervous system</a:t>
            </a:r>
          </a:p>
          <a:p>
            <a:pPr lvl="2"/>
            <a:r>
              <a:rPr lang="en-US" altLang="en-US" sz="2000" dirty="0"/>
              <a:t>Somatic nervous system</a:t>
            </a:r>
          </a:p>
          <a:p>
            <a:pPr lvl="3"/>
            <a:r>
              <a:rPr lang="en-US" altLang="en-US" sz="1800" dirty="0"/>
              <a:t>Regulates systems over which there is voluntary control</a:t>
            </a:r>
          </a:p>
          <a:p>
            <a:pPr lvl="2"/>
            <a:r>
              <a:rPr lang="en-US" altLang="en-US" sz="2000" dirty="0"/>
              <a:t>Autonomic nervous system (ANS)</a:t>
            </a:r>
          </a:p>
          <a:p>
            <a:pPr lvl="3"/>
            <a:r>
              <a:rPr lang="en-US" altLang="en-US" sz="1800" dirty="0"/>
              <a:t>Controls body functions that occur without voluntary control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D51EBB-F49C-1A41-8FDE-D177F6FAF775}"/>
              </a:ext>
            </a:extLst>
          </p:cNvPr>
          <p:cNvSpPr txBox="1">
            <a:spLocks/>
          </p:cNvSpPr>
          <p:nvPr/>
        </p:nvSpPr>
        <p:spPr>
          <a:xfrm>
            <a:off x="2209800" y="914400"/>
            <a:ext cx="77724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/>
              <a:t>Introduction </a:t>
            </a:r>
            <a:r>
              <a:rPr lang="en-US" altLang="en-US" sz="1800" kern="0" dirty="0"/>
              <a:t> </a:t>
            </a:r>
            <a:endParaRPr lang="en-US" altLang="en-US" kern="0" dirty="0"/>
          </a:p>
        </p:txBody>
      </p:sp>
      <p:pic>
        <p:nvPicPr>
          <p:cNvPr id="5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01C93D8F-369F-B846-9CAB-387242B7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365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D9BA0E5-61E5-1F4E-9F79-9B14E2E38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030288"/>
            <a:ext cx="838200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Neurotransmitters and Receptors</a:t>
            </a:r>
            <a:endParaRPr lang="en-US" altLang="en-US" sz="1800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7DF98BC-1F3D-404E-A30E-D8F00FCE8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828800"/>
            <a:ext cx="8077200" cy="32004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Sympathetic and parasympathetic divisions secrete one of two neurotransmitters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Acetylcholine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Norepinephrine</a:t>
            </a:r>
          </a:p>
          <a:p>
            <a:endParaRPr lang="en-US" altLang="en-US" dirty="0">
              <a:ea typeface="ヒラギノ角ゴ Pro W3" panose="020B0300000000000000" pitchFamily="34" charset="-128"/>
            </a:endParaRPr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3CFD7677-4A2F-B84D-8D53-0A5AEEC28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9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>
            <a:extLst>
              <a:ext uri="{FF2B5EF4-FFF2-40B4-BE49-F238E27FC236}">
                <a16:creationId xmlns:a16="http://schemas.microsoft.com/office/drawing/2014/main" id="{DDEAB5F7-F42C-7A41-B0C3-E8048FDC9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872836"/>
            <a:ext cx="838200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Neurotransmitters and Receptors</a:t>
            </a:r>
            <a:endParaRPr lang="en-US" altLang="en-US" sz="1800" dirty="0"/>
          </a:p>
        </p:txBody>
      </p:sp>
      <p:sp>
        <p:nvSpPr>
          <p:cNvPr id="82947" name="Rectangle 1027">
            <a:extLst>
              <a:ext uri="{FF2B5EF4-FFF2-40B4-BE49-F238E27FC236}">
                <a16:creationId xmlns:a16="http://schemas.microsoft.com/office/drawing/2014/main" id="{350E1A92-AD13-DD41-9D87-8737C7D2F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4181" y="1828800"/>
            <a:ext cx="10335491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Cholinergic fiber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Neuron that secretes acetylcholine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Adrenergic fiber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Neuron that secretes norepinephrine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Cholinergic fiber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Neuron that secretes acetylcholine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Adrenergic fiber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Neuron that secretes norepinephrine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Both sympathetic and parasympathetic nerves release acetylcholine molecules from preganglionic fibers into the synaptic cleft</a:t>
            </a:r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89E9D477-C72A-8B4C-ACA7-262F456D9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089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52F0584A-9993-DE41-A441-C8D263633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030288"/>
            <a:ext cx="838200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Neurotransmitters and Receptors</a:t>
            </a:r>
            <a:endParaRPr lang="en-US" altLang="en-US" sz="1800" dirty="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AC08DD8-665C-3D47-8C0C-E38A44448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828800"/>
            <a:ext cx="7848600" cy="4343400"/>
          </a:xfrm>
        </p:spPr>
        <p:txBody>
          <a:bodyPr/>
          <a:lstStyle/>
          <a:p>
            <a:pPr>
              <a:spcBef>
                <a:spcPts val="763"/>
              </a:spcBef>
            </a:pPr>
            <a:r>
              <a:rPr lang="en-US" altLang="en-US">
                <a:cs typeface="Times New Roman" panose="02020603050405020304" pitchFamily="18" charset="0"/>
              </a:rPr>
              <a:t>Acetylcholine diffuses across to nicotinic receptors in the postganglionic neuron.</a:t>
            </a:r>
            <a:endParaRPr lang="en-US" altLang="en-US">
              <a:cs typeface="Courier New" panose="02070309020205020404" pitchFamily="49" charset="0"/>
            </a:endParaRPr>
          </a:p>
          <a:p>
            <a:pPr>
              <a:spcBef>
                <a:spcPts val="763"/>
              </a:spcBef>
            </a:pPr>
            <a:r>
              <a:rPr lang="en-US" altLang="en-US">
                <a:cs typeface="Times New Roman" panose="02020603050405020304" pitchFamily="18" charset="0"/>
              </a:rPr>
              <a:t>Impulse travels down the postganglionic neuron to reach the synapse at the target tissue with the neuroeffector cell. </a:t>
            </a:r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2980A326-E449-EC41-91C7-4B78D1DC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586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>
            <a:extLst>
              <a:ext uri="{FF2B5EF4-FFF2-40B4-BE49-F238E27FC236}">
                <a16:creationId xmlns:a16="http://schemas.microsoft.com/office/drawing/2014/main" id="{B47B880C-19F5-3C4F-8B26-799AFDDCB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828800"/>
            <a:ext cx="6858000" cy="4038600"/>
          </a:xfrm>
        </p:spPr>
        <p:txBody>
          <a:bodyPr/>
          <a:lstStyle/>
          <a:p>
            <a:pPr eaLnBrk="1" hangingPunct="1"/>
            <a:r>
              <a:rPr lang="en-US" altLang="en-US"/>
              <a:t>Adrenergic fiber</a:t>
            </a:r>
          </a:p>
          <a:p>
            <a:pPr lvl="1" eaLnBrk="1" hangingPunct="1"/>
            <a:r>
              <a:rPr lang="en-US" altLang="en-US"/>
              <a:t>Neuron that secretes norepinephrine</a:t>
            </a:r>
          </a:p>
          <a:p>
            <a:pPr eaLnBrk="1" hangingPunct="1"/>
            <a:r>
              <a:rPr lang="en-US" altLang="en-US"/>
              <a:t>Adrenergic receptors</a:t>
            </a:r>
          </a:p>
          <a:p>
            <a:pPr lvl="1" eaLnBrk="1" hangingPunct="1"/>
            <a:r>
              <a:rPr lang="en-US" altLang="en-US"/>
              <a:t>Classified into two structural and functional categories</a:t>
            </a:r>
          </a:p>
          <a:p>
            <a:pPr lvl="2" eaLnBrk="1" hangingPunct="1"/>
            <a:r>
              <a:rPr lang="en-US" altLang="en-US"/>
              <a:t>Alpha receptors</a:t>
            </a:r>
          </a:p>
          <a:p>
            <a:pPr lvl="2" eaLnBrk="1" hangingPunct="1"/>
            <a:r>
              <a:rPr lang="en-US" altLang="en-US"/>
              <a:t>Beta receptors</a:t>
            </a:r>
          </a:p>
        </p:txBody>
      </p:sp>
      <p:sp>
        <p:nvSpPr>
          <p:cNvPr id="87043" name="Rectangle 13">
            <a:extLst>
              <a:ext uri="{FF2B5EF4-FFF2-40B4-BE49-F238E27FC236}">
                <a16:creationId xmlns:a16="http://schemas.microsoft.com/office/drawing/2014/main" id="{133564CC-4D08-FF4F-AD17-E94005158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191491"/>
            <a:ext cx="8382000" cy="9906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Neurotransmitters and Receptors</a:t>
            </a:r>
            <a:endParaRPr lang="en-US" altLang="en-US" sz="1800" dirty="0"/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88C906DA-9C38-2D48-B7B7-7F95B1E8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662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CCA7B41D-A5BC-0A43-A366-5559A6A07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7309" y="1676400"/>
            <a:ext cx="10238509" cy="4343400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Norepinephrine binds to both alpha and beta receptors, but has somewhat greater affinity for alpha receptors.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Alpha and beta receptors are subdivided</a:t>
            </a:r>
          </a:p>
          <a:p>
            <a:pPr lvl="2" eaLnBrk="1" hangingPunct="1"/>
            <a:r>
              <a:rPr lang="en-US" altLang="en-US" dirty="0">
                <a:ea typeface="ヒラギノ角ゴ Pro W3" panose="020B0300000000000000" pitchFamily="34" charset="-128"/>
              </a:rPr>
              <a:t>Alpha-1 – e.g. SMC contraction </a:t>
            </a:r>
          </a:p>
          <a:p>
            <a:pPr lvl="2"/>
            <a:r>
              <a:rPr lang="en-US" altLang="en-US" dirty="0">
                <a:ea typeface="ヒラギノ角ゴ Pro W3" panose="020B0300000000000000" pitchFamily="34" charset="-128"/>
              </a:rPr>
              <a:t>Alpha-2 – e.g. negative impact to reduce BP </a:t>
            </a:r>
          </a:p>
          <a:p>
            <a:pPr lvl="2"/>
            <a:r>
              <a:rPr lang="en-US" altLang="en-US" dirty="0">
                <a:ea typeface="ヒラギノ角ゴ Pro W3" panose="020B0300000000000000" pitchFamily="34" charset="-128"/>
              </a:rPr>
              <a:t>Beta-1 – e.g. Increase HR </a:t>
            </a:r>
          </a:p>
          <a:p>
            <a:pPr lvl="2"/>
            <a:r>
              <a:rPr lang="en-US" altLang="en-US" dirty="0">
                <a:ea typeface="ヒラギノ角ゴ Pro W3" panose="020B0300000000000000" pitchFamily="34" charset="-128"/>
              </a:rPr>
              <a:t>Beta-2 – e.g. Bronchodilator 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0915F6D-6CE7-7B4F-A725-2F3695AC9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030288"/>
            <a:ext cx="8534400" cy="9906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Neurotransmitters and Receptors</a:t>
            </a:r>
            <a:endParaRPr lang="en-US" altLang="en-US" sz="1800" dirty="0"/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899DB10F-81AF-924A-864B-FCC18EC0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07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6F74-C237-2846-90B9-90AFAF56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A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32221-6379-8F45-99C6-4A51AFCE5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https://www.youtube.com/watch?v=6O-0CVAgaEM</a:t>
            </a:r>
            <a:endParaRPr lang="en-SA" dirty="0"/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68533786-EFA3-F641-A900-A8B3E471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785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07AC-F6DA-CF42-BD4E-08A715A5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Ref.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02512-EB67-A642-B687-ED11DF3C9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https://www.youtube.com/watch?v=qPix_X-9t7E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https://www.youtube.com/watch?v=OZG8M_ldA1M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https://www.youtube.com/watch?v=VitFvNvRIIY</a:t>
            </a:r>
            <a:endParaRPr lang="en-US" dirty="0"/>
          </a:p>
          <a:p>
            <a:r>
              <a:rPr lang="en-US" dirty="0">
                <a:hlinkClick r:id="rId5"/>
              </a:rPr>
              <a:t>https://www.youtube.com/watch?v=q8NtmDrb_qo</a:t>
            </a:r>
            <a:endParaRPr lang="en-US" dirty="0"/>
          </a:p>
          <a:p>
            <a:r>
              <a:rPr lang="en-US" dirty="0">
                <a:hlinkClick r:id="rId6"/>
              </a:rPr>
              <a:t>https://www.youtube.com/watch?v=QY9NTVh-Awo</a:t>
            </a:r>
            <a:endParaRPr lang="en-SA" dirty="0"/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F3E33946-2EDC-F344-9E36-F4741312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1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" descr="42303_CH08_FIG02.jpg">
            <a:extLst>
              <a:ext uri="{FF2B5EF4-FFF2-40B4-BE49-F238E27FC236}">
                <a16:creationId xmlns:a16="http://schemas.microsoft.com/office/drawing/2014/main" id="{E7A5C534-0535-F048-9F48-D9F838BE3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04" y="848791"/>
            <a:ext cx="7711591" cy="516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98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5">
            <a:extLst>
              <a:ext uri="{FF2B5EF4-FFF2-40B4-BE49-F238E27FC236}">
                <a16:creationId xmlns:a16="http://schemas.microsoft.com/office/drawing/2014/main" id="{BD0A055E-4E01-B84E-9AC7-4C3C45E79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9626" y="1828800"/>
            <a:ext cx="4571999" cy="41148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cs typeface="Times New Roman" panose="02020603050405020304" pitchFamily="18" charset="0"/>
              </a:rPr>
              <a:t>Nerve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Formed by groups of nerve fibers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Nerve fiber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Groups of neurons that are bundled together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Neural tissue contains two basic types of cells: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Neurons </a:t>
            </a:r>
          </a:p>
          <a:p>
            <a:pPr lvl="2" eaLnBrk="1" hangingPunct="1"/>
            <a:r>
              <a:rPr lang="en-US" altLang="en-US" dirty="0">
                <a:ea typeface="ヒラギノ角ゴ Pro W3" panose="020B0300000000000000" pitchFamily="34" charset="-128"/>
              </a:rPr>
              <a:t>Axons </a:t>
            </a:r>
          </a:p>
          <a:p>
            <a:pPr lvl="2" eaLnBrk="1" hangingPunct="1"/>
            <a:r>
              <a:rPr lang="en-US" altLang="en-US" dirty="0">
                <a:ea typeface="ヒラギノ角ゴ Pro W3" panose="020B0300000000000000" pitchFamily="34" charset="-128"/>
              </a:rPr>
              <a:t>Dendrites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Neuroglia</a:t>
            </a:r>
            <a:endParaRPr lang="en-US" altLang="en-US" dirty="0"/>
          </a:p>
        </p:txBody>
      </p:sp>
      <p:sp>
        <p:nvSpPr>
          <p:cNvPr id="5" name="Rectangle 2050">
            <a:extLst>
              <a:ext uri="{FF2B5EF4-FFF2-40B4-BE49-F238E27FC236}">
                <a16:creationId xmlns:a16="http://schemas.microsoft.com/office/drawing/2014/main" id="{313BBF42-FD7A-A44E-B4FE-C8A12B628C33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914400"/>
            <a:ext cx="77724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/>
              <a:t>The Nervous System </a:t>
            </a:r>
            <a:r>
              <a:rPr lang="en-US" altLang="en-US" sz="1800" kern="0" dirty="0"/>
              <a:t> </a:t>
            </a:r>
            <a:endParaRPr lang="en-US" altLang="en-US" kern="0" dirty="0"/>
          </a:p>
        </p:txBody>
      </p:sp>
      <p:pic>
        <p:nvPicPr>
          <p:cNvPr id="4" name="Picture 2" descr="42303_CH08_FIG03B.jpg">
            <a:extLst>
              <a:ext uri="{FF2B5EF4-FFF2-40B4-BE49-F238E27FC236}">
                <a16:creationId xmlns:a16="http://schemas.microsoft.com/office/drawing/2014/main" id="{0169F22A-D4FD-8F4B-8561-0ACB455F7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88" y="2809406"/>
            <a:ext cx="6565691" cy="252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BAD404BD-00A4-AB46-832F-CB88DD9E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3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8411AAA3-4524-9B44-A116-7A8D4AC2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81000"/>
            <a:ext cx="7772400" cy="990600"/>
          </a:xfrm>
        </p:spPr>
        <p:txBody>
          <a:bodyPr/>
          <a:lstStyle/>
          <a:p>
            <a:pPr algn="ctr"/>
            <a:r>
              <a:rPr lang="en-US" altLang="en-US" dirty="0"/>
              <a:t>Neuroglia</a:t>
            </a:r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B15F5AF6-BAD4-C342-8A73-99F9E9092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524000"/>
            <a:ext cx="8763000" cy="3886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Supporting cells that have four basic functions:</a:t>
            </a:r>
          </a:p>
          <a:p>
            <a:pPr lvl="1"/>
            <a:r>
              <a:rPr lang="en-US" altLang="en-US" sz="2400" b="1" dirty="0"/>
              <a:t>Provide</a:t>
            </a:r>
            <a:r>
              <a:rPr lang="en-US" altLang="en-US" sz="2400" dirty="0"/>
              <a:t> a supporting skeleton for neural tissue</a:t>
            </a:r>
          </a:p>
          <a:p>
            <a:pPr lvl="1"/>
            <a:r>
              <a:rPr lang="en-US" altLang="en-US" sz="2400" b="1" dirty="0"/>
              <a:t>Isolate</a:t>
            </a:r>
            <a:r>
              <a:rPr lang="en-US" altLang="en-US" sz="2400" dirty="0"/>
              <a:t> and protect the cell membranes of neurons</a:t>
            </a:r>
          </a:p>
          <a:p>
            <a:pPr lvl="1"/>
            <a:r>
              <a:rPr lang="en-US" altLang="en-US" sz="2400" b="1" dirty="0"/>
              <a:t>Regulate</a:t>
            </a:r>
            <a:r>
              <a:rPr lang="en-US" altLang="en-US" sz="2400" dirty="0"/>
              <a:t> the composition of interstitial fluid</a:t>
            </a:r>
          </a:p>
          <a:p>
            <a:pPr lvl="1"/>
            <a:r>
              <a:rPr lang="en-US" altLang="en-US" sz="2400" b="1" dirty="0"/>
              <a:t>Defend</a:t>
            </a:r>
            <a:r>
              <a:rPr lang="en-US" altLang="en-US" sz="2400" dirty="0"/>
              <a:t> neural tissue from pathogens and aid in the repair of injury</a:t>
            </a:r>
          </a:p>
        </p:txBody>
      </p:sp>
      <p:pic>
        <p:nvPicPr>
          <p:cNvPr id="4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13275957-FA23-2D47-8CC1-F612DFF3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94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AEF5F593-79D5-904D-A6B5-8CBA5E00F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080" y="-450954"/>
            <a:ext cx="9905998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Myelin Sheath </a:t>
            </a:r>
            <a:r>
              <a:rPr lang="en-US" altLang="en-US" sz="1800" dirty="0"/>
              <a:t> </a:t>
            </a:r>
          </a:p>
        </p:txBody>
      </p:sp>
      <p:sp>
        <p:nvSpPr>
          <p:cNvPr id="14339" name="Rectangle 1027">
            <a:extLst>
              <a:ext uri="{FF2B5EF4-FFF2-40B4-BE49-F238E27FC236}">
                <a16:creationId xmlns:a16="http://schemas.microsoft.com/office/drawing/2014/main" id="{1B9BCEAE-938B-AC4C-B8AE-2C74F74F3B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774" y="1454046"/>
            <a:ext cx="11722308" cy="51266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>
                <a:cs typeface="Times New Roman" panose="02020603050405020304" pitchFamily="18" charset="0"/>
              </a:rPr>
              <a:t>Axons may or may not be surrounded by a membrane sheath.</a:t>
            </a:r>
          </a:p>
          <a:p>
            <a:pPr lvl="1" eaLnBrk="1" hangingPunct="1"/>
            <a:r>
              <a:rPr lang="en-US" altLang="en-US" sz="2200" dirty="0">
                <a:ea typeface="ヒラギノ角ゴ Pro W3" panose="020B0300000000000000" pitchFamily="34" charset="-128"/>
              </a:rPr>
              <a:t>Unmyelinated axons</a:t>
            </a:r>
          </a:p>
          <a:p>
            <a:pPr lvl="2" eaLnBrk="1" hangingPunct="1"/>
            <a:r>
              <a:rPr lang="en-US" altLang="en-US" sz="1900" dirty="0">
                <a:ea typeface="ヒラギノ角ゴ Pro W3" panose="020B0300000000000000" pitchFamily="34" charset="-128"/>
              </a:rPr>
              <a:t>Action potential electrical signals propagate along the entire axon membrane. </a:t>
            </a:r>
          </a:p>
          <a:p>
            <a:r>
              <a:rPr lang="en-US" altLang="en-US" sz="2600" dirty="0">
                <a:cs typeface="Times New Roman" panose="02020603050405020304" pitchFamily="18" charset="0"/>
              </a:rPr>
              <a:t>Myelinated nerves</a:t>
            </a:r>
          </a:p>
          <a:p>
            <a:pPr lvl="1"/>
            <a:r>
              <a:rPr lang="en-US" altLang="en-US" sz="2200" dirty="0">
                <a:ea typeface="ヒラギノ角ゴ Pro W3" panose="020B0300000000000000" pitchFamily="34" charset="-128"/>
              </a:rPr>
              <a:t>Membrane is formed by Schwann cells</a:t>
            </a:r>
          </a:p>
          <a:p>
            <a:pPr lvl="1"/>
            <a:r>
              <a:rPr lang="en-US" altLang="en-US" sz="2200" dirty="0">
                <a:ea typeface="ヒラギノ角ゴ Pro W3" panose="020B0300000000000000" pitchFamily="34" charset="-128"/>
              </a:rPr>
              <a:t>Nodes of Ranvier </a:t>
            </a:r>
          </a:p>
          <a:p>
            <a:pPr lvl="2"/>
            <a:r>
              <a:rPr lang="en-US" altLang="en-US" sz="1900" dirty="0">
                <a:ea typeface="ヒラギノ角ゴ Pro W3" panose="020B0300000000000000" pitchFamily="34" charset="-128"/>
              </a:rPr>
              <a:t>Regions between the Schwann cells </a:t>
            </a:r>
          </a:p>
          <a:p>
            <a:pPr lvl="1"/>
            <a:r>
              <a:rPr lang="en-US" altLang="en-US" sz="2200" dirty="0">
                <a:ea typeface="ヒラギノ角ゴ Pro W3" panose="020B0300000000000000" pitchFamily="34" charset="-128"/>
              </a:rPr>
              <a:t>Action potential</a:t>
            </a:r>
          </a:p>
          <a:p>
            <a:pPr lvl="2"/>
            <a:r>
              <a:rPr lang="en-US" altLang="en-US" sz="1900" dirty="0">
                <a:ea typeface="ヒラギノ角ゴ Pro W3" panose="020B0300000000000000" pitchFamily="34" charset="-128"/>
              </a:rPr>
              <a:t>Jumps between the Nodes of Ranvier</a:t>
            </a:r>
            <a:endParaRPr lang="en-US" altLang="en-US" dirty="0"/>
          </a:p>
          <a:p>
            <a:pPr lvl="2" eaLnBrk="1" hangingPunct="1"/>
            <a:endParaRPr lang="en-US" altLang="en-US" dirty="0">
              <a:ea typeface="ヒラギノ角ゴ Pro W3" panose="020B0300000000000000" pitchFamily="34" charset="-128"/>
            </a:endParaRPr>
          </a:p>
        </p:txBody>
      </p:sp>
      <p:pic>
        <p:nvPicPr>
          <p:cNvPr id="16386" name="Picture 2" descr="Can Chocolate Make Your Brain Work Better? | Let's Talk Science">
            <a:extLst>
              <a:ext uri="{FF2B5EF4-FFF2-40B4-BE49-F238E27FC236}">
                <a16:creationId xmlns:a16="http://schemas.microsoft.com/office/drawing/2014/main" id="{744741C9-57DC-E742-B039-3F9990C1D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36" y="3181270"/>
            <a:ext cx="4422099" cy="327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stimonials | Prince Sultan bin Abdulaziz College for Emergency Medical  Services">
            <a:extLst>
              <a:ext uri="{FF2B5EF4-FFF2-40B4-BE49-F238E27FC236}">
                <a16:creationId xmlns:a16="http://schemas.microsoft.com/office/drawing/2014/main" id="{91B22854-406A-CC44-96AA-F730AFD67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9" y="172061"/>
            <a:ext cx="4027853" cy="8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23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2369</Words>
  <Application>Microsoft Macintosh PowerPoint</Application>
  <PresentationFormat>Widescreen</PresentationFormat>
  <Paragraphs>380</Paragraphs>
  <Slides>56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Century Gothic</vt:lpstr>
      <vt:lpstr>Courier New</vt:lpstr>
      <vt:lpstr>Times New Roman</vt:lpstr>
      <vt:lpstr>Mesh</vt:lpstr>
      <vt:lpstr>Chapter 8  The Nervous System</vt:lpstr>
      <vt:lpstr>Learning Objectives  </vt:lpstr>
      <vt:lpstr>Learning Objectives  </vt:lpstr>
      <vt:lpstr>PowerPoint Presentation</vt:lpstr>
      <vt:lpstr>PowerPoint Presentation</vt:lpstr>
      <vt:lpstr>PowerPoint Presentation</vt:lpstr>
      <vt:lpstr>PowerPoint Presentation</vt:lpstr>
      <vt:lpstr>Neuroglia</vt:lpstr>
      <vt:lpstr>Myelin Sheath  </vt:lpstr>
      <vt:lpstr>Transmission of Electrical Impulses  </vt:lpstr>
      <vt:lpstr>PowerPoint Presentation</vt:lpstr>
      <vt:lpstr>Transmission of Electrical Impulses  </vt:lpstr>
      <vt:lpstr>Brain</vt:lpstr>
      <vt:lpstr>The Cerebrum  </vt:lpstr>
      <vt:lpstr>The Cerebrum  </vt:lpstr>
      <vt:lpstr>The Cerebrum  </vt:lpstr>
      <vt:lpstr>The Cerebrum  </vt:lpstr>
      <vt:lpstr>The Diencephalon  </vt:lpstr>
      <vt:lpstr>The Brainstem  </vt:lpstr>
      <vt:lpstr>The Brainstem </vt:lpstr>
      <vt:lpstr>The Brainstem</vt:lpstr>
      <vt:lpstr>The Brainstem</vt:lpstr>
      <vt:lpstr>The Cerebellum</vt:lpstr>
      <vt:lpstr>The Meninges  </vt:lpstr>
      <vt:lpstr>The Meninges  </vt:lpstr>
      <vt:lpstr>The Meninges  </vt:lpstr>
      <vt:lpstr>Spinal Cord</vt:lpstr>
      <vt:lpstr>Spinal Cord</vt:lpstr>
      <vt:lpstr>Spinal Cord</vt:lpstr>
      <vt:lpstr>Spinal Cord</vt:lpstr>
      <vt:lpstr>Spinal Cord</vt:lpstr>
      <vt:lpstr>Peripheral Nervous System</vt:lpstr>
      <vt:lpstr>Peripheral Nervous System</vt:lpstr>
      <vt:lpstr>Nerves of the Peripheral Nervous System</vt:lpstr>
      <vt:lpstr>Plexus  </vt:lpstr>
      <vt:lpstr>The Cervical Plexus</vt:lpstr>
      <vt:lpstr>The Brachial Plexus</vt:lpstr>
      <vt:lpstr>Axillary, Radial and Median Nerves</vt:lpstr>
      <vt:lpstr>Musculocutaneous and ulnar Nerves</vt:lpstr>
      <vt:lpstr>Sensory Distribution</vt:lpstr>
      <vt:lpstr>The Lumbosacral Plexus</vt:lpstr>
      <vt:lpstr>Sciatic Nerve</vt:lpstr>
      <vt:lpstr>The Cranial Nerves</vt:lpstr>
      <vt:lpstr>The Cranial Nerves</vt:lpstr>
      <vt:lpstr>The Cranial Nerves</vt:lpstr>
      <vt:lpstr>The Cranial Nerves</vt:lpstr>
      <vt:lpstr>The Cranial Nerves</vt:lpstr>
      <vt:lpstr>Autonomic Nervous System</vt:lpstr>
      <vt:lpstr>Autonomic Nervous System</vt:lpstr>
      <vt:lpstr>Neurotransmitters and Receptors</vt:lpstr>
      <vt:lpstr>Neurotransmitters and Receptors</vt:lpstr>
      <vt:lpstr>Neurotransmitters and Receptors</vt:lpstr>
      <vt:lpstr>Neurotransmitters and Receptors</vt:lpstr>
      <vt:lpstr>Neurotransmitters and Receptors</vt:lpstr>
      <vt:lpstr>Conclusion </vt:lpstr>
      <vt:lpstr>Ref.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 The Nervous System</dc:title>
  <dc:creator>Abdullah Alrumayh</dc:creator>
  <cp:lastModifiedBy>Abdullah Alrumayh</cp:lastModifiedBy>
  <cp:revision>6</cp:revision>
  <dcterms:created xsi:type="dcterms:W3CDTF">2020-10-28T06:12:31Z</dcterms:created>
  <dcterms:modified xsi:type="dcterms:W3CDTF">2020-10-28T06:57:45Z</dcterms:modified>
</cp:coreProperties>
</file>