
<file path=[Content_Types].xml><?xml version="1.0" encoding="utf-8"?>
<Types xmlns="http://schemas.openxmlformats.org/package/2006/content-types">
  <Default Extension="rels" ContentType="application/vnd.openxmlformats-package.relationships+xml"/>
  <Override PartName="/ppt/slideLayouts/slideLayout1.xml" ContentType="application/vnd.openxmlformats-officedocument.presentationml.slideLayout+xml"/>
  <Default Extension="jpeg" ContentType="image/jpeg"/>
  <Default Extension="xml" ContentType="application/xml"/>
  <Override PartName="/ppt/slides/slide9.xml" ContentType="application/vnd.openxmlformats-officedocument.presentationml.slide+xml"/>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notesSlides/notesSlide1.xml" ContentType="application/vnd.openxmlformats-officedocument.presentationml.notesSlide+xml"/>
  <Override PartName="/ppt/slideLayouts/slideLayout6.xml" ContentType="application/vnd.openxmlformats-officedocument.presentationml.slideLayout+xml"/>
  <Override PartName="/ppt/slides/slide5.xml" ContentType="application/vnd.openxmlformats-officedocument.presentationml.slide+xml"/>
  <Override PartName="/ppt/theme/theme2.xml" ContentType="application/vnd.openxmlformats-officedocument.them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slideLayouts/slideLayout2.xml" ContentType="application/vnd.openxmlformats-officedocument.presentationml.slideLayout+xml"/>
  <Override PartName="/ppt/slides/slide1.xml" ContentType="application/vnd.openxmlformats-officedocument.presentationml.slide+xml"/>
  <Default Extension="bin" ContentType="application/vnd.openxmlformats-officedocument.presentationml.printerSettings"/>
  <Override PartName="/ppt/slides/slide10.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slides/slide8.xml" ContentType="application/vnd.openxmlformats-officedocument.presentationml.slide+xml"/>
  <Override PartName="/ppt/presentation.xml" ContentType="application/vnd.openxmlformats-officedocument.presentationml.presentation.main+xml"/>
  <Override PartName="/ppt/slideLayouts/slideLayout7.xml" ContentType="application/vnd.openxmlformats-officedocument.presentationml.slideLayout+xml"/>
  <Override PartName="/ppt/slides/slide6.xml" ContentType="application/vnd.openxmlformats-officedocument.presentationml.slide+xml"/>
  <Override PartName="/ppt/notesMasters/notesMaster1.xml" ContentType="application/vnd.openxmlformats-officedocument.presentationml.notesMaster+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slideLayouts/slideLayout3.xml" ContentType="application/vnd.openxmlformats-officedocument.presentationml.slideLayout+xml"/>
  <Override PartName="/ppt/slides/slide2.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rtl="1" saveSubsetFonts="1">
  <p:sldMasterIdLst>
    <p:sldMasterId r:id="rId1"/>
  </p:sldMasterIdLst>
  <p:notesMasterIdLst>
    <p:notesMasterId r:id="rId12"/>
  </p:notesMasterIdLst>
  <p:sldIdLst>
    <p:sldId id="256" r:id="rId2"/>
    <p:sldId id="257" r:id="rId3"/>
    <p:sldId id="258" r:id="rId4"/>
    <p:sldId id="260" r:id="rId5"/>
    <p:sldId id="261" r:id="rId6"/>
    <p:sldId id="262" r:id="rId7"/>
    <p:sldId id="263" r:id="rId8"/>
    <p:sldId id="264" r:id="rId9"/>
    <p:sldId id="265" r:id="rId10"/>
    <p:sldId id="266" r:id="rId11"/>
  </p:sldIdLst>
  <p:sldSz cx="9144000" cy="6858000" type="screen4x3"/>
  <p:notesSz cx="6858000" cy="9144000"/>
  <p:defaultTextStyle>
    <a:defPPr>
      <a:defRPr lang="x-none"/>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extLst>
    <p:ext uri="{E76CE94A-603C-4142-B9EB-6D1370010A27}">
      <p14:discardImageEditData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0"/>
    </p:ext>
    <p:ext uri="{D31A062A-798A-4329-ABDD-BBA856620510}">
      <p14:defaultImageDpi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showOutlineIcons="0">
    <p:restoredLeft sz="65455" autoAdjust="0"/>
    <p:restoredTop sz="86387" autoAdjust="0"/>
  </p:normalViewPr>
  <p:slideViewPr>
    <p:cSldViewPr>
      <p:cViewPr varScale="1">
        <p:scale>
          <a:sx n="42" d="100"/>
          <a:sy n="42" d="100"/>
        </p:scale>
        <p:origin x="-96" y="-1152"/>
      </p:cViewPr>
      <p:guideLst>
        <p:guide orient="horz" pos="2160"/>
        <p:guide pos="2880"/>
      </p:guideLst>
    </p:cSldViewPr>
  </p:slideViewPr>
  <p:outlineViewPr>
    <p:cViewPr>
      <p:scale>
        <a:sx n="33" d="100"/>
        <a:sy n="33" d="100"/>
      </p:scale>
      <p:origin x="0" y="4944"/>
    </p:cViewPr>
  </p:outlin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notesMaster" Target="notesMasters/notesMaster1.xml"/><Relationship Id="rId13" Type="http://schemas.openxmlformats.org/officeDocument/2006/relationships/printerSettings" Target="printerSettings/printerSettings1.bin"/><Relationship Id="rId14" Type="http://schemas.openxmlformats.org/officeDocument/2006/relationships/presProps" Target="presProps.xml"/><Relationship Id="rId15" Type="http://schemas.openxmlformats.org/officeDocument/2006/relationships/viewProps" Target="viewProps.xml"/><Relationship Id="rId16" Type="http://schemas.openxmlformats.org/officeDocument/2006/relationships/theme" Target="theme/theme1.xml"/><Relationship Id="rId1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x-none"/>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DD05C901-09DE-430C-BC5F-DE98D8DF160B}" type="datetimeFigureOut">
              <a:rPr lang="x-none" smtClean="0"/>
              <a:pPr/>
              <a:t>3/11/14</a:t>
            </a:fld>
            <a:endParaRPr lang="x-none"/>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x-none"/>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x-none"/>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x-none"/>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1306C8B8-B223-402C-A9DD-EB5DAF6079A9}"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820097718"/>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x-none" dirty="0"/>
          </a:p>
        </p:txBody>
      </p:sp>
      <p:sp>
        <p:nvSpPr>
          <p:cNvPr id="4" name="Slide Number Placeholder 3"/>
          <p:cNvSpPr>
            <a:spLocks noGrp="1"/>
          </p:cNvSpPr>
          <p:nvPr>
            <p:ph type="sldNum" sz="quarter" idx="10"/>
          </p:nvPr>
        </p:nvSpPr>
        <p:spPr/>
        <p:txBody>
          <a:bodyPr/>
          <a:lstStyle/>
          <a:p>
            <a:fld id="{1306C8B8-B223-402C-A9DD-EB5DAF6079A9}" type="slidenum">
              <a:rPr lang="x-none" smtClean="0"/>
              <a:pPr/>
              <a:t>9</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35492292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x-none"/>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x-none"/>
          </a:p>
        </p:txBody>
      </p:sp>
      <p:sp>
        <p:nvSpPr>
          <p:cNvPr id="4" name="Date Placeholder 3"/>
          <p:cNvSpPr>
            <a:spLocks noGrp="1"/>
          </p:cNvSpPr>
          <p:nvPr>
            <p:ph type="dt" sz="half" idx="10"/>
          </p:nvPr>
        </p:nvSpPr>
        <p:spPr/>
        <p:txBody>
          <a:bodyPr/>
          <a:lstStyle/>
          <a:p>
            <a:fld id="{47B8E724-7B6E-442F-B801-B39BBFED0026}" type="datetimeFigureOut">
              <a:rPr lang="x-none" smtClean="0"/>
              <a:pPr/>
              <a:t>3/11/14</a:t>
            </a:fld>
            <a:endParaRPr lang="x-none"/>
          </a:p>
        </p:txBody>
      </p:sp>
      <p:sp>
        <p:nvSpPr>
          <p:cNvPr id="5" name="Footer Placeholder 4"/>
          <p:cNvSpPr>
            <a:spLocks noGrp="1"/>
          </p:cNvSpPr>
          <p:nvPr>
            <p:ph type="ftr" sz="quarter" idx="11"/>
          </p:nvPr>
        </p:nvSpPr>
        <p:spPr/>
        <p:txBody>
          <a:bodyPr/>
          <a:lstStyle/>
          <a:p>
            <a:endParaRPr lang="x-none"/>
          </a:p>
        </p:txBody>
      </p:sp>
      <p:sp>
        <p:nvSpPr>
          <p:cNvPr id="6" name="Slide Number Placeholder 5"/>
          <p:cNvSpPr>
            <a:spLocks noGrp="1"/>
          </p:cNvSpPr>
          <p:nvPr>
            <p:ph type="sldNum" sz="quarter" idx="12"/>
          </p:nvPr>
        </p:nvSpPr>
        <p:spPr/>
        <p:txBody>
          <a:body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289917266"/>
      </p:ext>
    </p:extLst>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x-none"/>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x-none"/>
          </a:p>
        </p:txBody>
      </p:sp>
      <p:sp>
        <p:nvSpPr>
          <p:cNvPr id="4" name="Date Placeholder 3"/>
          <p:cNvSpPr>
            <a:spLocks noGrp="1"/>
          </p:cNvSpPr>
          <p:nvPr>
            <p:ph type="dt" sz="half" idx="10"/>
          </p:nvPr>
        </p:nvSpPr>
        <p:spPr/>
        <p:txBody>
          <a:bodyPr/>
          <a:lstStyle/>
          <a:p>
            <a:fld id="{47B8E724-7B6E-442F-B801-B39BBFED0026}" type="datetimeFigureOut">
              <a:rPr lang="x-none" smtClean="0"/>
              <a:pPr/>
              <a:t>3/11/14</a:t>
            </a:fld>
            <a:endParaRPr lang="x-none"/>
          </a:p>
        </p:txBody>
      </p:sp>
      <p:sp>
        <p:nvSpPr>
          <p:cNvPr id="5" name="Footer Placeholder 4"/>
          <p:cNvSpPr>
            <a:spLocks noGrp="1"/>
          </p:cNvSpPr>
          <p:nvPr>
            <p:ph type="ftr" sz="quarter" idx="11"/>
          </p:nvPr>
        </p:nvSpPr>
        <p:spPr/>
        <p:txBody>
          <a:bodyPr/>
          <a:lstStyle/>
          <a:p>
            <a:endParaRPr lang="x-none"/>
          </a:p>
        </p:txBody>
      </p:sp>
      <p:sp>
        <p:nvSpPr>
          <p:cNvPr id="6" name="Slide Number Placeholder 5"/>
          <p:cNvSpPr>
            <a:spLocks noGrp="1"/>
          </p:cNvSpPr>
          <p:nvPr>
            <p:ph type="sldNum" sz="quarter" idx="12"/>
          </p:nvPr>
        </p:nvSpPr>
        <p:spPr/>
        <p:txBody>
          <a:body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49178780"/>
      </p:ext>
    </p:extLst>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x-none"/>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x-none"/>
          </a:p>
        </p:txBody>
      </p:sp>
      <p:sp>
        <p:nvSpPr>
          <p:cNvPr id="4" name="Date Placeholder 3"/>
          <p:cNvSpPr>
            <a:spLocks noGrp="1"/>
          </p:cNvSpPr>
          <p:nvPr>
            <p:ph type="dt" sz="half" idx="10"/>
          </p:nvPr>
        </p:nvSpPr>
        <p:spPr/>
        <p:txBody>
          <a:bodyPr/>
          <a:lstStyle/>
          <a:p>
            <a:fld id="{47B8E724-7B6E-442F-B801-B39BBFED0026}" type="datetimeFigureOut">
              <a:rPr lang="x-none" smtClean="0"/>
              <a:pPr/>
              <a:t>3/11/14</a:t>
            </a:fld>
            <a:endParaRPr lang="x-none"/>
          </a:p>
        </p:txBody>
      </p:sp>
      <p:sp>
        <p:nvSpPr>
          <p:cNvPr id="5" name="Footer Placeholder 4"/>
          <p:cNvSpPr>
            <a:spLocks noGrp="1"/>
          </p:cNvSpPr>
          <p:nvPr>
            <p:ph type="ftr" sz="quarter" idx="11"/>
          </p:nvPr>
        </p:nvSpPr>
        <p:spPr/>
        <p:txBody>
          <a:bodyPr/>
          <a:lstStyle/>
          <a:p>
            <a:endParaRPr lang="x-none"/>
          </a:p>
        </p:txBody>
      </p:sp>
      <p:sp>
        <p:nvSpPr>
          <p:cNvPr id="6" name="Slide Number Placeholder 5"/>
          <p:cNvSpPr>
            <a:spLocks noGrp="1"/>
          </p:cNvSpPr>
          <p:nvPr>
            <p:ph type="sldNum" sz="quarter" idx="12"/>
          </p:nvPr>
        </p:nvSpPr>
        <p:spPr/>
        <p:txBody>
          <a:body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679163843"/>
      </p:ext>
    </p:extLst>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x-none"/>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x-none"/>
          </a:p>
        </p:txBody>
      </p:sp>
      <p:sp>
        <p:nvSpPr>
          <p:cNvPr id="4" name="Date Placeholder 3"/>
          <p:cNvSpPr>
            <a:spLocks noGrp="1"/>
          </p:cNvSpPr>
          <p:nvPr>
            <p:ph type="dt" sz="half" idx="10"/>
          </p:nvPr>
        </p:nvSpPr>
        <p:spPr/>
        <p:txBody>
          <a:bodyPr/>
          <a:lstStyle/>
          <a:p>
            <a:fld id="{47B8E724-7B6E-442F-B801-B39BBFED0026}" type="datetimeFigureOut">
              <a:rPr lang="x-none" smtClean="0"/>
              <a:pPr/>
              <a:t>3/11/14</a:t>
            </a:fld>
            <a:endParaRPr lang="x-none"/>
          </a:p>
        </p:txBody>
      </p:sp>
      <p:sp>
        <p:nvSpPr>
          <p:cNvPr id="5" name="Footer Placeholder 4"/>
          <p:cNvSpPr>
            <a:spLocks noGrp="1"/>
          </p:cNvSpPr>
          <p:nvPr>
            <p:ph type="ftr" sz="quarter" idx="11"/>
          </p:nvPr>
        </p:nvSpPr>
        <p:spPr/>
        <p:txBody>
          <a:bodyPr/>
          <a:lstStyle/>
          <a:p>
            <a:endParaRPr lang="x-none"/>
          </a:p>
        </p:txBody>
      </p:sp>
      <p:sp>
        <p:nvSpPr>
          <p:cNvPr id="6" name="Slide Number Placeholder 5"/>
          <p:cNvSpPr>
            <a:spLocks noGrp="1"/>
          </p:cNvSpPr>
          <p:nvPr>
            <p:ph type="sldNum" sz="quarter" idx="12"/>
          </p:nvPr>
        </p:nvSpPr>
        <p:spPr/>
        <p:txBody>
          <a:body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994403983"/>
      </p:ext>
    </p:extLst>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x-none"/>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7B8E724-7B6E-442F-B801-B39BBFED0026}" type="datetimeFigureOut">
              <a:rPr lang="x-none" smtClean="0"/>
              <a:pPr/>
              <a:t>3/11/14</a:t>
            </a:fld>
            <a:endParaRPr lang="x-none"/>
          </a:p>
        </p:txBody>
      </p:sp>
      <p:sp>
        <p:nvSpPr>
          <p:cNvPr id="5" name="Footer Placeholder 4"/>
          <p:cNvSpPr>
            <a:spLocks noGrp="1"/>
          </p:cNvSpPr>
          <p:nvPr>
            <p:ph type="ftr" sz="quarter" idx="11"/>
          </p:nvPr>
        </p:nvSpPr>
        <p:spPr/>
        <p:txBody>
          <a:bodyPr/>
          <a:lstStyle/>
          <a:p>
            <a:endParaRPr lang="x-none"/>
          </a:p>
        </p:txBody>
      </p:sp>
      <p:sp>
        <p:nvSpPr>
          <p:cNvPr id="6" name="Slide Number Placeholder 5"/>
          <p:cNvSpPr>
            <a:spLocks noGrp="1"/>
          </p:cNvSpPr>
          <p:nvPr>
            <p:ph type="sldNum" sz="quarter" idx="12"/>
          </p:nvPr>
        </p:nvSpPr>
        <p:spPr/>
        <p:txBody>
          <a:body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070238669"/>
      </p:ext>
    </p:extLst>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x-none"/>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x-none"/>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x-none"/>
          </a:p>
        </p:txBody>
      </p:sp>
      <p:sp>
        <p:nvSpPr>
          <p:cNvPr id="5" name="Date Placeholder 4"/>
          <p:cNvSpPr>
            <a:spLocks noGrp="1"/>
          </p:cNvSpPr>
          <p:nvPr>
            <p:ph type="dt" sz="half" idx="10"/>
          </p:nvPr>
        </p:nvSpPr>
        <p:spPr/>
        <p:txBody>
          <a:bodyPr/>
          <a:lstStyle/>
          <a:p>
            <a:fld id="{47B8E724-7B6E-442F-B801-B39BBFED0026}" type="datetimeFigureOut">
              <a:rPr lang="x-none" smtClean="0"/>
              <a:pPr/>
              <a:t>3/11/14</a:t>
            </a:fld>
            <a:endParaRPr lang="x-none"/>
          </a:p>
        </p:txBody>
      </p:sp>
      <p:sp>
        <p:nvSpPr>
          <p:cNvPr id="6" name="Footer Placeholder 5"/>
          <p:cNvSpPr>
            <a:spLocks noGrp="1"/>
          </p:cNvSpPr>
          <p:nvPr>
            <p:ph type="ftr" sz="quarter" idx="11"/>
          </p:nvPr>
        </p:nvSpPr>
        <p:spPr/>
        <p:txBody>
          <a:bodyPr/>
          <a:lstStyle/>
          <a:p>
            <a:endParaRPr lang="x-none"/>
          </a:p>
        </p:txBody>
      </p:sp>
      <p:sp>
        <p:nvSpPr>
          <p:cNvPr id="7" name="Slide Number Placeholder 6"/>
          <p:cNvSpPr>
            <a:spLocks noGrp="1"/>
          </p:cNvSpPr>
          <p:nvPr>
            <p:ph type="sldNum" sz="quarter" idx="12"/>
          </p:nvPr>
        </p:nvSpPr>
        <p:spPr/>
        <p:txBody>
          <a:body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519704942"/>
      </p:ext>
    </p:extLst>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x-none"/>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x-none"/>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x-none"/>
          </a:p>
        </p:txBody>
      </p:sp>
      <p:sp>
        <p:nvSpPr>
          <p:cNvPr id="7" name="Date Placeholder 6"/>
          <p:cNvSpPr>
            <a:spLocks noGrp="1"/>
          </p:cNvSpPr>
          <p:nvPr>
            <p:ph type="dt" sz="half" idx="10"/>
          </p:nvPr>
        </p:nvSpPr>
        <p:spPr/>
        <p:txBody>
          <a:bodyPr/>
          <a:lstStyle/>
          <a:p>
            <a:fld id="{47B8E724-7B6E-442F-B801-B39BBFED0026}" type="datetimeFigureOut">
              <a:rPr lang="x-none" smtClean="0"/>
              <a:pPr/>
              <a:t>3/11/14</a:t>
            </a:fld>
            <a:endParaRPr lang="x-none"/>
          </a:p>
        </p:txBody>
      </p:sp>
      <p:sp>
        <p:nvSpPr>
          <p:cNvPr id="8" name="Footer Placeholder 7"/>
          <p:cNvSpPr>
            <a:spLocks noGrp="1"/>
          </p:cNvSpPr>
          <p:nvPr>
            <p:ph type="ftr" sz="quarter" idx="11"/>
          </p:nvPr>
        </p:nvSpPr>
        <p:spPr/>
        <p:txBody>
          <a:bodyPr/>
          <a:lstStyle/>
          <a:p>
            <a:endParaRPr lang="x-none"/>
          </a:p>
        </p:txBody>
      </p:sp>
      <p:sp>
        <p:nvSpPr>
          <p:cNvPr id="9" name="Slide Number Placeholder 8"/>
          <p:cNvSpPr>
            <a:spLocks noGrp="1"/>
          </p:cNvSpPr>
          <p:nvPr>
            <p:ph type="sldNum" sz="quarter" idx="12"/>
          </p:nvPr>
        </p:nvSpPr>
        <p:spPr/>
        <p:txBody>
          <a:body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841329106"/>
      </p:ext>
    </p:extLst>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x-none"/>
          </a:p>
        </p:txBody>
      </p:sp>
      <p:sp>
        <p:nvSpPr>
          <p:cNvPr id="3" name="Date Placeholder 2"/>
          <p:cNvSpPr>
            <a:spLocks noGrp="1"/>
          </p:cNvSpPr>
          <p:nvPr>
            <p:ph type="dt" sz="half" idx="10"/>
          </p:nvPr>
        </p:nvSpPr>
        <p:spPr/>
        <p:txBody>
          <a:bodyPr/>
          <a:lstStyle/>
          <a:p>
            <a:fld id="{47B8E724-7B6E-442F-B801-B39BBFED0026}" type="datetimeFigureOut">
              <a:rPr lang="x-none" smtClean="0"/>
              <a:pPr/>
              <a:t>3/11/14</a:t>
            </a:fld>
            <a:endParaRPr lang="x-none"/>
          </a:p>
        </p:txBody>
      </p:sp>
      <p:sp>
        <p:nvSpPr>
          <p:cNvPr id="4" name="Footer Placeholder 3"/>
          <p:cNvSpPr>
            <a:spLocks noGrp="1"/>
          </p:cNvSpPr>
          <p:nvPr>
            <p:ph type="ftr" sz="quarter" idx="11"/>
          </p:nvPr>
        </p:nvSpPr>
        <p:spPr/>
        <p:txBody>
          <a:bodyPr/>
          <a:lstStyle/>
          <a:p>
            <a:endParaRPr lang="x-none"/>
          </a:p>
        </p:txBody>
      </p:sp>
      <p:sp>
        <p:nvSpPr>
          <p:cNvPr id="5" name="Slide Number Placeholder 4"/>
          <p:cNvSpPr>
            <a:spLocks noGrp="1"/>
          </p:cNvSpPr>
          <p:nvPr>
            <p:ph type="sldNum" sz="quarter" idx="12"/>
          </p:nvPr>
        </p:nvSpPr>
        <p:spPr/>
        <p:txBody>
          <a:body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56671278"/>
      </p:ext>
    </p:extLst>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7B8E724-7B6E-442F-B801-B39BBFED0026}" type="datetimeFigureOut">
              <a:rPr lang="x-none" smtClean="0"/>
              <a:pPr/>
              <a:t>3/11/14</a:t>
            </a:fld>
            <a:endParaRPr lang="x-none"/>
          </a:p>
        </p:txBody>
      </p:sp>
      <p:sp>
        <p:nvSpPr>
          <p:cNvPr id="3" name="Footer Placeholder 2"/>
          <p:cNvSpPr>
            <a:spLocks noGrp="1"/>
          </p:cNvSpPr>
          <p:nvPr>
            <p:ph type="ftr" sz="quarter" idx="11"/>
          </p:nvPr>
        </p:nvSpPr>
        <p:spPr/>
        <p:txBody>
          <a:bodyPr/>
          <a:lstStyle/>
          <a:p>
            <a:endParaRPr lang="x-none"/>
          </a:p>
        </p:txBody>
      </p:sp>
      <p:sp>
        <p:nvSpPr>
          <p:cNvPr id="4" name="Slide Number Placeholder 3"/>
          <p:cNvSpPr>
            <a:spLocks noGrp="1"/>
          </p:cNvSpPr>
          <p:nvPr>
            <p:ph type="sldNum" sz="quarter" idx="12"/>
          </p:nvPr>
        </p:nvSpPr>
        <p:spPr/>
        <p:txBody>
          <a:body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584059099"/>
      </p:ext>
    </p:extLst>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x-none"/>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x-none"/>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7B8E724-7B6E-442F-B801-B39BBFED0026}" type="datetimeFigureOut">
              <a:rPr lang="x-none" smtClean="0"/>
              <a:pPr/>
              <a:t>3/11/14</a:t>
            </a:fld>
            <a:endParaRPr lang="x-none"/>
          </a:p>
        </p:txBody>
      </p:sp>
      <p:sp>
        <p:nvSpPr>
          <p:cNvPr id="6" name="Footer Placeholder 5"/>
          <p:cNvSpPr>
            <a:spLocks noGrp="1"/>
          </p:cNvSpPr>
          <p:nvPr>
            <p:ph type="ftr" sz="quarter" idx="11"/>
          </p:nvPr>
        </p:nvSpPr>
        <p:spPr/>
        <p:txBody>
          <a:bodyPr/>
          <a:lstStyle/>
          <a:p>
            <a:endParaRPr lang="x-none"/>
          </a:p>
        </p:txBody>
      </p:sp>
      <p:sp>
        <p:nvSpPr>
          <p:cNvPr id="7" name="Slide Number Placeholder 6"/>
          <p:cNvSpPr>
            <a:spLocks noGrp="1"/>
          </p:cNvSpPr>
          <p:nvPr>
            <p:ph type="sldNum" sz="quarter" idx="12"/>
          </p:nvPr>
        </p:nvSpPr>
        <p:spPr/>
        <p:txBody>
          <a:body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093213317"/>
      </p:ext>
    </p:extLst>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x-none"/>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x-none"/>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7B8E724-7B6E-442F-B801-B39BBFED0026}" type="datetimeFigureOut">
              <a:rPr lang="x-none" smtClean="0"/>
              <a:pPr/>
              <a:t>3/11/14</a:t>
            </a:fld>
            <a:endParaRPr lang="x-none"/>
          </a:p>
        </p:txBody>
      </p:sp>
      <p:sp>
        <p:nvSpPr>
          <p:cNvPr id="6" name="Footer Placeholder 5"/>
          <p:cNvSpPr>
            <a:spLocks noGrp="1"/>
          </p:cNvSpPr>
          <p:nvPr>
            <p:ph type="ftr" sz="quarter" idx="11"/>
          </p:nvPr>
        </p:nvSpPr>
        <p:spPr/>
        <p:txBody>
          <a:bodyPr/>
          <a:lstStyle/>
          <a:p>
            <a:endParaRPr lang="x-none"/>
          </a:p>
        </p:txBody>
      </p:sp>
      <p:sp>
        <p:nvSpPr>
          <p:cNvPr id="7" name="Slide Number Placeholder 6"/>
          <p:cNvSpPr>
            <a:spLocks noGrp="1"/>
          </p:cNvSpPr>
          <p:nvPr>
            <p:ph type="sldNum" sz="quarter" idx="12"/>
          </p:nvPr>
        </p:nvSpPr>
        <p:spPr/>
        <p:txBody>
          <a:body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860057920"/>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smtClean="0"/>
              <a:t>Click to edit Master title style</a:t>
            </a:r>
            <a:endParaRPr lang="x-none"/>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x-none"/>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47B8E724-7B6E-442F-B801-B39BBFED0026}" type="datetimeFigureOut">
              <a:rPr lang="x-none" smtClean="0"/>
              <a:pPr/>
              <a:t>3/11/14</a:t>
            </a:fld>
            <a:endParaRPr lang="x-none"/>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x-none"/>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31987EC5-B5D7-4B2D-AF50-88FDC7C99AA4}" type="slidenum">
              <a:rPr lang="x-none" smtClean="0"/>
              <a:pPr/>
              <a:t>‹#›</a:t>
            </a:fld>
            <a:endParaRPr lang="x-none"/>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903124843"/>
      </p:ext>
    </p:extLst>
  </p:cSld>
  <p:clrMap bg1="lt1" tx1="dk1" bg2="lt2" tx2="dk2" accent1="accent1" accent2="accent2" accent3="accent3" accent4="accent4" accent5="accent5" accent6="accent6" hlink="hlink" folHlink="folHlink"/>
  <p:sldLayoutIdLst>
    <p:sldLayoutId r:id="rId1"/>
    <p:sldLayoutId r:id="rId2"/>
    <p:sldLayoutId r:id="rId3"/>
    <p:sldLayoutId r:id="rId4"/>
    <p:sldLayoutId r:id="rId5"/>
    <p:sldLayoutId r:id="rId6"/>
    <p:sldLayoutId r:id="rId7"/>
    <p:sldLayoutId r:id="rId8"/>
    <p:sldLayoutId r:id="rId9"/>
    <p:sldLayoutId r:id="rId10"/>
    <p:sldLayoutId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x-none"/>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b="1" dirty="0"/>
              <a:t>The Problem- Solution Essay</a:t>
            </a:r>
            <a:r>
              <a:rPr lang="en-US" dirty="0"/>
              <a:t/>
            </a:r>
            <a:br>
              <a:rPr lang="en-US" dirty="0"/>
            </a:br>
            <a:endParaRPr lang="x-none" dirty="0"/>
          </a:p>
        </p:txBody>
      </p:sp>
      <p:sp>
        <p:nvSpPr>
          <p:cNvPr id="3" name="Subtitle 2"/>
          <p:cNvSpPr>
            <a:spLocks noGrp="1"/>
          </p:cNvSpPr>
          <p:nvPr>
            <p:ph type="subTitle" idx="1"/>
          </p:nvPr>
        </p:nvSpPr>
        <p:spPr/>
        <p:txBody>
          <a:bodyPr>
            <a:normAutofit/>
          </a:bodyPr>
          <a:lstStyle/>
          <a:p>
            <a:endParaRPr lang="x-none" sz="4800" b="1" dirty="0">
              <a:solidFill>
                <a:srgbClr val="FF0000"/>
              </a:solidFill>
            </a:endParaRP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204755463"/>
      </p:ext>
    </p:extLst>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Autofit/>
          </a:bodyPr>
          <a:lstStyle/>
          <a:p>
            <a:pPr algn="ctr">
              <a:buNone/>
            </a:pPr>
            <a:r>
              <a:rPr lang="en-US" sz="4800" smtClean="0"/>
              <a:t>3</a:t>
            </a:r>
            <a:r>
              <a:rPr lang="en-US" sz="4800" baseline="30000" smtClean="0"/>
              <a:t>rd</a:t>
            </a:r>
            <a:r>
              <a:rPr lang="en-US" sz="4800" smtClean="0"/>
              <a:t> Assignment</a:t>
            </a:r>
          </a:p>
          <a:p>
            <a:pPr algn="ctr">
              <a:buNone/>
            </a:pPr>
            <a:endParaRPr lang="en-US" sz="4800" dirty="0" smtClean="0"/>
          </a:p>
          <a:p>
            <a:pPr algn="ctr">
              <a:buNone/>
            </a:pPr>
            <a:r>
              <a:rPr lang="en-US" sz="4800" dirty="0" smtClean="0"/>
              <a:t>Write a problem-solution essay (No Less than 400 words)</a:t>
            </a:r>
            <a:endParaRPr lang="en-US" sz="4800" dirty="0"/>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611560" y="274638"/>
            <a:ext cx="7560840" cy="4090466"/>
          </a:xfrm>
        </p:spPr>
        <p:txBody>
          <a:bodyPr>
            <a:normAutofit fontScale="90000"/>
          </a:bodyPr>
          <a:lstStyle/>
          <a:p>
            <a:pPr algn="l" rtl="0"/>
            <a:r>
              <a:rPr lang="en-US" sz="3600" b="1" dirty="0" smtClean="0">
                <a:solidFill>
                  <a:srgbClr val="FF0000"/>
                </a:solidFill>
              </a:rPr>
              <a:t>Introductory Paragraph:</a:t>
            </a:r>
            <a:r>
              <a:rPr lang="en-US" sz="3600" dirty="0" smtClean="0">
                <a:solidFill>
                  <a:srgbClr val="FF0000"/>
                </a:solidFill>
              </a:rPr>
              <a:t/>
            </a:r>
            <a:br>
              <a:rPr lang="en-US" sz="3600" dirty="0" smtClean="0">
                <a:solidFill>
                  <a:srgbClr val="FF0000"/>
                </a:solidFill>
              </a:rPr>
            </a:br>
            <a:r>
              <a:rPr lang="en-US" sz="3600" b="1" dirty="0" smtClean="0"/>
              <a:t> </a:t>
            </a:r>
            <a:r>
              <a:rPr lang="en-US" sz="1800" dirty="0" smtClean="0"/>
              <a:t/>
            </a:r>
            <a:br>
              <a:rPr lang="en-US" sz="1800" dirty="0" smtClean="0"/>
            </a:br>
            <a:r>
              <a:rPr lang="en-US" sz="3200" dirty="0" smtClean="0"/>
              <a:t>* Choose any type of introduction.</a:t>
            </a:r>
            <a:br>
              <a:rPr lang="en-US" sz="3200" dirty="0" smtClean="0"/>
            </a:br>
            <a:r>
              <a:rPr lang="en-US" sz="3200" dirty="0" smtClean="0"/>
              <a:t>*Your thesis statement, by the way, should identify both </a:t>
            </a:r>
            <a:r>
              <a:rPr lang="en-US" sz="3200" u="sng" dirty="0" smtClean="0"/>
              <a:t>problem</a:t>
            </a:r>
            <a:r>
              <a:rPr lang="en-US" sz="3200" dirty="0" smtClean="0"/>
              <a:t> and </a:t>
            </a:r>
            <a:r>
              <a:rPr lang="en-US" sz="3200" u="sng" dirty="0" smtClean="0"/>
              <a:t>the solution</a:t>
            </a:r>
            <a:r>
              <a:rPr lang="en-US" sz="3200" dirty="0" smtClean="0"/>
              <a:t>.</a:t>
            </a:r>
            <a:br>
              <a:rPr lang="en-US" sz="3200" dirty="0" smtClean="0"/>
            </a:br>
            <a:r>
              <a:rPr lang="en-US" sz="3200" dirty="0"/>
              <a:t/>
            </a:r>
            <a:br>
              <a:rPr lang="en-US" sz="3200" dirty="0"/>
            </a:br>
            <a:r>
              <a:rPr lang="en-US" sz="3200" dirty="0" smtClean="0"/>
              <a:t> </a:t>
            </a:r>
            <a:r>
              <a:rPr lang="en-US" sz="3200" dirty="0" smtClean="0">
                <a:solidFill>
                  <a:srgbClr val="FF0000"/>
                </a:solidFill>
              </a:rPr>
              <a:t>For example:</a:t>
            </a:r>
            <a:r>
              <a:rPr lang="en-US" sz="3200" dirty="0" smtClean="0"/>
              <a:t> “Schools should </a:t>
            </a:r>
            <a:r>
              <a:rPr lang="en-US" sz="3200" u="sng" dirty="0" smtClean="0"/>
              <a:t>require uniforms</a:t>
            </a:r>
            <a:r>
              <a:rPr lang="en-US" sz="3200" dirty="0" smtClean="0"/>
              <a:t> in order to minimize </a:t>
            </a:r>
            <a:r>
              <a:rPr lang="en-US" sz="3200" u="sng" dirty="0" smtClean="0"/>
              <a:t>gang violence</a:t>
            </a:r>
            <a:r>
              <a:rPr lang="en-US" sz="3200" dirty="0" smtClean="0"/>
              <a:t>.”</a:t>
            </a:r>
            <a:r>
              <a:rPr lang="en-US" sz="3200" b="1" dirty="0" smtClean="0"/>
              <a:t> </a:t>
            </a:r>
            <a:r>
              <a:rPr lang="en-US" sz="3200" dirty="0" smtClean="0"/>
              <a:t/>
            </a:r>
            <a:br>
              <a:rPr lang="en-US" sz="3200" dirty="0" smtClean="0"/>
            </a:br>
            <a:endParaRPr lang="x-none" sz="3200" dirty="0"/>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792655578"/>
      </p:ext>
    </p:extLst>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smtClean="0">
                <a:solidFill>
                  <a:srgbClr val="FFC000"/>
                </a:solidFill>
                <a:effectLst>
                  <a:outerShdw blurRad="38100" dist="38100" dir="2700000" algn="tl">
                    <a:srgbClr val="000000">
                      <a:alpha val="43137"/>
                    </a:srgbClr>
                  </a:outerShdw>
                </a:effectLst>
              </a:rPr>
              <a:t>Your thesis:</a:t>
            </a:r>
            <a:r>
              <a:rPr lang="en-US" dirty="0" smtClean="0"/>
              <a:t/>
            </a:r>
            <a:br>
              <a:rPr lang="en-US" dirty="0" smtClean="0"/>
            </a:br>
            <a:endParaRPr lang="x-none" dirty="0"/>
          </a:p>
        </p:txBody>
      </p:sp>
      <p:sp>
        <p:nvSpPr>
          <p:cNvPr id="3" name="TextBox 2"/>
          <p:cNvSpPr txBox="1"/>
          <p:nvPr/>
        </p:nvSpPr>
        <p:spPr>
          <a:xfrm>
            <a:off x="539552" y="1124744"/>
            <a:ext cx="7704856" cy="5109091"/>
          </a:xfrm>
          <a:prstGeom prst="rect">
            <a:avLst/>
          </a:prstGeom>
          <a:noFill/>
        </p:spPr>
        <p:txBody>
          <a:bodyPr wrap="square" rtlCol="1">
            <a:spAutoFit/>
          </a:bodyPr>
          <a:lstStyle/>
          <a:p>
            <a:r>
              <a:rPr lang="en-US" dirty="0"/>
              <a:t> </a:t>
            </a:r>
            <a:endParaRPr lang="en-US" sz="2800" dirty="0"/>
          </a:p>
          <a:p>
            <a:pPr algn="l"/>
            <a:r>
              <a:rPr lang="en-US" sz="2800" dirty="0">
                <a:sym typeface="Wingdings"/>
              </a:rPr>
              <a:t></a:t>
            </a:r>
            <a:r>
              <a:rPr lang="en-US" sz="2800" b="1" dirty="0"/>
              <a:t> </a:t>
            </a:r>
            <a:r>
              <a:rPr lang="en-US" sz="2800" b="1" dirty="0">
                <a:solidFill>
                  <a:srgbClr val="FFC000"/>
                </a:solidFill>
              </a:rPr>
              <a:t>Your thesis could argue for one main solution</a:t>
            </a:r>
            <a:endParaRPr lang="en-US" sz="2800" dirty="0">
              <a:solidFill>
                <a:srgbClr val="FFC000"/>
              </a:solidFill>
            </a:endParaRPr>
          </a:p>
          <a:p>
            <a:pPr algn="l"/>
            <a:r>
              <a:rPr lang="en-US" sz="2800" dirty="0"/>
              <a:t>“</a:t>
            </a:r>
            <a:r>
              <a:rPr lang="en-US" sz="2800" i="1" dirty="0"/>
              <a:t>Although many disagree, spanking is still a useful tool to use for discipline problems as long as it’s used constructively.”</a:t>
            </a:r>
            <a:endParaRPr lang="en-US" sz="2800" dirty="0"/>
          </a:p>
          <a:p>
            <a:pPr algn="l"/>
            <a:r>
              <a:rPr lang="en-US" sz="2800" dirty="0"/>
              <a:t> </a:t>
            </a:r>
          </a:p>
          <a:p>
            <a:pPr algn="l"/>
            <a:r>
              <a:rPr lang="en-US" sz="2800" dirty="0">
                <a:sym typeface="Wingdings"/>
              </a:rPr>
              <a:t></a:t>
            </a:r>
            <a:r>
              <a:rPr lang="en-US" sz="2800" b="1" dirty="0"/>
              <a:t> </a:t>
            </a:r>
            <a:r>
              <a:rPr lang="en-US" sz="2800" b="1" dirty="0">
                <a:solidFill>
                  <a:srgbClr val="FFC000"/>
                </a:solidFill>
              </a:rPr>
              <a:t>Your thesis could argue for the urgent need to solve the problem</a:t>
            </a:r>
            <a:endParaRPr lang="en-US" sz="2800" dirty="0">
              <a:solidFill>
                <a:srgbClr val="FFC000"/>
              </a:solidFill>
            </a:endParaRPr>
          </a:p>
          <a:p>
            <a:pPr algn="l"/>
            <a:r>
              <a:rPr lang="en-US" sz="2800" dirty="0"/>
              <a:t>“</a:t>
            </a:r>
            <a:r>
              <a:rPr lang="en-US" sz="2800" i="1" dirty="0"/>
              <a:t>Even though several attempts have been made to eradicate drunk driving, people still ignore or deny the reality of drunk driving consequences.”</a:t>
            </a:r>
            <a:endParaRPr lang="en-US" sz="2800" dirty="0"/>
          </a:p>
          <a:p>
            <a:pPr algn="l" rtl="0"/>
            <a:r>
              <a:rPr lang="en-US" sz="2800" b="1" dirty="0"/>
              <a:t> </a:t>
            </a:r>
            <a:endParaRPr lang="en-US" sz="2800" dirty="0"/>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922861991"/>
      </p:ext>
    </p:extLst>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Body paragraph</a:t>
            </a:r>
            <a:endParaRPr lang="x-none" dirty="0">
              <a:solidFill>
                <a:srgbClr val="0070C0"/>
              </a:solidFill>
            </a:endParaRPr>
          </a:p>
        </p:txBody>
      </p:sp>
      <p:sp>
        <p:nvSpPr>
          <p:cNvPr id="3" name="Content Placeholder 2"/>
          <p:cNvSpPr>
            <a:spLocks noGrp="1"/>
          </p:cNvSpPr>
          <p:nvPr>
            <p:ph idx="1"/>
          </p:nvPr>
        </p:nvSpPr>
        <p:spPr/>
        <p:txBody>
          <a:bodyPr/>
          <a:lstStyle/>
          <a:p>
            <a:pPr algn="l"/>
            <a:r>
              <a:rPr lang="en-US" sz="4000" dirty="0" smtClean="0"/>
              <a:t>You have to write only </a:t>
            </a:r>
            <a:r>
              <a:rPr lang="en-US" sz="4000" u="sng" dirty="0" smtClean="0"/>
              <a:t>TWO</a:t>
            </a:r>
            <a:r>
              <a:rPr lang="en-US" sz="4000" dirty="0" smtClean="0"/>
              <a:t> body paragraphs</a:t>
            </a:r>
          </a:p>
          <a:p>
            <a:pPr algn="l"/>
            <a:r>
              <a:rPr lang="en-US" sz="4000" dirty="0" smtClean="0"/>
              <a:t>1</a:t>
            </a:r>
            <a:r>
              <a:rPr lang="en-US" sz="4000" baseline="30000" dirty="0" smtClean="0"/>
              <a:t>st</a:t>
            </a:r>
            <a:r>
              <a:rPr lang="en-US" sz="4000" dirty="0" smtClean="0"/>
              <a:t> </a:t>
            </a:r>
            <a:r>
              <a:rPr lang="en-US" sz="4000" dirty="0" smtClean="0">
                <a:solidFill>
                  <a:srgbClr val="0070C0"/>
                </a:solidFill>
              </a:rPr>
              <a:t>problem paragraph</a:t>
            </a:r>
          </a:p>
          <a:p>
            <a:pPr algn="l"/>
            <a:r>
              <a:rPr lang="en-US" sz="4000" dirty="0" smtClean="0"/>
              <a:t>2</a:t>
            </a:r>
            <a:r>
              <a:rPr lang="en-US" sz="4000" baseline="30000" dirty="0" smtClean="0"/>
              <a:t>nd</a:t>
            </a:r>
            <a:r>
              <a:rPr lang="en-US" sz="4000" dirty="0" smtClean="0"/>
              <a:t> </a:t>
            </a:r>
            <a:r>
              <a:rPr lang="en-US" sz="4000" dirty="0" smtClean="0">
                <a:solidFill>
                  <a:srgbClr val="0070C0"/>
                </a:solidFill>
              </a:rPr>
              <a:t>Solution paragraph</a:t>
            </a:r>
            <a:endParaRPr lang="x-none" sz="4000" dirty="0">
              <a:solidFill>
                <a:srgbClr val="0070C0"/>
              </a:solidFill>
            </a:endParaRPr>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36595324"/>
      </p:ext>
    </p:extLst>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683568" y="274638"/>
            <a:ext cx="8003232" cy="706090"/>
          </a:xfrm>
        </p:spPr>
        <p:txBody>
          <a:bodyPr>
            <a:normAutofit fontScale="90000"/>
          </a:bodyPr>
          <a:lstStyle/>
          <a:p>
            <a:r>
              <a:rPr lang="en-US" b="1" dirty="0" smtClean="0">
                <a:solidFill>
                  <a:srgbClr val="FF0000"/>
                </a:solidFill>
                <a:ea typeface="Times New Roman"/>
                <a:cs typeface="Arial"/>
              </a:rPr>
              <a:t>Problem Paragraph:</a:t>
            </a:r>
            <a:r>
              <a:rPr lang="en-US" dirty="0" smtClean="0">
                <a:ea typeface="Calibri"/>
                <a:cs typeface="Arial"/>
              </a:rPr>
              <a:t/>
            </a:r>
            <a:br>
              <a:rPr lang="en-US" dirty="0" smtClean="0">
                <a:ea typeface="Calibri"/>
                <a:cs typeface="Arial"/>
              </a:rPr>
            </a:br>
            <a:endParaRPr lang="x-none" dirty="0"/>
          </a:p>
        </p:txBody>
      </p:sp>
      <p:sp>
        <p:nvSpPr>
          <p:cNvPr id="3" name="Content Placeholder 2"/>
          <p:cNvSpPr>
            <a:spLocks noGrp="1"/>
          </p:cNvSpPr>
          <p:nvPr>
            <p:ph idx="1"/>
          </p:nvPr>
        </p:nvSpPr>
        <p:spPr>
          <a:xfrm>
            <a:off x="539552" y="836712"/>
            <a:ext cx="8147248" cy="5289451"/>
          </a:xfrm>
        </p:spPr>
        <p:txBody>
          <a:bodyPr>
            <a:normAutofit fontScale="77500" lnSpcReduction="20000"/>
          </a:bodyPr>
          <a:lstStyle/>
          <a:p>
            <a:pPr lvl="0" algn="l" rtl="0">
              <a:lnSpc>
                <a:spcPct val="115000"/>
              </a:lnSpc>
              <a:buSzPts val="1000"/>
              <a:buFont typeface="Calibri"/>
              <a:buChar char="-"/>
              <a:tabLst>
                <a:tab pos="3690620" algn="r"/>
              </a:tabLst>
            </a:pPr>
            <a:r>
              <a:rPr lang="en-US" dirty="0" smtClean="0">
                <a:ea typeface="Times New Roman"/>
                <a:cs typeface="Arial"/>
              </a:rPr>
              <a:t>Define </a:t>
            </a:r>
            <a:r>
              <a:rPr lang="en-US" dirty="0">
                <a:ea typeface="Times New Roman"/>
                <a:cs typeface="Arial"/>
              </a:rPr>
              <a:t>the </a:t>
            </a:r>
            <a:r>
              <a:rPr lang="en-US" u="sng" dirty="0">
                <a:ea typeface="Times New Roman"/>
                <a:cs typeface="Arial"/>
              </a:rPr>
              <a:t>nature </a:t>
            </a:r>
            <a:r>
              <a:rPr lang="en-US" dirty="0">
                <a:ea typeface="Times New Roman"/>
                <a:cs typeface="Arial"/>
              </a:rPr>
              <a:t>of the problem.</a:t>
            </a:r>
          </a:p>
          <a:p>
            <a:pPr lvl="0" algn="l" rtl="0">
              <a:lnSpc>
                <a:spcPct val="115000"/>
              </a:lnSpc>
              <a:buSzPts val="1000"/>
              <a:buFont typeface="Calibri"/>
              <a:buChar char="-"/>
              <a:tabLst>
                <a:tab pos="3690620" algn="r"/>
              </a:tabLst>
            </a:pPr>
            <a:r>
              <a:rPr lang="en-US" dirty="0">
                <a:ea typeface="Times New Roman"/>
                <a:cs typeface="Arial"/>
              </a:rPr>
              <a:t>Establish its existence by explaining what </a:t>
            </a:r>
            <a:r>
              <a:rPr lang="en-US" u="sng" dirty="0">
                <a:ea typeface="Times New Roman"/>
                <a:cs typeface="Arial"/>
              </a:rPr>
              <a:t>has caused </a:t>
            </a:r>
            <a:r>
              <a:rPr lang="en-US" dirty="0">
                <a:ea typeface="Times New Roman"/>
                <a:cs typeface="Arial"/>
              </a:rPr>
              <a:t>or led to the </a:t>
            </a:r>
            <a:r>
              <a:rPr lang="en-US" dirty="0" smtClean="0">
                <a:ea typeface="Times New Roman"/>
                <a:cs typeface="Arial"/>
              </a:rPr>
              <a:t>problem.</a:t>
            </a:r>
            <a:endParaRPr lang="en-US" dirty="0">
              <a:ea typeface="Times New Roman"/>
              <a:cs typeface="Arial"/>
            </a:endParaRPr>
          </a:p>
          <a:p>
            <a:pPr lvl="0" algn="l" rtl="0">
              <a:lnSpc>
                <a:spcPct val="115000"/>
              </a:lnSpc>
              <a:buSzPts val="1000"/>
              <a:buFont typeface="Calibri"/>
              <a:buChar char="-"/>
              <a:tabLst>
                <a:tab pos="3690620" algn="r"/>
              </a:tabLst>
            </a:pPr>
            <a:r>
              <a:rPr lang="en-US" dirty="0">
                <a:ea typeface="Times New Roman"/>
                <a:cs typeface="Arial"/>
              </a:rPr>
              <a:t>Explain the </a:t>
            </a:r>
            <a:r>
              <a:rPr lang="en-US" u="sng" dirty="0">
                <a:ea typeface="Times New Roman"/>
                <a:cs typeface="Arial"/>
              </a:rPr>
              <a:t>extent</a:t>
            </a:r>
            <a:r>
              <a:rPr lang="en-US" dirty="0">
                <a:ea typeface="Times New Roman"/>
                <a:cs typeface="Arial"/>
              </a:rPr>
              <a:t> of the problem.</a:t>
            </a:r>
          </a:p>
          <a:p>
            <a:pPr lvl="0" algn="l" rtl="0">
              <a:lnSpc>
                <a:spcPct val="115000"/>
              </a:lnSpc>
              <a:buSzPts val="1000"/>
              <a:buFont typeface="Calibri"/>
              <a:buChar char="-"/>
              <a:tabLst>
                <a:tab pos="3690620" algn="r"/>
              </a:tabLst>
            </a:pPr>
            <a:r>
              <a:rPr lang="en-US" dirty="0">
                <a:ea typeface="Times New Roman"/>
                <a:cs typeface="Arial"/>
              </a:rPr>
              <a:t>Explain its</a:t>
            </a:r>
            <a:r>
              <a:rPr lang="en-US" u="sng" dirty="0">
                <a:ea typeface="Times New Roman"/>
                <a:cs typeface="Arial"/>
              </a:rPr>
              <a:t> effects </a:t>
            </a:r>
            <a:r>
              <a:rPr lang="en-US" dirty="0">
                <a:ea typeface="Times New Roman"/>
                <a:cs typeface="Arial"/>
              </a:rPr>
              <a:t>and why it is an issue that needs to be solved.</a:t>
            </a:r>
          </a:p>
          <a:p>
            <a:pPr lvl="0" algn="l" rtl="0">
              <a:lnSpc>
                <a:spcPct val="115000"/>
              </a:lnSpc>
              <a:buSzPts val="1000"/>
              <a:buFont typeface="Calibri"/>
              <a:buChar char="-"/>
              <a:tabLst>
                <a:tab pos="3690620" algn="r"/>
              </a:tabLst>
            </a:pPr>
            <a:r>
              <a:rPr lang="en-US" dirty="0">
                <a:ea typeface="Times New Roman"/>
                <a:cs typeface="Arial"/>
              </a:rPr>
              <a:t>Finally, warn readers about </a:t>
            </a:r>
            <a:r>
              <a:rPr lang="en-US" u="sng" dirty="0">
                <a:ea typeface="Times New Roman"/>
                <a:cs typeface="Arial"/>
              </a:rPr>
              <a:t>future effects </a:t>
            </a:r>
            <a:r>
              <a:rPr lang="en-US" dirty="0">
                <a:ea typeface="Times New Roman"/>
                <a:cs typeface="Arial"/>
              </a:rPr>
              <a:t>if no solution is offered. Apply prior experiences from other communities to this section. </a:t>
            </a:r>
          </a:p>
          <a:p>
            <a:pPr lvl="0" algn="l" rtl="0">
              <a:lnSpc>
                <a:spcPct val="115000"/>
              </a:lnSpc>
              <a:buSzPts val="1000"/>
              <a:buFont typeface="Calibri"/>
              <a:buChar char="-"/>
              <a:tabLst>
                <a:tab pos="3690620" algn="r"/>
              </a:tabLst>
            </a:pPr>
            <a:r>
              <a:rPr lang="en-US" dirty="0" smtClean="0">
                <a:ea typeface="Times New Roman"/>
                <a:cs typeface="Arial"/>
              </a:rPr>
              <a:t>Explain </a:t>
            </a:r>
            <a:r>
              <a:rPr lang="en-US" dirty="0">
                <a:ea typeface="Times New Roman"/>
                <a:cs typeface="Arial"/>
              </a:rPr>
              <a:t>how </a:t>
            </a:r>
            <a:r>
              <a:rPr lang="en-US" u="sng" dirty="0">
                <a:ea typeface="Times New Roman"/>
                <a:cs typeface="Arial"/>
              </a:rPr>
              <a:t>others view </a:t>
            </a:r>
            <a:r>
              <a:rPr lang="en-US" dirty="0">
                <a:ea typeface="Times New Roman"/>
                <a:cs typeface="Arial"/>
              </a:rPr>
              <a:t>the topic and the concerns of those people when it comes to trying to solve it. Address opposing arguments, and anticipate your audience’s questions and concerns.</a:t>
            </a:r>
            <a:r>
              <a:rPr lang="en-US" b="1" dirty="0">
                <a:ea typeface="Times New Roman"/>
                <a:cs typeface="Arial"/>
              </a:rPr>
              <a:t> </a:t>
            </a:r>
            <a:endParaRPr lang="en-US" dirty="0">
              <a:ea typeface="Times New Roman"/>
              <a:cs typeface="Arial"/>
            </a:endParaRPr>
          </a:p>
          <a:p>
            <a:pPr algn="l"/>
            <a:endParaRPr lang="x-none" dirty="0"/>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012690446"/>
      </p:ext>
    </p:extLst>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solidFill>
                  <a:srgbClr val="00B050"/>
                </a:solidFill>
                <a:ea typeface="Times New Roman"/>
                <a:cs typeface="Arial"/>
              </a:rPr>
              <a:t>Solution Paragraph:</a:t>
            </a:r>
            <a:r>
              <a:rPr lang="en-US" dirty="0" smtClean="0">
                <a:ea typeface="Calibri"/>
                <a:cs typeface="Arial"/>
              </a:rPr>
              <a:t/>
            </a:r>
            <a:br>
              <a:rPr lang="en-US" dirty="0" smtClean="0">
                <a:ea typeface="Calibri"/>
                <a:cs typeface="Arial"/>
              </a:rPr>
            </a:br>
            <a:endParaRPr lang="x-none" dirty="0"/>
          </a:p>
        </p:txBody>
      </p:sp>
      <p:sp>
        <p:nvSpPr>
          <p:cNvPr id="3" name="Content Placeholder 2"/>
          <p:cNvSpPr>
            <a:spLocks noGrp="1"/>
          </p:cNvSpPr>
          <p:nvPr>
            <p:ph idx="1"/>
          </p:nvPr>
        </p:nvSpPr>
        <p:spPr/>
        <p:txBody>
          <a:bodyPr>
            <a:noAutofit/>
          </a:bodyPr>
          <a:lstStyle/>
          <a:p>
            <a:pPr lvl="0" algn="l" rtl="0">
              <a:lnSpc>
                <a:spcPct val="115000"/>
              </a:lnSpc>
              <a:spcAft>
                <a:spcPts val="1000"/>
              </a:spcAft>
              <a:buSzPts val="1000"/>
              <a:buFont typeface="Calibri"/>
              <a:buChar char="-"/>
              <a:tabLst>
                <a:tab pos="3690620" algn="r"/>
              </a:tabLst>
            </a:pPr>
            <a:r>
              <a:rPr lang="en-US" sz="2400" dirty="0" smtClean="0">
                <a:ea typeface="Times New Roman"/>
                <a:cs typeface="Arial"/>
              </a:rPr>
              <a:t>You’ve </a:t>
            </a:r>
            <a:r>
              <a:rPr lang="en-US" sz="2400" dirty="0">
                <a:ea typeface="Times New Roman"/>
                <a:cs typeface="Arial"/>
              </a:rPr>
              <a:t>addressed the problem, sure, but before anyone will accept your solution, you need to show you've taken the concerns of others to heart. To do so, you’ll need to </a:t>
            </a:r>
            <a:r>
              <a:rPr lang="en-US" sz="2400" dirty="0" smtClean="0">
                <a:ea typeface="Times New Roman"/>
                <a:cs typeface="Arial"/>
              </a:rPr>
              <a:t>establish </a:t>
            </a:r>
            <a:r>
              <a:rPr lang="en-US" sz="2400" dirty="0">
                <a:ea typeface="Times New Roman"/>
                <a:cs typeface="Arial"/>
              </a:rPr>
              <a:t>criteria for a good solution that will appease everyone involved. </a:t>
            </a:r>
          </a:p>
          <a:p>
            <a:pPr lvl="0" algn="l" rtl="0">
              <a:lnSpc>
                <a:spcPct val="115000"/>
              </a:lnSpc>
              <a:spcAft>
                <a:spcPts val="1000"/>
              </a:spcAft>
              <a:buSzPts val="1000"/>
              <a:buFont typeface="Calibri"/>
              <a:buChar char="-"/>
              <a:tabLst>
                <a:tab pos="3690620" algn="r"/>
              </a:tabLst>
            </a:pPr>
            <a:r>
              <a:rPr lang="en-US" sz="2400" b="1" dirty="0">
                <a:solidFill>
                  <a:srgbClr val="00B050"/>
                </a:solidFill>
                <a:ea typeface="Times New Roman"/>
                <a:cs typeface="Arial"/>
              </a:rPr>
              <a:t>Propose a plan of action.</a:t>
            </a:r>
            <a:r>
              <a:rPr lang="en-US" sz="2400" dirty="0">
                <a:solidFill>
                  <a:srgbClr val="00B050"/>
                </a:solidFill>
                <a:ea typeface="Times New Roman"/>
                <a:cs typeface="Arial"/>
              </a:rPr>
              <a:t> </a:t>
            </a:r>
            <a:r>
              <a:rPr lang="en-US" sz="2400" dirty="0">
                <a:ea typeface="Times New Roman"/>
                <a:cs typeface="Arial"/>
              </a:rPr>
              <a:t>Make sure it’s clear to your readers not only </a:t>
            </a:r>
            <a:r>
              <a:rPr lang="en-US" sz="2400" i="1" u="sng" dirty="0">
                <a:ea typeface="Times New Roman"/>
                <a:cs typeface="Arial"/>
              </a:rPr>
              <a:t>what</a:t>
            </a:r>
            <a:r>
              <a:rPr lang="en-US" sz="2400" u="sng" dirty="0">
                <a:ea typeface="Times New Roman"/>
                <a:cs typeface="Arial"/>
              </a:rPr>
              <a:t> </a:t>
            </a:r>
            <a:r>
              <a:rPr lang="en-US" sz="2400" dirty="0">
                <a:ea typeface="Times New Roman"/>
                <a:cs typeface="Arial"/>
              </a:rPr>
              <a:t>you’d do but </a:t>
            </a:r>
            <a:r>
              <a:rPr lang="en-US" sz="2400" i="1" u="sng" dirty="0">
                <a:ea typeface="Times New Roman"/>
                <a:cs typeface="Arial"/>
              </a:rPr>
              <a:t>how</a:t>
            </a:r>
            <a:r>
              <a:rPr lang="en-US" sz="2400" u="sng" dirty="0">
                <a:ea typeface="Times New Roman"/>
                <a:cs typeface="Arial"/>
              </a:rPr>
              <a:t> </a:t>
            </a:r>
            <a:r>
              <a:rPr lang="en-US" sz="2400" dirty="0">
                <a:ea typeface="Times New Roman"/>
                <a:cs typeface="Arial"/>
              </a:rPr>
              <a:t>you would do it. Clearly describe your solution so that your audience can imagine what it will be like. Address the potential arguments your opposition might have to your solution. Let your audience know why they would be satisfied with your approach. </a:t>
            </a:r>
          </a:p>
          <a:p>
            <a:pPr algn="l"/>
            <a:endParaRPr lang="x-none" sz="2400" dirty="0"/>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930785256"/>
      </p:ext>
    </p:extLst>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solidFill>
                  <a:schemeClr val="accent2">
                    <a:lumMod val="75000"/>
                  </a:schemeClr>
                </a:solidFill>
                <a:ea typeface="Times New Roman"/>
                <a:cs typeface="Arial"/>
              </a:rPr>
              <a:t>Conclusion:</a:t>
            </a:r>
            <a:r>
              <a:rPr lang="en-US" dirty="0" smtClean="0">
                <a:ea typeface="Calibri"/>
                <a:cs typeface="Arial"/>
              </a:rPr>
              <a:t/>
            </a:r>
            <a:br>
              <a:rPr lang="en-US" dirty="0" smtClean="0">
                <a:ea typeface="Calibri"/>
                <a:cs typeface="Arial"/>
              </a:rPr>
            </a:br>
            <a:endParaRPr lang="x-none" dirty="0"/>
          </a:p>
        </p:txBody>
      </p:sp>
      <p:sp>
        <p:nvSpPr>
          <p:cNvPr id="3" name="Content Placeholder 2"/>
          <p:cNvSpPr>
            <a:spLocks noGrp="1"/>
          </p:cNvSpPr>
          <p:nvPr>
            <p:ph idx="1"/>
          </p:nvPr>
        </p:nvSpPr>
        <p:spPr/>
        <p:txBody>
          <a:bodyPr>
            <a:normAutofit fontScale="92500" lnSpcReduction="10000"/>
          </a:bodyPr>
          <a:lstStyle/>
          <a:p>
            <a:pPr algn="l" rtl="0">
              <a:lnSpc>
                <a:spcPct val="115000"/>
              </a:lnSpc>
              <a:spcAft>
                <a:spcPts val="1000"/>
              </a:spcAft>
              <a:tabLst>
                <a:tab pos="3690620" algn="r"/>
              </a:tabLst>
            </a:pPr>
            <a:r>
              <a:rPr lang="en-US" dirty="0" smtClean="0">
                <a:ea typeface="Times New Roman"/>
                <a:cs typeface="Arial"/>
              </a:rPr>
              <a:t>Always conclude </a:t>
            </a:r>
            <a:r>
              <a:rPr lang="en-US" dirty="0">
                <a:ea typeface="Times New Roman"/>
                <a:cs typeface="Arial"/>
              </a:rPr>
              <a:t>with a call to </a:t>
            </a:r>
            <a:r>
              <a:rPr lang="en-US" dirty="0" smtClean="0">
                <a:ea typeface="Times New Roman"/>
                <a:cs typeface="Arial"/>
              </a:rPr>
              <a:t>action </a:t>
            </a:r>
          </a:p>
          <a:p>
            <a:pPr algn="l" rtl="0">
              <a:lnSpc>
                <a:spcPct val="115000"/>
              </a:lnSpc>
              <a:spcAft>
                <a:spcPts val="1000"/>
              </a:spcAft>
              <a:tabLst>
                <a:tab pos="3690620" algn="r"/>
              </a:tabLst>
            </a:pPr>
            <a:r>
              <a:rPr lang="en-US" dirty="0" smtClean="0">
                <a:ea typeface="Times New Roman"/>
                <a:cs typeface="Arial"/>
              </a:rPr>
              <a:t>Encourage </a:t>
            </a:r>
            <a:r>
              <a:rPr lang="en-US" dirty="0">
                <a:ea typeface="Times New Roman"/>
                <a:cs typeface="Arial"/>
              </a:rPr>
              <a:t>your audience to accept your views and join the cause. Use projection: show your audience what your community will be like if they do or do not adopt your solution. Or ask them to take simple steps to bring about the change you desire. Help them continue the fight.</a:t>
            </a:r>
            <a:endParaRPr lang="en-US" dirty="0">
              <a:ea typeface="Calibri"/>
              <a:cs typeface="Arial"/>
            </a:endParaRPr>
          </a:p>
          <a:p>
            <a:pPr algn="l"/>
            <a:endParaRPr lang="x-none" dirty="0"/>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1953434287"/>
      </p:ext>
    </p:extLst>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solidFill>
                  <a:srgbClr val="7030A0"/>
                </a:solidFill>
              </a:rPr>
              <a:t>** Revision advice #1: Use visualization whenever possible.</a:t>
            </a:r>
            <a:endParaRPr lang="x-none" dirty="0">
              <a:solidFill>
                <a:srgbClr val="7030A0"/>
              </a:solidFill>
            </a:endParaRPr>
          </a:p>
        </p:txBody>
      </p:sp>
      <p:sp>
        <p:nvSpPr>
          <p:cNvPr id="3" name="Content Placeholder 2"/>
          <p:cNvSpPr>
            <a:spLocks noGrp="1"/>
          </p:cNvSpPr>
          <p:nvPr>
            <p:ph idx="1"/>
          </p:nvPr>
        </p:nvSpPr>
        <p:spPr/>
        <p:txBody>
          <a:bodyPr>
            <a:normAutofit fontScale="92500"/>
          </a:bodyPr>
          <a:lstStyle/>
          <a:p>
            <a:pPr algn="l"/>
            <a:r>
              <a:rPr lang="en-US" b="1" dirty="0" smtClean="0"/>
              <a:t>.</a:t>
            </a:r>
            <a:r>
              <a:rPr lang="en-US" dirty="0" smtClean="0"/>
              <a:t> </a:t>
            </a:r>
            <a:r>
              <a:rPr lang="en-US" dirty="0"/>
              <a:t>Detailed descriptions evoke strong emotions and help your audience “see” the problem. </a:t>
            </a:r>
            <a:endParaRPr lang="en-US" dirty="0" smtClean="0"/>
          </a:p>
          <a:p>
            <a:pPr algn="l"/>
            <a:r>
              <a:rPr lang="en-US" dirty="0" smtClean="0"/>
              <a:t>You </a:t>
            </a:r>
            <a:r>
              <a:rPr lang="en-US" dirty="0"/>
              <a:t>can do so </a:t>
            </a:r>
            <a:r>
              <a:rPr lang="en-US" u="sng" dirty="0"/>
              <a:t>with examples </a:t>
            </a:r>
            <a:r>
              <a:rPr lang="en-US" dirty="0"/>
              <a:t>from your area or another area with the same problem, or you can </a:t>
            </a:r>
            <a:r>
              <a:rPr lang="en-US" u="sng" dirty="0"/>
              <a:t>create hypothetical scenarios </a:t>
            </a:r>
            <a:r>
              <a:rPr lang="en-US" dirty="0"/>
              <a:t>that scare or encourage your audience. </a:t>
            </a:r>
            <a:endParaRPr lang="en-US" dirty="0" smtClean="0"/>
          </a:p>
          <a:p>
            <a:pPr algn="l"/>
            <a:r>
              <a:rPr lang="en-US" dirty="0" smtClean="0"/>
              <a:t>Make </a:t>
            </a:r>
            <a:r>
              <a:rPr lang="en-US" dirty="0"/>
              <a:t>the problem and solution come alive. </a:t>
            </a:r>
            <a:endParaRPr lang="x-none" dirty="0"/>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3567965436"/>
      </p:ext>
    </p:extLst>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solidFill>
                  <a:schemeClr val="accent6">
                    <a:lumMod val="75000"/>
                  </a:schemeClr>
                </a:solidFill>
                <a:ea typeface="Times New Roman"/>
                <a:cs typeface="Arial"/>
              </a:rPr>
              <a:t>** Revision advice #2:</a:t>
            </a:r>
            <a:r>
              <a:rPr lang="en-US" dirty="0" smtClean="0">
                <a:solidFill>
                  <a:schemeClr val="accent6">
                    <a:lumMod val="75000"/>
                  </a:schemeClr>
                </a:solidFill>
                <a:ea typeface="Times New Roman"/>
                <a:cs typeface="Arial"/>
              </a:rPr>
              <a:t> </a:t>
            </a:r>
            <a:r>
              <a:rPr lang="en-US" b="1" dirty="0" smtClean="0">
                <a:solidFill>
                  <a:schemeClr val="accent6">
                    <a:lumMod val="75000"/>
                  </a:schemeClr>
                </a:solidFill>
                <a:ea typeface="Times New Roman"/>
                <a:cs typeface="Arial"/>
              </a:rPr>
              <a:t>Make your audience care about your ideas.</a:t>
            </a:r>
            <a:endParaRPr lang="x-none" dirty="0">
              <a:solidFill>
                <a:schemeClr val="accent6">
                  <a:lumMod val="75000"/>
                </a:schemeClr>
              </a:solidFill>
            </a:endParaRPr>
          </a:p>
        </p:txBody>
      </p:sp>
      <p:sp>
        <p:nvSpPr>
          <p:cNvPr id="3" name="Content Placeholder 2"/>
          <p:cNvSpPr>
            <a:spLocks noGrp="1"/>
          </p:cNvSpPr>
          <p:nvPr>
            <p:ph idx="1"/>
          </p:nvPr>
        </p:nvSpPr>
        <p:spPr/>
        <p:txBody>
          <a:bodyPr/>
          <a:lstStyle/>
          <a:p>
            <a:pPr algn="l" rtl="0">
              <a:lnSpc>
                <a:spcPct val="115000"/>
              </a:lnSpc>
              <a:spcAft>
                <a:spcPts val="1000"/>
              </a:spcAft>
              <a:tabLst>
                <a:tab pos="3690620" algn="r"/>
              </a:tabLst>
            </a:pPr>
            <a:r>
              <a:rPr lang="en-US" dirty="0" smtClean="0">
                <a:ea typeface="Times New Roman"/>
                <a:cs typeface="Arial"/>
              </a:rPr>
              <a:t>As </a:t>
            </a:r>
            <a:r>
              <a:rPr lang="en-US" dirty="0">
                <a:ea typeface="Times New Roman"/>
                <a:cs typeface="Arial"/>
              </a:rPr>
              <a:t>you read over your paper, ask yourself, “Am I connecting with those people affected by the problem?” </a:t>
            </a:r>
            <a:endParaRPr lang="en-US" dirty="0" smtClean="0">
              <a:ea typeface="Times New Roman"/>
              <a:cs typeface="Arial"/>
            </a:endParaRPr>
          </a:p>
          <a:p>
            <a:pPr algn="l" rtl="0">
              <a:lnSpc>
                <a:spcPct val="115000"/>
              </a:lnSpc>
              <a:spcAft>
                <a:spcPts val="1000"/>
              </a:spcAft>
              <a:tabLst>
                <a:tab pos="3690620" algn="r"/>
              </a:tabLst>
            </a:pPr>
            <a:r>
              <a:rPr lang="en-US" dirty="0" smtClean="0">
                <a:ea typeface="Times New Roman"/>
                <a:cs typeface="Arial"/>
              </a:rPr>
              <a:t>Address </a:t>
            </a:r>
            <a:r>
              <a:rPr lang="en-US" dirty="0">
                <a:ea typeface="Times New Roman"/>
                <a:cs typeface="Arial"/>
              </a:rPr>
              <a:t>their needs and concerns. Show them why your ideas matter. </a:t>
            </a:r>
            <a:endParaRPr lang="en-US" dirty="0" smtClean="0">
              <a:ea typeface="Calibri"/>
              <a:cs typeface="Arial"/>
            </a:endParaRPr>
          </a:p>
          <a:p>
            <a:pPr marR="2778125">
              <a:spcAft>
                <a:spcPts val="0"/>
              </a:spcAft>
              <a:buNone/>
              <a:tabLst>
                <a:tab pos="3690620" algn="r"/>
              </a:tabLst>
            </a:pPr>
            <a:r>
              <a:rPr lang="en-US" dirty="0" smtClean="0">
                <a:solidFill>
                  <a:srgbClr val="000000"/>
                </a:solidFill>
                <a:ea typeface="Calibri"/>
                <a:cs typeface="Arial"/>
              </a:rPr>
              <a:t> </a:t>
            </a:r>
            <a:endParaRPr lang="en-US" sz="3600" dirty="0" smtClean="0">
              <a:solidFill>
                <a:srgbClr val="000000"/>
              </a:solidFill>
              <a:effectLst/>
              <a:latin typeface="Wingdings"/>
              <a:ea typeface="Calibri"/>
              <a:cs typeface="Wingdings"/>
            </a:endParaRPr>
          </a:p>
          <a:p>
            <a:pPr algn="l"/>
            <a:endParaRPr lang="x-none" dirty="0"/>
          </a:p>
        </p:txBody>
      </p:sp>
    </p:spTree>
    <p:extLst>
      <p:ext uri="{BB962C8B-B14F-4D97-AF65-F5344CB8AC3E}">
        <p14:creationId xmlns="" xmlns:a="http://schemas.openxmlformats.org/drawingml/2006/main" xmlns:r="http://schemas.openxmlformats.org/officeDocument/2006/relationships" xmlns:p="http://schemas.openxmlformats.org/presentationml/2006/main" xmlns:p14="http://schemas.microsoft.com/office/powerpoint/2010/main" xmlns:mv="urn:schemas-microsoft-com:mac:vml" xmlns:mc="http://schemas.openxmlformats.org/markup-compatibility/2006" val="205266653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192</TotalTime>
  <Words>571</Words>
  <Application>Microsoft Office PowerPoint</Application>
  <PresentationFormat>On-screen Show (4:3)</PresentationFormat>
  <Paragraphs>39</Paragraphs>
  <Slides>10</Slides>
  <Notes>1</Notes>
  <HiddenSlides>0</HiddenSlides>
  <MMClips>0</MMClips>
  <ScaleCrop>false</ScaleCrop>
  <HeadingPairs>
    <vt:vector size="4" baseType="variant">
      <vt:variant>
        <vt:lpstr>Design Template</vt:lpstr>
      </vt:variant>
      <vt:variant>
        <vt:i4>1</vt:i4>
      </vt:variant>
      <vt:variant>
        <vt:lpstr>Slide Titles</vt:lpstr>
      </vt:variant>
      <vt:variant>
        <vt:i4>10</vt:i4>
      </vt:variant>
    </vt:vector>
  </HeadingPairs>
  <TitlesOfParts>
    <vt:vector size="11" baseType="lpstr">
      <vt:lpstr>Office Theme</vt:lpstr>
      <vt:lpstr>The Problem- Solution Essay </vt:lpstr>
      <vt:lpstr>Introductory Paragraph:   * Choose any type of introduction. *Your thesis statement, by the way, should identify both problem and the solution.   For example: “Schools should require uniforms in order to minimize gang violence.”  </vt:lpstr>
      <vt:lpstr>Your thesis: </vt:lpstr>
      <vt:lpstr>Body paragraph</vt:lpstr>
      <vt:lpstr>Problem Paragraph: </vt:lpstr>
      <vt:lpstr>Solution Paragraph: </vt:lpstr>
      <vt:lpstr>Conclusion: </vt:lpstr>
      <vt:lpstr>** Revision advice #1: Use visualization whenever possible.</vt:lpstr>
      <vt:lpstr>** Revision advice #2: Make your audience care about your ideas.</vt:lpstr>
      <vt:lpstr>Slide 10</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Problem- Solution Essay</dc:title>
  <dc:creator>user</dc:creator>
  <cp:lastModifiedBy>dosh aljhni</cp:lastModifiedBy>
  <cp:revision>8</cp:revision>
  <dcterms:created xsi:type="dcterms:W3CDTF">2014-03-11T13:11:04Z</dcterms:created>
  <dcterms:modified xsi:type="dcterms:W3CDTF">2014-03-11T13:11:38Z</dcterms:modified>
</cp:coreProperties>
</file>

<file path=docProps/thumbnail.jpeg>
</file>