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58" r:id="rId5"/>
    <p:sldId id="263" r:id="rId6"/>
    <p:sldId id="259" r:id="rId7"/>
    <p:sldId id="266" r:id="rId8"/>
    <p:sldId id="260" r:id="rId9"/>
    <p:sldId id="267" r:id="rId10"/>
    <p:sldId id="264"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4" d="100"/>
          <a:sy n="34" d="100"/>
        </p:scale>
        <p:origin x="-133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03322515-8855-4C7A-928E-044EFA33536D}"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22515-8855-4C7A-928E-044EFA3353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22515-8855-4C7A-928E-044EFA3353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22515-8855-4C7A-928E-044EFA33536D}"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03322515-8855-4C7A-928E-044EFA3353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22515-8855-4C7A-928E-044EFA33536D}"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322515-8855-4C7A-928E-044EFA33536D}"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322515-8855-4C7A-928E-044EFA3353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322515-8855-4C7A-928E-044EFA3353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22515-8855-4C7A-928E-044EFA33536D}"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1A7A57-7013-4C5E-A353-6275B679F9EB}" type="datetimeFigureOut">
              <a:rPr lang="en-US" smtClean="0"/>
              <a:pPr/>
              <a:t>10/14/2014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03322515-8855-4C7A-928E-044EFA33536D}"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B1A7A57-7013-4C5E-A353-6275B679F9EB}" type="datetimeFigureOut">
              <a:rPr lang="en-US" smtClean="0"/>
              <a:pPr/>
              <a:t>10/14/2014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3322515-8855-4C7A-928E-044EFA3353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493 Najd</a:t>
            </a:r>
            <a:endParaRPr lang="en-US" dirty="0"/>
          </a:p>
        </p:txBody>
      </p:sp>
      <p:sp>
        <p:nvSpPr>
          <p:cNvPr id="2" name="Title 1"/>
          <p:cNvSpPr>
            <a:spLocks noGrp="1"/>
          </p:cNvSpPr>
          <p:nvPr>
            <p:ph type="ctrTitle"/>
          </p:nvPr>
        </p:nvSpPr>
        <p:spPr/>
        <p:txBody>
          <a:bodyPr>
            <a:normAutofit fontScale="90000"/>
          </a:bodyPr>
          <a:lstStyle/>
          <a:p>
            <a:r>
              <a:rPr lang="en-US" b="1" dirty="0"/>
              <a:t>The Relationship between Language and Culture</a:t>
            </a:r>
            <a:r>
              <a:rPr lang="en-US" dirty="0"/>
              <a:t/>
            </a:r>
            <a:br>
              <a:rPr lang="en-US" dirty="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p:txBody>
          <a:bodyPr>
            <a:normAutofit/>
          </a:bodyPr>
          <a:lstStyle/>
          <a:p>
            <a:r>
              <a:rPr lang="en-US" sz="4800" b="1" dirty="0" smtClean="0"/>
              <a:t>Language is rooted in culture and culture is reflected and passed on by language from one generation to the next. </a:t>
            </a:r>
            <a:endParaRPr lang="en-US" sz="48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p:txBody>
          <a:bodyPr>
            <a:normAutofit/>
          </a:bodyPr>
          <a:lstStyle/>
          <a:p>
            <a:r>
              <a:rPr lang="en-US" sz="3600" b="1" dirty="0" smtClean="0"/>
              <a:t>From this, one can see that learning a new language involves the learning of a new culture.</a:t>
            </a:r>
          </a:p>
          <a:p>
            <a:endParaRPr lang="en-US" sz="3600" b="1" dirty="0" smtClean="0"/>
          </a:p>
          <a:p>
            <a:r>
              <a:rPr lang="en-US" sz="3600" b="1" dirty="0" smtClean="0"/>
              <a:t>Consequently, teachers of a language are also teachers of culture.</a:t>
            </a:r>
            <a:endParaRPr lang="en-US" sz="3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p:txBody>
          <a:bodyPr>
            <a:noAutofit/>
          </a:bodyPr>
          <a:lstStyle/>
          <a:p>
            <a:r>
              <a:rPr lang="en-US" sz="4400" b="1" dirty="0" smtClean="0"/>
              <a:t>The relationship between language and culture is deeply rooted. </a:t>
            </a:r>
          </a:p>
          <a:p>
            <a:pPr>
              <a:buNone/>
            </a:pPr>
            <a:endParaRPr lang="en-US" sz="4400" b="1" dirty="0" smtClean="0"/>
          </a:p>
          <a:p>
            <a:r>
              <a:rPr lang="en-US" sz="4400" b="1" dirty="0" smtClean="0"/>
              <a:t>When an infant is born, it is like any other infant born.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a:xfrm>
            <a:off x="928662" y="1571612"/>
            <a:ext cx="7772400" cy="4572000"/>
          </a:xfrm>
        </p:spPr>
        <p:txBody>
          <a:bodyPr>
            <a:normAutofit fontScale="92500" lnSpcReduction="20000"/>
          </a:bodyPr>
          <a:lstStyle/>
          <a:p>
            <a:endParaRPr lang="en-US" b="1" dirty="0" smtClean="0"/>
          </a:p>
          <a:p>
            <a:r>
              <a:rPr lang="en-US" sz="4300" b="1" dirty="0" smtClean="0"/>
              <a:t>It is not until they are exposed to their surroundings that they become individuals in and of their cultural group. </a:t>
            </a:r>
          </a:p>
          <a:p>
            <a:pPr>
              <a:buNone/>
            </a:pPr>
            <a:endParaRPr lang="en-US" sz="4300" b="1" dirty="0" smtClean="0"/>
          </a:p>
          <a:p>
            <a:r>
              <a:rPr lang="en-US" sz="4300" b="1" dirty="0" smtClean="0"/>
              <a:t>From birth, their lives, opinions, and language are shaped by what they come in contact with.</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pic>
        <p:nvPicPr>
          <p:cNvPr id="4" name="Content Placeholder 3" descr="C:\Users\user\Pictures\5194353_orig (1).gif"/>
          <p:cNvPicPr>
            <a:picLocks noGrp="1"/>
          </p:cNvPicPr>
          <p:nvPr>
            <p:ph sz="quarter" idx="1"/>
          </p:nvPr>
        </p:nvPicPr>
        <p:blipFill>
          <a:blip r:embed="rId2" cstate="print"/>
          <a:srcRect/>
          <a:stretch>
            <a:fillRect/>
          </a:stretch>
        </p:blipFill>
        <p:spPr bwMode="auto">
          <a:xfrm>
            <a:off x="985837" y="1428736"/>
            <a:ext cx="7629525" cy="464347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a:noFill/>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lvl="0"/>
            <a:endParaRPr lang="en-US" sz="2800" dirty="0" smtClean="0">
              <a:latin typeface="Tahoma" pitchFamily="34" charset="0"/>
              <a:cs typeface="Arial" charset="0"/>
            </a:endParaRPr>
          </a:p>
          <a:p>
            <a:pPr lvl="0"/>
            <a:r>
              <a:rPr lang="en-US" sz="2800" dirty="0" smtClean="0">
                <a:latin typeface="Tahoma" pitchFamily="34" charset="0"/>
                <a:cs typeface="Arial" charset="0"/>
              </a:rPr>
              <a:t>0-10/11 months: Pre Verbal Stage</a:t>
            </a:r>
          </a:p>
          <a:p>
            <a:pPr lvl="0" algn="ctr">
              <a:buNone/>
            </a:pPr>
            <a:endParaRPr lang="en-US" sz="2800" dirty="0" smtClean="0">
              <a:latin typeface="Tahoma" pitchFamily="34" charset="0"/>
              <a:cs typeface="Arial" charset="0"/>
            </a:endParaRPr>
          </a:p>
          <a:p>
            <a:pPr lvl="0" algn="ctr">
              <a:buNone/>
            </a:pPr>
            <a:endParaRPr lang="en-US" sz="2800" dirty="0" smtClean="0">
              <a:latin typeface="Tahoma" pitchFamily="34" charset="0"/>
              <a:cs typeface="Arial" charset="0"/>
            </a:endParaRPr>
          </a:p>
          <a:p>
            <a:pPr lvl="0" algn="ctr">
              <a:buNone/>
            </a:pPr>
            <a:endParaRPr lang="en-US" sz="2800" dirty="0" smtClean="0">
              <a:latin typeface="Tahoma" pitchFamily="34" charset="0"/>
              <a:cs typeface="Arial" charset="0"/>
            </a:endParaRPr>
          </a:p>
          <a:p>
            <a:pPr lvl="0"/>
            <a:r>
              <a:rPr lang="en-US" sz="2800" dirty="0" smtClean="0">
                <a:latin typeface="Tahoma" pitchFamily="34" charset="0"/>
                <a:cs typeface="Arial" charset="0"/>
              </a:rPr>
              <a:t>Cooing 3-5 months  Vowel-like sounds</a:t>
            </a:r>
          </a:p>
          <a:p>
            <a:pPr lvl="0"/>
            <a:r>
              <a:rPr lang="en-US" sz="2800" dirty="0" smtClean="0">
                <a:latin typeface="Tahoma" pitchFamily="34" charset="0"/>
                <a:cs typeface="Arial" charset="0"/>
              </a:rPr>
              <a:t>Babbling  6-10 months  Repetitive CV patterns</a:t>
            </a:r>
          </a:p>
          <a:p>
            <a:endParaRPr lang="en-US" sz="2800" dirty="0" smtClean="0">
              <a:latin typeface="Tahoma" pitchFamily="34" charset="0"/>
              <a:cs typeface="Arial" charset="0"/>
            </a:endParaRPr>
          </a:p>
          <a:p>
            <a:r>
              <a:rPr lang="en-US" sz="2800" dirty="0" smtClean="0">
                <a:solidFill>
                  <a:schemeClr val="tx1"/>
                </a:solidFill>
                <a:latin typeface="Tahoma" pitchFamily="34" charset="0"/>
                <a:cs typeface="Arial" charset="0"/>
              </a:rPr>
              <a:t>All infants produce the same sounds at this stage. After this they start to produce recognizable words – words that are acquired by living in a </a:t>
            </a:r>
            <a:r>
              <a:rPr lang="en-US" sz="2800" smtClean="0">
                <a:solidFill>
                  <a:schemeClr val="tx1"/>
                </a:solidFill>
                <a:latin typeface="Tahoma" pitchFamily="34" charset="0"/>
                <a:cs typeface="Arial" charset="0"/>
              </a:rPr>
              <a:t>particular society</a:t>
            </a:r>
            <a:endParaRPr lang="en-US" sz="2800" dirty="0" smtClean="0">
              <a:solidFill>
                <a:schemeClr val="tx1"/>
              </a:solidFill>
              <a:latin typeface="Tahoma" pitchFamily="34" charset="0"/>
              <a:cs typeface="Arial" charset="0"/>
            </a:endParaRPr>
          </a:p>
          <a:p>
            <a:pPr lvl="0"/>
            <a:endParaRPr lang="en-US" sz="2800" dirty="0" smtClean="0">
              <a:solidFill>
                <a:schemeClr val="tx1"/>
              </a:solidFill>
              <a:latin typeface="Tahoma" pitchFamily="34" charset="0"/>
              <a:cs typeface="Arial" charset="0"/>
            </a:endParaRPr>
          </a:p>
          <a:p>
            <a:endParaRPr lang="en-US" sz="2800" dirty="0" smtClean="0">
              <a:latin typeface="Tahoma" pitchFamily="34" charset="0"/>
              <a:cs typeface="Arial" charset="0"/>
            </a:endParaRPr>
          </a:p>
          <a:p>
            <a:pPr lvl="0"/>
            <a:endParaRPr lang="en-US" sz="2800" dirty="0" smtClean="0">
              <a:latin typeface="Tahoma" pitchFamily="34" charset="0"/>
              <a:cs typeface="Arial" charset="0"/>
            </a:endParaRPr>
          </a:p>
          <a:p>
            <a:endParaRPr lang="en-US" sz="2800" dirty="0" smtClean="0">
              <a:latin typeface="Tahoma" pitchFamily="34" charset="0"/>
              <a:cs typeface="Arial" charset="0"/>
            </a:endParaRPr>
          </a:p>
          <a:p>
            <a:pPr lvl="0"/>
            <a:endParaRPr lang="en-US" sz="2800" dirty="0" smtClean="0">
              <a:latin typeface="Tahoma" pitchFamily="34" charset="0"/>
              <a:cs typeface="Arial" charset="0"/>
            </a:endParaRPr>
          </a:p>
          <a:p>
            <a:endParaRPr lang="en-US" dirty="0"/>
          </a:p>
        </p:txBody>
      </p:sp>
      <p:sp>
        <p:nvSpPr>
          <p:cNvPr id="4" name="Down Arrow 3"/>
          <p:cNvSpPr/>
          <p:nvPr/>
        </p:nvSpPr>
        <p:spPr>
          <a:xfrm>
            <a:off x="4572000" y="2285992"/>
            <a:ext cx="484632" cy="857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p:txBody>
          <a:bodyPr/>
          <a:lstStyle/>
          <a:p>
            <a:endParaRPr lang="en-US" sz="3600" b="1" dirty="0" smtClean="0"/>
          </a:p>
          <a:p>
            <a:r>
              <a:rPr lang="en-US" sz="3600" b="1" dirty="0" smtClean="0"/>
              <a:t>Physically and mentally everyone is the same, while the interactions between persons or groups vary widely from place to place. Patterns which emerge from these group behaviors and interactions will either be approved of or disapproved of. </a:t>
            </a:r>
          </a:p>
          <a:p>
            <a:endParaRPr lang="en-US" b="1"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p:txBody>
          <a:bodyPr/>
          <a:lstStyle/>
          <a:p>
            <a:pPr>
              <a:buNone/>
            </a:pPr>
            <a:endParaRPr lang="en-US" b="1" dirty="0" smtClean="0"/>
          </a:p>
          <a:p>
            <a:r>
              <a:rPr lang="en-US" sz="4400" b="1" dirty="0" smtClean="0"/>
              <a:t>Behaviors which are acceptable will vary depending on the values that people hold, thus forming the basis of different cultures.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p:txBody>
          <a:bodyPr/>
          <a:lstStyle/>
          <a:p>
            <a:pPr>
              <a:buNone/>
            </a:pPr>
            <a:endParaRPr lang="en-US" b="1" dirty="0" smtClean="0"/>
          </a:p>
          <a:p>
            <a:r>
              <a:rPr lang="en-US" sz="4400" b="1" dirty="0" smtClean="0"/>
              <a:t>Culture is the beliefs and practices governing the life of a society for which a particular language is the vehicle of expression. </a:t>
            </a:r>
          </a:p>
          <a:p>
            <a:endParaRPr lang="en-US" b="1" dirty="0" smtClean="0"/>
          </a:p>
          <a:p>
            <a:endParaRPr 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and Culture</a:t>
            </a:r>
            <a:endParaRPr lang="en-US" dirty="0"/>
          </a:p>
        </p:txBody>
      </p:sp>
      <p:sp>
        <p:nvSpPr>
          <p:cNvPr id="3" name="Content Placeholder 2"/>
          <p:cNvSpPr>
            <a:spLocks noGrp="1"/>
          </p:cNvSpPr>
          <p:nvPr>
            <p:ph sz="quarter" idx="1"/>
          </p:nvPr>
        </p:nvSpPr>
        <p:spPr/>
        <p:txBody>
          <a:bodyPr/>
          <a:lstStyle/>
          <a:p>
            <a:endParaRPr lang="en-US" b="1" dirty="0" smtClean="0"/>
          </a:p>
          <a:p>
            <a:r>
              <a:rPr lang="en-US" sz="4000" b="1" dirty="0" smtClean="0"/>
              <a:t>Therefore, everyone’s views are dependent on the culture which has influenced them, as well as being described using the language which has been shaped by that culture.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107</TotalTime>
  <Words>307</Words>
  <Application>Microsoft Office PowerPoint</Application>
  <PresentationFormat>On-screen Show (4:3)</PresentationFormat>
  <Paragraphs>44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Equity</vt:lpstr>
      <vt:lpstr>The Relationship between Language and Culture </vt:lpstr>
      <vt:lpstr>Language and Culture</vt:lpstr>
      <vt:lpstr>Language and Culture</vt:lpstr>
      <vt:lpstr>Language and Culture</vt:lpstr>
      <vt:lpstr>Language and Culture</vt:lpstr>
      <vt:lpstr>Language and Culture</vt:lpstr>
      <vt:lpstr>Language and Culture</vt:lpstr>
      <vt:lpstr>Language and Culture</vt:lpstr>
      <vt:lpstr>Language and Culture</vt:lpstr>
      <vt:lpstr>Language and Culture</vt:lpstr>
      <vt:lpstr>Language and Culture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Relationship between Language and Culture</dc:title>
  <dc:creator>user</dc:creator>
  <cp:lastModifiedBy>Shabina Khan</cp:lastModifiedBy>
  <cp:revision>16</cp:revision>
  <dcterms:created xsi:type="dcterms:W3CDTF">2014-09-10T08:30:00Z</dcterms:created>
  <dcterms:modified xsi:type="dcterms:W3CDTF">2014-10-14T06:16:13Z</dcterms:modified>
</cp:coreProperties>
</file>