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1.xml" ContentType="application/inkml+xml"/>
  <Override PartName="/ppt/notesSlides/notesSlide19.xml" ContentType="application/vnd.openxmlformats-officedocument.presentationml.notesSlide+xml"/>
  <Override PartName="/ppt/ink/ink12.xml" ContentType="application/inkml+xml"/>
  <Override PartName="/ppt/notesSlides/notesSlide2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6.xml" ContentType="application/inkml+xml"/>
  <Override PartName="/ppt/notesSlides/notesSlide25.xml" ContentType="application/vnd.openxmlformats-officedocument.presentationml.notesSlide+xml"/>
  <Override PartName="/ppt/ink/ink17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8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9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418" r:id="rId7"/>
    <p:sldId id="419" r:id="rId8"/>
    <p:sldId id="420" r:id="rId9"/>
    <p:sldId id="330" r:id="rId10"/>
    <p:sldId id="375" r:id="rId11"/>
    <p:sldId id="421" r:id="rId12"/>
    <p:sldId id="376" r:id="rId13"/>
    <p:sldId id="332" r:id="rId14"/>
    <p:sldId id="333" r:id="rId15"/>
    <p:sldId id="335" r:id="rId16"/>
    <p:sldId id="381" r:id="rId17"/>
    <p:sldId id="422" r:id="rId18"/>
    <p:sldId id="423" r:id="rId19"/>
    <p:sldId id="424" r:id="rId20"/>
    <p:sldId id="425" r:id="rId21"/>
    <p:sldId id="348" r:id="rId22"/>
    <p:sldId id="432" r:id="rId23"/>
    <p:sldId id="433" r:id="rId24"/>
    <p:sldId id="434" r:id="rId25"/>
    <p:sldId id="353" r:id="rId26"/>
    <p:sldId id="391" r:id="rId27"/>
    <p:sldId id="435" r:id="rId28"/>
    <p:sldId id="426" r:id="rId29"/>
    <p:sldId id="427" r:id="rId30"/>
    <p:sldId id="428" r:id="rId31"/>
    <p:sldId id="430" r:id="rId32"/>
    <p:sldId id="438" r:id="rId33"/>
    <p:sldId id="393" r:id="rId34"/>
    <p:sldId id="394" r:id="rId35"/>
    <p:sldId id="395" r:id="rId36"/>
    <p:sldId id="357" r:id="rId37"/>
    <p:sldId id="358" r:id="rId38"/>
    <p:sldId id="359" r:id="rId39"/>
    <p:sldId id="360" r:id="rId40"/>
    <p:sldId id="399" r:id="rId41"/>
    <p:sldId id="444" r:id="rId42"/>
    <p:sldId id="361" r:id="rId43"/>
    <p:sldId id="439" r:id="rId44"/>
    <p:sldId id="362" r:id="rId45"/>
    <p:sldId id="363" r:id="rId46"/>
    <p:sldId id="403" r:id="rId47"/>
    <p:sldId id="364" r:id="rId48"/>
    <p:sldId id="366" r:id="rId49"/>
    <p:sldId id="406" r:id="rId50"/>
    <p:sldId id="412" r:id="rId51"/>
    <p:sldId id="367" r:id="rId52"/>
    <p:sldId id="407" r:id="rId53"/>
    <p:sldId id="368" r:id="rId54"/>
    <p:sldId id="408" r:id="rId55"/>
    <p:sldId id="370" r:id="rId56"/>
    <p:sldId id="44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/>
    <p:restoredTop sz="79841"/>
  </p:normalViewPr>
  <p:slideViewPr>
    <p:cSldViewPr snapToGrid="0" snapToObjects="1">
      <p:cViewPr varScale="1">
        <p:scale>
          <a:sx n="85" d="100"/>
          <a:sy n="85" d="100"/>
        </p:scale>
        <p:origin x="1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15:30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9130 12460 24575,'-50'-9'0,"29"4"0,-22-7 0,39 6 0,-1-4 0,4 3 0,-2-5 0,3-8 0,0 1 0,0-2 0,0 5 0,0-6 0,0 9 0,0-8 0,0 15 0,0-3 0,0 2 0,6-5 0,1 5 0,16-12 0,12-5 0,-3 1 0,10-4 0,-18 8 0,23-10 0,-13 0 0,9 3 0,-22 10 0,2 6 0,-12 3 0,5 0 0,-3 1 0,-3 5 0,10-5 0,-2 2 0,3 0 0,24-6 0,-17 8 0,20-5 0,7 7 0,-14 0 0,8 3 0,-19 1 0,-14 6 0,-3-1 0,0-2 0,-4 2 0,-3-6 0,6 12 0,-5-4 0,5 8 0,-5-6 0,3 42 0,-5-31 0,1 36 0,-6-45 0,-3 11 0,-1-11 0,-6 1 0,0-3 0,-32 9 0,18-8 0,-18 8 0,5-15 0,15-3 0,-13-1 0,18-3 0,-24 0 0,14 0 0,-22 0 0,32 0 0,-2 0 0,12 0 0,-5 0 0,5 0 0,-2 0 0,-3 3 0,5-2 0,-5 4 0,3-1 0,0 2 0,-4 0 0,0-3 0,0 3 0,-7 1 0,1 1 0,-5 2 0,6-6 0,-19 9 0,18-8 0,-14 8 0,19-9 0,-5 2 0,4-2 0,-1 2 0,3-2 0,9-2 0,-2-2 0</inkml:trace>
  <inkml:trace contextRef="#ctx0" brushRef="#br0" timeOffset="-133942.46">9413 12243 24575,'-9'0'0,"0"0"0,3 0 0,-3-3 0,2 3 0,-2-6 0,3 5 0,-3-4 0,2 2 0,-2-1 0,1-1 0,1 1 0,-2-2 0,3 3 0,0-3 0,-3 3 0,2-3 0,-8-4 0,2-2 0,-1 4 0,5-3 0,4 8 0,-1-3 0,2 0 0,-5 2 0,9-1 0,-8 1 0,3-2 0,-3 0 0,-2 3 0,3-3 0,-14-9 0,9 3 0,-6-6 0,9 6 0,3 5 0,-1-6 0,1 6 0,-7-17 0,2 8 0,-2-11 0,3 11 0,6 3 0,-4-6 0,7 4 0,-5-4 0,3 5 0,2-11 0,-2 12 0,3-11 0,0 14 0,0 0 0,0 1 0,0 6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46:29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20407 13180 24575,'-13'0'0,"-7"0"0,10 0 0,-4 0 0,5 0 0,-1 0 0,1 0 0,-1 0 0,1 0 0,3-3 0,-4-6 0,0-8 0,3-5 0,1-2 0,6-3 0,0-25 0,0 19 0,0-3 0,0-13 0,0-2 0,-1 11 0,2-1 0,8-11 0,2 4 0,-3-3 0,11 6 0,3 2 0,-3 7 0,-3 6 0,2 1 0,11-1 0,-4 4 0,6 4 0,2 1 0,13 0 0,-9 3 0,3 0 0,5 7 0,3 3 0,10 0 0,1 1-892,-4 1 1,2 1 891,5 2 0,-3 2 0,-20 1 0,0 0-39,15-1 0,2 2 39,-1 6 0,-1 3 0,-2-3 0,-3 2-358,-6 6 1,-4 2 357,10 10 0,-15-2 0,-6-3 0,-1 3 0,14 16 0,1 7 0,-8-4 0,-18-11 0,-3 1 0,9 24 615,-7-19 1,-2 0-616,-5 10 0,1 0 0,-4-9 0,0 1 0,0 23 0,-3-20 0,0-1 0,-2 13 0,-15-4 0,-7 2 0,-1-8 0,-3 0 0,-8 10 0,-2-3-529,0-12 0,0-6 529,-14 10 312,8-17 0,-5-3-312,2-8 0,-1-3 0,4 4 0,-2-3-438,-10-9 1,4-3 437,-1 1 0,-2-4 0,-1 0 0,18 0 0,2 0 0,-14 0 0,1 0 0,-12-4 0,10-7 0,0-2 0,16 5 0,0-2 0,-28-14 0,1-2 0,24 10 0,2-1 0,-6-1 0,-1-5 0,5-5 0,-1-4 0,3 3 0,5 7 0,0-1 0,-18-18 0,6 1 0,16 12 444,6 4-444,4-8 1150,4 8-1150,3-4 101,5 7-101,3 3 959,0 4-959,0 1 0,0 7 0,0 0 0,0 0 0,0 0 0,0 2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49:18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16565 11793 24575,'53'-2'0,"-1"0"0,13-3 0,-4 0 0,-22 0 0,-1 0 0,6-1 0,3-1 0,-4 1 0,-8 1 0,-1 1 0,15-2 0,0 2 0,-13 1 0,-2 2 0,20 1 0,-18 0 0,10 0 0,2 0 0,-6 0 0,15 0 0,-19 0 0,25 7 0,-1 3 0,-29-4 0,0 1 0,2-1 0,-3 0 0,9 2 0,10 3 0,-22-2 0,-1 1 0,-7-3 0,-9 0 0,10 6 0,-14-6 0,8 9 0,-10-9 0,4 11 0,0 0 0,0 3 0,0 2 0,0 1 0,-2 6 0,-1-1 0,-4-1 0,-3 0 0,0 5 0,0-6 0,0 4 0,0-17 0,-3 29 0,-1-19 0,-6 22 0,2-24 0,-5-1 0,-1 2 0,-9 4 0,-2 1 0,-3-1 0,-3 3 0,-3-2 0,2-1 0,-1 3 0,6-14 0,-3 8 0,-17 4 0,5 0 0,-12 4 0,11-9 0,-1 2 0,13-12 0,-3 1 0,-24 12 0,14-10 0,1-1 0,-10 6 0,-4-4 0,1 3 0,-7-2 0,4 0-315,26-9 0,0-1 315,-14 0 0,14-1 0,-2-1 0,-30 4 0,5 3 0,5-4 0,5-4 0,13-1 0,-1 0 0,-18-3 0,12 1 0,1-1 0,5-1 0,-27 0 0,4 0 0,24 0 0,0 0 0,0 0 0,1 0 0,-5 0 0,-1 0 0,3 1 0,2-2 0,-28-6 0,24 4 0,2-3 0,-11-13 0,0 2 0,3 0 630,19 3-630,-3 5 0,8-2 0,-19-9 0,16 9 0,-15-11 0,26 14 0,-7-4 0,15 5 0,-8-5 0,8-1 0,1 2 0,3-4 0,3 5 0,0-14 0,0-1 0,0-14 0,0 8 0,4-35 0,10 18 0,2-2 0,-4 4 0,1-1 0,8-9 0,1 4 0,2 2 0,-6 13 0,-2 10 0,5-9 0,0 9 0,2-9 0,-4 13 0,-5 0 0,1 1 0,6-6 0,-6 8 0,5-3 0,-6 10 0,9-5 0,-7 4 0,11 0 0,-13 4 0,7-1 0,7 0 0,11-8 0,-3 7 0,10-6 0,-8 7 0,-2-1 0,0 1 0,-14 3 0,-4 1 0,8 3 0,3-5 0,0 4 0,3-3 0,-14 2 0,13 2 0,-14 0 0,10 1 0,-10 3 0,-3 0 0,10 0 0,-4 0 0,1 0 0,-1 0 0,-10 0 0,5 3 0,-7 0 0,4 3 0,-6 0 0,0 1 0,0-1 0,3 2 0,-3-1 0,3-1 0,-3 0 0,6 2 0,-5 0 0,7 3 0,-7-5 0,-1 0 0,-1 0 0,-4 0 0,2 0 0,-3 1 0,0-4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0:15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8753 10713 24575,'-54'0'0,"33"0"0,-46 0 0,33 0 0,-10 0 0,4 0 0,4 3 0,4-2 0,1 5 0,-3-2 0,6 0 0,6 3 0,-10-3 0,11 0 0,-10 2 0,17-5 0,-3 5 0,-7-5 0,2 5 0,-3-5 0,9 4 0,4-4 0,3 2 0,-1 0 0,4-3 0,3 3 0</inkml:trace>
  <inkml:trace contextRef="#ctx0" brushRef="#br0" timeOffset="1569">8396 10732 24575,'0'-29'0,"0"-10"0,0-18 0,0 4 0,0-5 0,-4 19 0,0-22 0,-1 27 0,1-21 0,4 2 0,0 18 0,0-17 0,0 34 0,0-9 0,0 8 0,0-5 0,0 11 0,0 4 0,-2 5 0,-2 1 0,1 9 0,-3 0 0,3 7 0,0-4 0,-3 0 0,3-3 0,-1 0 0,-4 6 0,4-4 0,-6 7 0,1-8 0,-1 5 0,0-5 0,1 2 0,5-3 0,-1 0 0,-4 3 0,-4 0 0,0-2 0,1-2 0,6-2 0,0-2 0,0 4 0,0-2 0,0 1 0,-1-2 0,4 1 0,-3-2 0,6 2 0,-3-3 0</inkml:trace>
  <inkml:trace contextRef="#ctx0" brushRef="#br0" timeOffset="20092">8247 9125 24575,'3'27'0,"12"6"0,1 16 0,7-10 0,-8-11 0,-5-11 0,-4-9 0,1 0 0,-4-4 0,2-1 0,2-15 0,4-25 0,4-15 0,-9 18 0,1 2 0,8-13 0,-7 8 0,0 3 0,4 7 0,3-28 0,-11 44 0,-1-2 0,0 7 0,0 2 0,3 1 0,0 3 0,4 0 0,12 3 0,-1 9 0,5 0 0,-2 14 0,-9-7 0,0 0 0,-6-7 0,-5-6 0,-1 0 0,-1-2 0,2-8 0,7-29 0,-3 16 0,4-16 0,-9 27 0,2 6 0,4-3 0,-2 3 0,5 0 0,-6 0 0,3 0 0,4 0 0,-2 0 0,4 3 0,1 16 0,2-3 0,2 16 0,-3-8 0,-7-3 0,0-5 0,-1 2 0,6 8 0,-3-7 0,-1 4 0,-6-17 0,-1 0 0,-1-3 0,0 0 0</inkml:trace>
  <inkml:trace contextRef="#ctx0" brushRef="#br0" timeOffset="20803">9273 8744 24575,'0'37'0,"0"0"0,0 17 0,0 8 0,0-5 0,4-1 0,-3-8 0,2-1 0,-3-32 0,0 1 0,0-3 0,0-9 0,0 2 0</inkml:trace>
  <inkml:trace contextRef="#ctx0" brushRef="#br0" timeOffset="21285">9229 8400 24575,'0'0'0</inkml:trace>
  <inkml:trace contextRef="#ctx0" brushRef="#br0" timeOffset="22174">10081 8573 24575,'-24'39'0,"0"1"0,3-2 0,1-1 0,4-6 0,1 0 0,-4 4 0,3-2 0,3 1 0,-1-2 0,0 2 0,9 8 0,-4-4 0,0 1 0,0 13 0,0 0 0,6-7 0,3-8 0,0-4 0,0-13 0</inkml:trace>
  <inkml:trace contextRef="#ctx0" brushRef="#br0" timeOffset="23028">9709 8744 24575,'39'13'0,"0"0"0,18 10 0,-22-3 0,-2 1 0,18 17 0,-26-13 0,1 2 0,8 7 0,-1 0 0,-11-6 0,-1 1 0,5 2 0,-4-3 0,-9-4 0,9 3 0,-13-12 0,3 0 0,-9-11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1:13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18872 9812 24575,'52'-4'0,"1"0"0,0 0 0,3 2 0,2-1 0,-1 0 0,0-3 0,0 0 0,0 0-394,1 1 0,-1 0 1,7 2 393,-13 1 0,5 0 0,3 1 0,1 0 0,0 0 0,-1 0-1298,-3 0 0,0 0 0,0 0 0,1 0 1,0 0-1,1 1 1298,5-1 0,3 1 0,0 0 0,0 0 0,-2 0 0,-3 1 0,0-1 0,-2 0 0,-1 0 0,-4 0 0,-3 0-97,4 0 1,-4 0-1,-1 0 97,0 0 0,-1 0 0,3 0-303,10 0 1,4 0 0,0 0 302,-14 0 0,0 0 0,-1 0 0,-2 0 0,6 0 0,-3 0 0,-1 0 0,1 0 0,0 0 0,-5 0 0,2 0 0,-1 0 0,6 0 0,1 0 0,-6 0 0,-3 0 106,-4 0 0,-4 0-106,6 0 5214,8 0-5214,-15 0 2907,3 0-2907,-21 0 1640,-2 0-1640,-4 0 192,-3 0-192,-2 0 0,-4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2:14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12962 9127 24575,'-29'0'0,"1"0"0,-14 0 0,7 0 0,-3 0 0,-24 0-655,15 0 0,2 0 655,-14 0 0,-4 0 0,17 0 0,-2 0 0,10 0 0,-1 0 0,-6 0 0,0 0 0,5 0 0,-2 0-44,-12 0 0,-3 0 44,-8 0 0,-2 0 0,21 0 0,-1 0 0,-1 0 0,-9 0 0,-2 0 0,5 0 0,-2 0 0,1 0 0,-4 1 0,-4 1 0,7 0-603,12 0 0,3 1 603,-21-1 0,5 1 0,5 5 0,-1-7 0,-2-1 0,-6 5 0,15-3 0,3-1 0,6 0 0,9 3 908,-4-4-908,12 3 402,-4-3-402,14 3 1294,-2-3-1294,5 3 0,-2-2 0,6 1 0,0-2 0</inkml:trace>
  <inkml:trace contextRef="#ctx0" brushRef="#br0" timeOffset="8780">10320 11515 24575,'-58'0'0,"-1"0"0,18 0 0,0 0 0,-15 0 0,2 0 0,19 0 0,1 0 0,-9 0 0,-2 0 0,-6 0 0,0 0 0,3 0 0,1 0 0,8 0 0,2 0 0,-16 0 0,0 0 0,-1 0 0,-7 0 0,5 0 0,3 0 0,9 0 0,-5 0 0,13 0 0,4 0 0,19 0 0,0 0 0,3 0 0,-2 0 0,-24 0 0,-1 0 0,-11 0 0,7 0 0,18 0 0,-4 0 0,3 0 0,8 0 0,1 0 0,9 0 0,0 0 0,0 0 0,2 0 0,1 0 0</inkml:trace>
  <inkml:trace contextRef="#ctx0" brushRef="#br0" timeOffset="23114">21523 12755 24575,'-22'0'0,"-24"0"0,8 0 0,-15 0 0,16 0 0,4 0 0,-18 0 0,9 0 0,-6 0 0,2 0 0,5 0 0,8 0 0,5 0 0,19 0 0,5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3:37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11752 9481 24575,'-51'0'0,"-13"0"0,28 0 0,-2 0-1108,0 0 0,1 0 1108,-4 0 0,-3 0 0,-1 0 0,-5 0 0,1 0 0,2 0 0,1 0 0,-3 0-1144,-11 0 1,-3 0 0,3 0 1143,9 0 0,2 0 0,1 0 0,2 0 0,0 0 0,-3 0-113,-2 0 0,-4 0 1,-2 0-1,1 0 113,0 0 0,-1 0 0,0 0 0,0 0 0,-2 1 0,-1 0 0,1 1 0,0 0 0,6 0 0,0 1 0,0 0 0,0 2 0,-1 0 0,-1 1 0,0 1 0,1 1 0,2 0 0,2 2 0,0 0 0,0-2 0,-13 2 0,2-2 0,1 1 0,5 1 0,2-1 0,2 0 0,-6-2 0,2 0 0,-9 2 0,1-1 0,3-2 0,3-1 0,10 0 0,5-1 0,-7 0 0,13-2 0,0 0 0,-9 3 848,-17 2-848,31-6 3088,2 2-3088,-1 0 2161,5-2-2161,6 2 0,6-3 0,-4 0 0,10 0 0,-2 0 0</inkml:trace>
  <inkml:trace contextRef="#ctx0" brushRef="#br0" timeOffset="1523">5181 10968 19594,'-14'0'0,"-3"0"2317,-11 0-2317,-20 0 0,-11 0-117,-7 0 117,28 0 0,1 0 0,-29 0 0,8 0 0,-10 0 0,5 0 0,7 0 0,0 0-539,7 0 0,-7 0 0,1 0 0,6 0 539,-9 0 0,5 0 0,-2 0 0,-2 0 0,4 0 0,-3 0 0,2 0 0,-4 0 0,1 0 247,9 0 0,-2 0 1,1 0-248,-17 0 0,1 0 0,20 0 0,0 0 0,1 0 0,-16 0 0,0 0 0,-4 0 0,6 0 0,4 0 0,17 0 0,2 0 0,-1-3 0,-5 2 0,22-6 660,2 7-660,7-3 3068,-3-3-3068,6 4 467,-2-7-467,5 6 0,2-3 0,2 0 0,0-1 0,0 4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4:45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29451 8080 24575,'7'0'0,"2"0"0,42 0 0,-16 6 0,2 4-1429,2 1 0,1 4 1429,11 8 0,0 7 0,-13 3 0,-1 5 0,-1-1 0,10 5 0,-1 2-605,-11-5 1,1 2-1,-4-2 605,-3 2 0,-3 0-166,1 8 1,-2 0 165,-5-7 0,0-1 0,3 4 0,-2-1-426,-7-7 1,0 1 425,1-1 0,1 5 0,-2 2 0,1 8 0,-1 1 0,1-4 0,1-6 0,0-3 0,0 4-308,0 7 1,1 6-1,-1-1 1,1-7 307,7 5 0,-2-5 0,-6 9 0,1 2 25,3-16 1,1 0 0,-3-3-26,-7 5 0,-1-1 604,13 5 0,2 0-604,-8-2 0,-1-1 0,2-6 0,2 1 0,0-2 0,1 4 0,-2-5 0,-3-4 0,-1-4 0,15 27 855,-13-22-855,-4-2 0,0 4 1375,-1-5 0,-2 1-1375,5 22 0,-3-1 0,-2 4 0,-5 2 0,-4-12 2194,-13 8-2194,0-16 0,-3 1 0,0-9 0,-3 0 0,-4 4 0,-1 1 0,-3-4 0,-1 0 0,1 4 0,0-1 0,0-3 0,2-2 0,0-3 0,3-1 0,-10 12 0,-4-8 0,13-7 0,-1 0 0,-9 4 0,-11 8 0,19-14 0,-6-6 0,2 3 0,-8-7 0,3 2 0,-8-6 0,-8 4 0,13-8 0,-3-1 0,-11 0 0,-4-3 0,-4-9 0,-3-8-688,8-4 0,-3-5 1,1-6 687,9-1 0,1-5 0,0-1 0,0-1-1089,3 3 1,0 1 0,1-2 0,0-2 1088,-2-5 0,1-3 0,1 0 0,2 3 0,0 0 0,2 1 0,3 1-470,6 5 0,2 0 1,-2-5 469,0-2 0,-3-5 0,-1-4 0,1 2 0,3 5 0,0-2 0,2 3 0,-1-4-659,-3-5 0,-2-6 0,1 0 1,3 5 658,3 3 0,4 3 0,0 1 0,-4-9 0,1-7-429,8 14 1,-1-9 0,-1-5 0,0-1 0,1 2 0,1 8 428,0 4 0,1 6 0,1-1 0,0-5 0,1-1 0,0-6 0,0-2 0,0 0 0,2 4 0,1 9 830,-6-22 0,5 10-830,8 14 0,0-2 0,-3-14 0,0-8 0,1 8 0,4 19 0,2 1 0,-3-13 0,-1-6 0,1 11 0,3 4 0,7 4 0,3-8 0,0 6 0,8-17 0,-1 0 0,2 1 0,8 6 1015,-1 15-1015,-3-2 0,1-2 0,-4 12 0,1 1 1018,8-11 1,-2 0-1019,-6 10 0,-1 0 0,5 0 0,-1 0 6025,11-18-6025,-4 11 0,2 0 0,-7 12 0,0 1 0,2-5 0,0 2 0,25-1 1289,-19 20-1289,-2 5 0,3 6 0,-2 11 0,0 5 0,2-5 0,-2 4 0,-6 7 0,-2 6 0,4 12 0,-2 5 0,-2 5 0,0 2 0,1-7 0,-2 1-120,-2 10 0,-3-4 120,-2-6 0,-3-8 0,0 1 0,6 17-218,-7-26 1,0-1 217,4 12 0,-4-7 0,-5-19 0,-4-4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5:13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15010 9226 24575,'-55'0'0,"-9"0"0,2 0 0,25 0 0,-1 0 0,-1 0 0,-1 0 0,-10 0 0,0 0 0,4 0 0,1 0-501,3 0 1,2 0 500,6 0 0,1 0 0,-1-2 0,0 0 0,-9 1 0,0 1 0,-20-5 245,-3 1-245,27 0 0,-1-1 0,-2 2 0,0 0 0,-3-6 0,1 2 0,1 6 0,3 0 0,-12-10 0,3 10 0,13-3 756,17 4-756,-2 0 0,1 0 0,1 0 0,-1 0 0,10 0 0,-3 0 0,6 0 0,-5 0 0,5-2 0,-2 1 0,3-2 0,3 3 0,0 0 0</inkml:trace>
  <inkml:trace contextRef="#ctx0" brushRef="#br0" timeOffset="46053">19235 13245 24575,'0'-31'0,"0"-15"0,-4 0 0,-1-4 0,1 1 0,1-1 0,-2-4 0,0 2 0,0 12 0,1 4 0,3-18 0,-2 20 0,3 5 0,2 22 0,36 42 0,-3 7 0,5 6 0,-5-7 0,4 1 0,-1 1-834,-1 1 0,-1 0 1,-2-2 833,9 10 0,-2-5 0,-13-15 0,0-1-316,5 5 0,-1-3 316,7 3 0,-13-10 0,-2-5 0,-11-15 0,7-2 0,-5-4 2413,9-16-2413,-7-11 360,0-7 0,1-8-360,-7 1 0,-1-5 0,0 0 0,2 0 0,0 0 0,-2-1-538,-2-2 1,-1-1 0,-2 4 537,0-1 0,-1 4 0,-4-19-168,0 2 168,0 18 0,0 5 0,0 23 0,0 5 0,0 5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58:59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9913 10607 24575,'21'0'0,"-3"0"0,22 0 0,-4 0 0,-5 0 0,-1 0 0,-17 0 0,6 0 0,-4 0 0,1 0 0,-3 3 0,-3 1 0,10 5 0,-3 2 0,3-1 0,-1 2 0,-8-5 0,10 5 0,-13-5 0,8 3 0,4 4 0,-2 3 0,5-1 0,-9-1 0,-11-9 0,0 0 0,0 0 0,-3 0 0,3 8 0,-3-6 0,0 6 0,0-8 0,0 3 0,0-2 0,0 1 0,0-1 0,-5 1 0,3-1 0,-6 2 0,5-3 0,-3-3 0,-3 3 0,2-3 0,-2 0 0,-15 3 0,-1-3 0,-12 1 0,10-1 0,7-3 0,-20 0 0,24 0 0,-23 0 0,26-3 0,-1-3 0,1 2 0,2-7 0,4 10 0,-5-10 0,5 6 0,-2-3 0,3 1 0,0 1 0,0 0 0,3 0 0,-3-3 0,5 2 0,-5-9 0,5 5 0,-2-2 0,3-2 0,0 4 0,0-11 0,0 10 0,0-7 0,0 9 0,0-3 0,0 0 0,0 3 0,0 1 0,0 2 0,0 1 0,0 0 0,0 5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9:05:38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8377 7963 24575,'-47'0'0,"5"0"0,-18 0 0,16 0 0,17 0 0,-20 0 0,20 0 0,-12 0 0,18 0 0,0 0 0,3 0 0,-2 0 0,10 0 0,3 0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19:33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22227 10190 24575,'-42'0'0,"-1"0"0,-9 0 0,-5 0 0,15 0 0,-1 0 0,-9 0 0,-5 0 0,4 0 0,-3 0 0,3 0 0,1 0 0,0 0-836,-1 0 1,-5 0 0,7 0 835,10 0 0,4 0 0,-4 0 0,-2 0 234,-7 0 0,-3 0-234,-4 0 0,-2 0 0,-3 0 0,0 0-573,8 0 1,4 0 572,9 0 0,4 0 0,-26-4 0,8 3 0,-1 1 0,-8-5 0,8 5 0,2 0 0,4 0 0,-1-4 0,17 4 0,0 0 0,-14-4 0,-15 4 0,19 0 1779,-13-4-1779,0 3 0,2-3 0,9 0 133,12 3-133,0-2 1271,8 3-1271,0 0 0,12 0 0,-5 0 0,5 0 0,1 0 0,4 0 0,0 0 0,5 0 0,-2 0 0</inkml:trace>
  <inkml:trace contextRef="#ctx0" brushRef="#br0" timeOffset="4844">26866 10120 24575,'-36'0'0,"-2"0"0,-22 0 0,4 0-1005,22 0 0,-1 0 1005,0 0 0,-2 0 0,-5 0 0,-1 0 0,-3 0 0,-1 0-658,0 0 0,0 0 658,-3 0 0,-2 0 0,5 0 0,-2 0 0,-2 0 0,-6 0 0,-2 0 0,1 0 0,2 0 0,1 0 0,-5 0 0,-2 0 0,-5 0 0,0 0 0,8 0 0,-9 0 0,4 0 0,8 0 0,-3 0 0,7 0 0,9 0 0,5 0 0,-20 0-19,17 0 1,-1 0 18,-20 0-120,28 0 0,0 0 120,-9 0 895,4 0-895,-17 0 0,14 0 1504,-11 0-1504,11 0 458,6 0 0,0 0-458,-16 0 144,17 0 0,2 0-144,5 0 0,5 0 0,-2 0 0,3 0 0,-1 0 0,5 0 0,-6 0 0,4 0 0,-3 0 0,9 0 0,1 0 0,-1 0 0,-2 0 0,5 0 0,-4 0 0,5 0 0,-12 0 0,10 0 0,-6 0 0,12 0 0,-3 0 0,2 0 0,-2 0 0,3 0 0,0 0 0,2 0 0,2 0 0</inkml:trace>
  <inkml:trace contextRef="#ctx0" brushRef="#br0" timeOffset="67247">20354 11355 24575,'-32'0'0,"-12"0"0,13 0 0,-2 0 0,-2 0 0,-4 0 0,-3 0 0,1 0 0,7 0 0,-3 0 0,-5 0 0,2 0 0,-3 0 0,-22 0 0,-1 0 0,14 0 0,1 0 0,-14 0 0,4 0 0,-1 0 0,27 0 0,-1 0 0,-2 0 0,1 0 0,-26 0 0,1 0 0,6 0 0,17 0 0,-18 0 0,9 0 0,-4 0 0,15 0 0,4 0 0,0 0 0,2 0 0,6 0 0,8 0 0,5 0 0,5 0 0,-5 0 0,-10 0 0,2 0 0,-2 0 0,9 0 0,7 0 0,3 0 0,0 0 0</inkml:trace>
  <inkml:trace contextRef="#ctx0" brushRef="#br0" timeOffset="103565">29642 12623 24575,'59'0'0,"0"0"0,-18 0 0,2 0 0,14 0 0,7 0 0,-5 0-1846,-10 0 0,-2 0 1846,19 0 0,-1 0 0,-23 0 0,1 0 0,5 0 0,4 0 0,-3 0 0,-2 0 0,0 0 0,2 0 0,3 0 0,-5 0 575,-9 0 0,-1 0-575,12 0 0,-1 0 0,13 0 302,-2 0 0,-1 0-302,1 0 0,-17 0 0,0 0 0,10-4 0,-14 3 1938,1-7-1938,3 4 0,-13 0 0,-1 0 0,-7 1 0,9 2 0,-9-5 0,9 5 0,-17-2 0,0 0 0,4-1 0,-4 1 0,0 0 0,2 3 0,5 0 0,-7 0 0,2 0 0</inkml:trace>
  <inkml:trace contextRef="#ctx0" brushRef="#br0" timeOffset="105568">16957 13471 24575,'27'0'0,"5"0"0,4 0 0,3 0 0,-4 0 0,1 0 0,13 0 0,6 0 0,1 0 0,6 0 0,-5 0 0,-3 0 0,0 0-1094,5 0 1,6 0 0,-6 0 1093,-12 0 0,0 0 0,-1 0 0,7 0 0,0 0 0,-4 0 0,-3 0 0,-3 0 0,3 0 0,4 0 0,4 0 0,1 0 0,-3 0 0,4 0 0,-1-1 0,-1 2 0,-1 0 0,1 1 0,-1-1 0,0 1 0,0-1 0,-2 2 0,-3 2 0,-1 0 0,-4 1 0,-2 2 0,-2 0 383,6 3 1,1 0-384,2-1 0,1 0 0,-5-2 0,1 0-527,7 0 0,-1-2 527,-11-2 0,-1-2 0,10 1 0,0-1 0,-12-2 0,1 0 0,19 0 0,-1 0 0,2 0 0,-7 0 0,0 0 0,6 0 0,-1 0 0,3 0 0,-20 0 0,0 0 0,11 0 0,1 0 0,-15 2 0,4 1 0,10 1 0,10 1 0,1 1 0,-9-2 0,0 1 0,-1 0-433,1 0 1,10 1 0,-3 1 0,-14-2 432,7 0 739,-11 1 0,0 1-739,14-1 0,-18 1 0,0-2 0,8-4 0,-8 2 0,1-1 0,17-2 0,-20 0 0,1 0 0,18 0 0,10 0 0,-23 0 0,1 0 519,-1-4 1,2 0-520,6 0 0,-3-2 0,7-6 0,8-5 2015,-32 9-2015,22-12 764,-20 11-764,10-10 0,-19 14 0,10-8 0,-11 9 0,14-11 0,-11 7 0,18-11 0,11-2 0,-6 3 0,-15 5 0,2 0 0,25-7 0,-1-1 0,1-1 0,-26 10 0,-5 5 0,0-3 0,-8 9 0,0-6 0,-8 7 0,-2-2 0,0 1 0,-1-2 0,2 3 0,5 0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23:50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5374 6943 24575,'-37'0'0,"-3"0"0,-10 0 0,-14 0 0,12 0 0,-7 0 0,26 0 0,-3 0 0,-21 0 0,-4 0 0,9 0 0,-1 0-438,-6 0 1,4 0 437,19 0 0,5 0 0,-8 0-33,-19 0 33,16 0 0,-9 0 0,19 0 0,-15 0 0,16 0 873,-20 0-873,26 0 35,-8 0-35,9 0 0,-11 0 0,12 0 0,-3 0 0,13 0 0,3 0 0,-6 0 0,2 0 0,-3 0 0,4 0 0,-7 0 0,1 3 0,-7 1 0,7 0 0,-10 2 0,16-5 0,-12 5 0,17-6 0,-4 3 0,6-3 0,0 0 0,0 0 0,-1 3 0,1-3 0,-8 3 0,6-3 0,-9 3 0,10-3 0,-5 3 0,5-3 0,-4 3 0,4-3 0,-2 3 0,3-3 0,0 0 0,-3 0 0,2 0 0,-2 0 0,3 0 0,0 0 0,0 0 0,2 0 0,1 0 0</inkml:trace>
  <inkml:trace contextRef="#ctx0" brushRef="#br0" timeOffset="5863">13777 6759 24575,'0'-35'0,"0"-6"0,0 6 0,0-6 0,0-4 0,0-21 0,0 33 0,0-1-263,0-7 0,0 0 263,0-16 0,0 23 0,0-1 0,0-26 0,0 24 0,0 2 0,0-9 0,0-1 0,0 34 0,0-2 0,3 9 526,21 9-526,6 13 0,20 10 0,-24-8 0,0 3 0,11 8 0,3 4 0,4 9 0,1 0-934,-3-4 0,0 1 934,-4 2 0,-3 1 0,-5-7 0,-4 0 0,-6-4 0,-1 1 0,8 13 0,-2-3 0,-6-5 0,0-2 0</inkml:trace>
  <inkml:trace contextRef="#ctx0" brushRef="#br0" timeOffset="6549">13925 6532 24575,'38'0'0,"0"0"0,-2-4 0,23 4 0,2-1 0,-22-2 0,23 3 0,-22 0 0,-18 0 0,1 0 0,-21 0 0</inkml:trace>
  <inkml:trace contextRef="#ctx0" brushRef="#br0" timeOffset="7621">14543 6418 24575,'7'25'0,"-3"8"0,11 1 0,-9 5 0,11 8 0,-9-1 0,0 1 0,-3-12 0,-2-27 0,-3-48 0,0 5 0,0-27 0,0 30 0,0-15 0,0 10 0,0-2 0,0 19 0,0 10 0,0 4 0,6 3 0,10 0 0,3 3 0,12 0 0,11 0 0,-11 6 0,14 3 0,-17 7 0,16 20 0,-6-2 0,0 13 0,-12-9 0,-10-10 0,-4-2 0,4 8 0,-8-11 0,2 4 0,-7-18 0,-3-7 0</inkml:trace>
  <inkml:trace contextRef="#ctx0" brushRef="#br0" timeOffset="9826">15342 6615 24575,'-26'0'0,"-3"0"0,-8-12 0,7-6 0,16-7 0,-1-12 0,10-23 0,-1 23 0,6-17 0,0 44 0,0 0 0,16 4 0,26 3 0,3-1 0,-11 4 0,0 0 0,11 8 0,11 12 0,-19 13 0,-2 6 0,-7-11 0,0 3-680,8 20 0,-3 2 680,-14-18 0,-2-2 0,-4-2 0,0 2 0,7 18 0,-1 2 0,-9-9 0,0 1 0,6 2 0,-1 1 0,-5-4 0,-4 0-454,-1-5 0,-1 0 454,-1-5 0,0 1 0,0 17 0,-2-4 0,-1 1 0,0 17 0,-6-31 0,-2-1 0,1 8 0,-14 14 0,11-43 1295,-4-3-1295,-5-3 973,7-4-973,-11-3 0,12-6 0,-7-5 0,-12-42 0,10 12 0,4 7 0,0 0 0,-4-15 0,2 10 0,6 11 0,5 14 0</inkml:trace>
  <inkml:trace contextRef="#ctx0" brushRef="#br0" timeOffset="10661">16113 6564 24575,'8'33'0,"0"-1"0,8 31 0,-5-27 0,1 0 0,4 18 0,-12-21 0,3-11 0,-3-5 0,-1-6 0,-2-11 0,-8-5 0,3-2 0,-2 1 0</inkml:trace>
  <inkml:trace contextRef="#ctx0" brushRef="#br0" timeOffset="11198">16172 6221 24575,'0'0'0</inkml:trace>
  <inkml:trace contextRef="#ctx0" brushRef="#br0" timeOffset="12166">16802 6362 24575,'14'13'0,"0"0"0,-13 10 0,2 11 0,-3-2 0,0 0 0,0-9 0,0-12 0,0 4 0,-26-8 0,5-4 0,-18 1 0,8-4 0,-2 0 0,-1 0 0,4 0 0,8 0 0,4-11 0,-1-12 0,-11-31 0,6 1 0,0-6 0,10 22 0,2-4 0,7 5 0,-1 1 0,6 8 0,0 7 0,0 6 0,0-2 0,0 7 0,2 0 0,8 5 0,4-1 0,3 5 0,-5 0 0,-6 0 0</inkml:trace>
  <inkml:trace contextRef="#ctx0" brushRef="#br0" timeOffset="52977">19861 13373 24575,'-38'0'0,"-19"0"0,3 0 0,-10 0-1291,30 0 0,0 0 1291,-5 0 0,-4 0 0,-4 0 0,-5 0 0,1 0 0,-14 0 0,0 0-795,10 0 1,-2 0 0,4 0 794,-4 0 0,2 0 0,-4 0 0,0 0-218,7 0 0,1 0 218,-3 0 0,-2 0 0,5 0 0,-2 0 0,2 0 0,-7 0 0,1 0 0,6 0 0,-3 0 0,4 0 0,-2 0 0,2 0 0,-2 0 0,2 0 0,13 0 0,-2 0 0,-23 0 0,-2 0 0,18 0 0,1 0 79,-7 0 1,0 0-80,7 0 0,2 0 1152,8 0 1,-1 0-1153,-11 0 0,0 0 0,7 0 0,-1 0 0,-9 0 0,1 0 0,14 0 0,2 0 0,-11 0 0,0 0 0,8 0 0,1 0 0,-24 0 0,4 0 0,11 2 0,-1 0 0,-21-1 542,21 3 0,1-1-542,-5-2 0,0 3-316,-10-4 316,7 4 0,-1-3 1073,11 3-1073,-6-4 0,-7 3 0,5-2 0,8 6 0,-9-3 749,7 4-749,-2-4 347,13-1-347,19-3 0,1 0 0,5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28:28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4826 11343 24575,'0'-44'0,"0"-14"0,0 9 0,0-12 0,0 4 0,0 17 0,0-8 0,0 31 0,0 30 0,19 15 0,4 30 0,-6-30 0,1 1 0,-3 3 0,0-1 0,6 9 0,2 22 0,-7-33 0,-1 8 0,-10-28 0,-2-5 0,4-18 0,1-18 0,3-10 0,-5 9 0,0-1 0,4-25 0,-2 21 0,0 0 0,6-22 0,3 2 0,-4 19 0,-1 6 0,-2 4 0,-2 10 0,1 5 0,-2 8 0,-1 6 0,0 0 0,0 0 0,0 0 0,0 3 0,9 18 0,-3 3 0,15 29 0,-5-11-422,3 16 422,1-8 0,-5-8 0,0-1 0,-1-3 0,10 13 0</inkml:trace>
  <inkml:trace contextRef="#ctx0" brushRef="#br0" timeOffset="1508">27392 8215 24575,'-45'4'0,"-3"11"0,-3 0 0,9 8 0,9-5 0,14-6 0,2 1 0,15 16 0,6-11 0,11 26 0,-5-16 0,10-2 0,4 3 0,-4 2 0,0 1 0,12 11 0,-1 1 0,-9-12 0,-2 0 0,0-2 0,-3-1 0,0 3 0,10 7 0,-14-14 0,4-1 0,-11-12 0,-2-8 0,-1 2 0</inkml:trace>
  <inkml:trace contextRef="#ctx0" brushRef="#br0" timeOffset="2560">27290 8636 24575,'64'-4'0,"-24"-1"0,16 0 0,-29-2 0,11 6 0,-10-9 0,7 9 0,-20-6 0,-2 7 0,-10 0 0</inkml:trace>
  <inkml:trace contextRef="#ctx0" brushRef="#br0" timeOffset="9913">22806 12576 24575,'-57'0'0,"0"0"0,0 0 0,0 0 0,3 0 0,1 0 0,-1 0 0,-1 0 0,-9 0 0,-3 0 0,-1 0 0,3 0-1417,5 0 1,2 0-1,-1 0 1,-3 0 1416,8 0 0,-2 0 0,-1 0 0,-1 0 0,1 0 0,2 0 0,-2 0 0,2 0 0,0 0 0,1 0 0,0 0-700,-2 0 0,-1 0 1,1 0-1,1 0 1,2 0 699,-3 0 0,1 0 0,1 0 0,3 0 0,-8 0 0,3 0 0,-1 0-218,-3 0 0,-1 0 0,1 0 218,4 0 0,0 0 0,-3 0 0,1 0 0,-4 0 0,0 0 0,4 0 0,-2 0 0,3 0 0,-3 0 0,3 0 0,-2 0 0,0 0 0,4 0 0,3 0 0,4 0 0,-2 0 0,-1 0 0,-3 0 0,0 0 0,3 0 0,-1-2 0,2 0 0,-2 0 0,3 1 0,-3-1 0,0 1 0,4-2-478,0-1 1,3 0 0,-1-1 477,1 1 0,0 0 0,-3 0 250,-14-1 0,-3 1 1,0 0-251,0 0 0,0 0 0,-2 0 0,8 1 0,-3-1 0,1 1 0,3 1 379,-3-1 0,3 1 0,1 0-379,4 0 0,2 0 0,0 1 0,2 1 0,0 0 0,0 0 0,-1 0 0,-1 0 0,1 0 0,-3 0 0,1 0 0,0 0 607,-16 0 0,4 0-607,14 0 0,0 0 0,-12 0 0,-1 0 0,12 0 0,0 0 0,-9 2 0,4 0 1459,-9 0-1459,34 0 0,-5 0 0,-13-1 0,-11-1 0,-1-1 0,8 1 0,1 0 0,-1 0 0,2 0 0,-7 0 0,0 0 0,9 0 0,3 0 0,4 0 593,4-2 1,-3 0-594,-2-1 0,-5-1 0,5 0 0,1 1 0,4 0 0,-7-4 0,4 0 0,-3 6 0,-16-4 0,-3-1 0,0 4 1185,3-2 0,5 0-1185,23 4 1904,-15 0-1904,-3 0 0,0 0 635,-1 0-635,12 0 0,1 0 0,-9 0 0,8 0 0,3 0 23,2 0-23,3 0 570,2 0-570,5 0 0,10 0 0,1 0 0,10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31:18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5199 9715 24575,'0'-32'0,"0"0"0,0 13 0,0-6 0,0 1 0,0 2 0,0 0 0,0 5 0,0-16 0,4 3 0,13-18 0,0 18 0,6-2 0,16-18 0,6-2-1184,-12 16 1,0 1-1,1-2 1184,5-5 0,0-1 0,2 1 0,3 3 0,3 1 0,-3 1 0,-9 6 0,-2 2 0,4-2 0,5 1 0,4-3 0,1 2 0,-4 3 0,-3 2 0,-4 2 0,3 0 0,10-3 0,3 0 0,0 1-337,-2 2 1,-1 2 0,2 2 336,2 3 0,2 3 0,3 1 0,-6 1 0,3 2 0,-1 0 0,-2 1-725,3 0 1,-2 2 0,0 2 724,0 4 0,-1 1 0,-4 1 0,-3 1 0,-3 1-414,1 3 1,0 3 413,-1 3 0,-1 3 0,-4 2 0,0 2 0,2 2 0,1 1 0,-3-2 0,0 3 0,12 10 0,-1 3 0,-10-8 0,-1 3 0,8 14 0,-2 3 0,-11-8 0,-5-1 0,-8-7 0,-3 1 1050,3 12 1,-4-2-1051,-5 7 396,-5-14 1,-1-2-397,0 10 2499,-4 4-2499,0-9 1173,-8 10-1173,-11-12 0,-4-1 0,4-7 0,-2 0-363,-15 13 0,-2 0 363,10-8 0,-3 1 0,-6-3 0,-7 3 0,-3 0 0,5-3 0,5-2 0,2-3 0,-4 2-804,-8 4 1,-6 2-1,0 0 1,4-7 803,-8 2 0,-1-5 0,3-3 0,-5 0 0,-1-1 0,14-5 0,-2-2 0,0 0 0,0-1 0,-14 2 0,0 0 0,1-1 0,0-2 0,0 0 0,4-3-366,-1-2 0,-1-2 366,1 1 0,-4 1 0,3-2 0,15-2 0,1-1 0,-2 1-618,-11 1 0,-3 0 0,4-1 618,-5-3 0,4 0 0,5 0 0,1 0 402,-3 1 1,-2-2-403,12-5 0,-2-3 0,3 0 0,-6 1 0,3-3 0,-6-5 0,5-2 0,-7-9 0,16 10 0,-2-8 0,17 14 0,7-1 0</inkml:trace>
  <inkml:trace contextRef="#ctx0" brushRef="#br0" timeOffset="7722">3218 12089 24575,'35'0'0,"8"0"0,-10 0 0,2 0 0,28 0 0,-28 0 0,0 0 0,21 0 0,-6 0 0,0 0 0,6 0-454,-7 0 1,-1 0 453,-2 0 0,16 0 223,4 0-223,-31 0 0,-2 0 0,13 0 0,-6 0 0,-22 0 0,-2 6 0,4-1 684,-9 7-684,7-1 0,-5-3 0,1 4 0,11 7 0,-9-3 0,6 6 0,-13-10 0,-2-1 0,5 14 0,-3-3 0,0 9 0,-6-11 0,-3-3 0,0 3 0,0 5 0,0-4 0,0 3 0,0-11 0,0 6 0,0-8 0,0 7 0,-2-11 0,-5 5 0,3-5 0,-4 2 0,5-3 0,-10 3 0,-9 4 0,-4 1 0,-5-1 0,7 1 0,2-6 0,0 2 0,-10 1 0,3-2 0,-4 1 0,2-2 0,-17 6 0,16-4 0,-19 4 0,18-6 0,-1-4 0,-13-1 0,12-3 0,-7 0 0,10 0 0,-29 0 0,12 0 0,-7 0 0,16 0 0,16 0 0,-18-7 0,12-1 0,-7-7 0,15 0 0,-17-16 0,17 12 0,-13-15 0,21 15 0,-4-13 0,2-2 0,2 3 0,6 0 0,5 17 0,3-4 0,0 5 0,0 3 0,0 1 0,0 3 0,0 0 0,0-3 0,0 2 0,0-6 0,6 3 0,30-22 0,3 10 0,-9 2 0,0 3 0,5 4 0,-4 0 0,-11 12 0,-1-5 0,-1 5 0,-8-2 0,-1 3 0,-3 0 0,9 0 0,-9 0 0,6 0 0</inkml:trace>
  <inkml:trace contextRef="#ctx0" brushRef="#br0" timeOffset="13237">5694 12740 24575,'19'-25'0,"-4"16"0,35-21 0,-18 25 0,25-4 0,-26 6 0,30 2 0,6 2 0,-33-1 0,1 0 0,12 0 0,7 0 0,-8 0 0,11 0 0,4 0 0,-22 0 0,18 0 0,-10 0 0,6 0 0,-2 0 0,-6 0 0,4 3 0,-11 1 0,2 8 0,0-1 0,0 1 0,-4-1 0,-17-4 0,11 7 0,-1 9 0,2 1 0,-6 3 0,-11-10 0,0 0 0,12 31 0,-11-14 0,8 28 0,-15-28 0,4 22 0,-6-19 0,1 14 0,-7-19 0,0-4 0,0 13 0,-10-2 0,1 1 0,-10-3 0,-4-10 0,1-2 0,-3-5 0,-3 1 0,-10 7 0,8-7 0,-1 0 0,-13 7 0,-6 4 0,-5 0 0,22-11 0,1-1 0,-20 11 0,-4 2 0,2-9 0,0-3 0,-2-1 0,6-4 0,-10 1 0,1-4 0,14-7 0,1-4 0,0 1-1046,-22 2 0,-1 0 1046,19-2 0,-1-2 0,7 0 0,-11-5 0,17-2 0,-1-3 0,-20-13 0,18 6 0,1 0 0,-14-9 0,3-1 0,20 5 0,-20-13 0,15 7 0,-8-1 0,18 5 2092,-8 1-2092,0-9 0,5 8 0,1-4 0,18 17 0,-7-5 0,11 8 0,-4 1 0,7-3 0,-4 5 0,1-15 0,1 3 0,-3-4 0,5-6 0,-5-13 0,5 8 0,-3-11 0,4 14 0,0 8 0,0-13 0,0 17 0,0-17 0,6 5 0,2 1 0,2 2 0,3 14 0,9-11 0,-5 10 0,8-11 0,-8 9 0,11-3 0,-3 1 0,7 1 0,-6 1 0,2 1 0,18-10 0,4 2 0,-5-3 0,1 8 0,-19 1 0,25 0 0,-20 5 0,14-3 0,10 12 0,-25-2 0,29-1 0,-37 3 0,8-6 0,7 2 0,-12-2 0,9-1 0,-20 1 0,8-3 0,-14 6 0,3-2 0</inkml:trace>
  <inkml:trace contextRef="#ctx0" brushRef="#br0" timeOffset="14907">5763 12205 24575,'33'-8'0,"-1"0"0,10-3 0,21 8 0,-20 3 0,14 0 0,2 0 0,5 0-446,-5 0 1,-5 0 445,-26 0 293,23 0-293,-9 6 147,1-5-147,-12 8 0,-21-6 0,1 7 451,4 6-451,-7-1 0,5 9 0,1 18 0,-8-10 0,4 15 0,-10-16 0,0-7 0,0 7 0,-3 11 0,-5-10 0,-7 10 0,-1-23 0,-17 9 0,-2-7 0,-6 5 0,-1-7 0,-14-3 0,-2-3 0,25-8 0,0-1 0,-25 0 0,14-4 0,9 0 0,-2 0 0,-19 0 0,-8-4 0,3-11 0,8-17 0,1 5 0,4-10 0,29 18 0,-11-15 0,13 9 0,-6-8 0,9 11 0,6 0 0,1 0 0,0-10 0,6 7 0,-2-7 0,9-12 0,31 7 0,-8-3 0,2 26 0,1 5 0,2 1 0,4 4 0,-7-4 0,4 4 0,-10 0 0,5-3 0,-17 7 0,-3-3 0,-3 3 0,-5 0 0</inkml:trace>
  <inkml:trace contextRef="#ctx0" brushRef="#br0" timeOffset="16812">5863 10709 24575,'0'-12'0,"0"-12"0,0-4 0,0 0 0,0 3 0,0 0 0,0 2 0,0-2 0,0 8 0,0-3 0,0-1 0,0 4 0,7-6 0,1 8 0,6-3 0,25-6 0,-11 8 0,26-2 0,-8 3 0,7 0 0,-7 8 0,3 2 0,3-1 0,10-2 0,3 0 0,-2 1-888,-6 2 0,-2 2 1,-1 2 887,12 0 0,-2 2 0,-9-3 0,-1 4-222,5 9 0,2 6 222,-15-5 0,1 3 0,-3 0 0,8 8 0,-5 3 0,-9-2 0,-6 0 0,11 12 0,-4 14 0,-3-9 0,-15-13 0,-2 0 0,-2 6 0,4 9 0,-9-9 0,-2 1 0,5 20-402,-6-18 1,-1 1 401,-3-3 0,0-1 0,0 25 1216,-2-9 0,-1 4-1216,-2-6 0,0-1 0,1 4 0,-2 3 0,-9-3 0,-4 4 0,-2-4 0,-7 10 0,-2-1-645,3-11 0,-1 2 0,-1-3 645,-6 8 0,-1-3 0,-4 4 0,-1-2 0,-1-5 0,-2-1 0,0 3 0,-2-3-572,-1-10 1,1-5 571,14-13 0,-2-3 0,-20 4 0,-3-4 0,13-7 0,-1-1 0,-18 4 0,-1-4 0,15-6 0,1-2 0,-6 1 0,-2-1 0,-13 0 0,-4-4 0,16-4 0,-1-3 0,1-1 0,4 3 0,0-1 0,1-2-335,-4-4 1,2-3 0,4-2 334,1-7 0,3-2 0,-3 1 0,-1-4 0,8-3 0,-1-4 0,4 2 0,-5-5 0,2 1 0,-5-7 0,1 0 0,9 2 0,6 5 35,3 2-35,-4-6 0,2-1 0,9 7 0,-12-16 2121,19 18-2121,-1-21 0,9 18 0,-3-27 0,16 8 0,3 4 0,7 5 0,1 2 0,-3 9 0,7-7 0,0 2 0,-9 14 0,6-6 0,1-1 0,4-6 1226,6 1-1226,-15 14 544,8 9 0,-18 6 0,6 2 1</inkml:trace>
  <inkml:trace contextRef="#ctx0" brushRef="#br0" timeOffset="71992">9740 9573 24575,'-7'21'0,"-6"-1"0,-12 15 0,5-17 0,0 4 0,7-12 0,-1-3 0,0 6 0,-17-2 0,14 0 0,-14-1 0,12-3 0,1 0 0,-13 4 0,14-6 0,-14 1 0,13-3 0,-14-2 0,-3 3 0,1-4 0,2 0 0,0 0 0,-2 0 0,3 0 0,4 0 0,9 0 0,4 0 0,-9-4 0,8 1 0,-5-4 0,10 3 0,-9-8 0,11 7 0,-8-5 0,10 2 0,-4 3 0,3-7 0,-5-1 0,8 2 0,-5-10 0,8 10 0,-1-4 0,2 6 0,0 3 0,0-6 0,0 1 0,0-6 0,0 4 0,0-1 0,3 1 0,6-13 0,2 10 0,6-10 0,12 4 0,7-6 0,2 3 0,18-9 0,-29 17 0,23-6 0,-25 9 0,7 2 0,-1 1 0,-10 4 0,10 3 0,-8-3 0,10 7 0,-4-7 0,2 6 0,-4-6 0,-4 6 0,18-3 0,-6 4 0,14 0 0,-19 0 0,7 0 0,-15 0 0,-1 0 0,-2 3 0,-12 1 0,2 2 0,3 3 0,-4 1 0,7 3 0,-7 1 0,4 5 0,-1 5 0,-4-6 0,-1 0 0,-6-9 0,2 0 0,-1 1 0,2-2 0,-3-1 0,0 1 0,0-1 0,0 2 0,0-3 0,-3 3 0,0-3 0,-4 3 0,1-3 0,-3 3 0,-4 1 0,0-1 0,-9 4 0,-5 6 0,-2 0 0,2 4 0,11-10 0,0-1 0,0 1 0,2-3 0,-1 2 0,9-9 0,-1 3 0,1-6 0,-3 6 0,5-3 0,-4 1 0,5 1 0,-3-2 0,2 1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41:04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7056 14189 24575,'0'51'0,"0"0"0,0-3 0,0-1 0,0-4 0,0-4 0,0 7 0,0-7 0,0-4 0,0-19 0,0-6 0,0 0 0,0-1 0,-9-6 0,-5 0 0,-3-3 0,-11 0 0,8 0 0,-6-7 0,-13-17 0,16 2 0,-16-18 0,19 15 0,-2-7 0,-15-17 0,21 16 0,-13-14 0,22 25 0,-1-7 0,4 6 0,1 4 0,3 10 0</inkml:trace>
  <inkml:trace contextRef="#ctx0" brushRef="#br0" timeOffset="1746">7343 14366 24575,'39'0'0,"-8"0"0,2 0 0,-11 0 0,6 0 0,1 0 0,-7 0 0,-2 10 0,-10-5 0,-3 11 0,3 5 0,-6-2 0,-1 6 0,-3-4 0,0 3 0,0-1 0,-3 2 0,-4-8 0,-16 2 0,10-7 0,-11 3 0,13-8 0,-2 0 0,-20-4 0,-9 0 0,-1-3 0,5 0 0,17-6 0,6 1 0,-5-11 0,9 4 0,-2-1 0,9 4 0,-1-6 0,4 3 0,-2-4 0,3-2 0,3-10 0,5 1 0,-1-3 0,10 12 0,11-9 0,-13 15 0,8-7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42:35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9325 7980 24575,'39'0'0,"-11"0"0,0 0 0,-17 0 0,1 0 0,-9 6 0,0 34 0,-3-10 0,0 31 0,0-28 0,0-3 0,0-3 0,0-12 0,0 3 0,-3-11 0,0 1 0,-16-1 0,-4 4 0,-13 0 0,11-4 0,1-4 0,11-3 0,-3 0 0,5 0 0,0 0 0,-2 0 0,-3-3 0,-1-7 0,-2 2 0,8-7 0,2 4 0,2-40 0,3 5 0,0-19 0,4 18 0,0 15 0,0 4 0,0-3 0,0 15 0,6-3 0,11 16 0,-8 0 0,7 3 0</inkml:trace>
  <inkml:trace contextRef="#ctx0" brushRef="#br0" timeOffset="6069">9145 10570 24575,'64'0'0,"-13"0"0,-16 0 0,0 0 0,11 0 0,16 13 0,-13 16 0,-11-4 0,-2 5 0,-14-1 0,-5 1 0,9 21 0,-14-17 0,-2 3 0,-3 5 0,-1 1 0,0 2 0,-2 1 0,1 2 0,-1-4 0,-4 6 0,-24-16 0,3-13 0,-31-6 0,12-11 0,4-1 0,-2-2 0,-24-10-552,23-1 0,0-4 552,2-1 0,3-3 0,3-6 0,0-2 0,-15-8 0,-1 0 0,15 6 0,2 0 0,-6-3 0,2 1 0,-7-15 0,3 3 0,18 15 0,1 0 0,-11-18 0,12 10 0,15 15 1104,3 10-1104,0-3 0,0 4 0,0-1 0,0-3 0,6 6 0,29-13 0,-6 10 0,28-8 0,-24 10 0,14-1 0,-7 2 0,-1 2 0,-13 2 0,-10 3 0,-9 0 0,5 0 0,-8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45:01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7560 9753 24575,'-38'0'0,"-6"0"0,-3 0 0,10 0 0,0 0 0,-14 0 0,3 0 0,0 0 0,-11 0 0,15 0 0,-15 0 0,0 0 0,22 0 0,-1 0 0,1 0 0,-1 0 0,-6 0 0,1 0 0,-20 0 0,-3 0 0,8 0 0,20 0 0,1 0 0,-10 0 0,16 0 0,-6 0 0,16 0 0,9-6 0,-10 4 0,13-4 0,-5 6 0,10 0 0,1 0 0</inkml:trace>
  <inkml:trace contextRef="#ctx0" brushRef="#br0" timeOffset="22876">27801 6021 24575,'0'-10'0,"0"0"0,0-42 0,8 10 0,1 0 0,3-4 0,13-5 0,4 0-1541,0 2 1,2 1 1540,-6 10 0,1 0 0,2 0 0,0 1 0,2 1 0,2 3 0,19-7 0,3 4 0,-6 0 0,1 6-354,5 12-1,0 8 355,-17 6 0,4 4 0,10 5 0,11 5 0,2 2 0,-9-1 0,4 2 0,-1 2 0,-4 0 0,8 2 0,-1 2 0,-10 3 0,1 12 0,-9 2 0,-10-3 0,0 2 0,0-3 0,2 3 0,-5-2 0,-5 4 0,-4-2 0,4-1 0,-2-1-71,-5-2 0,-3-2 71,-1 7 0,-1-6 0,-1 3 0,-1 26 0,-5-28 0,-1 4 0,-5 13 0,-9 6 0,-17-1 0,-10 4 0,-1-2 0,10-7 0,-1-1 0,-5-1-277,-7-1 1,-7 0-1,-1-2 1,4-7 276,-12 1 0,1-6 0,14-12 0,-1-2 0,2-3 277,-5 1 1,2-2-278,7-2 0,-2-1 0,-14-1 0,0-2 0,16-2 0,-1 0 0,-14-1 0,0-1 0,12-1 0,1 0 0,3-1 0,0-2 137,-28 1-137,26-6 0,1-3 0,2 2 0,3-3 0,-19-18 0,1 1 0,18-14 0,4-1 0,-1 13 0,4-6 0,0-1 0</inkml:trace>
  <inkml:trace contextRef="#ctx0" brushRef="#br0" timeOffset="23997">26408 5278 24575,'-26'0'0,"-15"-6"0,-4-3 0,10 4 0,-1-1 0,-14-5 0,2-2 0,-13-10 0,31-2 0,2-1 0,-12-4 0,13-2 0,7-1 0,11 6 0,-2-20 0,7 9 0,4 4 0,0-1 0,0-14-787,1-1 1,3-2 786,2 14 0,5-2 0,7-12 0,6-6 0,3-1 0,-5 13 0,3-1 0,0 0 0,2 1-1038,3-1 1,1 0-1,1 1 1,0 0 1037,0-1 0,1-1 0,0 2 0,-3 6 0,8-8 0,5 2-98,-6 10 0,6-6 0,4-1 1,2 1-1,-2 7 98,4 3 0,1 5 0,1 1 0,0-2 0,-5-2 0,1-4 0,1 1 0,-1 2 0,-1 7 0,17-1 0,0 8 0,-3 8 0,-8 6 0,-1 6 0,1 6 0,-8 6 0,1 5 0,1 3 0,-2-3 0,15-2 0,-1-1 0,-2 6-587,0 11 0,-4 6 0,-7-3 587,-13-5 0,-4 0 0,8 10 0,-2 4-121,-7 5 1,-4 0 120,2-3 0,-4 4 849,-7 2 1,-4 7 0,-12 3-850,-11-13 0,-9 3 0,-6 2 0,-2 0 0,0 0 0,3-7 0,-1 0 0,-2 1 0,-1-1 0,-2 0 0,-1-1-762,-5 5 1,-2 0 0,-1-1-1,-2-1 1,-1-2 0,0-5 761,-6 1 0,-1-4 0,-2-3 0,1-3 0,0-2 0,-3-2 0,0-4 0,1-2 0,-1 0-1,4-2 1,2 0 0,-2-1 0,-3-2 0,-1-3 0,-4-1 0,-1-1 0,1-1 0,3 0 0,-2 2 0,4-1 0,-1 0 0,-2-2-352,3-4 1,-2-2-1,0 0 1,1-1 0,2 1 351,-13 5 0,4-1 0,-7 0 0,6-4 0,-7-1 0,-2 0 0,4-1 0,10 1 0,9 0 0,6 0 0,-3-1 0,-9 1 0,1-1 0,-1 0 0,0 0 0</inkml:trace>
  <inkml:trace contextRef="#ctx0" brushRef="#br0" timeOffset="25815">12616 8801 24575,'0'-18'0,"0"-22"0,8 0 0,2-5 0,-2 6 0,2-2 0,9-9 0,7-3 0,-3 8 0,4-2 0,2 2 0,3 3 0,2 2 0,0-1-953,-2-3 1,-1-1-1,2 4 953,14-8 0,-1 10 0,-18 21 0,2 2 0,15-4 0,8-1 0,-2 3 0,0 4 0,3 0 0,2-2 0,5-2 0,0 3 0,-7 6 0,0 4 0,3 0 0,-3 1 0,4-1 0,1 2 0,1 2 0,-7 4 0,3 1 0,-1 3 0,0-1 0,-3 0 0,1-4 0,-2-1 0,-1 3 0,5 10 0,-5 8 0,5 9 0,2 5 0,1 4 0,-2 1 0,-4 0 0,-6-5 0,2 7 0,-7-2 0,-1 2 0,5 2-631,-5-7 0,3 2 1,2 1-1,1 2 1,-2-1-1,-3-1 1,-5-3 630,3 9 0,-5-2 0,-3-2 0,-3-2 0,6 12 0,-2 3-590,-9-12 1,1 7 0,0 2 0,-1-2 0,-3-8 589,4 11 0,0-2-288,-3-2 0,3 9 1,-2-3-1,-6-12 288,-7 2 543,0-8 1,-3 7-544,-9 4 0,-5 8 0,-3 3 0,1-7 0,1-8 0,1-4 0,-5 4 604,-1 3 1,-3 6-1,-3 2 1,-2-3 0,-1-9-605,-10-4 0,-3-8 0,0-1 609,1 1 1,0-1-1,-2-2-609,-19 7 0,-1-6 0,10-12 0,1-3 761,5-1 0,-5-2-761,-9-3 0,-10-2 0,-5-3 0,1-6 0,9-9 0,-1-5 0,-1-4 0,1 1 0,-1 5-335,3 6 1,2 5-1,-2 1 1,0-4-1,-3-7 335,9-4 0,-3-5 0,-2-4 0,-1-2 0,1-1 0,2 0 0,4 2 0,4 3-841,-10-4 0,6 3 0,3-1 0,-5-1 841,-2-1 0,-4-2 0,0-1 0,0 0 0,4 0 0,-3-1 0,3-1 0,1 0 0,1-4 0,8 2 0,1-4 0,0 0 0,2 0 0,1 3 0,1 1 0,2 3 0,0-1 0,0-2 0,1-3 0,-2-2 0,1-2 0,3 2 0,6 5 206,-4-9 1,7 3-207,3-3 0,2 0 0,-1 1 0,3-2 0,2-16 0,4-1 0,4 15 0,2-1 0,-1-10 0,4-7 0,7 16 0,3-6 0,1 1 0,-1 9 0,0 3 0,1 1 0,0-16 0,2-5 0,1 17 274,4 26-274,-4 7 343,1-3 0,-4 11 0,-3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08:46:10.7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7323 11387 24575,'57'0'0,"1"0"0,-1 0 0,-8 0 0,-1 0 0,-1 0 0,3 0 0,0 0 0,-3 0-670,7 0 0,-7 0 670,6 0 218,-5 0 1,2 0-219,-10 0 0,-1 0 0,8-2 0,1 0 111,3 2 0,-3-1-111,6-7 0,6 7 0,-19-2 0,-14-1 681,39-4-681,-22 1 0,6-1 0,-4 1 0,-1-1 0,0 0-343,6 0 1,3-2 0,-10 2 342,-8-1 0,7 0 0,6-1 0,-1 0 0,1 1 0,0 2 0,1 2-585,8-5 0,-3 1 585,11 3 0,-26 3 0,3 0 0,5 1 0,2 0 0,3 2 0,-1 0 0,-9 0 0,-1 0 0,0 0 0,-3 0 0,7 0 0,-9 0 0,1 0 0,12 0 965,0 0-965,-16 9 0,0 5 0,-1 1 0,0 1 0,9 2 0,0 1-272,-4-2 1,-2 0 271,13 5 0,-4-3 0,-11-4 0,1-1 0,13 6 0,10 4 1197,-21-11-1197,24 6 0,-22-9 0,22 5 0,-34-11 0,14 3 0,-10-3 0,3 3 578,-10-3-578,-11 2 0,9 1 0,-6-3 0,2 4 0,-5-7 0,6 2 0,40-3 0,6 0 0,-16-1 0,7-1 0,-3 0-1373,5-1 0,0-1 1373,-5 0 0,4 1 0,-3-2 0,6-1 0,0 0 0,-4 0 0,2 0 0,-4 1 0,-4 1 0,-2 0-436,0 1 1,4-1-1,-7 1 436,14-2-274,-23 5 1,-1-1 273,27-3 0,-12 1 0,0 2 0,-17 0 0,1 1 0,11-2 0,5 1 0,-1-1 0,11 2 0,-1 0 0,-2 0 0,-1 0 832,0 1 0,-5-2-832,-1-2 1216,14-2-1216,-22 0 0,9 2 646,-19-1-646,-4 3 0,12-6 0,0 3 879,0 0-879,1 1 195,6-1-195,4 3 0,9-2 0,-27 2 0,1 2 0,4-2 0,-1 2 0,23 2 0,1 1 0,-30 4 0,6 3 0,-2-2 0,2 2 0,-6-3 0,-3 0 0,18 3 0,9-2 0,-4-1 0,0-1 0,1-6 0,-10 3 0,6-4 0,-16 0 0,-10 0 0,2 0 0,-5 0 0,0 0 0,-1 0 0,-4 0 0,3 0 0,6 0 0,-7 0 0,11 0 0,-12 0 0,13 3 0,-12-3 0,9 6 0,-13-5 0,1 2 0,3-3 0,-2 0 0,-1 0 0,-1 0 0,-5 0 0,2 0 0,-3 0 0,1 0 0,-1 0 0,-3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C3D6-0554-0145-A6C8-13835F0DDBFD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2B047-B2CC-674A-9EF9-F33E4225D737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6050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DAAFB41E-45C0-0F4F-8CBE-C414CEF4A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836DAB-B02F-594E-96F8-1E47917E8B9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0EBAA2CA-517B-0E49-B5D7-F09C47347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16332D2E-8CD0-5042-BB9A-AFE0060FE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049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B864EF91-3ADC-C145-A5DD-26CBA6C27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0845D0-1113-4C4F-816C-B0E8812D535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45AFD28-914D-5A42-A8FE-BAC6F0133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30B37B73-0B44-AE4E-8C12-DFA9FF9D9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F0323E48-A852-024B-A610-E02B10F83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FAE9C6-020B-9647-87F6-048591A7A4D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A7D508E0-B66A-9A4B-B39A-5D12B1269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E93F2901-5052-984B-B24D-F5DB531BF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2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D7353CFF-4AD3-6547-893F-7B9EF28BA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A4A14F-DBAE-664C-B811-62580D285D1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D13ED737-1C07-E344-B59B-9CC591D60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7B9EB475-734C-9642-93CB-39F2A5255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5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C6DBD5D5-13BD-9D4B-BFE8-8A8CF791C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BF1F60-D833-E647-ABD4-2BA4D37AAE0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4C03EB3C-2C9F-DA41-8594-5A127C6CB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A40EEDB1-5B74-6948-99CD-F67D7BFE7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36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A8DF0EF9-09F2-8045-BE02-6DB1EEDEA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5B8393-8A6B-7B4D-B48A-DED85E1A2BD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365ADDBC-34DB-D54E-8A94-49EDA27BA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B2BCB3A7-4C1D-4749-B26F-2E2DCE192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893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15302CB-F069-4646-B765-49A14EDF3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CE1C34-DFD3-624A-924B-0EFE4455F82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031D1AB-C2E2-C64C-A044-730D4196F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190F75F8-99C6-9541-8067-1E3553F16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31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A5CF955E-9A22-D648-BBD4-F779FC7C7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447352-2BE7-6045-BD2B-528DE84EB65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777B6A25-DAAE-014F-AD3F-70FEDD4D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1BC9F01E-A5C8-504C-93CA-162EB6AD7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2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050C2E9D-B572-9F42-841A-548BD41C6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BA2936-D971-054E-B487-EF6C39B7243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DAAF5F8C-0051-4F4E-98B3-423C2DC13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A209B8FC-AE0A-ED4E-93C5-185F401AF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7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441D54AF-C56A-F545-A44C-3EDA92393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1A0900-1964-804A-BC59-B43CBF024D10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52C8D610-7D26-2344-A89C-F573A2555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028769D8-B520-344A-A468-341FF8CFE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168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BE50AAEF-AF62-BE4D-BED6-5EEBBCBD6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D02CAA-3F5B-8C45-9D68-4FE56E0D51E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CEB9136-7CBF-AD4C-97A3-9E7A2A99E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11C5387B-8C6E-304F-8632-4B6D3756A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trophoblast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a single layer of cells surrounding the blastocyst cavity. It will eventually form the placenta and membranes.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embryoblast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a mass of cells situated within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trophoblast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will give rise to the embryo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61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F2F7A477-3BF8-1249-80F9-2D343DEDE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58DC12-6D78-284E-BE92-E4BB3016E88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1026">
            <a:extLst>
              <a:ext uri="{FF2B5EF4-FFF2-40B4-BE49-F238E27FC236}">
                <a16:creationId xmlns:a16="http://schemas.microsoft.com/office/drawing/2014/main" id="{D716D118-18CC-8240-B996-13D80F45F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1027">
            <a:extLst>
              <a:ext uri="{FF2B5EF4-FFF2-40B4-BE49-F238E27FC236}">
                <a16:creationId xmlns:a16="http://schemas.microsoft.com/office/drawing/2014/main" id="{CFD5F6A4-C31F-2D4A-86B9-762168182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hormone estrogen: is responsible for the sexual development of girls when they reach puberty. controls the growth of the uterine lining during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menstrual cycle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at the beginning of a pregnancy. causes breast changes in teenagers and women who are pregnant.</a:t>
            </a:r>
          </a:p>
          <a:p>
            <a:endParaRPr lang="en-US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en-US" sz="1200" dirty="0"/>
              <a:t>Progestins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plays important roles in the menstrual cycle and in maintaining the early stages of pregnancy.</a:t>
            </a:r>
          </a:p>
          <a:p>
            <a:endParaRPr lang="en-US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Follicle stimulating hormone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one of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essential to pubertal development and the function of women's ovaries and men's testes. (rise the level of estrogen)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3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CF60B1DB-3074-6048-9626-D116DEE9D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71BD93-A76C-CC43-B128-D0E91CECCFE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630E45AD-EA2C-CA41-9D51-8E3393819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47328A44-7DD6-E540-8FE3-4B311FD79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7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46B25D97-FC19-804F-BAD9-794C755C7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A350A9-FE2A-4F46-A8A0-17BBA9D17B86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1026">
            <a:extLst>
              <a:ext uri="{FF2B5EF4-FFF2-40B4-BE49-F238E27FC236}">
                <a16:creationId xmlns:a16="http://schemas.microsoft.com/office/drawing/2014/main" id="{B4DDC93A-FEFB-9A4A-9BC1-AAC327BE3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1027">
            <a:extLst>
              <a:ext uri="{FF2B5EF4-FFF2-40B4-BE49-F238E27FC236}">
                <a16:creationId xmlns:a16="http://schemas.microsoft.com/office/drawing/2014/main" id="{88EF706A-2814-E444-8C63-F050659A6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49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18C23A2E-E1EE-444B-B324-2F3D643FE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926274-3D6E-894E-B154-E304D1C8E2F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D32FFDF2-A741-434A-95E5-731107055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D0F8B327-E57D-EA47-8E5B-2BB0D7C3C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75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64CA8B79-6490-8A42-BE61-FDA8A7508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EDA3A4-C400-AB4E-BB24-E5B64BE6BCA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FB279B00-C242-9D4D-8714-B7FD1474C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99A19F44-A150-064F-A7F9-2D0FAC1D4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5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49B9F45D-AE55-E841-AF27-9F886C66A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BDA1CA-0F38-A74E-B73C-AA45840FB78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C871136F-2C8D-114F-88C3-2C09F6C37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25FFE0A-3278-1E47-ADFA-6F64BA220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38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6F72D50A-B8F0-494F-9C0B-83D055C71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1F1281-9B27-0F47-BBC8-78C18D0CC779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ED0256FF-7777-9942-ADBC-5B11C7C47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BA713CC7-3A2C-9444-ACDC-D0531CE70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55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EB008240-86E0-B44B-BC17-1A01BB511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0A8871-85B0-1B4C-B8CE-1329576410D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9F99D40-41FD-5C41-AB96-52E9E083B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2337C594-2CFA-5841-9B61-21D43F6D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94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0FCFC8F3-B59E-7D49-8A4E-F8F6072EE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B2256C-6C9F-4C41-92E6-517F39DDE69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21D14782-58AC-F445-91C8-19A33CE3C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C95F4BA2-6960-8F48-89B8-31D95F223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594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BD198589-6610-DF4C-97D0-0FF1F5E7C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691537-8F4D-6842-8AD5-55B96C02E73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49A55759-A008-8D43-8BA9-D2DF8593F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FD78E38C-D816-D147-8E28-DAF484060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997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EC4FF688-9DA8-964B-8FAA-AB4C1CFD7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1D5B23-9283-CE4B-ADD6-BA7074E4120F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AC8EE1F-3CDF-514B-89D1-58B550462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8BE94D6F-3BBF-3441-8998-0137CE561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8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AFCC6A25-E56A-A747-B096-5C94FA0E2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C5A78A-A0D9-C344-8F16-F22E9653DD8A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1026">
            <a:extLst>
              <a:ext uri="{FF2B5EF4-FFF2-40B4-BE49-F238E27FC236}">
                <a16:creationId xmlns:a16="http://schemas.microsoft.com/office/drawing/2014/main" id="{76EC93C7-ED7B-FB4A-9B84-498C4ADEB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1027">
            <a:extLst>
              <a:ext uri="{FF2B5EF4-FFF2-40B4-BE49-F238E27FC236}">
                <a16:creationId xmlns:a16="http://schemas.microsoft.com/office/drawing/2014/main" id="{A405E4A7-1FA5-0D42-B5FA-7831DCED9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FSH stimulates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ovarian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follicle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causing an egg to grow. It also triggers the production of estrogen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follicle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rise in estrogen tells your pituitary gland to stop producing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to start making more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shift to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causes the egg to be released from the ovary, a process called ovulation.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6839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6861532-B38D-A442-BB73-42B649384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A0EB72-2F46-2D4F-8805-3200A3992A0E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9958FAD0-8FD8-134D-935B-A1D5AF2D1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89D241C4-8B74-9243-9420-D5544FB57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999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EB08C584-4A74-AC4E-B609-9448F9338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17FE2D-3824-B448-8B07-FEDEC2A8173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ACFD679B-C119-2D4F-BAE7-F3219A861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513E8A21-113F-2041-9AEE-568EC7DEC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855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E8DE031E-236B-7A40-8FAE-6C33208CC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A1408B-4D8D-FC4D-9A50-1743BD4FC6C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E246ED63-F018-B44A-9C23-DA0E7A79C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C8B8F5DE-27ED-AC4A-8F7D-36539E1E0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308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E9C90EB3-0FBC-FB40-861C-4EFA521C5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11B36A-BAA5-954A-B333-077ECF58BF5D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CE83E93F-C1AB-1E46-82E2-03A64A206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3819A37E-8060-8541-9286-560C03897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022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4BC58BDA-4628-3C4D-B274-1195D2A50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D79AC9-C7C4-844F-8366-76140599528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B8D904B9-6A4C-1148-9BC3-BE7BC9C79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831026FC-8C80-C140-8C3B-1F197D5F9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65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99130B10-7C44-AD44-B2B8-F065AFD41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155FB6-4DB8-BD4B-87B4-AB28D60C343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9D65E4AB-8E01-3C41-B5FB-CCB54CE4C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9AE08C0D-ACCA-4545-AAE6-79A09B154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134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F4B1BC22-ECB8-644A-8518-5B97FCB74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79553D-D076-BB49-B16E-725DDE28468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56E24A93-EA72-B24D-9450-21274A74E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0816B50A-8DEF-7044-8CA3-7B97138F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910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14CB84E4-48BF-464D-8480-6D17A41F2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033D52-A3B3-4E46-A71F-C0362044006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D9D049D3-0076-CC40-ADF2-AD710E79A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05CB35F0-D514-3E45-9086-52403EF25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4336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F8411736-B119-124B-AE02-7371E6D6A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389EAF-DEF2-3848-95DA-657D166499E1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6998CDB0-E76A-AB44-AD04-FD7F2B198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CE82EE29-87BF-9246-90D7-4A91AAD1D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729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A114A4AA-719E-C447-B75E-465199BC7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3521D7-948D-9040-8B01-B59215896624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2711517D-A48A-624D-A6C0-A0302D616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FDBEF66C-CC04-4640-8DF6-180AC7A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2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B9B1A90B-6922-2E49-BE15-2DF552A75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E9A525-8BC2-2B48-B6FA-37F8612BE488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1E3AC95B-E1C6-8947-BF72-B5E74CB03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40D4816E-FEF6-9242-95DC-2545CC532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952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F321B932-CCB5-E94C-81E7-F69B8BC45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6DAC93-7CE5-524C-AD38-150DF024AB3C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CEA25634-AEA3-CA4D-9407-12ACD299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E6A8D877-2D59-2342-8230-C2A93DDC8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03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A9CB378F-1E67-CD47-9EE5-2409480A5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E0A7D2-59A1-CF42-9F04-6C694AA8535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A84926E9-6942-9A44-BD41-1B3820CAA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5A00D4DB-F318-B04F-89FC-C86A7007A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6481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A45666EA-BBB0-6443-9EEF-DF841F814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3F91C6-6C01-994E-BF98-80518B3EE00B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73AAFC64-DBAD-C04B-BAD6-4DDBCC8EB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3AE000B9-2BC0-9940-9937-884E34224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3529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2B047-B2CC-674A-9EF9-F33E4225D737}" type="slidenum">
              <a:rPr lang="en-SA" smtClean="0"/>
              <a:t>56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244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11EAC13A-C1AA-294E-9AC5-04B813499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FDE492-9761-5D44-8C0C-461A0FD268C7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9DA86634-F2E6-DC46-971C-AA652C114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ECFE7011-B7FC-0B4D-928F-9B11BC28B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5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DED0A15-CEF4-2845-B830-E935861CA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0DC59B-A6D3-734B-B522-C126822E018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ECE2A06E-62B1-9A4E-8349-27A09E65D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FDE1BC54-E998-2F47-8AC9-84361D233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30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7039503-04A0-8D42-B3DA-425085D6C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A38FFE-929D-014D-A1B1-9B9F2BFF7063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25D8EC0B-6A9F-5845-999E-917208DDA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CE50789B-A52A-444C-9D42-2C5F84A32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5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2B047-B2CC-674A-9EF9-F33E4225D737}" type="slidenum">
              <a:rPr lang="en-SA" smtClean="0"/>
              <a:t>17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7678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3553EC9-9640-3E43-A7A1-E3DFDCFD5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11E654-6FFE-A441-86FB-C1C81D64C82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EFF0933-09A7-0E4B-92D3-CF6ED4339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5FECFF5A-8E36-B04F-8D52-E1CCC2559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5230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676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21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4893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1409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572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2506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9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7949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538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90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A072B8D-6F3F-6045-9AA9-A5CB2CDFC302}" type="datetimeFigureOut">
              <a:rPr lang="en-SA" smtClean="0"/>
              <a:t>02/12/2020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30ECE10-09C7-E44B-A154-6CF3D790829B}" type="slidenum">
              <a:rPr lang="en-SA" smtClean="0"/>
              <a:t>‹#›</a:t>
            </a:fld>
            <a:endParaRPr lang="en-S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93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ac.ksu.edu.sa/aalrumay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customXml" Target="../ink/ink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customXml" Target="../ink/ink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DatCchpus&amp;t=2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tsSbZ85yiQ&amp;t=3s" TargetMode="External"/><Relationship Id="rId5" Type="http://schemas.openxmlformats.org/officeDocument/2006/relationships/hyperlink" Target="https://www.youtube.com/watch?v=SUdAEGXLO-8&amp;t=3s" TargetMode="External"/><Relationship Id="rId4" Type="http://schemas.openxmlformats.org/officeDocument/2006/relationships/hyperlink" Target="https://www.youtube.com/watch?v=-XQcnO4iX_U&amp;t=3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2382-0720-174A-B006-EB570E15E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188" y="1376690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b="1" dirty="0"/>
              <a:t>The Reproductive System and Human Genetics</a:t>
            </a:r>
            <a:br>
              <a:rPr lang="en-US" altLang="en-US" b="1" dirty="0"/>
            </a:br>
            <a:endParaRPr lang="en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26D1C-6B79-B244-B8CB-52CADA4FC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188" y="3694853"/>
            <a:ext cx="10993546" cy="2040929"/>
          </a:xfrm>
        </p:spPr>
        <p:txBody>
          <a:bodyPr>
            <a:noAutofit/>
          </a:bodyPr>
          <a:lstStyle/>
          <a:p>
            <a:pPr algn="ctr"/>
            <a:r>
              <a:rPr lang="en-US" sz="1400" b="1" i="1" dirty="0"/>
              <a:t>Abdullah A. </a:t>
            </a:r>
            <a:r>
              <a:rPr lang="en-US" sz="1400" b="1" i="1" dirty="0" err="1"/>
              <a:t>Alrumayh</a:t>
            </a:r>
            <a:endParaRPr lang="en-US" sz="1400" dirty="0"/>
          </a:p>
          <a:p>
            <a:pPr algn="ctr"/>
            <a:r>
              <a:rPr lang="en-US" sz="1400" b="1" i="1" dirty="0"/>
              <a:t>BSc EMS, MSc Cardiovascular, Lecturer  </a:t>
            </a:r>
            <a:endParaRPr lang="en-US" sz="1400" dirty="0"/>
          </a:p>
          <a:p>
            <a:pPr algn="ctr"/>
            <a:r>
              <a:rPr lang="en-US" sz="1400" b="1" i="1" dirty="0"/>
              <a:t>Department of Basic Sciences, PSCEMS</a:t>
            </a:r>
            <a:br>
              <a:rPr lang="en-US" sz="1400" b="1" i="1" dirty="0"/>
            </a:br>
            <a:endParaRPr lang="en-US" sz="1400" b="1" i="1" dirty="0"/>
          </a:p>
          <a:p>
            <a:pPr algn="ctr"/>
            <a:r>
              <a:rPr lang="en-US" sz="1400" b="1" i="1" dirty="0">
                <a:hlinkClick r:id="rId2"/>
              </a:rPr>
              <a:t>http://fac.ksu.edu.sa/aalrumayh</a:t>
            </a:r>
            <a:endParaRPr lang="en-US" sz="1400" b="1" i="1" dirty="0"/>
          </a:p>
          <a:p>
            <a:pPr algn="ctr"/>
            <a:r>
              <a:rPr lang="en-US" sz="1400" b="1" i="1" dirty="0" err="1"/>
              <a:t>aalrumayh@ksu.edu.sa</a:t>
            </a:r>
            <a:endParaRPr lang="en-US" sz="1400" dirty="0"/>
          </a:p>
          <a:p>
            <a:pPr algn="ctr"/>
            <a:endParaRPr lang="en-SA" sz="800" dirty="0"/>
          </a:p>
        </p:txBody>
      </p:sp>
    </p:spTree>
    <p:extLst>
      <p:ext uri="{BB962C8B-B14F-4D97-AF65-F5344CB8AC3E}">
        <p14:creationId xmlns:p14="http://schemas.microsoft.com/office/powerpoint/2010/main" val="210405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1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82" name="Rectangle 73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83" name="Rectangle 75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84" name="Rectangle 77">
            <a:extLst>
              <a:ext uri="{FF2B5EF4-FFF2-40B4-BE49-F238E27FC236}">
                <a16:creationId xmlns:a16="http://schemas.microsoft.com/office/drawing/2014/main" id="{495E99FA-492C-4C5E-9893-0F326B1B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585" name="Rectangle 79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4">
            <a:extLst>
              <a:ext uri="{FF2B5EF4-FFF2-40B4-BE49-F238E27FC236}">
                <a16:creationId xmlns:a16="http://schemas.microsoft.com/office/drawing/2014/main" id="{E667A9DA-8332-0543-A27B-9C748520E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3" y="1507414"/>
            <a:ext cx="4065488" cy="3903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4000" dirty="0">
                <a:solidFill>
                  <a:schemeClr val="tx1">
                    <a:lumMod val="95000"/>
                  </a:schemeClr>
                </a:solidFill>
              </a:rPr>
              <a:t>Ovaries</a:t>
            </a:r>
          </a:p>
        </p:txBody>
      </p:sp>
      <p:sp>
        <p:nvSpPr>
          <p:cNvPr id="24586" name="Rectangle 81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87" name="Rectangle 83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3CC9DC2A-432A-E148-BCB4-0A1F90D55C1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117586" y="1507415"/>
            <a:ext cx="6493222" cy="3903331"/>
          </a:xfrm>
          <a:ln w="571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000" b="1" dirty="0"/>
              <a:t>Three main functions:</a:t>
            </a:r>
          </a:p>
          <a:p>
            <a:pPr lvl="1"/>
            <a:r>
              <a:rPr lang="en-US" altLang="en-US" sz="2000" dirty="0"/>
              <a:t>Produce oocytes </a:t>
            </a:r>
          </a:p>
          <a:p>
            <a:pPr lvl="2"/>
            <a:r>
              <a:rPr lang="en-US" altLang="en-US" sz="2000" dirty="0"/>
              <a:t>Immature female gametes (egg or ovum)</a:t>
            </a:r>
          </a:p>
          <a:p>
            <a:pPr lvl="1"/>
            <a:r>
              <a:rPr lang="en-US" altLang="en-US" sz="2000" dirty="0"/>
              <a:t>Secrete female sex hormones</a:t>
            </a:r>
          </a:p>
          <a:p>
            <a:pPr lvl="2"/>
            <a:r>
              <a:rPr lang="en-US" altLang="en-US" sz="2000" dirty="0"/>
              <a:t>Including estrogens and progestins</a:t>
            </a:r>
          </a:p>
          <a:p>
            <a:pPr lvl="1"/>
            <a:r>
              <a:rPr lang="en-US" altLang="en-US" sz="2000" dirty="0"/>
              <a:t>Secrete inhibin</a:t>
            </a:r>
          </a:p>
          <a:p>
            <a:pPr lvl="2"/>
            <a:r>
              <a:rPr lang="en-US" altLang="en-US" sz="2000" dirty="0"/>
              <a:t>Involved in the feedback control of pituitary follicle-stimulating hormone production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EF2A83-0270-3A49-9646-B03B570FC92B}"/>
                  </a:ext>
                </a:extLst>
              </p14:cNvPr>
              <p14:cNvContentPartPr/>
              <p14:nvPr/>
            </p14:nvContentPartPr>
            <p14:xfrm>
              <a:off x="6104520" y="3643200"/>
              <a:ext cx="5301360" cy="128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EF2A83-0270-3A49-9646-B03B570FC9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5160" y="3633840"/>
                <a:ext cx="5320080" cy="13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67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A27E062-3E32-2246-96C9-5EDAE6AE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Ovaries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BC84524-E72B-A649-9B55-9A5BDE5C9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Oogenesis </a:t>
            </a:r>
          </a:p>
          <a:p>
            <a:pPr lvl="1" eaLnBrk="1" hangingPunct="1"/>
            <a:r>
              <a:rPr lang="en-US" altLang="en-US" dirty="0"/>
              <a:t>Maturation process undergone by oocytes</a:t>
            </a:r>
          </a:p>
          <a:p>
            <a:pPr lvl="1" eaLnBrk="1" hangingPunct="1"/>
            <a:r>
              <a:rPr lang="en-US" altLang="en-US" dirty="0"/>
              <a:t>Results in production of an ovum</a:t>
            </a:r>
          </a:p>
          <a:p>
            <a:pPr eaLnBrk="1" hangingPunct="1"/>
            <a:r>
              <a:rPr lang="en-US" altLang="en-US" dirty="0"/>
              <a:t>Ovum</a:t>
            </a:r>
          </a:p>
          <a:p>
            <a:pPr lvl="1" eaLnBrk="1" hangingPunct="1"/>
            <a:r>
              <a:rPr lang="en-US" altLang="en-US" dirty="0"/>
              <a:t>Female gamete or mature egg</a:t>
            </a:r>
          </a:p>
          <a:p>
            <a:pPr lvl="1" eaLnBrk="1" hangingPunct="1"/>
            <a:endParaRPr lang="en-US" altLang="en-US" dirty="0"/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During the reproductive years of a woman's life, the </a:t>
            </a:r>
            <a:r>
              <a:rPr lang="en-US" altLang="en-US" dirty="0">
                <a:solidFill>
                  <a:srgbClr val="FF0000"/>
                </a:solidFill>
              </a:rPr>
              <a:t>pituitary gland </a:t>
            </a:r>
            <a:r>
              <a:rPr lang="en-US" altLang="en-US" dirty="0"/>
              <a:t>releases hormones at roughly monthly intervals that affect the ovaries</a:t>
            </a:r>
          </a:p>
          <a:p>
            <a:pPr marL="324000" lvl="1" indent="0" eaLnBrk="1" hangingPunct="1"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CA859F-4823-7743-9235-F2A2A327F217}"/>
                  </a:ext>
                </a:extLst>
              </p14:cNvPr>
              <p14:cNvContentPartPr/>
              <p14:nvPr/>
            </p14:nvContentPartPr>
            <p14:xfrm>
              <a:off x="1311480" y="2149560"/>
              <a:ext cx="5838840" cy="268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CA859F-4823-7743-9235-F2A2A327F2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2120" y="2140200"/>
                <a:ext cx="5857560" cy="27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83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A1877B8C-001D-534C-AA8E-00589F690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Ovaries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650" name="Rectangle 3075">
            <a:extLst>
              <a:ext uri="{FF2B5EF4-FFF2-40B4-BE49-F238E27FC236}">
                <a16:creationId xmlns:a16="http://schemas.microsoft.com/office/drawing/2014/main" id="{8F043FF2-0B22-A54D-B4C8-3D06BA9C3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058" y="1273429"/>
            <a:ext cx="11029615" cy="397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Hormones that stimulate one oocyte to undergo meiosis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Follicle-stimulating hormone (FSH) 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Luteinizing hormone (LH) </a:t>
            </a:r>
          </a:p>
          <a:p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Meiosis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Process of cell division that occurs during the formation of a mature ovum or spermatocyte</a:t>
            </a:r>
          </a:p>
          <a:p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</a:rPr>
              <a:t> final ovum contributes half of the total genetic information to the zygote, or fertilized ovum. 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solidFill>
                <a:schemeClr val="accent2">
                  <a:lumMod val="50000"/>
                </a:schemeClr>
              </a:solidFill>
              <a:ea typeface="ヒラギノ角ゴ Pro W3" panose="020B03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6AC623-D6D5-B34C-AF0A-2EE545DEFDB2}"/>
              </a:ext>
            </a:extLst>
          </p:cNvPr>
          <p:cNvSpPr txBox="1"/>
          <p:nvPr/>
        </p:nvSpPr>
        <p:spPr>
          <a:xfrm>
            <a:off x="6799384" y="1817547"/>
            <a:ext cx="22253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Anterior pituitary gland</a:t>
            </a:r>
            <a:endParaRPr lang="en-US" altLang="en-US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endParaRPr lang="en-SA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335916D8-8D16-0F4C-AB0C-1F6D14661A73}"/>
              </a:ext>
            </a:extLst>
          </p:cNvPr>
          <p:cNvCxnSpPr/>
          <p:nvPr/>
        </p:nvCxnSpPr>
        <p:spPr>
          <a:xfrm>
            <a:off x="5554288" y="1882599"/>
            <a:ext cx="967538" cy="2825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43E3A16A-9433-8A4D-AF83-5207A131ED05}"/>
              </a:ext>
            </a:extLst>
          </p:cNvPr>
          <p:cNvCxnSpPr>
            <a:cxnSpLocks/>
          </p:cNvCxnSpPr>
          <p:nvPr/>
        </p:nvCxnSpPr>
        <p:spPr>
          <a:xfrm flipV="1">
            <a:off x="4386018" y="2186786"/>
            <a:ext cx="2135808" cy="2495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Where does a human zygote get its genetic information? - Quora">
            <a:extLst>
              <a:ext uri="{FF2B5EF4-FFF2-40B4-BE49-F238E27FC236}">
                <a16:creationId xmlns:a16="http://schemas.microsoft.com/office/drawing/2014/main" id="{993A8AF9-49B2-C142-8DCC-4996004B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9" y="4826833"/>
            <a:ext cx="6079184" cy="17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75192-A0DF-A741-B487-07534565F234}"/>
                  </a:ext>
                </a:extLst>
              </p14:cNvPr>
              <p14:cNvContentPartPr/>
              <p14:nvPr/>
            </p14:nvContentPartPr>
            <p14:xfrm>
              <a:off x="1737360" y="2957400"/>
              <a:ext cx="8202240" cy="157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75192-A0DF-A741-B487-07534565F2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000" y="2948040"/>
                <a:ext cx="8220960" cy="15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728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6BEFAA8-AA7B-A649-9F44-F4C15121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Fallopian Tubes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ABB848B-6392-BD46-AB86-5B510EA88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192" y="1660044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Long, slender tubes that pass medially to the uterus, penetrating its wall, and opening into the uterine cavity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Fertilization</a:t>
            </a:r>
          </a:p>
          <a:p>
            <a:pPr lvl="1" eaLnBrk="1" hangingPunct="1"/>
            <a:r>
              <a:rPr lang="en-US" altLang="en-US" dirty="0">
                <a:ea typeface="MS Mincho" panose="02020609040205080304" pitchFamily="49" charset="-128"/>
              </a:rPr>
              <a:t>Usually occurs in one of the fallopian tubes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Infundibulum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&gt; catch egg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Ostium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Fimbriae </a:t>
            </a:r>
            <a:r>
              <a:rPr lang="en-US" altLang="en-US" dirty="0">
                <a:solidFill>
                  <a:srgbClr val="FF0000"/>
                </a:solidFill>
                <a:ea typeface="ヒラギノ角ゴ Pro W3" panose="020B0300000000000000" pitchFamily="34" charset="-128"/>
              </a:rPr>
              <a:t>&gt; the dividing space</a:t>
            </a:r>
          </a:p>
        </p:txBody>
      </p:sp>
      <p:pic>
        <p:nvPicPr>
          <p:cNvPr id="11268" name="Picture 4" descr="HistoQuarterly: FALLOPIAN TUBE | Histology Blog">
            <a:extLst>
              <a:ext uri="{FF2B5EF4-FFF2-40B4-BE49-F238E27FC236}">
                <a16:creationId xmlns:a16="http://schemas.microsoft.com/office/drawing/2014/main" id="{26E106E5-B14F-D148-8072-032604F2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11" y="3282846"/>
            <a:ext cx="4343432" cy="31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5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A3BE46F-2991-A84E-BCD1-B2C5D8E95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Uterus</a:t>
            </a:r>
            <a:endParaRPr lang="en-US" alt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Uterus | Radiology Reference Article | Radiopaedia.org">
            <a:extLst>
              <a:ext uri="{FF2B5EF4-FFF2-40B4-BE49-F238E27FC236}">
                <a16:creationId xmlns:a16="http://schemas.microsoft.com/office/drawing/2014/main" id="{BCD6A62E-9C9C-2347-9B5E-DD7040B9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3161211"/>
            <a:ext cx="3305175" cy="20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1D148134-7639-7A40-A08C-9E13B6D37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Pear-shaped hollow organ with muscular walls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Receives the developing embryo and sustains its development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Uterine body (corpus)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Main portion of the uterus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Fundus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Top portion of the uterus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Cervix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Part of the uterus that extends into the vagina</a:t>
            </a:r>
          </a:p>
          <a:p>
            <a:pPr eaLnBrk="1" hangingPunct="1"/>
            <a:endParaRPr lang="en-US" altLang="en-US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D30CBE-5595-9D4D-A5AD-4476C8F1C8A3}"/>
                  </a:ext>
                </a:extLst>
              </p14:cNvPr>
              <p14:cNvContentPartPr/>
              <p14:nvPr/>
            </p14:nvContentPartPr>
            <p14:xfrm>
              <a:off x="1138680" y="3008880"/>
              <a:ext cx="2421000" cy="198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D30CBE-5595-9D4D-A5AD-4476C8F1C8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9320" y="2999520"/>
                <a:ext cx="2439720" cy="20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21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61B9DDA-C8DF-F34B-ADB5-526B60DF2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Menstrual Cycle</a:t>
            </a:r>
            <a:endParaRPr lang="en-US" altLang="en-US" sz="1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78F5AC5-A15D-4643-A758-16930FC2A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394085"/>
            <a:ext cx="7391400" cy="5463915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During the menstrual cycle</a:t>
            </a:r>
            <a:r>
              <a:rPr lang="en-US" altLang="en-US" dirty="0">
                <a:cs typeface="Courier New" panose="02070309020205020404" pitchFamily="49" charset="0"/>
              </a:rPr>
              <a:t>, a</a:t>
            </a:r>
            <a:r>
              <a:rPr lang="en-US" altLang="en-US" dirty="0">
                <a:cs typeface="Times New Roman" panose="02020603050405020304" pitchFamily="18" charset="0"/>
              </a:rPr>
              <a:t>n ovum matures, forming a graafian follicle.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Graafian follicle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Developed ovum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At ovulation, this follicle ruptures through the surface of the ovary.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If fertilization occurs, the fertilized egg proceeds through fallopian tube to implant in the uterus.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If fertilization does not occur, a series of hormonal changes causes the corpus luteum to be sloughed, along with the uterine lining.</a:t>
            </a:r>
            <a:r>
              <a:rPr lang="en-US" altLang="en-US" dirty="0">
                <a:ea typeface="ヒラギノ角ゴ Pro W3" panose="020B0300000000000000" pitchFamily="34" charset="-128"/>
              </a:rPr>
              <a:t> Corpus luteum </a:t>
            </a:r>
          </a:p>
          <a:p>
            <a:pPr lvl="2"/>
            <a:r>
              <a:rPr lang="en-US" altLang="en-US" dirty="0">
                <a:ea typeface="ヒラギノ角ゴ Pro W3" panose="020B0300000000000000" pitchFamily="34" charset="-128"/>
              </a:rPr>
              <a:t>Remnants of the graafian follicle</a:t>
            </a:r>
          </a:p>
          <a:p>
            <a:pPr marL="0" indent="0">
              <a:buNone/>
            </a:pPr>
            <a:endParaRPr lang="en-US" alt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DDCF86B-8332-EF49-B3E8-F3ECF3725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Menstrual Cycle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592459-38A4-3B4E-9CAF-681397AEA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Recurring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Menarche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Time of first menstrual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Menopause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Ending of menses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During each cycle, the lining of the uterus proliferates in preparation for pregnancy.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Sheds if pregnancy does not occur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Average cycle is 28 days.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Learn More: Your Period Cycle In 4 Phases">
            <a:extLst>
              <a:ext uri="{FF2B5EF4-FFF2-40B4-BE49-F238E27FC236}">
                <a16:creationId xmlns:a16="http://schemas.microsoft.com/office/drawing/2014/main" id="{5A5D2008-0185-E345-9920-1B976028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022" y="643467"/>
            <a:ext cx="1003795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6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The menstrual cycle has four stages • A* Biology">
            <a:extLst>
              <a:ext uri="{FF2B5EF4-FFF2-40B4-BE49-F238E27FC236}">
                <a16:creationId xmlns:a16="http://schemas.microsoft.com/office/drawing/2014/main" id="{E96C2987-A1CE-BA42-9FBC-661CC6A6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474" y="643467"/>
            <a:ext cx="924905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7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F3BC6E1-EB5D-3246-BD26-403FAF51B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Vagina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Vagina Picture Image on MedicineNet.com">
            <a:extLst>
              <a:ext uri="{FF2B5EF4-FFF2-40B4-BE49-F238E27FC236}">
                <a16:creationId xmlns:a16="http://schemas.microsoft.com/office/drawing/2014/main" id="{4D61106A-F0E0-6043-82D1-DB0BC5B8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7071" b="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94C4D3FB-B1A9-0D43-868D-0748D54A7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Muscular tube that forms the lower part of the female reproductive tract </a:t>
            </a:r>
          </a:p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Hymen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Thin mucous membrane that covers the vaginal opening</a:t>
            </a:r>
          </a:p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Three major functions: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Elimination of menstrual fluids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Receives the penis during intercourse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Holds spermatozoa </a:t>
            </a:r>
          </a:p>
        </p:txBody>
      </p:sp>
    </p:spTree>
    <p:extLst>
      <p:ext uri="{BB962C8B-B14F-4D97-AF65-F5344CB8AC3E}">
        <p14:creationId xmlns:p14="http://schemas.microsoft.com/office/powerpoint/2010/main" val="328143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7F6A-77F7-4B42-A4EF-2F9C1B30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Learning Objectives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4A275-300A-BF49-B839-7D90FA489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/>
              <a:t>List the essential and accessory reproductive organs of the male and female, describing the general function of each.</a:t>
            </a:r>
          </a:p>
          <a:p>
            <a:pPr marL="514350" indent="-514350">
              <a:buFontTx/>
              <a:buAutoNum type="arabicPeriod"/>
            </a:pPr>
            <a:r>
              <a:rPr lang="en-US" altLang="en-US" dirty="0"/>
              <a:t>Name the hormones necessary for the formation of gametes.</a:t>
            </a:r>
          </a:p>
          <a:p>
            <a:pPr marL="514350" indent="-514350">
              <a:buFontTx/>
              <a:buAutoNum type="arabicPeriod"/>
            </a:pPr>
            <a:r>
              <a:rPr lang="en-US" altLang="en-US" strike="sngStrike" dirty="0"/>
              <a:t>Describe the difference between spermatogenesis and oogenesis.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956562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2422F10-64F9-1F46-B3FF-2286779B9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External Genitalia</a:t>
            </a:r>
            <a:endParaRPr lang="en-US" altLang="en-US" sz="18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5DBD72-4347-954F-B914-611BD949B0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5886" y="1983698"/>
            <a:ext cx="4800600" cy="4648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Labia majora</a:t>
            </a:r>
          </a:p>
          <a:p>
            <a:pPr lvl="1" eaLnBrk="1" hangingPunct="1"/>
            <a:r>
              <a:rPr lang="en-US" altLang="en-US" sz="2800" dirty="0">
                <a:ea typeface="ヒラギノ角ゴ Pro W3" panose="020B0300000000000000" pitchFamily="34" charset="-128"/>
              </a:rPr>
              <a:t>Mons pubis</a:t>
            </a:r>
          </a:p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Labia minora</a:t>
            </a:r>
          </a:p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Clitoris</a:t>
            </a:r>
          </a:p>
          <a:p>
            <a:pPr lvl="1" eaLnBrk="1" hangingPunct="1"/>
            <a:r>
              <a:rPr lang="en-US" altLang="en-US" sz="2800" dirty="0" err="1">
                <a:ea typeface="ヒラギノ角ゴ Pro W3" panose="020B0300000000000000" pitchFamily="34" charset="-128"/>
              </a:rPr>
              <a:t>Corporus</a:t>
            </a:r>
            <a:r>
              <a:rPr lang="en-US" altLang="en-US" sz="2800" dirty="0">
                <a:ea typeface="ヒラギノ角ゴ Pro W3" panose="020B0300000000000000" pitchFamily="34" charset="-128"/>
              </a:rPr>
              <a:t> </a:t>
            </a:r>
            <a:r>
              <a:rPr lang="en-US" altLang="en-US" sz="2800" dirty="0" err="1">
                <a:ea typeface="ヒラギノ角ゴ Pro W3" panose="020B0300000000000000" pitchFamily="34" charset="-128"/>
              </a:rPr>
              <a:t>cavernosus</a:t>
            </a:r>
            <a:endParaRPr lang="en-US" altLang="en-US" sz="2800" dirty="0"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sz="2800" dirty="0">
                <a:ea typeface="ヒラギノ角ゴ Pro W3" panose="020B0300000000000000" pitchFamily="34" charset="-128"/>
              </a:rPr>
              <a:t>Responds to sexual stimulation</a:t>
            </a:r>
          </a:p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Vestibule</a:t>
            </a:r>
          </a:p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Vestibular glands</a:t>
            </a:r>
          </a:p>
          <a:p>
            <a:pPr lvl="1" eaLnBrk="1" hangingPunct="1"/>
            <a:r>
              <a:rPr lang="en-US" altLang="en-US" sz="2800" dirty="0">
                <a:ea typeface="ヒラギノ角ゴ Pro W3" panose="020B0300000000000000" pitchFamily="34" charset="-128"/>
              </a:rPr>
              <a:t>Vestibule bulb</a:t>
            </a:r>
          </a:p>
          <a:p>
            <a:pPr lvl="1" eaLnBrk="1" hangingPunct="1">
              <a:buFontTx/>
              <a:buNone/>
            </a:pPr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40964" name="Picture 1" descr="42303_CH13_FIG04.jpg">
            <a:extLst>
              <a:ext uri="{FF2B5EF4-FFF2-40B4-BE49-F238E27FC236}">
                <a16:creationId xmlns:a16="http://schemas.microsoft.com/office/drawing/2014/main" id="{8DED100F-B049-344C-803A-A7A623162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16" y="2724254"/>
            <a:ext cx="36306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F0525-A724-6944-AFF8-52C6D9AB159D}"/>
                  </a:ext>
                </a:extLst>
              </p14:cNvPr>
              <p14:cNvContentPartPr/>
              <p14:nvPr/>
            </p14:nvContentPartPr>
            <p14:xfrm>
              <a:off x="2410200" y="5108040"/>
              <a:ext cx="326520" cy="16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F0525-A724-6944-AFF8-52C6D9AB15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0840" y="5098680"/>
                <a:ext cx="34524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80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9EE5FFA-6AEE-AD46-8D81-89E1045FD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/>
              <a:t>The Male Reproductive System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\\brahmin\mac_bmfv3\EmergencyCare\AAOS_09301_Elling\ART\Art_for_PPT\chpt11\09301_04_0244A.eps">
            <a:extLst>
              <a:ext uri="{FF2B5EF4-FFF2-40B4-BE49-F238E27FC236}">
                <a16:creationId xmlns:a16="http://schemas.microsoft.com/office/drawing/2014/main" id="{232C58C6-8EDC-6749-BE5F-F432116E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653486"/>
            <a:ext cx="4962525" cy="3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043515F-E700-5C44-84B5-1867B804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805" y="2180496"/>
            <a:ext cx="5275001" cy="40456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altLang="en-US" sz="2700">
                <a:solidFill>
                  <a:schemeClr val="tx2"/>
                </a:solidFill>
              </a:rPr>
              <a:t>Sperm cells are produced and maintained by the male reproductive organs.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altLang="en-US" sz="2700">
                <a:solidFill>
                  <a:schemeClr val="tx2"/>
                </a:solidFill>
              </a:rPr>
              <a:t>Transport these cells to the outside of the body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altLang="en-US" sz="2700">
                <a:solidFill>
                  <a:schemeClr val="tx2"/>
                </a:solidFill>
              </a:rPr>
              <a:t>Secrete male sex hormones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en-US" altLang="en-US" sz="2700">
                <a:solidFill>
                  <a:schemeClr val="tx2"/>
                </a:solidFill>
              </a:rPr>
              <a:t>Primary sex organs are two testes</a:t>
            </a:r>
          </a:p>
        </p:txBody>
      </p:sp>
    </p:spTree>
    <p:extLst>
      <p:ext uri="{BB962C8B-B14F-4D97-AF65-F5344CB8AC3E}">
        <p14:creationId xmlns:p14="http://schemas.microsoft.com/office/powerpoint/2010/main" val="112984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4F211B-87F5-9C4E-A84F-0B14FFFE1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Testes</a:t>
            </a:r>
          </a:p>
        </p:txBody>
      </p:sp>
      <p:sp>
        <p:nvSpPr>
          <p:cNvPr id="48133" name="Rectangle 13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F5 Acute Scrotal Exploration | SpringerLink">
            <a:extLst>
              <a:ext uri="{FF2B5EF4-FFF2-40B4-BE49-F238E27FC236}">
                <a16:creationId xmlns:a16="http://schemas.microsoft.com/office/drawing/2014/main" id="{96982C11-41FD-8C44-92DF-FAE5DC4DA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 b="8938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E79C8D9D-0311-C844-8759-8112E68EB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Male reproductive organs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Produce sperm and secrete male hormones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Dartos muscle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Cremaster muscle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Combined with the actions of the cremaster muscle, contraction of the scrotum maintains a steady temperature around the testes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If the testes are too warm or too cold, spermatogenesis cannot occur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B5789D-A5A8-9840-9E0F-A14E2536D842}"/>
                  </a:ext>
                </a:extLst>
              </p14:cNvPr>
              <p14:cNvContentPartPr/>
              <p14:nvPr/>
            </p14:nvContentPartPr>
            <p14:xfrm>
              <a:off x="3168720" y="2846160"/>
              <a:ext cx="316440" cy="120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B5789D-A5A8-9840-9E0F-A14E2536D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9360" y="2836800"/>
                <a:ext cx="335160" cy="12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2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6883176-DDB1-BA4B-A9B5-CE30AC1EB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Testes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AA908E2-BCFE-BE4A-986A-D8C597426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1224" y="1356415"/>
            <a:ext cx="3409782" cy="40365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Spermatozoa (sperm cells)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Male gametes produced in the seminiferous tubules 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Process known as spermatogenesis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Each sperm contains 23 chromosomes.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Mature sperm contain a head, neck, and tail.</a:t>
            </a:r>
          </a:p>
        </p:txBody>
      </p:sp>
      <p:pic>
        <p:nvPicPr>
          <p:cNvPr id="29698" name="Picture 2" descr="What is the structure of a mature human sperm cell? - Lifeeasy Biology:  Questions and Answers">
            <a:extLst>
              <a:ext uri="{FF2B5EF4-FFF2-40B4-BE49-F238E27FC236}">
                <a16:creationId xmlns:a16="http://schemas.microsoft.com/office/drawing/2014/main" id="{8FE2C2B9-DD7A-374E-AB64-043E3A61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22" y="1485632"/>
            <a:ext cx="6489819" cy="39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E43582-0ACB-134B-98BA-782472015386}"/>
                  </a:ext>
                </a:extLst>
              </p14:cNvPr>
              <p14:cNvContentPartPr/>
              <p14:nvPr/>
            </p14:nvContentPartPr>
            <p14:xfrm>
              <a:off x="2264400" y="1193760"/>
              <a:ext cx="8364960" cy="257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E43582-0ACB-134B-98BA-7824720153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5040" y="1184400"/>
                <a:ext cx="8383680" cy="25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26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6F1F-1C44-3649-A3C1-E03AFF1E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Prostate gland 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9988-04C2-9449-90E1-41A269D7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554126" cy="3678303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Prostate gland 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Chestnut-shaped male sex gland, located at the base of the urethra, that secretes an alkaline viscid ejaculatory fluid.</a:t>
            </a:r>
          </a:p>
          <a:p>
            <a:pPr lvl="1"/>
            <a:r>
              <a:rPr lang="en-US" dirty="0"/>
              <a:t>The </a:t>
            </a:r>
            <a:r>
              <a:rPr lang="en-US" b="1" dirty="0"/>
              <a:t>prostate</a:t>
            </a:r>
            <a:r>
              <a:rPr lang="en-US" dirty="0"/>
              <a:t> secretes fluid that nourishes and protects sperm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endParaRPr lang="en-SA" dirty="0"/>
          </a:p>
        </p:txBody>
      </p:sp>
      <p:pic>
        <p:nvPicPr>
          <p:cNvPr id="30722" name="Picture 2" descr="Prostate Gland (Human Anatomy): Prostate Picture, Definition, Function,  Conditions, Tests, and Treatments">
            <a:extLst>
              <a:ext uri="{FF2B5EF4-FFF2-40B4-BE49-F238E27FC236}">
                <a16:creationId xmlns:a16="http://schemas.microsoft.com/office/drawing/2014/main" id="{9BA256AC-46FF-C347-A106-657A2E07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19" y="2571403"/>
            <a:ext cx="4271988" cy="28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51F5AE-36F5-D94A-8584-5EE7DA0FE155}"/>
                  </a:ext>
                </a:extLst>
              </p14:cNvPr>
              <p14:cNvContentPartPr/>
              <p14:nvPr/>
            </p14:nvContentPartPr>
            <p14:xfrm>
              <a:off x="2636280" y="4032000"/>
              <a:ext cx="2726280" cy="12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51F5AE-36F5-D94A-8584-5EE7DA0FE1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920" y="4022640"/>
                <a:ext cx="274500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09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FA07BCA-3B95-824B-9B21-8699701E7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Penis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756C819-BD0B-FB40-AF99-6A50BE82E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The male external reproductive organ, through which the urethra passes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Contains three columns of erectile tissue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Corpora cavernosa </a:t>
            </a:r>
          </a:p>
          <a:p>
            <a:pPr lvl="2" eaLnBrk="1" hangingPunct="1"/>
            <a:r>
              <a:rPr lang="en-US" altLang="en-US" dirty="0">
                <a:ea typeface="MS Mincho" panose="02020609040205080304" pitchFamily="49" charset="-128"/>
              </a:rPr>
              <a:t>The two lateral-most columns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Crus of the penis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Corpus spongiosum 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Glans </a:t>
            </a:r>
          </a:p>
          <a:p>
            <a:pPr lvl="2" eaLnBrk="1" hangingPunct="1"/>
            <a:r>
              <a:rPr lang="en-US" altLang="en-US" dirty="0">
                <a:ea typeface="ヒラギノ角ゴ Pro W3" panose="020B0300000000000000" pitchFamily="34" charset="-128"/>
              </a:rPr>
              <a:t>Bulb of the penis </a:t>
            </a:r>
          </a:p>
        </p:txBody>
      </p:sp>
      <p:pic>
        <p:nvPicPr>
          <p:cNvPr id="32770" name="Picture 2" descr="CNM12-15: PENIS AND TESTES Flashcards | Quizlet">
            <a:extLst>
              <a:ext uri="{FF2B5EF4-FFF2-40B4-BE49-F238E27FC236}">
                <a16:creationId xmlns:a16="http://schemas.microsoft.com/office/drawing/2014/main" id="{6C6CF71E-8F10-BA4A-9841-EAEC8C2E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238291"/>
            <a:ext cx="34925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D98C01-00B0-8B41-AD88-37A3B188F5C4}"/>
                  </a:ext>
                </a:extLst>
              </p14:cNvPr>
              <p14:cNvContentPartPr/>
              <p14:nvPr/>
            </p14:nvContentPartPr>
            <p14:xfrm>
              <a:off x="7243200" y="4404960"/>
              <a:ext cx="648360" cy="52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D98C01-00B0-8B41-AD88-37A3B188F5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3840" y="4395600"/>
                <a:ext cx="667080" cy="5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74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8C370137-35D8-8D49-8489-6A340480B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Penis</a:t>
            </a:r>
          </a:p>
        </p:txBody>
      </p:sp>
      <p:sp>
        <p:nvSpPr>
          <p:cNvPr id="57347" name="Rectangle 1027">
            <a:extLst>
              <a:ext uri="{FF2B5EF4-FFF2-40B4-BE49-F238E27FC236}">
                <a16:creationId xmlns:a16="http://schemas.microsoft.com/office/drawing/2014/main" id="{8C8DCE9C-10F0-4F49-AE8C-57BBC55CF2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81192" y="1882515"/>
            <a:ext cx="6509155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At birth, a loose fold of skin, the foreskin, covers the glans.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It often is circumcised after birth.</a:t>
            </a:r>
            <a:endParaRPr lang="en-US" altLang="en-US" dirty="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marL="342900" lvl="3" indent="-342900"/>
            <a:r>
              <a:rPr lang="en-US" altLang="en-US" sz="1600" dirty="0">
                <a:ea typeface="ヒラギノ角ゴ Pro W3" panose="020B0300000000000000" pitchFamily="34" charset="-128"/>
              </a:rPr>
              <a:t>Blood vessels and nerves of the penis run on the dorsal side.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57348" name="Picture 2" descr="42303_CH13_FIG08.jpg">
            <a:extLst>
              <a:ext uri="{FF2B5EF4-FFF2-40B4-BE49-F238E27FC236}">
                <a16:creationId xmlns:a16="http://schemas.microsoft.com/office/drawing/2014/main" id="{70A33834-8766-ED4E-9427-77EB9211F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13" y="2604092"/>
            <a:ext cx="37417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7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50AA823-87D2-FD45-86B0-A59B86570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Perineum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CCD49C7-8EB3-DE43-B663-E8DE1389B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3" y="2180496"/>
            <a:ext cx="6404224" cy="4520107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Area between the urethral opening and the anus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Includes skin, the external genitalia, the anus, and underlying tissues </a:t>
            </a:r>
            <a:endParaRPr lang="en-US" altLang="en-US" dirty="0"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Supports the distal structures of the reproductive and excretory systems</a:t>
            </a:r>
            <a:endParaRPr lang="en-US" altLang="en-US" dirty="0"/>
          </a:p>
        </p:txBody>
      </p:sp>
      <p:pic>
        <p:nvPicPr>
          <p:cNvPr id="36866" name="Picture 2" descr="The Most Common Causes of Perineal Injuries - Best Urologist NYC">
            <a:extLst>
              <a:ext uri="{FF2B5EF4-FFF2-40B4-BE49-F238E27FC236}">
                <a16:creationId xmlns:a16="http://schemas.microsoft.com/office/drawing/2014/main" id="{4A153199-24BB-EB41-85BD-78625B02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4" y="2918397"/>
            <a:ext cx="33909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7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784D791-B56A-3A4A-802F-4AAB296EB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Pregnancy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4BD50A3-77A5-2C4C-A48F-62BF80AAAD3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09800" y="1295400"/>
            <a:ext cx="7696200" cy="44958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Fertilization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Occurs when sperm and an ovum meet in the fallopian tube 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The zygote that results moves through the fallopian tube toward the uterus.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At the same time, it undergoes progressive cell divisions.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When the zygote contains approximately 32 cells, it usually implants into the uterine wall.</a:t>
            </a:r>
            <a:endParaRPr lang="en-US" altLang="en-US" b="1">
              <a:ea typeface="ヒラギノ角ゴ Pro W3" panose="020B0300000000000000" pitchFamily="34" charset="-128"/>
            </a:endParaRPr>
          </a:p>
          <a:p>
            <a:pPr lvl="1" eaLnBrk="1" hangingPunct="1"/>
            <a:endParaRPr lang="en-US" altLang="en-US" b="1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17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39687950-6307-DC4D-BB87-6C2F39CE7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Fertilization</a:t>
            </a:r>
          </a:p>
        </p:txBody>
      </p:sp>
      <p:pic>
        <p:nvPicPr>
          <p:cNvPr id="60419" name="Picture 2" descr="42303_CH13_FIG09.jpg">
            <a:extLst>
              <a:ext uri="{FF2B5EF4-FFF2-40B4-BE49-F238E27FC236}">
                <a16:creationId xmlns:a16="http://schemas.microsoft.com/office/drawing/2014/main" id="{6874F00B-C885-504B-8FFC-70386D63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36" y="2344609"/>
            <a:ext cx="756285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D12545-72DA-944F-B1C2-A04E4356E334}"/>
                  </a:ext>
                </a:extLst>
              </p14:cNvPr>
              <p14:cNvContentPartPr/>
              <p14:nvPr/>
            </p14:nvContentPartPr>
            <p14:xfrm>
              <a:off x="5553000" y="4209480"/>
              <a:ext cx="972360" cy="473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D12545-72DA-944F-B1C2-A04E4356E3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3640" y="4200120"/>
                <a:ext cx="991080" cy="4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73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FC7C-FE1B-434A-83DB-883AE2F3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Learning Objectives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495C-FE80-2F4E-9E80-4F836746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 startAt="4"/>
            </a:pPr>
            <a:r>
              <a:rPr lang="en-US" altLang="en-US" dirty="0"/>
              <a:t>Describe the three layers of the uterine wall.</a:t>
            </a:r>
          </a:p>
          <a:p>
            <a:pPr marL="514350" indent="-514350">
              <a:buFontTx/>
              <a:buAutoNum type="arabicPeriod" startAt="4"/>
            </a:pPr>
            <a:r>
              <a:rPr lang="en-US" altLang="en-US" dirty="0"/>
              <a:t>Briefly describe the life cycle of an oocyte.</a:t>
            </a:r>
          </a:p>
          <a:p>
            <a:pPr marL="514350" indent="-514350">
              <a:buFontTx/>
              <a:buAutoNum type="arabicPeriod" startAt="4"/>
            </a:pPr>
            <a:r>
              <a:rPr lang="en-US" altLang="en-US" dirty="0"/>
              <a:t>Describe the menstrual cycle in terms of changes in hormone levels and the condition of the endometrium.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57245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64583BA-1D32-894B-9F3F-6DCF6D360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Implantation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20FF58D-0BF4-A043-AD77-E0341D9E25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193" y="2057400"/>
            <a:ext cx="44958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Occurs approximately 7 days after fertilization 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Embryoblast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Trophoblast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Placenta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ea typeface="ヒラギノ角ゴ Pro W3" panose="020B0300000000000000" pitchFamily="34" charset="-128"/>
              </a:rPr>
              <a:t>Attached to the endometrium on one side and surrounds the embryo on the other side</a:t>
            </a:r>
          </a:p>
        </p:txBody>
      </p:sp>
      <p:pic>
        <p:nvPicPr>
          <p:cNvPr id="61444" name="Picture 1" descr="42303_CH13_FIG10.jpg">
            <a:extLst>
              <a:ext uri="{FF2B5EF4-FFF2-40B4-BE49-F238E27FC236}">
                <a16:creationId xmlns:a16="http://schemas.microsoft.com/office/drawing/2014/main" id="{10B27C99-7077-3744-80F6-AA64111BA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2821900"/>
            <a:ext cx="401478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2">
            <a:extLst>
              <a:ext uri="{FF2B5EF4-FFF2-40B4-BE49-F238E27FC236}">
                <a16:creationId xmlns:a16="http://schemas.microsoft.com/office/drawing/2014/main" id="{22F580F0-F85C-AE49-9805-57CB8694468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220200" y="4194175"/>
            <a:ext cx="22923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cs typeface="Arial" panose="020B0604020202020204" pitchFamily="34" charset="0"/>
              </a:rPr>
              <a:t>© 3D4Medical/Science Source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CB332E-C01E-4245-BE01-82657CD53EDF}"/>
                  </a:ext>
                </a:extLst>
              </p14:cNvPr>
              <p14:cNvContentPartPr/>
              <p14:nvPr/>
            </p14:nvContentPartPr>
            <p14:xfrm>
              <a:off x="2904480" y="3024000"/>
              <a:ext cx="780120" cy="85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CB332E-C01E-4245-BE01-82657CD53E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5120" y="3014640"/>
                <a:ext cx="798840" cy="8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21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E8D33B4-3EEB-AF4F-BB9F-E666D22E9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Gestation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690F5AC-5B87-AD4C-B3F7-E0FF3E4CA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Gestation is the process of fetal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Stimulated by production of the hormone hCG by the trophoblast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Human chorionic gonadotropin (hCG)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Hormone that stimulates the corpus luteum to produce progesterone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Essential for normal continuation of the pregnancy</a:t>
            </a:r>
          </a:p>
          <a:p>
            <a:pPr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Process of fetal development following fertilization of an egg</a:t>
            </a:r>
            <a:endParaRPr lang="en-US" altLang="en-US" sz="1900">
              <a:solidFill>
                <a:schemeClr val="accent2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First week of gestation</a:t>
            </a:r>
          </a:p>
          <a:p>
            <a:pPr lvl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Fertilized egg moves along the fallopian tube, dividing continuously, and implants into the uterine wall</a:t>
            </a:r>
          </a:p>
          <a:p>
            <a:pPr lvl="1">
              <a:lnSpc>
                <a:spcPct val="90000"/>
              </a:lnSpc>
            </a:pPr>
            <a:r>
              <a:rPr lang="en-US" altLang="en-US" sz="19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Normal human gestation period is 266 days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900">
              <a:solidFill>
                <a:schemeClr val="accent2">
                  <a:lumMod val="50000"/>
                </a:schemeClr>
              </a:solidFill>
              <a:ea typeface="ヒラギノ角ゴ Pro W3" panose="020B0300000000000000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FF49E1-45D6-084A-B09C-10AB34B2CB51}"/>
                  </a:ext>
                </a:extLst>
              </p14:cNvPr>
              <p14:cNvContentPartPr/>
              <p14:nvPr/>
            </p14:nvContentPartPr>
            <p14:xfrm>
              <a:off x="6793920" y="3508920"/>
              <a:ext cx="1323000" cy="2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FF49E1-45D6-084A-B09C-10AB34B2CB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4560" y="3499560"/>
                <a:ext cx="134172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68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5">
            <a:extLst>
              <a:ext uri="{FF2B5EF4-FFF2-40B4-BE49-F238E27FC236}">
                <a16:creationId xmlns:a16="http://schemas.microsoft.com/office/drawing/2014/main" id="{1295BB32-78FF-C54A-8C70-766C62A0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Gestation</a:t>
            </a:r>
            <a:endParaRPr lang="en-US" altLang="en-US" dirty="0"/>
          </a:p>
        </p:txBody>
      </p:sp>
      <p:sp>
        <p:nvSpPr>
          <p:cNvPr id="62467" name="Content Placeholder 6">
            <a:extLst>
              <a:ext uri="{FF2B5EF4-FFF2-40B4-BE49-F238E27FC236}">
                <a16:creationId xmlns:a16="http://schemas.microsoft.com/office/drawing/2014/main" id="{DC351BCF-9626-3E49-A2E7-790C4D90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447800"/>
            <a:ext cx="7772400" cy="4495800"/>
          </a:xfrm>
        </p:spPr>
        <p:txBody>
          <a:bodyPr/>
          <a:lstStyle/>
          <a:p>
            <a:pPr>
              <a:spcBef>
                <a:spcPts val="763"/>
              </a:spcBef>
            </a:pPr>
            <a:r>
              <a:rPr lang="en-US" altLang="en-US">
                <a:cs typeface="Times New Roman" panose="02020603050405020304" pitchFamily="18" charset="0"/>
              </a:rPr>
              <a:t>Divided into three trimesters </a:t>
            </a:r>
            <a:endParaRPr lang="en-US" altLang="en-US">
              <a:cs typeface="Courier New" panose="02070309020205020404" pitchFamily="49" charset="0"/>
            </a:endParaRPr>
          </a:p>
          <a:p>
            <a:pPr>
              <a:spcBef>
                <a:spcPts val="763"/>
              </a:spcBef>
            </a:pPr>
            <a:r>
              <a:rPr lang="en-US" altLang="en-US">
                <a:cs typeface="Times New Roman" panose="02020603050405020304" pitchFamily="18" charset="0"/>
              </a:rPr>
              <a:t>First trimester</a:t>
            </a:r>
          </a:p>
          <a:p>
            <a:pPr lvl="1">
              <a:spcBef>
                <a:spcPts val="763"/>
              </a:spcBef>
            </a:pPr>
            <a:r>
              <a:rPr lang="en-US" altLang="en-US">
                <a:ea typeface="ヒラギノ角ゴ Pro W3" panose="020B0300000000000000" pitchFamily="34" charset="-128"/>
              </a:rPr>
              <a:t>Extends to week 12</a:t>
            </a:r>
          </a:p>
          <a:p>
            <a:pPr>
              <a:spcBef>
                <a:spcPts val="763"/>
              </a:spcBef>
            </a:pPr>
            <a:r>
              <a:rPr lang="en-US" altLang="en-US">
                <a:cs typeface="Times New Roman" panose="02020603050405020304" pitchFamily="18" charset="0"/>
              </a:rPr>
              <a:t>Major events include:</a:t>
            </a:r>
            <a:endParaRPr lang="en-US" altLang="en-US">
              <a:cs typeface="Courier New" panose="02070309020205020404" pitchFamily="49" charset="0"/>
            </a:endParaRPr>
          </a:p>
          <a:p>
            <a:pPr lvl="1">
              <a:spcBef>
                <a:spcPts val="763"/>
              </a:spcBef>
            </a:pPr>
            <a:r>
              <a:rPr lang="en-US" altLang="en-US">
                <a:ea typeface="ヒラギノ角ゴ Pro W3" panose="020B0300000000000000" pitchFamily="34" charset="-128"/>
              </a:rPr>
              <a:t>A positive pregnancy test result </a:t>
            </a:r>
          </a:p>
          <a:p>
            <a:pPr lvl="1">
              <a:spcBef>
                <a:spcPts val="763"/>
              </a:spcBef>
            </a:pPr>
            <a:r>
              <a:rPr lang="en-US" altLang="en-US">
                <a:ea typeface="ヒラギノ角ゴ Pro W3" panose="020B0300000000000000" pitchFamily="34" charset="-128"/>
              </a:rPr>
              <a:t>Palpable uterine fundus at the pubic symphysis at week 12</a:t>
            </a:r>
          </a:p>
          <a:p>
            <a:pPr lvl="1">
              <a:spcBef>
                <a:spcPts val="763"/>
              </a:spcBef>
            </a:pPr>
            <a:r>
              <a:rPr lang="en-US" altLang="en-US">
                <a:ea typeface="ヒラギノ角ゴ Pro W3" panose="020B0300000000000000" pitchFamily="34" charset="-128"/>
              </a:rPr>
              <a:t>Audible fetal heart tones noted on Doppler ultrasound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A9F4C6-554E-8C42-9F46-6F7C04E3C01E}"/>
                  </a:ext>
                </a:extLst>
              </p14:cNvPr>
              <p14:cNvContentPartPr/>
              <p14:nvPr/>
            </p14:nvContentPartPr>
            <p14:xfrm>
              <a:off x="3150000" y="3285720"/>
              <a:ext cx="4598640" cy="130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A9F4C6-554E-8C42-9F46-6F7C04E3C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0640" y="3276360"/>
                <a:ext cx="4617360" cy="13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460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DCD936D-43E6-7741-91C5-CBA8880A8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Gestation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824A6D9-9683-AF45-B848-17393A3E8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>
              <a:spcBef>
                <a:spcPts val="763"/>
              </a:spcBef>
            </a:pP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Second week of gestation</a:t>
            </a:r>
          </a:p>
          <a:p>
            <a:pPr lvl="1">
              <a:spcBef>
                <a:spcPts val="763"/>
              </a:spcBef>
            </a:pP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The amniotic membranes develop to form the amniotic sac</a:t>
            </a:r>
          </a:p>
          <a:p>
            <a:pPr lvl="2">
              <a:spcBef>
                <a:spcPts val="763"/>
              </a:spcBef>
            </a:pP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The placenta and membranes that surround and protect the developing embryo </a:t>
            </a:r>
          </a:p>
          <a:p>
            <a:pPr lvl="1">
              <a:spcBef>
                <a:spcPts val="763"/>
              </a:spcBef>
            </a:pP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Amniotic sac</a:t>
            </a:r>
          </a:p>
          <a:p>
            <a:pPr lvl="2">
              <a:spcBef>
                <a:spcPts val="763"/>
              </a:spcBef>
            </a:pPr>
            <a:r>
              <a:rPr lang="en-US" altLang="en-US" sz="240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The sac formed from the amniotic membranes</a:t>
            </a:r>
          </a:p>
          <a:p>
            <a:pPr lvl="1">
              <a:spcBef>
                <a:spcPts val="763"/>
              </a:spcBef>
              <a:buNone/>
            </a:pPr>
            <a:endParaRPr lang="en-US" altLang="en-US" sz="2400">
              <a:solidFill>
                <a:schemeClr val="accent2">
                  <a:lumMod val="50000"/>
                </a:schemeClr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010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688CE8A3-C92B-AA4D-8158-E0A8DE31CF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62197" y="2057400"/>
            <a:ext cx="49530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Amniotic fluid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</a:rPr>
              <a:t>Fluid produced by the filtration of maternal and fetal blood through blood vessels in the placenta and by excretion of fetal urine into the amniotic sac</a:t>
            </a:r>
          </a:p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Umbilical cord </a:t>
            </a:r>
          </a:p>
          <a:p>
            <a:pPr lvl="1" eaLnBrk="1" hangingPunct="1"/>
            <a:r>
              <a:rPr lang="en-US" altLang="en-US" sz="2800">
                <a:ea typeface="ヒラギノ角ゴ Pro W3" panose="020B0300000000000000" pitchFamily="34" charset="-128"/>
              </a:rPr>
              <a:t>Connection between the placenta and the fetus</a:t>
            </a:r>
            <a:endParaRPr lang="en-US" altLang="en-US" sz="2800" dirty="0">
              <a:ea typeface="ヒラギノ角ゴ Pro W3" panose="020B0300000000000000" pitchFamily="34" charset="-128"/>
            </a:endParaRPr>
          </a:p>
        </p:txBody>
      </p:sp>
      <p:pic>
        <p:nvPicPr>
          <p:cNvPr id="66563" name="Picture 2" descr="42303_CH13_FIG11.jpg">
            <a:extLst>
              <a:ext uri="{FF2B5EF4-FFF2-40B4-BE49-F238E27FC236}">
                <a16:creationId xmlns:a16="http://schemas.microsoft.com/office/drawing/2014/main" id="{3E73188D-0024-0349-BC6B-3F3F12A1F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85" y="2942412"/>
            <a:ext cx="38576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2">
            <a:extLst>
              <a:ext uri="{FF2B5EF4-FFF2-40B4-BE49-F238E27FC236}">
                <a16:creationId xmlns:a16="http://schemas.microsoft.com/office/drawing/2014/main" id="{B46B3E77-DFCA-8F4A-B2B6-54A24EBB5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Gestation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ADA3E6-4B47-6844-AC7C-F39AD4FF2B0F}"/>
                  </a:ext>
                </a:extLst>
              </p14:cNvPr>
              <p14:cNvContentPartPr/>
              <p14:nvPr/>
            </p14:nvContentPartPr>
            <p14:xfrm>
              <a:off x="1029240" y="3413160"/>
              <a:ext cx="3201840" cy="53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ADA3E6-4B47-6844-AC7C-F39AD4FF2B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3403800"/>
                <a:ext cx="3220560" cy="5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951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403D8B6-1151-DA48-9D85-C87EFD18E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Gestation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8982362-58D8-A541-B0D3-4EBFF6DA0B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05000"/>
            <a:ext cx="3810000" cy="38100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Embryonic period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Weeks 3 to 8 when all major organ systems begin to develop</a:t>
            </a:r>
          </a:p>
        </p:txBody>
      </p:sp>
      <p:pic>
        <p:nvPicPr>
          <p:cNvPr id="67588" name="Picture 1" descr="42303_CH13_FIG12.jpg">
            <a:extLst>
              <a:ext uri="{FF2B5EF4-FFF2-40B4-BE49-F238E27FC236}">
                <a16:creationId xmlns:a16="http://schemas.microsoft.com/office/drawing/2014/main" id="{6DA85234-E02D-4B4D-9D7E-C01D61E34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19300"/>
            <a:ext cx="28829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2">
            <a:extLst>
              <a:ext uri="{FF2B5EF4-FFF2-40B4-BE49-F238E27FC236}">
                <a16:creationId xmlns:a16="http://schemas.microsoft.com/office/drawing/2014/main" id="{2DA88551-B3FE-4A43-8E6D-A1F717DBB44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489950" y="3321050"/>
            <a:ext cx="289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cs typeface="Arial" panose="020B0604020202020204" pitchFamily="34" charset="0"/>
              </a:rPr>
              <a:t>© Dr G. Moscoso/Science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903355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E434024-7958-F149-8EA2-7F1070E2D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Gestation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13BA4DD-1E23-6942-B114-2E3F3E01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Second trimester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Extends from week 13 through week 27 </a:t>
            </a:r>
          </a:p>
          <a:p>
            <a:pPr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Major events include: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MS Mincho" panose="02020609040205080304" pitchFamily="49" charset="-128"/>
              </a:rPr>
              <a:t>Fetal heart tones become audible with a fetoscope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Female and male fetal external genitalia may be distinguished by ultrasound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Lungs become capable of respiration</a:t>
            </a:r>
          </a:p>
        </p:txBody>
      </p:sp>
      <p:pic>
        <p:nvPicPr>
          <p:cNvPr id="1026" name="Picture 2" descr="Allen Type Fetoscope, Fetal Stethoscope | No Sales Tax | Cascade  HealthCare|Cascade HealthCare Products">
            <a:extLst>
              <a:ext uri="{FF2B5EF4-FFF2-40B4-BE49-F238E27FC236}">
                <a16:creationId xmlns:a16="http://schemas.microsoft.com/office/drawing/2014/main" id="{CB523109-1F17-AB4A-AB7E-99B5DF86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8" y="1553981"/>
            <a:ext cx="2369378" cy="26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FDDC86-76DB-5943-AD70-4ACA943C89D5}"/>
                  </a:ext>
                </a:extLst>
              </p14:cNvPr>
              <p14:cNvContentPartPr/>
              <p14:nvPr/>
            </p14:nvContentPartPr>
            <p14:xfrm>
              <a:off x="10144440" y="2705040"/>
              <a:ext cx="997200" cy="154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FDDC86-76DB-5943-AD70-4ACA943C89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35080" y="2695680"/>
                <a:ext cx="1015920" cy="15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88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B0F45D42-5C27-F549-918F-D56A0ABD8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Gestation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9E6502C-4FB9-6C40-BBCF-EE108A5AD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879600"/>
            <a:ext cx="11029615" cy="397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Third trimester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Extends from week 28 until term, or week 40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Major events include:</a:t>
            </a: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The presence of a papillary light reflex in the fetus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Descent of the fetal head to the pelvic inlet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ea typeface="ヒラギノ角ゴ Pro W3" panose="020B0300000000000000" pitchFamily="34" charset="-128"/>
              </a:rPr>
              <a:t>Rupture of the fetal membranes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98AC8B-264B-0848-BB20-D253EFF6A2BF}"/>
                  </a:ext>
                </a:extLst>
              </p14:cNvPr>
              <p14:cNvContentPartPr/>
              <p14:nvPr/>
            </p14:nvContentPartPr>
            <p14:xfrm>
              <a:off x="4827960" y="3296520"/>
              <a:ext cx="2387520" cy="151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98AC8B-264B-0848-BB20-D253EFF6A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8600" y="3287160"/>
                <a:ext cx="2406240" cy="153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131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7633297-33AA-4D40-999C-802FA1EEA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>
                <a:solidFill>
                  <a:srgbClr val="FFFFFF"/>
                </a:solidFill>
              </a:rPr>
              <a:t>Labor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C68CAA1-0909-3444-909A-21182BABA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Scientists are still uncertain exactly what initiates labor </a:t>
            </a:r>
            <a:endParaRPr lang="en-US" altLang="en-US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Likely due to a combination of maternal and fetal stimuli</a:t>
            </a:r>
          </a:p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Consists of three stages:</a:t>
            </a:r>
            <a:endParaRPr lang="en-US" altLang="en-US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First stage – uterine wall begins to contract and the cervix dilates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Second stage – birth of the baby occurs 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Third stage – placenta is expelled</a:t>
            </a:r>
            <a:r>
              <a:rPr lang="en-US" altLang="en-US">
                <a:latin typeface="Times New Roman" panose="02020603050405020304" pitchFamily="18" charset="0"/>
                <a:ea typeface="ヒラギノ角ゴ Pro W3" panose="020B03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081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CB460C0-04B1-5442-8234-48B230246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The Fetus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DBC0AE9-2242-5F43-9186-B47703718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0" y="1507415"/>
            <a:ext cx="5210007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900">
                <a:cs typeface="Times New Roman" panose="02020603050405020304" pitchFamily="18" charset="0"/>
              </a:rPr>
              <a:t>The lungs are fluid-filled and nonfunctioning </a:t>
            </a:r>
            <a:endParaRPr lang="en-US" altLang="en-US" sz="1900"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>
                <a:cs typeface="Times New Roman" panose="02020603050405020304" pitchFamily="18" charset="0"/>
              </a:rPr>
              <a:t>All oxygen and carbon dioxide exchange takes place through the placenta </a:t>
            </a:r>
            <a:endParaRPr lang="en-US" altLang="en-US" sz="1900"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>
                <a:cs typeface="Times New Roman" panose="02020603050405020304" pitchFamily="18" charset="0"/>
              </a:rPr>
              <a:t>Fetus is attached to the placenta by the umbilical cord</a:t>
            </a:r>
            <a:endParaRPr lang="ar-SA" altLang="en-US" sz="19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900">
                <a:cs typeface="Times New Roman" panose="02020603050405020304" pitchFamily="18" charset="0"/>
              </a:rPr>
              <a:t>Oxygenated blood from the mother's circulation </a:t>
            </a:r>
          </a:p>
          <a:p>
            <a:pPr lvl="1">
              <a:lnSpc>
                <a:spcPct val="90000"/>
              </a:lnSpc>
            </a:pPr>
            <a:r>
              <a:rPr lang="en-US" altLang="en-US" sz="1900">
                <a:ea typeface="ヒラギノ角ゴ Pro W3" panose="020B0300000000000000" pitchFamily="34" charset="-128"/>
              </a:rPr>
              <a:t>Travels through the placenta, into the fetus</a:t>
            </a:r>
          </a:p>
          <a:p>
            <a:pPr lvl="1">
              <a:lnSpc>
                <a:spcPct val="90000"/>
              </a:lnSpc>
            </a:pPr>
            <a:r>
              <a:rPr lang="en-US" altLang="en-US" sz="1900">
                <a:ea typeface="ヒラギノ角ゴ Pro W3" panose="020B0300000000000000" pitchFamily="34" charset="-128"/>
              </a:rPr>
              <a:t>Then back into the placenta</a:t>
            </a:r>
          </a:p>
          <a:p>
            <a:pPr lvl="1">
              <a:lnSpc>
                <a:spcPct val="90000"/>
              </a:lnSpc>
            </a:pPr>
            <a:r>
              <a:rPr lang="en-US" altLang="en-US" sz="1900">
                <a:ea typeface="ヒラギノ角ゴ Pro W3" panose="020B0300000000000000" pitchFamily="34" charset="-128"/>
              </a:rPr>
              <a:t>Fetal waste diffuses into the mother's bloodstream for eventual excretion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>
              <a:cs typeface="Courier New" panose="02070309020205020404" pitchFamily="49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83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D01B-32E4-FB4E-8351-896B4B61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Learning Objectives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8685-EE2A-7E44-8841-A0B94AA2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 startAt="7"/>
            </a:pPr>
            <a:r>
              <a:rPr lang="en-US" altLang="en-US" dirty="0"/>
              <a:t>Define the following terms: diploid, haploid, gametes, endometrium, genetic disease, homologous chromosomes, autosomes, sex chromosomes, genes, alleles, genotype, phenotype, homozygous, and heterozygous.</a:t>
            </a:r>
          </a:p>
          <a:p>
            <a:pPr marL="514350" indent="-514350">
              <a:buFontTx/>
              <a:buAutoNum type="arabicPeriod" startAt="7"/>
            </a:pPr>
            <a:r>
              <a:rPr lang="en-US" altLang="en-US" dirty="0"/>
              <a:t>Identify and describe the structures that constitute the external genitalia in both sexes.</a:t>
            </a:r>
          </a:p>
          <a:p>
            <a:pPr marL="514350" indent="-603250">
              <a:buFontTx/>
              <a:buAutoNum type="arabicPeriod" startAt="9"/>
            </a:pPr>
            <a:r>
              <a:rPr lang="en-US" altLang="en-US" dirty="0"/>
              <a:t>Name the parts of a sperm cell.</a:t>
            </a:r>
          </a:p>
          <a:p>
            <a:pPr marL="514350" indent="-603250">
              <a:buFontTx/>
              <a:buAutoNum type="arabicPeriod" startAt="9"/>
            </a:pPr>
            <a:r>
              <a:rPr lang="en-US" altLang="en-US" dirty="0"/>
              <a:t>Beginning with fertilization, describe the major developmental changes during gestation.</a:t>
            </a:r>
          </a:p>
          <a:p>
            <a:pPr marL="514350" indent="-603250">
              <a:buFontTx/>
              <a:buAutoNum type="arabicPeriod" startAt="9"/>
            </a:pPr>
            <a:r>
              <a:rPr lang="en-US" altLang="en-US" dirty="0"/>
              <a:t>Describe the structure and function of the placenta and umbilical cord.</a:t>
            </a:r>
          </a:p>
          <a:p>
            <a:pPr marL="514350" indent="-603250">
              <a:buFontTx/>
              <a:buAutoNum type="arabicPeriod" startAt="9"/>
            </a:pPr>
            <a:r>
              <a:rPr lang="en-US" altLang="en-US" dirty="0"/>
              <a:t>State the length of an average gestation period.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597677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0CA8FDD2-31DE-8248-A396-053EFBA11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The Fetus</a:t>
            </a:r>
            <a:endParaRPr lang="en-US" altLang="en-US" sz="4000" dirty="0">
              <a:solidFill>
                <a:schemeClr val="accent2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DA96FAC-1913-9649-A51E-7611DC53B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0" y="1507415"/>
            <a:ext cx="5210007" cy="3903331"/>
          </a:xfrm>
          <a:ln w="57150">
            <a:noFill/>
          </a:ln>
        </p:spPr>
        <p:txBody>
          <a:bodyPr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cs typeface="Times New Roman" panose="02020603050405020304" pitchFamily="18" charset="0"/>
              </a:rPr>
              <a:t>Pathway taken by the blood through the fetus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Oxygenated blood from the mother travels through the placenta and via the </a:t>
            </a:r>
            <a:r>
              <a:rPr lang="en-US" altLang="en-US">
                <a:solidFill>
                  <a:srgbClr val="FF0000"/>
                </a:solidFill>
                <a:ea typeface="ヒラギノ角ゴ Pro W3" panose="020B0300000000000000" pitchFamily="34" charset="-128"/>
              </a:rPr>
              <a:t>umbilical vein </a:t>
            </a:r>
            <a:r>
              <a:rPr lang="en-US" altLang="en-US">
                <a:ea typeface="ヒラギノ角ゴ Pro W3" panose="020B0300000000000000" pitchFamily="34" charset="-128"/>
              </a:rPr>
              <a:t>to the </a:t>
            </a:r>
            <a:r>
              <a:rPr lang="en-US" altLang="en-US">
                <a:solidFill>
                  <a:srgbClr val="FF0000"/>
                </a:solidFill>
                <a:ea typeface="ヒラギノ角ゴ Pro W3" panose="020B0300000000000000" pitchFamily="34" charset="-128"/>
              </a:rPr>
              <a:t>fetus' liver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Blood then passes through the foramen ovale, into the left atrium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>
                <a:ea typeface="ヒラギノ角ゴ Pro W3" panose="020B0300000000000000" pitchFamily="34" charset="-128"/>
              </a:rPr>
              <a:t>Foramen ovule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>
                <a:ea typeface="ヒラギノ角ゴ Pro W3" panose="020B0300000000000000" pitchFamily="34" charset="-128"/>
              </a:rPr>
              <a:t>Opening in the fetus' atrial wall between the right and left atria</a:t>
            </a:r>
            <a:endParaRPr lang="ar-SA" altLang="en-US" sz="16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600">
                <a:cs typeface="Times New Roman" panose="02020603050405020304" pitchFamily="18" charset="0"/>
              </a:rPr>
              <a:t>From left atrium, blood circulates to left ventricle and through head and upper body parts.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cs typeface="Times New Roman" panose="02020603050405020304" pitchFamily="18" charset="0"/>
              </a:rPr>
              <a:t>Returning blood flows through the superior vena cava into the right atrium, then into the right ventricle and through the pulmonary artery to the descending aorta.</a:t>
            </a:r>
          </a:p>
          <a:p>
            <a:pPr marL="1008000" lvl="3" indent="0" eaLnBrk="1" hangingPunct="1">
              <a:lnSpc>
                <a:spcPct val="90000"/>
              </a:lnSpc>
              <a:buNone/>
            </a:pPr>
            <a:endParaRPr lang="ar-SA" altLang="en-US" sz="1600" dirty="0">
              <a:ea typeface="ヒラギノ角ゴ Pro W3" panose="020B0300000000000000" pitchFamily="34" charset="-12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Patent Foramen Ovale and Migraines: A Controversial Link">
            <a:extLst>
              <a:ext uri="{FF2B5EF4-FFF2-40B4-BE49-F238E27FC236}">
                <a16:creationId xmlns:a16="http://schemas.microsoft.com/office/drawing/2014/main" id="{B0319F9B-7F6F-354D-94DC-7A7A4CE7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417927"/>
            <a:ext cx="4398989" cy="29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0B02BB-B695-9B4A-A7EE-D3997CBFE6BE}"/>
                  </a:ext>
                </a:extLst>
              </p14:cNvPr>
              <p14:cNvContentPartPr/>
              <p14:nvPr/>
            </p14:nvContentPartPr>
            <p14:xfrm>
              <a:off x="3568680" y="3818520"/>
              <a:ext cx="173520" cy="11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0B02BB-B695-9B4A-A7EE-D3997CBFE6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9320" y="3809160"/>
                <a:ext cx="19224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313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81" name="Rectangle 71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1301629-6367-E94F-80BC-A0B8128EF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The Fetus</a:t>
            </a:r>
          </a:p>
        </p:txBody>
      </p:sp>
      <p:sp>
        <p:nvSpPr>
          <p:cNvPr id="75782" name="Rectangle 73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AC4B1F6-E528-8843-BE9B-52A6EB6E2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0" y="1507415"/>
            <a:ext cx="5210007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From the descending aorta, blood circulates through the lower body parts.</a:t>
            </a: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Blood that flows through the umbilical arteries back to the placenta carries the fetal waste.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165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42B252D-F384-3C40-BBBF-33D7405D6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Changes at Birth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6" name="Picture 4" descr="Patent foramen ovale - Symptoms and causes - Mayo Clinic">
            <a:extLst>
              <a:ext uri="{FF2B5EF4-FFF2-40B4-BE49-F238E27FC236}">
                <a16:creationId xmlns:a16="http://schemas.microsoft.com/office/drawing/2014/main" id="{3571E5C2-B234-0546-A719-0966C9AD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99181"/>
            <a:ext cx="3305175" cy="3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87D43624-CA5B-C74A-BD47-8BDE5EBD0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Foramen </a:t>
            </a:r>
            <a:r>
              <a:rPr lang="en-US" altLang="en-US" dirty="0" err="1">
                <a:cs typeface="Times New Roman" panose="02020603050405020304" pitchFamily="18" charset="0"/>
              </a:rPr>
              <a:t>ovale</a:t>
            </a:r>
            <a:r>
              <a:rPr lang="en-US" altLang="en-US" dirty="0">
                <a:cs typeface="Times New Roman" panose="02020603050405020304" pitchFamily="18" charset="0"/>
              </a:rPr>
              <a:t> and ductus arteriosus close partially or completely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Blood no longer flows from the right atrium to the left atrium and from the pulmonary artery to the descending aorta.</a:t>
            </a:r>
            <a:endParaRPr lang="ar-SA" altLang="en-US" dirty="0"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Vascular changes occur as a result of decreased right atrial pressure and increased left atrial pressure.</a:t>
            </a:r>
            <a:endParaRPr lang="en-US" altLang="en-US" dirty="0">
              <a:cs typeface="Courier New" panose="02070309020205020404" pitchFamily="49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Circulation through the newborn's lungs begins with the first breath.</a:t>
            </a:r>
            <a:endParaRPr lang="en-US" altLang="en-US" dirty="0"/>
          </a:p>
          <a:p>
            <a:pPr lvl="1" eaLnBrk="1" hangingPunct="1"/>
            <a:endParaRPr lang="en-US" altLang="en-US" dirty="0"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043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7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 descr="gestational age | Definition &amp; Stages | Britannica">
            <a:extLst>
              <a:ext uri="{FF2B5EF4-FFF2-40B4-BE49-F238E27FC236}">
                <a16:creationId xmlns:a16="http://schemas.microsoft.com/office/drawing/2014/main" id="{3C7CC728-F5BC-1D48-9D45-73C35DB8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550" y="643467"/>
            <a:ext cx="70968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6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32F6869-E69F-2244-98C4-707F88F97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Genetics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0379959-8108-314D-9213-C74122E98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Genetics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The study of heredity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Heredity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Transmission of characteristics from parents to their offspring</a:t>
            </a:r>
            <a:endParaRPr lang="ar-SA" altLang="en-US" dirty="0"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Not all observable characteristics of an organism are attributable to inheritance.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Environmental influences can strongly influence the expression of genetic information.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Genetic material is carried on chromosomes in the nucleus of each cell.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24000" lvl="1" indent="0" eaLnBrk="1" hangingPunct="1">
              <a:buNone/>
            </a:pPr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71682" name="Picture 2" descr="Genetics 101 - Ask The Scientists">
            <a:extLst>
              <a:ext uri="{FF2B5EF4-FFF2-40B4-BE49-F238E27FC236}">
                <a16:creationId xmlns:a16="http://schemas.microsoft.com/office/drawing/2014/main" id="{CCDBE364-6EE9-174D-8D7D-B38013238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 r="16751" b="1"/>
          <a:stretch/>
        </p:blipFill>
        <p:spPr bwMode="auto">
          <a:xfrm>
            <a:off x="8124669" y="1871133"/>
            <a:ext cx="361013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54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395D15DE-D831-E74B-B8A8-63E322124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/>
              <a:t>Genes and Nucleic Acids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0" name="Picture 2" descr="Diagram&#10;&#10;Description automatically generated">
            <a:extLst>
              <a:ext uri="{FF2B5EF4-FFF2-40B4-BE49-F238E27FC236}">
                <a16:creationId xmlns:a16="http://schemas.microsoft.com/office/drawing/2014/main" id="{1C7CEC4E-38C2-D34C-9760-2FB341ED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796158"/>
            <a:ext cx="4962525" cy="27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BE5F4DAE-70E3-9641-8131-35ED411660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/>
              <a:t>Genes </a:t>
            </a:r>
          </a:p>
          <a:p>
            <a:pPr lvl="1"/>
            <a:r>
              <a:rPr lang="en-US" altLang="en-US"/>
              <a:t>The fundamental units of heredity</a:t>
            </a:r>
          </a:p>
          <a:p>
            <a:pPr lvl="1"/>
            <a:r>
              <a:rPr lang="en-US" altLang="en-US"/>
              <a:t>In the form of nucleic acids located in the cell's nucleus</a:t>
            </a:r>
          </a:p>
          <a:p>
            <a:pPr lvl="1"/>
            <a:r>
              <a:rPr lang="en-US" altLang="en-US"/>
              <a:t>Store and release information on how to build and control cells</a:t>
            </a:r>
          </a:p>
          <a:p>
            <a:r>
              <a:rPr lang="en-US" altLang="en-US"/>
              <a:t>Nucleic acids</a:t>
            </a:r>
          </a:p>
          <a:p>
            <a:pPr lvl="1"/>
            <a:r>
              <a:rPr lang="en-US" altLang="en-US"/>
              <a:t>Complex chemicals contained in the chromosomes</a:t>
            </a:r>
          </a:p>
        </p:txBody>
      </p:sp>
    </p:spTree>
    <p:extLst>
      <p:ext uri="{BB962C8B-B14F-4D97-AF65-F5344CB8AC3E}">
        <p14:creationId xmlns:p14="http://schemas.microsoft.com/office/powerpoint/2010/main" val="131079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24B3EC12-1471-0D49-87A4-F6517B055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Genes and Nucleic Acids</a:t>
            </a:r>
          </a:p>
        </p:txBody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818128EF-3D86-0B42-B709-9DD74D7910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193" y="2089742"/>
            <a:ext cx="6988840" cy="4768258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Deoxyribonucleic acid (DNA)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Complex chemical that carries the so-called genetic code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Ribonucleic acid (RNA)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Made from DNA in the cell's nucleus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RNA then moves to the cytoplasm of the cell</a:t>
            </a:r>
            <a:endParaRPr lang="ar-SA" altLang="en-US" dirty="0"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The central dogma of life</a:t>
            </a:r>
          </a:p>
          <a:p>
            <a:pPr lvl="1"/>
            <a:r>
              <a:rPr lang="en-US" altLang="en-US" dirty="0">
                <a:ea typeface="MS Mincho" panose="02020609040205080304" pitchFamily="49" charset="-128"/>
              </a:rPr>
              <a:t>Hypothesis ascribed to Francis Crick</a:t>
            </a:r>
            <a:endParaRPr lang="en-US" altLang="en-US" dirty="0"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“DNA leads to RNA, which leads to proteins, which leads to cells”</a:t>
            </a:r>
          </a:p>
          <a:p>
            <a:pPr lvl="1" eaLnBrk="1" hangingPunct="1"/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75778" name="Picture 2" descr="Articles - Francis Crick Institute, London">
            <a:extLst>
              <a:ext uri="{FF2B5EF4-FFF2-40B4-BE49-F238E27FC236}">
                <a16:creationId xmlns:a16="http://schemas.microsoft.com/office/drawing/2014/main" id="{E907324D-AC00-B646-B804-677A1A78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13" y="1903865"/>
            <a:ext cx="4586871" cy="30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ytoplasm - Grade 8 cell website">
            <a:extLst>
              <a:ext uri="{FF2B5EF4-FFF2-40B4-BE49-F238E27FC236}">
                <a16:creationId xmlns:a16="http://schemas.microsoft.com/office/drawing/2014/main" id="{A677D462-8986-9C40-9C09-6AE726F1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83" y="5252017"/>
            <a:ext cx="155575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00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CC03BC3-599B-1047-89E1-570FC8ACF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Diploid and Haploid Cells</a:t>
            </a:r>
            <a:endParaRPr lang="en-US" altLang="en-US" sz="180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4F9E520-C42E-C14B-802B-0CBDA1FB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2274758"/>
            <a:ext cx="7123752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Body cells contain a diploid number of chromosomes 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Two sets of genes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46 chromosomes (23 pairs)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Each sex cell (sperm and ovum) contains a haploid number of chromosomes</a:t>
            </a:r>
          </a:p>
          <a:p>
            <a:pPr lvl="1" eaLnBrk="1" hangingPunct="1"/>
            <a:r>
              <a:rPr lang="en-US" altLang="en-US" dirty="0">
                <a:ea typeface="ヒラギノ角ゴ Pro W3" panose="020B0300000000000000" pitchFamily="34" charset="-128"/>
              </a:rPr>
              <a:t>23 chromosomes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During fertilization, two sets of genes are brought together.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23 chromosomes from the ovum and 23 chromosomes from the sperm</a:t>
            </a:r>
          </a:p>
          <a:p>
            <a:pPr lvl="1"/>
            <a:r>
              <a:rPr lang="en-US" altLang="en-US" dirty="0">
                <a:ea typeface="ヒラギノ角ゴ Pro W3" panose="020B0300000000000000" pitchFamily="34" charset="-128"/>
              </a:rPr>
              <a:t>This results in an equal complement of genes from each parent.</a:t>
            </a:r>
            <a:endParaRPr lang="en-US" altLang="en-US" dirty="0"/>
          </a:p>
          <a:p>
            <a:pPr lvl="1" eaLnBrk="1" hangingPunct="1"/>
            <a:endParaRPr lang="en-US" altLang="en-US" dirty="0">
              <a:ea typeface="ヒラギノ角ゴ Pro W3" panose="020B0300000000000000" pitchFamily="34" charset="-128"/>
            </a:endParaRPr>
          </a:p>
        </p:txBody>
      </p:sp>
      <p:pic>
        <p:nvPicPr>
          <p:cNvPr id="77826" name="Picture 2" descr="What makes you a man or a woman? Geneticist Jenny Graves explains">
            <a:extLst>
              <a:ext uri="{FF2B5EF4-FFF2-40B4-BE49-F238E27FC236}">
                <a16:creationId xmlns:a16="http://schemas.microsoft.com/office/drawing/2014/main" id="{CD76F63B-2FB9-3A4C-9966-CC5AFD75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67" y="2622186"/>
            <a:ext cx="4502298" cy="27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3AFFFA-FB9E-E948-B733-F672C8EBA005}"/>
                  </a:ext>
                </a:extLst>
              </p14:cNvPr>
              <p14:cNvContentPartPr/>
              <p14:nvPr/>
            </p14:nvContentPartPr>
            <p14:xfrm>
              <a:off x="2859840" y="2866680"/>
              <a:ext cx="1562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3AFFFA-FB9E-E948-B733-F672C8EBA0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0480" y="2857320"/>
                <a:ext cx="1749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488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7629B70-E49D-C743-80C3-FEE8AD589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Autosomal and Sex-Linked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Traits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149DB0F4-0BFC-274F-B2E8-A8ECB4307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0" y="1507415"/>
            <a:ext cx="5210007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Body cells and sex cells contain two different types of chromosomes </a:t>
            </a:r>
            <a:endParaRPr lang="en-US" altLang="en-US" sz="2000"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Autosomes carry genes that code for numerous body proteins independent of sex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ea typeface="MS Mincho" panose="02020609040205080304" pitchFamily="49" charset="-128"/>
              </a:rPr>
              <a:t>Sex chromosomes code for proteins that determine sex, as well as for other proteins</a:t>
            </a:r>
            <a:endParaRPr lang="en-US" altLang="en-US" sz="2000">
              <a:ea typeface="ヒラギノ角ゴ Pro W3" panose="020B0300000000000000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Two sex chromosomes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X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Y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326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315AE5B-D767-C54F-AB03-A9F93884E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Autosomal and Sex-Linked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Traits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3C1A84B-9A4C-FC45-9E09-C42103C8A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0" y="1507415"/>
            <a:ext cx="5210007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Each ovum contains one X chromosome </a:t>
            </a: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Each spermatocyte contains either an X or a Y chromosome </a:t>
            </a: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Once fertilized, the zygote can have: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Two X chromosomes (XX) = female embryo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X and Y chromosome (XY) = male embryo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7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940A-32D9-AE4B-84D5-B6CDFB26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Learning Objectives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D039-B4BA-104E-9315-EE0230ECA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603250">
              <a:buFontTx/>
              <a:buAutoNum type="arabicPeriod" startAt="13"/>
            </a:pPr>
            <a:r>
              <a:rPr lang="en-US" altLang="en-US" dirty="0"/>
              <a:t>Describe the stages of labor.</a:t>
            </a:r>
          </a:p>
          <a:p>
            <a:pPr marL="514350" indent="-603250">
              <a:buFontTx/>
              <a:buAutoNum type="arabicPeriod" startAt="13"/>
            </a:pPr>
            <a:r>
              <a:rPr lang="en-US" altLang="en-US" dirty="0"/>
              <a:t>Describe the difference between fetal circulation/respiration and adult circulation/respiration.</a:t>
            </a:r>
          </a:p>
          <a:p>
            <a:pPr marL="514350" indent="-603250">
              <a:buFontTx/>
              <a:buAutoNum type="arabicPeriod" startAt="13"/>
            </a:pPr>
            <a:r>
              <a:rPr lang="en-US" altLang="en-US" dirty="0"/>
              <a:t>Describe the major changes that take place in an infant at birth.</a:t>
            </a:r>
          </a:p>
          <a:p>
            <a:pPr marL="514350" indent="-603250">
              <a:buFontTx/>
              <a:buAutoNum type="arabicPeriod" startAt="13"/>
            </a:pPr>
            <a:r>
              <a:rPr lang="en-US" altLang="en-US" dirty="0"/>
              <a:t>Discuss the difference between dominant and recessive traits.</a:t>
            </a:r>
          </a:p>
          <a:p>
            <a:pPr marL="514350" indent="-603504">
              <a:buFontTx/>
              <a:buAutoNum type="arabicPeriod" startAt="17"/>
              <a:defRPr/>
            </a:pPr>
            <a:r>
              <a:rPr lang="en-US" dirty="0">
                <a:ea typeface="ＭＳ Ｐゴシック" charset="0"/>
              </a:rPr>
              <a:t>List some important genetic diseases found in out-of-hospital care.</a:t>
            </a:r>
          </a:p>
          <a:p>
            <a:pPr marL="514350" indent="-603504">
              <a:buFontTx/>
              <a:buAutoNum type="arabicPeriod" startAt="17"/>
              <a:defRPr/>
            </a:pPr>
            <a:r>
              <a:rPr lang="en-US" dirty="0">
                <a:ea typeface="ＭＳ Ｐゴシック" charset="0"/>
              </a:rPr>
              <a:t>Explain how genes can cause disease.</a:t>
            </a:r>
          </a:p>
          <a:p>
            <a:pPr marL="514350" indent="-514350">
              <a:defRPr/>
            </a:pPr>
            <a:endParaRPr lang="en-US" dirty="0">
              <a:ea typeface="ＭＳ Ｐゴシック" charset="0"/>
            </a:endParaRP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985443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B4777D0-817E-C946-9DED-45B5600ED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Autosomal and Sex-Linked Traits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3125326-0C49-5E4B-AABE-4C8AF4557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0" y="1507415"/>
            <a:ext cx="5210007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Traits are classified by the type of chromosome on which they reside.</a:t>
            </a:r>
            <a:endParaRPr lang="en-US" altLang="en-US" sz="2000"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Autosomal-linked traits reside in genes located on autosomes.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Sex-linked traits reside in genes located on the sex chromosomes.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30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463FDFCE-E7FA-584E-A913-60FE38E73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78001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tx1">
                    <a:lumMod val="95000"/>
                  </a:schemeClr>
                </a:solidFill>
              </a:rPr>
              <a:t>Alleles and Traits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53035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7287" y="457200"/>
            <a:ext cx="53035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F368150-7B1F-E740-9A0E-7ECA1AAF8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7288" y="1507415"/>
            <a:ext cx="5303520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Allele 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Each single gene contributed by one parent for any particular characteristic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For many inherited features, there may be more than one potential allele.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Each parent contributes one gene (allele) for each inherited characteristic.</a:t>
            </a:r>
          </a:p>
          <a:p>
            <a:pPr lvl="2" eaLnBrk="1" hangingPunct="1"/>
            <a:r>
              <a:rPr lang="en-US" altLang="en-US" sz="2000">
                <a:ea typeface="ヒラギノ角ゴ Pro W3" panose="020B0300000000000000" pitchFamily="34" charset="-128"/>
              </a:rPr>
              <a:t>Recessive trait </a:t>
            </a:r>
          </a:p>
          <a:p>
            <a:pPr lvl="2" eaLnBrk="1" hangingPunct="1"/>
            <a:r>
              <a:rPr lang="en-US" altLang="en-US" sz="2000">
                <a:ea typeface="ヒラギノ角ゴ Pro W3" panose="020B0300000000000000" pitchFamily="34" charset="-128"/>
              </a:rPr>
              <a:t>Dominant trait </a:t>
            </a:r>
          </a:p>
        </p:txBody>
      </p:sp>
    </p:spTree>
    <p:extLst>
      <p:ext uri="{BB962C8B-B14F-4D97-AF65-F5344CB8AC3E}">
        <p14:creationId xmlns:p14="http://schemas.microsoft.com/office/powerpoint/2010/main" val="226688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9D01BD4-D715-47C5-936E-D17703C9A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611EF3-5B9E-574E-8C0A-E2FFD7814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3" y="1507414"/>
            <a:ext cx="4065488" cy="390333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4000">
                <a:solidFill>
                  <a:schemeClr val="tx1">
                    <a:lumMod val="95000"/>
                  </a:schemeClr>
                </a:solidFill>
              </a:rPr>
              <a:t>Alleles and Traits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E095A5C-C0E1-442D-A262-3354333CA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84CF81-7E80-4D00-BC0F-A2166793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8E7CEDB-C3DD-AC4A-A21A-3FAEC2E54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17586" y="1507415"/>
            <a:ext cx="6493222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Letters are used to indicate various alleles</a:t>
            </a: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The dominant allele is written in upper case.</a:t>
            </a:r>
            <a:endParaRPr lang="en-US" altLang="en-US" sz="200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The recessive allele is written in lower case.</a:t>
            </a:r>
            <a:endParaRPr lang="en-US" altLang="en-US" sz="200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Each gamete carries one allele.</a:t>
            </a: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000">
                <a:cs typeface="Times New Roman" panose="02020603050405020304" pitchFamily="18" charset="0"/>
              </a:rPr>
              <a:t>The fertilized egg has two alleles.</a:t>
            </a:r>
          </a:p>
          <a:p>
            <a:pPr lvl="1" eaLnBrk="1" hangingPunct="1"/>
            <a:r>
              <a:rPr lang="en-US" altLang="en-US" sz="2000">
                <a:ea typeface="ヒラギノ角ゴ Pro W3" panose="020B0300000000000000" pitchFamily="34" charset="-128"/>
              </a:rPr>
              <a:t>One allele from each parental gamete</a:t>
            </a:r>
            <a:endParaRPr lang="en-US" altLang="en-US" sz="2000"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93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What Eye Color and Shape Say About Your Health">
            <a:extLst>
              <a:ext uri="{FF2B5EF4-FFF2-40B4-BE49-F238E27FC236}">
                <a16:creationId xmlns:a16="http://schemas.microsoft.com/office/drawing/2014/main" id="{54752E43-1561-0B4B-B64D-EA83F1D18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2" r="1" b="4344"/>
          <a:stretch/>
        </p:blipFill>
        <p:spPr bwMode="auto">
          <a:xfrm>
            <a:off x="20" y="10"/>
            <a:ext cx="4578252" cy="26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73">
            <a:extLst>
              <a:ext uri="{FF2B5EF4-FFF2-40B4-BE49-F238E27FC236}">
                <a16:creationId xmlns:a16="http://schemas.microsoft.com/office/drawing/2014/main" id="{6C44DDCC-C10C-4075-9F45-FA0F08EA9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D17B599F-32CD-8E4E-BC31-6A15937A0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4707" y="457280"/>
            <a:ext cx="6400367" cy="143139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Genotype and Phenotype</a:t>
            </a:r>
          </a:p>
        </p:txBody>
      </p:sp>
      <p:pic>
        <p:nvPicPr>
          <p:cNvPr id="90116" name="Picture 4" descr="What is Albinism ? - Needed For Health">
            <a:extLst>
              <a:ext uri="{FF2B5EF4-FFF2-40B4-BE49-F238E27FC236}">
                <a16:creationId xmlns:a16="http://schemas.microsoft.com/office/drawing/2014/main" id="{71D88677-FB14-9C47-8530-9A03E6ADF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r="19305"/>
          <a:stretch/>
        </p:blipFill>
        <p:spPr bwMode="auto">
          <a:xfrm>
            <a:off x="20" y="2608956"/>
            <a:ext cx="4560179" cy="42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75">
            <a:extLst>
              <a:ext uri="{FF2B5EF4-FFF2-40B4-BE49-F238E27FC236}">
                <a16:creationId xmlns:a16="http://schemas.microsoft.com/office/drawing/2014/main" id="{3620FE85-AFE2-4056-ACA1-568599FAD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91" name="Rectangle 77">
            <a:extLst>
              <a:ext uri="{FF2B5EF4-FFF2-40B4-BE49-F238E27FC236}">
                <a16:creationId xmlns:a16="http://schemas.microsoft.com/office/drawing/2014/main" id="{6E77708F-73DD-4DD9-9489-B7F7C88F4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EC8C789-291D-5848-8711-7D4A044A5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2949" y="1304483"/>
            <a:ext cx="6397545" cy="41808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Phenotype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An observable characteristic of an organism that results from genetic composition and environmental factors</a:t>
            </a:r>
            <a:endParaRPr lang="en-US" altLang="en-US" dirty="0">
              <a:solidFill>
                <a:schemeClr val="bg1"/>
              </a:solidFill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Genotype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The genetic composition for the same trait </a:t>
            </a:r>
            <a:endParaRPr lang="en-US" altLang="en-US" dirty="0">
              <a:solidFill>
                <a:schemeClr val="bg1"/>
              </a:solidFill>
              <a:latin typeface="Courier New" panose="02070309020205020404" pitchFamily="49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613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EC327FF-72F7-E14B-BB8E-4C089D343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Genotype and Phenotype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4AE7C98-5DAD-9147-BBA4-B229EA72C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696200" cy="44958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Dominant trait 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If either or both dominant alleles are present in the genotype, the trait has an observable phenotype</a:t>
            </a:r>
          </a:p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Recessive trait/characteristic</a:t>
            </a:r>
          </a:p>
          <a:p>
            <a:pPr lvl="1" eaLnBrk="1" hangingPunct="1"/>
            <a:r>
              <a:rPr lang="en-US" altLang="en-US">
                <a:ea typeface="ヒラギノ角ゴ Pro W3" panose="020B0300000000000000" pitchFamily="34" charset="-128"/>
              </a:rPr>
              <a:t>Only visible clinically (have an observable phenotype) when the genotype is composed of two recessive alleles for that particular trait</a:t>
            </a:r>
          </a:p>
        </p:txBody>
      </p:sp>
    </p:spTree>
    <p:extLst>
      <p:ext uri="{BB962C8B-B14F-4D97-AF65-F5344CB8AC3E}">
        <p14:creationId xmlns:p14="http://schemas.microsoft.com/office/powerpoint/2010/main" val="42276880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0" name="Picture 2" descr="Pedigree">
            <a:extLst>
              <a:ext uri="{FF2B5EF4-FFF2-40B4-BE49-F238E27FC236}">
                <a16:creationId xmlns:a16="http://schemas.microsoft.com/office/drawing/2014/main" id="{21280A78-3F8A-8B4C-BF3F-21DE9974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043" y="643467"/>
            <a:ext cx="571391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47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9A8F-3B95-4449-8F36-80A0800E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Ref.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ACE3-86F0-E147-86BE-820E8342C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https://www.youtube.com/watch?v=RFDatCchpus&amp;t=2s</a:t>
            </a:r>
            <a:r>
              <a:rPr lang="en-US" dirty="0"/>
              <a:t> (Female reproductive) </a:t>
            </a:r>
          </a:p>
          <a:p>
            <a:r>
              <a:rPr lang="en-US" dirty="0">
                <a:hlinkClick r:id="rId4"/>
              </a:rPr>
              <a:t>https://www.youtube.com/watch?v=-XQcnO4iX_U&amp;t=3s</a:t>
            </a:r>
            <a:r>
              <a:rPr lang="en-US" dirty="0"/>
              <a:t> (Male reproductive)</a:t>
            </a:r>
          </a:p>
          <a:p>
            <a:r>
              <a:rPr lang="en-US" dirty="0">
                <a:hlinkClick r:id="rId5"/>
              </a:rPr>
              <a:t>https://www.youtube.com/watch?v=SUdAEGXLO-8&amp;t=3s</a:t>
            </a:r>
            <a:r>
              <a:rPr lang="en-US" dirty="0"/>
              <a:t> (Sex &amp; fertilization) </a:t>
            </a:r>
          </a:p>
          <a:p>
            <a:r>
              <a:rPr lang="en-US" dirty="0">
                <a:hlinkClick r:id="rId6"/>
              </a:rPr>
              <a:t>https://www.youtube.com/watch?v=BtsSbZ85yiQ&amp;t=3s</a:t>
            </a:r>
            <a:r>
              <a:rPr lang="en-US" dirty="0"/>
              <a:t> (pregnancy &amp; development) 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90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275439A-6F52-354B-BB3C-1EE47C57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E16F4D8-171F-E045-9B6B-2BF3608F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143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/>
              <a:t>The only body system not essential to survival</a:t>
            </a:r>
          </a:p>
          <a:p>
            <a:pPr eaLnBrk="1" hangingPunct="1"/>
            <a:r>
              <a:rPr lang="en-US" altLang="en-US"/>
              <a:t>Male and female reproductive systems are very different.</a:t>
            </a:r>
          </a:p>
          <a:p>
            <a:pPr eaLnBrk="1" hangingPunct="1"/>
            <a:r>
              <a:rPr lang="en-US" altLang="en-US"/>
              <a:t>The reproductive system is linked with genetics.</a:t>
            </a:r>
          </a:p>
          <a:p>
            <a:pPr eaLnBrk="1" hangingPunct="1"/>
            <a:r>
              <a:rPr lang="en-US" altLang="en-US"/>
              <a:t>Certain reproductive organs secrete hormones needed for development and maintenance of secondary sex characteristics and for reproduction.</a:t>
            </a:r>
          </a:p>
        </p:txBody>
      </p:sp>
    </p:spTree>
    <p:extLst>
      <p:ext uri="{BB962C8B-B14F-4D97-AF65-F5344CB8AC3E}">
        <p14:creationId xmlns:p14="http://schemas.microsoft.com/office/powerpoint/2010/main" val="322807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emale Reproductive System: MedlinePlus">
            <a:extLst>
              <a:ext uri="{FF2B5EF4-FFF2-40B4-BE49-F238E27FC236}">
                <a16:creationId xmlns:a16="http://schemas.microsoft.com/office/drawing/2014/main" id="{2558F95A-CD28-BF4D-A715-CE2E16F6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972" y="1208531"/>
            <a:ext cx="5261188" cy="47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9CF1B-D080-AB4D-B54D-8748DA90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100">
                <a:solidFill>
                  <a:srgbClr val="FFFFFF"/>
                </a:solidFill>
              </a:rPr>
              <a:t>The Female Reproductive System</a:t>
            </a:r>
            <a:endParaRPr lang="en-US" sz="31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697C9-E282-3E47-820D-B9AD0A98E386}"/>
                  </a:ext>
                </a:extLst>
              </p14:cNvPr>
              <p14:cNvContentPartPr/>
              <p14:nvPr/>
            </p14:nvContentPartPr>
            <p14:xfrm>
              <a:off x="3241080" y="4231440"/>
              <a:ext cx="309240" cy="25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697C9-E282-3E47-820D-B9AD0A98E3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720" y="4222080"/>
                <a:ext cx="32796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68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B696-089C-5540-917E-3F276A7E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Female reproductive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6B3F-9BE4-EB40-9A1E-B2AC632F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63"/>
              </a:spcBef>
            </a:pPr>
            <a:r>
              <a:rPr lang="en-US" altLang="en-US" dirty="0"/>
              <a:t>Oocytes – female sex cells (egg cells) produced and maintained by the female reproductive organs</a:t>
            </a:r>
          </a:p>
          <a:p>
            <a:pPr>
              <a:spcBef>
                <a:spcPts val="763"/>
              </a:spcBef>
            </a:pPr>
            <a:r>
              <a:rPr lang="en-US" altLang="en-US" dirty="0"/>
              <a:t>The female reproductive organs:</a:t>
            </a:r>
          </a:p>
          <a:p>
            <a:pPr lvl="1">
              <a:spcBef>
                <a:spcPts val="763"/>
              </a:spcBef>
            </a:pPr>
            <a:r>
              <a:rPr lang="en-US" altLang="en-US" dirty="0"/>
              <a:t>Transport oocytes to the site of fertilization</a:t>
            </a:r>
          </a:p>
          <a:p>
            <a:pPr lvl="1">
              <a:spcBef>
                <a:spcPts val="763"/>
              </a:spcBef>
            </a:pPr>
            <a:r>
              <a:rPr lang="en-US" altLang="en-US" dirty="0"/>
              <a:t>Provide a nurturing environment for the developing fetus</a:t>
            </a:r>
          </a:p>
          <a:p>
            <a:pPr lvl="1">
              <a:spcBef>
                <a:spcPts val="763"/>
              </a:spcBef>
            </a:pPr>
            <a:r>
              <a:rPr lang="en-US" altLang="en-US" dirty="0"/>
              <a:t>Give birth to a child</a:t>
            </a:r>
          </a:p>
          <a:p>
            <a:pPr lvl="1">
              <a:spcBef>
                <a:spcPts val="763"/>
              </a:spcBef>
            </a:pPr>
            <a:r>
              <a:rPr lang="en-US" altLang="en-US" dirty="0"/>
              <a:t>Produce female sex hormones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48692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D1DFC666-818A-0245-8069-810ABB9D7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Produce female sex cells and sex hormones</a:t>
            </a:r>
          </a:p>
          <a:p>
            <a:pPr eaLnBrk="1" hangingPunct="1"/>
            <a:r>
              <a:rPr lang="en-US" altLang="en-US" dirty="0"/>
              <a:t>Ovarian tissue consists of:</a:t>
            </a:r>
          </a:p>
          <a:p>
            <a:pPr lvl="1" eaLnBrk="1" hangingPunct="1"/>
            <a:r>
              <a:rPr lang="en-US" altLang="en-US" dirty="0"/>
              <a:t>Inner medulla</a:t>
            </a:r>
          </a:p>
          <a:p>
            <a:pPr lvl="1" eaLnBrk="1" hangingPunct="1"/>
            <a:r>
              <a:rPr lang="en-US" altLang="en-US" dirty="0"/>
              <a:t>Outer cortex</a:t>
            </a:r>
          </a:p>
          <a:p>
            <a:pPr eaLnBrk="1" hangingPunct="1"/>
            <a:r>
              <a:rPr lang="en-US" altLang="en-US" dirty="0"/>
              <a:t>Suspended in place by:</a:t>
            </a:r>
          </a:p>
          <a:p>
            <a:pPr lvl="1" eaLnBrk="1" hangingPunct="1"/>
            <a:r>
              <a:rPr lang="en-US" altLang="en-US" dirty="0"/>
              <a:t>Mesovarium</a:t>
            </a:r>
          </a:p>
          <a:p>
            <a:pPr lvl="1" eaLnBrk="1" hangingPunct="1"/>
            <a:r>
              <a:rPr lang="en-US" altLang="en-US" dirty="0"/>
              <a:t>Suspensory ligament</a:t>
            </a:r>
          </a:p>
          <a:p>
            <a:pPr lvl="1" eaLnBrk="1" hangingPunct="1"/>
            <a:r>
              <a:rPr lang="en-US" altLang="en-US" dirty="0"/>
              <a:t>Ovarian ligament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F7088A28-D58D-5F42-ADA5-A2A1D0352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Ovaries</a:t>
            </a:r>
            <a:endParaRPr lang="en-US" altLang="en-US" sz="1800" dirty="0"/>
          </a:p>
        </p:txBody>
      </p:sp>
      <p:pic>
        <p:nvPicPr>
          <p:cNvPr id="4098" name="Picture 2" descr="Anatomy - pelvic ligaments (Reproductive anatomy) Flashcards | Memorang">
            <a:extLst>
              <a:ext uri="{FF2B5EF4-FFF2-40B4-BE49-F238E27FC236}">
                <a16:creationId xmlns:a16="http://schemas.microsoft.com/office/drawing/2014/main" id="{0A8193D6-575D-0045-B3F8-4DC24D52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47" y="3828280"/>
            <a:ext cx="3228956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Ovaries - Structure - Ligaments - Vascular Supply - Function">
            <a:extLst>
              <a:ext uri="{FF2B5EF4-FFF2-40B4-BE49-F238E27FC236}">
                <a16:creationId xmlns:a16="http://schemas.microsoft.com/office/drawing/2014/main" id="{2751D1EF-529A-6B4E-9895-14C12698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22" y="2149802"/>
            <a:ext cx="3774205" cy="16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959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2584</Words>
  <Application>Microsoft Macintosh PowerPoint</Application>
  <PresentationFormat>Widescreen</PresentationFormat>
  <Paragraphs>386</Paragraphs>
  <Slides>56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Courier New</vt:lpstr>
      <vt:lpstr>Gill Sans MT</vt:lpstr>
      <vt:lpstr>Times New Roman</vt:lpstr>
      <vt:lpstr>Wingdings</vt:lpstr>
      <vt:lpstr>Wingdings 2</vt:lpstr>
      <vt:lpstr>Dividend</vt:lpstr>
      <vt:lpstr>   The Reproductive System and Human Genetics </vt:lpstr>
      <vt:lpstr>Learning Objectives</vt:lpstr>
      <vt:lpstr>Learning Objectives</vt:lpstr>
      <vt:lpstr>Learning Objectives</vt:lpstr>
      <vt:lpstr>Learning Objectives</vt:lpstr>
      <vt:lpstr>Introduction</vt:lpstr>
      <vt:lpstr>The Female Reproductive System</vt:lpstr>
      <vt:lpstr>Female reproductive system </vt:lpstr>
      <vt:lpstr>Ovaries</vt:lpstr>
      <vt:lpstr>Ovaries</vt:lpstr>
      <vt:lpstr>Ovaries</vt:lpstr>
      <vt:lpstr>Ovaries</vt:lpstr>
      <vt:lpstr>Fallopian Tubes</vt:lpstr>
      <vt:lpstr>Uterus</vt:lpstr>
      <vt:lpstr>Menstrual Cycle</vt:lpstr>
      <vt:lpstr>Menstrual Cycle</vt:lpstr>
      <vt:lpstr>PowerPoint Presentation</vt:lpstr>
      <vt:lpstr>PowerPoint Presentation</vt:lpstr>
      <vt:lpstr>Vagina</vt:lpstr>
      <vt:lpstr>External Genitalia</vt:lpstr>
      <vt:lpstr>The Male Reproductive System</vt:lpstr>
      <vt:lpstr>Testes</vt:lpstr>
      <vt:lpstr>Testes </vt:lpstr>
      <vt:lpstr>Prostate gland </vt:lpstr>
      <vt:lpstr>Penis</vt:lpstr>
      <vt:lpstr>Penis</vt:lpstr>
      <vt:lpstr>Perineum</vt:lpstr>
      <vt:lpstr>Pregnancy</vt:lpstr>
      <vt:lpstr>Fertilization</vt:lpstr>
      <vt:lpstr>Implantation</vt:lpstr>
      <vt:lpstr>Gestation</vt:lpstr>
      <vt:lpstr>Gestation</vt:lpstr>
      <vt:lpstr>Gestation</vt:lpstr>
      <vt:lpstr>Gestation</vt:lpstr>
      <vt:lpstr>Gestation</vt:lpstr>
      <vt:lpstr>Gestation</vt:lpstr>
      <vt:lpstr>Gestation</vt:lpstr>
      <vt:lpstr>Labor</vt:lpstr>
      <vt:lpstr>The Fetus</vt:lpstr>
      <vt:lpstr>The Fetus</vt:lpstr>
      <vt:lpstr>The Fetus</vt:lpstr>
      <vt:lpstr>Changes at Birth</vt:lpstr>
      <vt:lpstr>PowerPoint Presentation</vt:lpstr>
      <vt:lpstr>Genetics</vt:lpstr>
      <vt:lpstr>Genes and Nucleic Acids</vt:lpstr>
      <vt:lpstr>Genes and Nucleic Acids</vt:lpstr>
      <vt:lpstr>Diploid and Haploid Cells</vt:lpstr>
      <vt:lpstr>Autosomal and Sex-Linked Traits</vt:lpstr>
      <vt:lpstr>Autosomal and Sex-Linked Traits</vt:lpstr>
      <vt:lpstr>Autosomal and Sex-Linked Traits</vt:lpstr>
      <vt:lpstr>Alleles and Traits</vt:lpstr>
      <vt:lpstr>Alleles and Traits</vt:lpstr>
      <vt:lpstr>Genotype and Phenotype</vt:lpstr>
      <vt:lpstr>Genotype and Phenotype</vt:lpstr>
      <vt:lpstr>PowerPoint Presentation</vt:lpstr>
      <vt:lpstr>Ref.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The Reproductive System and Human Genetics </dc:title>
  <dc:creator>Abdullah Alrumayh</dc:creator>
  <cp:lastModifiedBy>Abdullah Alrumayh</cp:lastModifiedBy>
  <cp:revision>6</cp:revision>
  <dcterms:created xsi:type="dcterms:W3CDTF">2020-12-02T06:34:16Z</dcterms:created>
  <dcterms:modified xsi:type="dcterms:W3CDTF">2020-12-02T18:49:19Z</dcterms:modified>
</cp:coreProperties>
</file>