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60" r:id="rId4"/>
    <p:sldId id="274" r:id="rId5"/>
    <p:sldId id="278" r:id="rId6"/>
    <p:sldId id="279" r:id="rId7"/>
    <p:sldId id="280" r:id="rId8"/>
    <p:sldId id="281" r:id="rId9"/>
    <p:sldId id="282" r:id="rId10"/>
    <p:sldId id="283" r:id="rId11"/>
    <p:sldId id="261" r:id="rId12"/>
    <p:sldId id="286" r:id="rId13"/>
    <p:sldId id="257" r:id="rId14"/>
    <p:sldId id="262" r:id="rId15"/>
    <p:sldId id="271" r:id="rId16"/>
    <p:sldId id="265" r:id="rId17"/>
    <p:sldId id="270" r:id="rId18"/>
    <p:sldId id="268" r:id="rId19"/>
    <p:sldId id="269" r:id="rId20"/>
    <p:sldId id="275" r:id="rId21"/>
    <p:sldId id="273" r:id="rId22"/>
    <p:sldId id="28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0" autoAdjust="0"/>
    <p:restoredTop sz="94712" autoAdjust="0"/>
  </p:normalViewPr>
  <p:slideViewPr>
    <p:cSldViewPr snapToGrid="0">
      <p:cViewPr varScale="1">
        <p:scale>
          <a:sx n="81" d="100"/>
          <a:sy n="81" d="100"/>
        </p:scale>
        <p:origin x="234" y="96"/>
      </p:cViewPr>
      <p:guideLst/>
    </p:cSldViewPr>
  </p:slideViewPr>
  <p:outlineViewPr>
    <p:cViewPr>
      <p:scale>
        <a:sx n="33" d="100"/>
        <a:sy n="33" d="100"/>
      </p:scale>
      <p:origin x="0" y="-196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E24370-A6CF-41FD-A71C-8D48DC36630A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601CF-FDF6-4D14-8B15-32F79681D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510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Long bones: longer than they</a:t>
            </a:r>
            <a:r>
              <a:rPr lang="en-US" baseline="0" dirty="0" smtClean="0"/>
              <a:t> are wide, Short: cube-shaped of wrist and ankles, Flat: thin flattened &amp; a bit curved, Irregular: having complicate shapes.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601CF-FDF6-4D14-8B15-32F79681D5B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469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DA2E-5E76-4BBB-8F62-EF413E01CAF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88C9-4B35-4E3D-BF2A-78FEFCE3D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90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DA2E-5E76-4BBB-8F62-EF413E01CAF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88C9-4B35-4E3D-BF2A-78FEFCE3D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546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DA2E-5E76-4BBB-8F62-EF413E01CAF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88C9-4B35-4E3D-BF2A-78FEFCE3D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049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DA2E-5E76-4BBB-8F62-EF413E01CAF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88C9-4B35-4E3D-BF2A-78FEFCE3D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164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DA2E-5E76-4BBB-8F62-EF413E01CAF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88C9-4B35-4E3D-BF2A-78FEFCE3D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51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DA2E-5E76-4BBB-8F62-EF413E01CAF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88C9-4B35-4E3D-BF2A-78FEFCE3D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665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DA2E-5E76-4BBB-8F62-EF413E01CAF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88C9-4B35-4E3D-BF2A-78FEFCE3D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93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DA2E-5E76-4BBB-8F62-EF413E01CAF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88C9-4B35-4E3D-BF2A-78FEFCE3D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950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DA2E-5E76-4BBB-8F62-EF413E01CAF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88C9-4B35-4E3D-BF2A-78FEFCE3D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12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DA2E-5E76-4BBB-8F62-EF413E01CAF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88C9-4B35-4E3D-BF2A-78FEFCE3D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949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DA2E-5E76-4BBB-8F62-EF413E01CAF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88C9-4B35-4E3D-BF2A-78FEFCE3D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355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0DA2E-5E76-4BBB-8F62-EF413E01CAFF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488C9-4B35-4E3D-BF2A-78FEFCE3D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9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83128" y="2470065"/>
            <a:ext cx="12037621" cy="5011388"/>
          </a:xfrm>
        </p:spPr>
        <p:txBody>
          <a:bodyPr>
            <a:normAutofit fontScale="90000"/>
          </a:bodyPr>
          <a:lstStyle/>
          <a:p>
            <a:r>
              <a:rPr lang="en-US" sz="9800" b="1" dirty="0" smtClean="0">
                <a:solidFill>
                  <a:srgbClr val="0070C0"/>
                </a:solidFill>
              </a:rPr>
              <a:t>The skeletal System</a:t>
            </a:r>
            <a:br>
              <a:rPr lang="en-US" sz="9800" b="1" dirty="0" smtClean="0">
                <a:solidFill>
                  <a:srgbClr val="0070C0"/>
                </a:solidFill>
              </a:rPr>
            </a:br>
            <a:r>
              <a:rPr lang="en-US" sz="7200" b="1" dirty="0">
                <a:solidFill>
                  <a:srgbClr val="0070C0"/>
                </a:solidFill>
              </a:rPr>
              <a:t/>
            </a:r>
            <a:br>
              <a:rPr lang="en-US" sz="7200" b="1" dirty="0">
                <a:solidFill>
                  <a:srgbClr val="0070C0"/>
                </a:solidFill>
              </a:rPr>
            </a:br>
            <a:r>
              <a:rPr lang="en-US" sz="4900" b="1" dirty="0"/>
              <a:t>CLS </a:t>
            </a:r>
            <a:r>
              <a:rPr lang="en-US" sz="4900" b="1" dirty="0" smtClean="0"/>
              <a:t>224:</a:t>
            </a:r>
            <a:r>
              <a:rPr lang="en-US" sz="4900" b="1" dirty="0"/>
              <a:t/>
            </a:r>
            <a:br>
              <a:rPr lang="en-US" sz="4900" b="1" dirty="0"/>
            </a:br>
            <a:r>
              <a:rPr lang="en-US" sz="4400" b="1" dirty="0" smtClean="0"/>
              <a:t>Essentials of Human Anatomy and Physiology</a:t>
            </a:r>
            <a:br>
              <a:rPr lang="en-US" sz="4400" b="1" dirty="0" smtClean="0"/>
            </a:br>
            <a:r>
              <a:rPr lang="en-US" sz="4400" b="1" dirty="0" err="1" smtClean="0"/>
              <a:t>Deemah</a:t>
            </a:r>
            <a:r>
              <a:rPr lang="en-US" sz="4400" b="1" dirty="0" smtClean="0"/>
              <a:t> M. </a:t>
            </a:r>
            <a:r>
              <a:rPr lang="en-US" sz="4400" b="1" dirty="0" err="1" smtClean="0"/>
              <a:t>Dabbagh</a:t>
            </a:r>
            <a:r>
              <a:rPr lang="en-US" sz="7200" b="1" dirty="0"/>
              <a:t/>
            </a:r>
            <a:br>
              <a:rPr lang="en-US" sz="7200" b="1" dirty="0"/>
            </a:br>
            <a:r>
              <a:rPr lang="en-US" sz="7200" b="1" dirty="0" smtClean="0">
                <a:solidFill>
                  <a:srgbClr val="0070C0"/>
                </a:solidFill>
              </a:rPr>
              <a:t/>
            </a:r>
            <a:br>
              <a:rPr lang="en-US" sz="7200" b="1" dirty="0" smtClean="0">
                <a:solidFill>
                  <a:srgbClr val="0070C0"/>
                </a:solidFill>
              </a:rPr>
            </a:br>
            <a:endParaRPr lang="en-US" sz="7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38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439" y="293873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Abnormal Spinal Curvatures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8330"/>
          <a:stretch/>
        </p:blipFill>
        <p:spPr>
          <a:xfrm>
            <a:off x="2517569" y="1401287"/>
            <a:ext cx="5783283" cy="515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380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8" y="-140201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The Structure (gross anatomy) of a Long Bone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347" y="1078776"/>
            <a:ext cx="8419605" cy="57792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8339" y="2517569"/>
            <a:ext cx="33780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Compact bone: dense bone tissue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Spongy Bone: Small pieces of bone with lots of space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63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688" y="293873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Classification of bone on the basis of shape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00806"/>
          </a:xfrm>
        </p:spPr>
        <p:txBody>
          <a:bodyPr/>
          <a:lstStyle/>
          <a:p>
            <a:r>
              <a:rPr lang="en-US" dirty="0" smtClean="0"/>
              <a:t>Long Bones: usually have a shaft with heads at both ends. Composed mostly of compact bone.</a:t>
            </a:r>
          </a:p>
          <a:p>
            <a:endParaRPr lang="en-US" dirty="0" smtClean="0"/>
          </a:p>
          <a:p>
            <a:r>
              <a:rPr lang="en-US" dirty="0" smtClean="0"/>
              <a:t>Short bones: cube-shaped and contain mostly spongy bone.</a:t>
            </a:r>
          </a:p>
          <a:p>
            <a:endParaRPr lang="en-US" dirty="0" smtClean="0"/>
          </a:p>
          <a:p>
            <a:r>
              <a:rPr lang="en-US" dirty="0" smtClean="0"/>
              <a:t>Flat bones: thin and curved. Composed of 2 thin layers of compact bone sandwiching a layer of spongy bone between them</a:t>
            </a:r>
          </a:p>
          <a:p>
            <a:endParaRPr lang="en-US" dirty="0" smtClean="0"/>
          </a:p>
          <a:p>
            <a:r>
              <a:rPr lang="en-US" dirty="0" smtClean="0"/>
              <a:t>Irregular bones: bones having an irregular shape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620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853" y="493294"/>
            <a:ext cx="9861884" cy="101692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Classification of bone on the basis of shape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780" y="1796525"/>
            <a:ext cx="8891337" cy="481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88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4314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Microscopic Anatomy of Compact Bone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39045" y="1406832"/>
            <a:ext cx="683128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Compact bone has a complex structure filled with nerves, blood vessels which provide bone cells with nutrients and a route for waste disposal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Calcium salts deposited in the matrix give bone its hardness. The organic parts especially collagen fibers, provide the bone with flexibility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Mature bone cells “osteocytes” are found in cavities within the matrix called lacunae.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Lacunae are arranged in concentric circles called lamellae around central (</a:t>
            </a:r>
            <a:r>
              <a:rPr lang="en-US" sz="1600" dirty="0" err="1" smtClean="0"/>
              <a:t>haversian</a:t>
            </a:r>
            <a:r>
              <a:rPr lang="en-US" sz="1600" dirty="0" smtClean="0"/>
              <a:t>) canals – the main nutrient supply. Each complex consisting of central canal and lamellae is called an </a:t>
            </a:r>
            <a:r>
              <a:rPr lang="en-US" sz="1600" u="sng" dirty="0" smtClean="0"/>
              <a:t>osteon</a:t>
            </a:r>
            <a:r>
              <a:rPr lang="en-US" sz="1600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Central canals run lengthwise through the bony matrix carrying blood vessels and nerves to all areas of the bone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</a:t>
            </a:r>
            <a:r>
              <a:rPr lang="en-US" sz="1600" dirty="0" smtClean="0"/>
              <a:t>iny canals “canaliculi” act as a transportation system connecting neighboring bone cells to the main nutrient supply.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This elaborate network of canals causes the bones to be well nourished despite the hardness of the matrix.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29" y="1306285"/>
            <a:ext cx="5008415" cy="536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3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" y="36512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Microscopic Anatomy of Compact Bone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39" y="1847850"/>
            <a:ext cx="4691062" cy="37528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4951" y="1490663"/>
            <a:ext cx="6657974" cy="505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37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83" y="281998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Formation of the Human Skeleton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135" y="1496291"/>
            <a:ext cx="11459688" cy="53617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Skeleton is formed from the most supportive tissues in the body: cartilage and bone.</a:t>
            </a:r>
          </a:p>
          <a:p>
            <a:endParaRPr lang="en-US" dirty="0" smtClean="0"/>
          </a:p>
          <a:p>
            <a:r>
              <a:rPr lang="en-US" dirty="0" smtClean="0"/>
              <a:t>For most bones, hyaline cartilage is used as the “model” upon which osteoblasts build bone tissue in a process called ossification. An exception is flat bones which use fibrous connective tissue as a model for forming bone.</a:t>
            </a:r>
          </a:p>
          <a:p>
            <a:endParaRPr lang="en-US" dirty="0" smtClean="0"/>
          </a:p>
          <a:p>
            <a:r>
              <a:rPr lang="en-US" dirty="0" smtClean="0"/>
              <a:t>In embryos, the skeleton is primarily made of hyaline cartilage. </a:t>
            </a:r>
          </a:p>
          <a:p>
            <a:endParaRPr lang="en-US" dirty="0"/>
          </a:p>
          <a:p>
            <a:r>
              <a:rPr lang="en-US" dirty="0" smtClean="0"/>
              <a:t>During development, much of this cartilage is replaced by bone.</a:t>
            </a:r>
          </a:p>
          <a:p>
            <a:endParaRPr lang="en-US" dirty="0"/>
          </a:p>
          <a:p>
            <a:r>
              <a:rPr lang="en-US" dirty="0" smtClean="0"/>
              <a:t>Cartilage remains in isolated areas:</a:t>
            </a:r>
          </a:p>
          <a:p>
            <a:pPr lvl="1"/>
            <a:r>
              <a:rPr lang="en-US" dirty="0" smtClean="0"/>
              <a:t>bridge of the nose</a:t>
            </a:r>
          </a:p>
          <a:p>
            <a:pPr lvl="1"/>
            <a:r>
              <a:rPr lang="en-US" dirty="0" smtClean="0"/>
              <a:t>Parts of ribs</a:t>
            </a:r>
          </a:p>
          <a:p>
            <a:pPr lvl="1"/>
            <a:r>
              <a:rPr lang="en-US" dirty="0"/>
              <a:t>j</a:t>
            </a:r>
            <a:r>
              <a:rPr lang="en-US" dirty="0" smtClean="0"/>
              <a:t>oints.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29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10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Bone growth (ossification)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988" y="1490663"/>
            <a:ext cx="10515600" cy="5710237"/>
          </a:xfrm>
        </p:spPr>
        <p:txBody>
          <a:bodyPr/>
          <a:lstStyle/>
          <a:p>
            <a:r>
              <a:rPr lang="en-US" dirty="0" smtClean="0"/>
              <a:t>There are 2 types of bone growth: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Growing lengthwise, which is called interstitial growth</a:t>
            </a:r>
          </a:p>
          <a:p>
            <a:pPr lvl="1"/>
            <a:r>
              <a:rPr lang="en-US" dirty="0" smtClean="0"/>
              <a:t>Occurs in the epiphyseal </a:t>
            </a:r>
            <a:r>
              <a:rPr lang="en-US" dirty="0"/>
              <a:t>plates </a:t>
            </a:r>
            <a:r>
              <a:rPr lang="en-US" dirty="0" smtClean="0"/>
              <a:t>during childhood and throughout adolescence</a:t>
            </a:r>
            <a:endParaRPr lang="en-US" dirty="0"/>
          </a:p>
          <a:p>
            <a:pPr lvl="1"/>
            <a:r>
              <a:rPr lang="en-US" dirty="0"/>
              <a:t>New cartilage is continuously formed</a:t>
            </a:r>
          </a:p>
          <a:p>
            <a:pPr lvl="1"/>
            <a:r>
              <a:rPr lang="en-US" dirty="0"/>
              <a:t>Old cartilage becomes ossified through the action of </a:t>
            </a:r>
            <a:r>
              <a:rPr lang="en-US" u="sng" dirty="0"/>
              <a:t>o</a:t>
            </a:r>
            <a:r>
              <a:rPr lang="en-US" u="sng" dirty="0" smtClean="0"/>
              <a:t>steoblasts</a:t>
            </a:r>
            <a:endParaRPr lang="en-US" u="sng" dirty="0"/>
          </a:p>
          <a:p>
            <a:pPr lvl="1"/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Growing in width, appositional growth</a:t>
            </a:r>
          </a:p>
          <a:p>
            <a:pPr lvl="1"/>
            <a:r>
              <a:rPr lang="en-US" dirty="0" smtClean="0"/>
              <a:t>Occurs within the periosteum</a:t>
            </a:r>
          </a:p>
          <a:p>
            <a:pPr lvl="1"/>
            <a:r>
              <a:rPr lang="en-US" dirty="0" smtClean="0"/>
              <a:t>Osteoblasts add bone tissue to the outside of the bone shaft</a:t>
            </a:r>
          </a:p>
          <a:p>
            <a:pPr lvl="1"/>
            <a:r>
              <a:rPr lang="en-US" dirty="0" smtClean="0"/>
              <a:t>At the same time, </a:t>
            </a:r>
            <a:r>
              <a:rPr lang="en-US" u="sng" dirty="0" smtClean="0"/>
              <a:t>osteoclasts</a:t>
            </a:r>
            <a:r>
              <a:rPr lang="en-US" dirty="0" smtClean="0"/>
              <a:t> remove bone from medullary cavity along the endosteum (to maintain the thickness of the bone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19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187" y="293873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Interstitial Bone Growth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3" y="2828925"/>
            <a:ext cx="2586038" cy="30003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4775" y="2087222"/>
            <a:ext cx="3914775" cy="39278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5300" y="1822280"/>
            <a:ext cx="3543299" cy="445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54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250825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Appositional Bone Growth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http://apbrwww5.apsu.edu/thompsonj/Anatomy%20&amp;%20Physiology/2010/2010%20Exam%20Reviews/Exam%202%20Review/bonegrowth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464" y="1906586"/>
            <a:ext cx="4729162" cy="440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51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4210"/>
          <a:stretch/>
        </p:blipFill>
        <p:spPr>
          <a:xfrm>
            <a:off x="486888" y="308759"/>
            <a:ext cx="11435937" cy="593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54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1997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Bone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Remodeling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948" y="1607560"/>
            <a:ext cx="10515600" cy="471629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</a:t>
            </a:r>
            <a:r>
              <a:rPr lang="en-US" dirty="0" smtClean="0"/>
              <a:t>ell types found in bone tissue and the roles that they play: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Osteoblasts (bone-forming cells): connective </a:t>
            </a:r>
            <a:r>
              <a:rPr lang="en-US" dirty="0"/>
              <a:t>tissue cells found at the surface of bone. They can be stimulated to proliferate and differentiate as osteocytes.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Osteocytes </a:t>
            </a:r>
            <a:r>
              <a:rPr lang="en-US" dirty="0" smtClean="0"/>
              <a:t>(mature bone cells): </a:t>
            </a:r>
            <a:r>
              <a:rPr lang="en-US" dirty="0"/>
              <a:t>Osteocytes manufacture type I collagen and other substances that make up the bone extracellular matrix. Osteocytes </a:t>
            </a:r>
            <a:r>
              <a:rPr lang="en-US" dirty="0" smtClean="0"/>
              <a:t>are found </a:t>
            </a:r>
            <a:r>
              <a:rPr lang="en-US" dirty="0"/>
              <a:t>enclosed in </a:t>
            </a:r>
            <a:r>
              <a:rPr lang="en-US" dirty="0" smtClean="0"/>
              <a:t>bone matrix.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Osteoclasts (</a:t>
            </a:r>
            <a:r>
              <a:rPr lang="en-US" dirty="0" smtClean="0"/>
              <a:t>bone-resorbing cells): "</a:t>
            </a:r>
            <a:r>
              <a:rPr lang="en-US" dirty="0" err="1" smtClean="0"/>
              <a:t>clast</a:t>
            </a:r>
            <a:r>
              <a:rPr lang="en-US" dirty="0"/>
              <a:t>" means to break; osteoclasts break down </a:t>
            </a:r>
            <a:r>
              <a:rPr lang="en-US" dirty="0" smtClean="0"/>
              <a:t>bone. </a:t>
            </a:r>
            <a:r>
              <a:rPr lang="en-US" dirty="0"/>
              <a:t>They are large, </a:t>
            </a:r>
            <a:r>
              <a:rPr lang="en-US" dirty="0" smtClean="0"/>
              <a:t>multinucleated </a:t>
            </a:r>
            <a:r>
              <a:rPr lang="en-US" dirty="0"/>
              <a:t>cells that form through the fusion of precursor cells. 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7785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" y="307975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Bone Remodeling cont.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82749"/>
            <a:ext cx="11406187" cy="5175251"/>
          </a:xfrm>
        </p:spPr>
        <p:txBody>
          <a:bodyPr/>
          <a:lstStyle/>
          <a:p>
            <a:r>
              <a:rPr lang="en-US" dirty="0" smtClean="0"/>
              <a:t>Bones are continually remodeled in response to changes in two factors: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Calcium levels in the blood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Pull of gravity and muscles on the skeleton (moving, exercising..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When blood calcium levels drop, the parathyroid glands are stimulated to secrete parathyroid hormone (PTH)</a:t>
            </a:r>
          </a:p>
          <a:p>
            <a:r>
              <a:rPr lang="en-US" dirty="0" smtClean="0"/>
              <a:t>PTH activates bone resorption by osteoclasts and release calcium ions into the blood</a:t>
            </a:r>
          </a:p>
          <a:p>
            <a:r>
              <a:rPr lang="en-US" dirty="0" smtClean="0"/>
              <a:t>When blood calcium levels are high (</a:t>
            </a:r>
            <a:r>
              <a:rPr lang="en-US" dirty="0" err="1" smtClean="0"/>
              <a:t>hypercalcemia</a:t>
            </a:r>
            <a:r>
              <a:rPr lang="en-US" dirty="0" smtClean="0"/>
              <a:t>), calcium is deposited into bone tissue as hard calcium salts and new bone tissue is made.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1380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431" y="210746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Bone Fractures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322" y="1393806"/>
            <a:ext cx="10515600" cy="4351338"/>
          </a:xfrm>
        </p:spPr>
        <p:txBody>
          <a:bodyPr/>
          <a:lstStyle/>
          <a:p>
            <a:r>
              <a:rPr lang="en-US" dirty="0" smtClean="0"/>
              <a:t>There are 2 main types of fractures</a:t>
            </a:r>
          </a:p>
          <a:p>
            <a:r>
              <a:rPr lang="en-US" dirty="0" smtClean="0"/>
              <a:t>Closed fractures: a fracture in which bone breaks, but does not penetrate the skin</a:t>
            </a:r>
          </a:p>
          <a:p>
            <a:r>
              <a:rPr lang="en-US" dirty="0" smtClean="0"/>
              <a:t>Open (compound) fracture:  a fracture in which the broken bone ends penetrate through the skin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607" y="3800103"/>
            <a:ext cx="3218213" cy="287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107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558" y="614507"/>
            <a:ext cx="10515600" cy="1325563"/>
          </a:xfrm>
        </p:spPr>
        <p:txBody>
          <a:bodyPr/>
          <a:lstStyle/>
          <a:p>
            <a:r>
              <a:rPr lang="en-US" b="1" dirty="0" smtClean="0"/>
              <a:t>Skeleton is Subdivided into two divisions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558" y="1593589"/>
            <a:ext cx="10515600" cy="4351338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Axial Skeleton: Bones that form the longitudinal axis of the body (skull, vertebral column and ribcage)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Appendicular Skeleton: Bones of the upper and lower limbs, shoulder and 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4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822" y="169039"/>
            <a:ext cx="9029700" cy="649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43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930" y="-157389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Skull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265" y="1393804"/>
            <a:ext cx="5194465" cy="5078247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The skull is formed by cranial and facial bones</a:t>
            </a:r>
          </a:p>
          <a:p>
            <a:endParaRPr lang="en-US" dirty="0" smtClean="0"/>
          </a:p>
          <a:p>
            <a:r>
              <a:rPr lang="en-US" dirty="0" smtClean="0"/>
              <a:t>8 cranial bones protect the brain: frontal, occipital, </a:t>
            </a:r>
            <a:r>
              <a:rPr lang="en-US" dirty="0" err="1" smtClean="0"/>
              <a:t>ethmoid</a:t>
            </a:r>
            <a:r>
              <a:rPr lang="en-US" dirty="0" smtClean="0"/>
              <a:t>, sphenoid and the pairs of parietal and temporal bones</a:t>
            </a:r>
          </a:p>
          <a:p>
            <a:endParaRPr lang="en-US" dirty="0" smtClean="0"/>
          </a:p>
          <a:p>
            <a:r>
              <a:rPr lang="en-US" dirty="0" smtClean="0"/>
              <a:t>The 14 facial bones are all paired except the mandible and the </a:t>
            </a:r>
            <a:r>
              <a:rPr lang="en-US" dirty="0" err="1" smtClean="0"/>
              <a:t>vomer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skull of newborns contains fontanels (membranous areas), which allow for brain growth and ease birth passage.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9019" y="1393804"/>
            <a:ext cx="4076993" cy="4102234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661068" y="3210235"/>
            <a:ext cx="1698171" cy="4631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190017" y="3441804"/>
            <a:ext cx="1205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Sphenoid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82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4137"/>
          <a:stretch/>
        </p:blipFill>
        <p:spPr>
          <a:xfrm>
            <a:off x="593766" y="1386086"/>
            <a:ext cx="4209802" cy="42190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11060"/>
          <a:stretch/>
        </p:blipFill>
        <p:spPr>
          <a:xfrm>
            <a:off x="6127667" y="1854178"/>
            <a:ext cx="4864059" cy="389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01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312" y="293874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Bony Thorax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694" y="1706871"/>
            <a:ext cx="10515600" cy="4351338"/>
          </a:xfrm>
        </p:spPr>
        <p:txBody>
          <a:bodyPr/>
          <a:lstStyle/>
          <a:p>
            <a:r>
              <a:rPr lang="en-US" dirty="0" smtClean="0"/>
              <a:t>It is formed from the sternum and 12 pairs of ribs</a:t>
            </a:r>
          </a:p>
          <a:p>
            <a:r>
              <a:rPr lang="en-US" dirty="0" smtClean="0"/>
              <a:t>It encloses the lungs</a:t>
            </a:r>
            <a:r>
              <a:rPr lang="en-US" dirty="0"/>
              <a:t> </a:t>
            </a:r>
            <a:r>
              <a:rPr lang="en-US" dirty="0" smtClean="0"/>
              <a:t>and the heart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172" y="2921329"/>
            <a:ext cx="5272644" cy="347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66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311" y="258247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Vertebral Column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8" y="1322552"/>
            <a:ext cx="11037125" cy="5640779"/>
          </a:xfrm>
        </p:spPr>
        <p:txBody>
          <a:bodyPr>
            <a:normAutofit/>
          </a:bodyPr>
          <a:lstStyle/>
          <a:p>
            <a:r>
              <a:rPr lang="en-US" dirty="0" smtClean="0"/>
              <a:t>The vertebral column is formed from 24 vertebrae, the sacrum and the coccyx.</a:t>
            </a:r>
          </a:p>
          <a:p>
            <a:r>
              <a:rPr lang="en-US" dirty="0" smtClean="0"/>
              <a:t>There are 7 cervical vertebrae, 12 thoracic vertebrae and 5 lumbar vertebrae</a:t>
            </a:r>
          </a:p>
          <a:p>
            <a:r>
              <a:rPr lang="en-US" dirty="0" smtClean="0"/>
              <a:t>Vertebrae are separated by  fibrocartilage discs that allow the column to be flexible.</a:t>
            </a:r>
          </a:p>
          <a:p>
            <a:r>
              <a:rPr lang="en-US" dirty="0" smtClean="0"/>
              <a:t>The vertebral column is S-shaped to allow for up-right posture. At birth, the vertebral column is C-shaped.</a:t>
            </a:r>
          </a:p>
          <a:p>
            <a:r>
              <a:rPr lang="en-US" dirty="0" smtClean="0"/>
              <a:t>Spinal curvatures present at birth are the thoracic and sacral curvatures (primary curvatures). Secondary curvatures (cervical and lumbar)develop after birth.</a:t>
            </a:r>
          </a:p>
        </p:txBody>
      </p:sp>
    </p:spTree>
    <p:extLst>
      <p:ext uri="{BB962C8B-B14F-4D97-AF65-F5344CB8AC3E}">
        <p14:creationId xmlns:p14="http://schemas.microsoft.com/office/powerpoint/2010/main" val="133838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3834" y="439935"/>
            <a:ext cx="5153891" cy="58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390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8318</TotalTime>
  <Words>958</Words>
  <Application>Microsoft Office PowerPoint</Application>
  <PresentationFormat>Widescreen</PresentationFormat>
  <Paragraphs>105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The skeletal System  CLS 224: Essentials of Human Anatomy and Physiology Deemah M. Dabbagh  </vt:lpstr>
      <vt:lpstr>PowerPoint Presentation</vt:lpstr>
      <vt:lpstr>Skeleton is Subdivided into two divisions</vt:lpstr>
      <vt:lpstr>PowerPoint Presentation</vt:lpstr>
      <vt:lpstr> The Skull</vt:lpstr>
      <vt:lpstr>PowerPoint Presentation</vt:lpstr>
      <vt:lpstr>The Bony Thorax</vt:lpstr>
      <vt:lpstr>The Vertebral Column</vt:lpstr>
      <vt:lpstr>PowerPoint Presentation</vt:lpstr>
      <vt:lpstr>Abnormal Spinal Curvatures</vt:lpstr>
      <vt:lpstr>The Structure (gross anatomy) of a Long Bone</vt:lpstr>
      <vt:lpstr>Classification of bone on the basis of shape</vt:lpstr>
      <vt:lpstr>Classification of bone on the basis of shape</vt:lpstr>
      <vt:lpstr>Microscopic Anatomy of Compact Bone</vt:lpstr>
      <vt:lpstr>Microscopic Anatomy of Compact Bone</vt:lpstr>
      <vt:lpstr>Formation of the Human Skeleton</vt:lpstr>
      <vt:lpstr>Bone growth (ossification)</vt:lpstr>
      <vt:lpstr>Interstitial Bone Growth</vt:lpstr>
      <vt:lpstr>Appositional Bone Growth</vt:lpstr>
      <vt:lpstr>Bone Remodeling</vt:lpstr>
      <vt:lpstr>Bone Remodeling cont.</vt:lpstr>
      <vt:lpstr>Bone Fractures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skeletal System</dc:title>
  <dc:creator>deemah dabbagh</dc:creator>
  <cp:lastModifiedBy>deemah dabbagh</cp:lastModifiedBy>
  <cp:revision>71</cp:revision>
  <dcterms:created xsi:type="dcterms:W3CDTF">2014-10-06T21:29:00Z</dcterms:created>
  <dcterms:modified xsi:type="dcterms:W3CDTF">2014-10-27T18:56:22Z</dcterms:modified>
</cp:coreProperties>
</file>