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6" r:id="rId15"/>
    <p:sldMasterId id="2147483828" r:id="rId16"/>
    <p:sldMasterId id="2147483840" r:id="rId17"/>
    <p:sldMasterId id="2147483852" r:id="rId18"/>
    <p:sldMasterId id="2147483864" r:id="rId19"/>
    <p:sldMasterId id="2147483876" r:id="rId20"/>
  </p:sldMasterIdLst>
  <p:notesMasterIdLst>
    <p:notesMasterId r:id="rId43"/>
  </p:notesMasterIdLst>
  <p:sldIdLst>
    <p:sldId id="256" r:id="rId21"/>
    <p:sldId id="278" r:id="rId22"/>
    <p:sldId id="257" r:id="rId23"/>
    <p:sldId id="259" r:id="rId24"/>
    <p:sldId id="260" r:id="rId25"/>
    <p:sldId id="261" r:id="rId26"/>
    <p:sldId id="262" r:id="rId27"/>
    <p:sldId id="263" r:id="rId28"/>
    <p:sldId id="264" r:id="rId29"/>
    <p:sldId id="265" r:id="rId30"/>
    <p:sldId id="266" r:id="rId31"/>
    <p:sldId id="267" r:id="rId32"/>
    <p:sldId id="268" r:id="rId33"/>
    <p:sldId id="269" r:id="rId34"/>
    <p:sldId id="270" r:id="rId35"/>
    <p:sldId id="271" r:id="rId36"/>
    <p:sldId id="272" r:id="rId37"/>
    <p:sldId id="273" r:id="rId38"/>
    <p:sldId id="275" r:id="rId39"/>
    <p:sldId id="274" r:id="rId40"/>
    <p:sldId id="276" r:id="rId41"/>
    <p:sldId id="27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2B7CB-56CF-48E3-906B-13B7D7BBBE35}" type="datetimeFigureOut">
              <a:rPr lang="en-US" smtClean="0"/>
              <a:t>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0D2F7-DAFF-4E7A-B1ED-6F56737C1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51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970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304F66-F5FF-4FB4-B262-150E40AB9F70}" type="slidenum">
              <a:rPr lang="ar-SA" smtClean="0"/>
              <a:pPr/>
              <a:t>3</a:t>
            </a:fld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C7CF7C-8160-43A1-ACFC-90B31E647109}" type="slidenum">
              <a:rPr lang="ar-SA" smtClean="0">
                <a:solidFill>
                  <a:prstClr val="black"/>
                </a:solidFill>
              </a:rPr>
              <a:pPr/>
              <a:t>15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8B9468-220C-4933-8C81-3EF5EEF66A23}" type="slidenum">
              <a:rPr lang="ar-SA" smtClean="0">
                <a:solidFill>
                  <a:prstClr val="black"/>
                </a:solidFill>
              </a:rPr>
              <a:pPr/>
              <a:t>16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C17165-EE59-40A2-A564-4B073E62A856}" type="slidenum">
              <a:rPr lang="ar-SA" smtClean="0">
                <a:solidFill>
                  <a:prstClr val="black"/>
                </a:solidFill>
              </a:rPr>
              <a:pPr/>
              <a:t>19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50279D-51EC-44A2-986E-126B50E68136}" type="slidenum">
              <a:rPr lang="ar-SA" smtClean="0">
                <a:solidFill>
                  <a:prstClr val="black"/>
                </a:solidFill>
              </a:rPr>
              <a:pPr/>
              <a:t>20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403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020E30-785E-4877-B63A-7C290496082D}" type="slidenum">
              <a:rPr lang="ar-SA" smtClean="0">
                <a:solidFill>
                  <a:prstClr val="black"/>
                </a:solidFill>
              </a:rPr>
              <a:pPr/>
              <a:t>21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608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057B99-3CFD-48AF-BA10-819903032ADB}" type="slidenum">
              <a:rPr lang="ar-SA" smtClean="0">
                <a:solidFill>
                  <a:prstClr val="black"/>
                </a:solidFill>
              </a:rPr>
              <a:pPr/>
              <a:t>22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0D2F7-DAFF-4E7A-B1ED-6F56737C14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72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82B8E6-B5BE-48C1-B1DA-D5DE2205D4B5}" type="slidenum">
              <a:rPr lang="ar-SA" smtClean="0">
                <a:solidFill>
                  <a:prstClr val="black"/>
                </a:solidFill>
              </a:rPr>
              <a:pPr/>
              <a:t>6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174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4F842F-5A9B-4958-BE55-1102FA58AB6B}" type="slidenum">
              <a:rPr lang="ar-SA" smtClean="0">
                <a:solidFill>
                  <a:prstClr val="black"/>
                </a:solidFill>
              </a:rPr>
              <a:pPr/>
              <a:t>7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9647C2-F0D0-40E1-97BF-D2D063D7B488}" type="slidenum">
              <a:rPr lang="ar-SA" smtClean="0">
                <a:solidFill>
                  <a:prstClr val="black"/>
                </a:solidFill>
              </a:rPr>
              <a:pPr/>
              <a:t>8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1F90B7-CC2D-43D3-B615-B2E954F921A5}" type="slidenum">
              <a:rPr lang="ar-SA" smtClean="0">
                <a:solidFill>
                  <a:prstClr val="black"/>
                </a:solidFill>
              </a:rPr>
              <a:pPr/>
              <a:t>9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9961D6-CE19-4DD4-92F7-E7B525971F79}" type="slidenum">
              <a:rPr lang="ar-SA" smtClean="0">
                <a:solidFill>
                  <a:prstClr val="black"/>
                </a:solidFill>
              </a:rPr>
              <a:pPr/>
              <a:t>12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68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0C04FA-F12A-4768-893F-B4DB755D5051}" type="slidenum">
              <a:rPr lang="ar-SA" smtClean="0">
                <a:solidFill>
                  <a:prstClr val="black"/>
                </a:solidFill>
              </a:rPr>
              <a:pPr/>
              <a:t>13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789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06F70A-1478-4EFB-84E4-C4327200D621}" type="slidenum">
              <a:rPr lang="ar-SA" smtClean="0">
                <a:solidFill>
                  <a:prstClr val="black"/>
                </a:solidFill>
              </a:rPr>
              <a:pPr/>
              <a:t>14</a:t>
            </a:fld>
            <a:endParaRPr lang="ar-SA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640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8232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894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7865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7257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8447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2635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7221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4375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36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013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0069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9714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4051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6918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17804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2240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8527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1431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64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816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1180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2436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0040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1021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131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906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01402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797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9179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67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4043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4222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200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2960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24926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6475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545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20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281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2411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6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5302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8622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0323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9237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27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50284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4712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6624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02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7197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45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280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9299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1036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4233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3558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9259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655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0107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9453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6249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8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624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4338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4274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9724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3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9309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3294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6544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850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3061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64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7144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5234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5952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8013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428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701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9802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1929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7097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5149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60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6977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2104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54016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7248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9157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7406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1077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9455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7325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0841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223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9146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22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92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94152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6192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30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1703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499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7420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8575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67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8420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72307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09963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2472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28416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5886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0242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4550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834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6875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2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4084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3911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4788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8074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98541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0664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0536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2385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9768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79729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73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665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58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476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303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239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45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173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485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31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403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83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229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690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6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579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681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78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2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361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732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082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972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9406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60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646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39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750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35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6124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794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543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558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123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118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108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602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495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6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241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044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334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069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427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901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3856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071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09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0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413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1629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568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367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333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09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052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248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364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9155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2303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76580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549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463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656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634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562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940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مستطيل مستدير الزوايا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مستطيل مستدير الزوايا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7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467C-8BCC-41C3-9F63-702BCD256977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8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1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3C5822-0AD2-44A2-8C5D-2A3BBE63F80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92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C2EB-BFCD-490F-BB23-694FC3953886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D7B1-A83A-4124-B33F-4BC1D36D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406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AD99-7952-4F4D-895C-740C32087988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C943-5DAE-436B-BF69-EE59D6D11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684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57FA-0F61-480A-A70C-56D01253CD5D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17F7-1B3D-43C6-95E6-8333A192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786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C946E-EF19-46E7-B20C-C04577B38275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C3E83F-513E-49E4-A0B0-F11C955D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07548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79181-A441-455D-916D-DFDB2BA0E4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4AE-116F-416E-B171-057E73B35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0570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2048-7CFA-401A-BEDB-3AE29A44ED72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D2FB-FEC2-4BAC-807F-2B4D36D4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3426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C56-5D92-4E3A-ADBB-6A0CD8EAC49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2CA5-F616-4E9B-AB2E-BCD2A41A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6969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30F4-B931-4767-B22C-03F6A680E8A1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8EA6-81FB-4C8B-8BB8-FCB31569A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3848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9219-14DB-439F-B99D-15B61FA66859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A3207-DB91-4750-8398-9B543113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2260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E47A-EAB6-4BD5-B81A-20BE87CAC53C}" type="datetimeFigureOut">
              <a:rPr lang="en-US">
                <a:solidFill>
                  <a:srgbClr val="438086"/>
                </a:solidFill>
              </a:rPr>
              <a:pPr>
                <a:defRPr/>
              </a:pPr>
              <a:t>2/18/2017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2CD8-DCE1-4782-9636-2AAB13D7A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4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8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50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30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05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7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4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77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8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53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76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88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18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50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5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33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67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40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4A37A-A282-49D6-8F25-46A11DD06B4F}" type="datetimeFigureOut">
              <a:rPr lang="en-US">
                <a:solidFill>
                  <a:srgbClr val="438086"/>
                </a:solidFill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2/18/2017</a:t>
            </a:fld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38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D4618D-A60D-4DDC-A124-76B5E3180312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2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65125" indent="-255588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57225" indent="-246063" algn="r" rtl="1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Arial" pitchFamily="34" charset="0"/>
        </a:defRPr>
      </a:lvl2pPr>
      <a:lvl3pPr marL="922338" indent="-21907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Arial" pitchFamily="34" charset="0"/>
        </a:defRPr>
      </a:lvl3pPr>
      <a:lvl4pPr marL="1179513" indent="-200025" algn="r" rtl="1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1389063" indent="-182563" algn="r" rtl="1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Arial" pitchFamily="34" charset="0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>
                <a:solidFill>
                  <a:srgbClr val="FF0000"/>
                </a:solidFill>
              </a:rPr>
              <a:t>الطحالب الخضراء المزرقة </a:t>
            </a:r>
            <a:br>
              <a:rPr lang="ar-SA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Division: Cyanobacteria 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194702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- الخلايا فيه تكون متجمعة في شكل مستعمرات مصفرة او بنية او زرقاء اللون.</a:t>
            </a: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2- تكون الخلية بيضاوية الى كروية.</a:t>
            </a: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3- تعيش على الصخور الرطبة او مع العالقات المائية.</a:t>
            </a: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4- تتكاثر بالإنشطار وقد تتكاثر بالأنقسام في اكثر من مستوى. </a:t>
            </a:r>
            <a:endParaRPr lang="ar-SA" sz="2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7363" y="1295400"/>
            <a:ext cx="56292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343400" y="6858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خلية في وضع الانقسام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Cell in division stag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5814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خلية مفردة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Single cell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419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صفيحة هلامية سميكة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Thick gelatinous sheath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7030A0"/>
                </a:solidFill>
              </a:rPr>
              <a:t> 2- </a:t>
            </a:r>
            <a:r>
              <a:rPr lang="en-US" sz="4800" b="1" u="sng" smtClean="0">
                <a:solidFill>
                  <a:srgbClr val="7030A0"/>
                </a:solidFill>
              </a:rPr>
              <a:t>Gloeocapsa </a:t>
            </a:r>
            <a:endParaRPr lang="en-US" sz="4800" smtClean="0">
              <a:solidFill>
                <a:srgbClr val="7030A0"/>
              </a:solidFill>
            </a:endParaRPr>
          </a:p>
        </p:txBody>
      </p:sp>
      <p:pic>
        <p:nvPicPr>
          <p:cNvPr id="14339" name="Picture 4" descr="gloeocapsa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38400" y="2133600"/>
            <a:ext cx="5029200" cy="4292600"/>
          </a:xfrm>
          <a:noFill/>
        </p:spPr>
      </p:pic>
    </p:spTree>
    <p:extLst>
      <p:ext uri="{BB962C8B-B14F-4D97-AF65-F5344CB8AC3E}">
        <p14:creationId xmlns:p14="http://schemas.microsoft.com/office/powerpoint/2010/main" val="25288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keweenawalgae.mtu.edu/ALGAL_IMAGES/cyanobacteria/Gloeocapsa_jason6_bucket17_20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723900"/>
            <a:ext cx="74676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297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keweenawalgae.mtu.edu/ALGAL_IMAGES/cyanobacteria/Gloeocapsa_jason6_bucket2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096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14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keweenawalgae.mtu.edu/ALGAL_IMAGES/cyanobacteria/Gloeocapsa_jason6_bucket6a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" y="6858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103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09600" y="457200"/>
            <a:ext cx="7620000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4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Kingdom : </a:t>
            </a:r>
            <a:r>
              <a:rPr lang="en-US" sz="44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Monera</a:t>
            </a:r>
            <a:endParaRPr lang="en-US" sz="4400" b="1" dirty="0">
              <a:solidFill>
                <a:prstClr val="black">
                  <a:lumMod val="95000"/>
                  <a:lumOff val="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400" b="1" dirty="0">
                <a:solidFill>
                  <a:srgbClr val="53548A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Division :  </a:t>
            </a:r>
            <a:r>
              <a:rPr lang="en-US" sz="4400" b="1" dirty="0" err="1">
                <a:solidFill>
                  <a:srgbClr val="53548A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Cyanophyta</a:t>
            </a:r>
            <a:endParaRPr lang="en-US" sz="4400" b="1" dirty="0">
              <a:solidFill>
                <a:srgbClr val="53548A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400" b="1" dirty="0">
                <a:solidFill>
                  <a:srgbClr val="43808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Class : </a:t>
            </a:r>
            <a:r>
              <a:rPr lang="en-US" sz="4400" b="1" dirty="0" err="1">
                <a:solidFill>
                  <a:srgbClr val="43808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Cyanophyceae</a:t>
            </a:r>
            <a:r>
              <a:rPr lang="en-US" sz="4400" b="1" dirty="0">
                <a:solidFill>
                  <a:srgbClr val="43808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400" b="1" dirty="0">
                <a:solidFill>
                  <a:srgbClr val="A04DA3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Order : </a:t>
            </a:r>
            <a:r>
              <a:rPr lang="en-US" sz="4400" b="1" dirty="0" err="1">
                <a:solidFill>
                  <a:srgbClr val="A04DA3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Chroococcales</a:t>
            </a:r>
            <a:endParaRPr lang="en-US" sz="4400" b="1" dirty="0">
              <a:solidFill>
                <a:srgbClr val="A04DA3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400" b="1" dirty="0">
                <a:solidFill>
                  <a:srgbClr val="5C92B5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Family : </a:t>
            </a:r>
            <a:r>
              <a:rPr lang="en-US" sz="4400" b="1" dirty="0" err="1">
                <a:solidFill>
                  <a:srgbClr val="5C92B5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Chroococcaceae</a:t>
            </a:r>
            <a:endParaRPr lang="en-US" sz="4400" b="1" dirty="0">
              <a:solidFill>
                <a:srgbClr val="5C92B5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Genus : 3- </a:t>
            </a:r>
            <a:r>
              <a:rPr lang="en-US" sz="4400" b="1" u="sng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Microcystis</a:t>
            </a:r>
            <a:r>
              <a:rPr lang="en-US" sz="4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43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8288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 smtClean="0">
                <a:solidFill>
                  <a:prstClr val="black"/>
                </a:solidFill>
                <a:latin typeface="Arial" pitchFamily="34" charset="0"/>
              </a:rPr>
              <a:t>مستعمرة غير منتظمة الشكل أو عدد الخلايا نتيجة الانقسامات في مستويات عديدة أثناء النمو , يزيد وجود الطحلب في المياه الملوثة بالمياه العضوية ووجوده في مصادر المياه دليل وجود تلوث , يتكاثر الطحلب بالجراثيم الصغيرة</a:t>
            </a:r>
            <a:endParaRPr lang="ar-SA" sz="20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401348"/>
            <a:ext cx="26765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2000" y="1905001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خلايا خضرية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Spherical Cell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rot="10800000" flipV="1">
            <a:off x="685800" y="3752166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صفيحة هلامية سميكة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Thick gelatinous sheath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24891" y="3675966"/>
            <a:ext cx="914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38400" y="23622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0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keweenawalgae.mtu.edu/ALGAL_IMAGES/cyanobacteria/Microcystis_n8_dollartow5_20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28650"/>
            <a:ext cx="76962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02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ar-SA" dirty="0"/>
              <a:t>تُقسم الطحالب الخضراء المزرقة عادة الى خمسة رتب اساسية </a:t>
            </a:r>
            <a:r>
              <a:rPr lang="ar-SA" dirty="0" smtClean="0"/>
              <a:t>:</a:t>
            </a:r>
          </a:p>
          <a:p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/>
              <a:t>Chroococcales</a:t>
            </a:r>
            <a:r>
              <a:rPr lang="en-US" dirty="0"/>
              <a:t> 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رتبه الكروكوكالس1-</a:t>
            </a:r>
            <a:r>
              <a:rPr lang="en-US" dirty="0" smtClean="0"/>
              <a:t>     </a:t>
            </a: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/>
              <a:t>Chamaesiphonales</a:t>
            </a:r>
            <a:r>
              <a:rPr lang="en-US" dirty="0"/>
              <a:t> </a:t>
            </a:r>
            <a:r>
              <a:rPr lang="ar-SA" dirty="0" smtClean="0"/>
              <a:t> </a:t>
            </a:r>
            <a:r>
              <a:rPr lang="en-US" dirty="0" smtClean="0"/>
              <a:t>  </a:t>
            </a: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2- </a:t>
            </a:r>
            <a:r>
              <a:rPr lang="ar-SA" dirty="0"/>
              <a:t>رتبة </a:t>
            </a:r>
            <a:r>
              <a:rPr lang="ar-SA" dirty="0" smtClean="0"/>
              <a:t>كيموسيفونالس </a:t>
            </a:r>
            <a:endParaRPr lang="ar-SA" dirty="0"/>
          </a:p>
          <a:p>
            <a:pPr marL="0" indent="0">
              <a:buNone/>
            </a:pPr>
            <a:r>
              <a:rPr lang="ar-SA" dirty="0"/>
              <a:t>  			                    </a:t>
            </a:r>
          </a:p>
          <a:p>
            <a:pPr marL="0" indent="0">
              <a:buNone/>
            </a:pPr>
            <a:r>
              <a:rPr lang="ar-SA" dirty="0" smtClean="0"/>
              <a:t>    </a:t>
            </a:r>
            <a:r>
              <a:rPr lang="en-US" dirty="0"/>
              <a:t>Order: </a:t>
            </a:r>
            <a:r>
              <a:rPr lang="en-US" dirty="0" err="1"/>
              <a:t>Pleurocapsales</a:t>
            </a:r>
            <a:r>
              <a:rPr lang="en-US" dirty="0"/>
              <a:t>   </a:t>
            </a: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3- </a:t>
            </a:r>
            <a:r>
              <a:rPr lang="ar-SA" dirty="0"/>
              <a:t>رتبة بليروكابسيلاس         			                                </a:t>
            </a: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/>
              <a:t>Hormogonales</a:t>
            </a:r>
            <a:r>
              <a:rPr lang="en-US" dirty="0"/>
              <a:t>     </a:t>
            </a: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4- </a:t>
            </a:r>
            <a:r>
              <a:rPr lang="ar-SA" dirty="0"/>
              <a:t>رتبة الهرموجونالس  </a:t>
            </a:r>
          </a:p>
          <a:p>
            <a:pPr marL="0" indent="0">
              <a:buNone/>
            </a:pPr>
            <a:r>
              <a:rPr lang="ar-SA" dirty="0"/>
              <a:t>  		       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   </a:t>
            </a:r>
            <a:r>
              <a:rPr lang="en-US" dirty="0"/>
              <a:t>Order: </a:t>
            </a:r>
            <a:r>
              <a:rPr lang="en-US" dirty="0" err="1"/>
              <a:t>Stigonematale</a:t>
            </a:r>
            <a:r>
              <a:rPr lang="en-US" dirty="0"/>
              <a:t> </a:t>
            </a:r>
            <a:r>
              <a:rPr lang="ar-SA" dirty="0" smtClean="0"/>
              <a:t>  </a:t>
            </a:r>
            <a:r>
              <a:rPr lang="en-US" dirty="0" smtClean="0"/>
              <a:t> </a:t>
            </a:r>
            <a:endParaRPr lang="ar-SA" dirty="0" smtClean="0"/>
          </a:p>
          <a:p>
            <a:pPr marL="0" indent="0">
              <a:buNone/>
            </a:pPr>
            <a:r>
              <a:rPr lang="en-US" dirty="0" smtClean="0"/>
              <a:t>5- </a:t>
            </a:r>
            <a:r>
              <a:rPr lang="ar-SA" dirty="0"/>
              <a:t>رتبة الستيجونيمالس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3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/>
          <a:lstStyle/>
          <a:p>
            <a:pPr eaLnBrk="1" hangingPunct="1"/>
            <a:r>
              <a:rPr lang="en-US" sz="5400" b="1" smtClean="0">
                <a:solidFill>
                  <a:srgbClr val="7030A0"/>
                </a:solidFill>
              </a:rPr>
              <a:t> 3- </a:t>
            </a:r>
            <a:r>
              <a:rPr lang="en-US" sz="5400" b="1" u="sng" smtClean="0">
                <a:solidFill>
                  <a:srgbClr val="7030A0"/>
                </a:solidFill>
              </a:rPr>
              <a:t>Microcystis</a:t>
            </a:r>
            <a:r>
              <a:rPr lang="en-US" sz="5400" b="1" smtClean="0">
                <a:solidFill>
                  <a:srgbClr val="7030A0"/>
                </a:solidFill>
              </a:rPr>
              <a:t> </a:t>
            </a:r>
            <a:endParaRPr lang="en-US" sz="5400" smtClean="0">
              <a:solidFill>
                <a:srgbClr val="7030A0"/>
              </a:solidFill>
            </a:endParaRPr>
          </a:p>
        </p:txBody>
      </p:sp>
      <p:pic>
        <p:nvPicPr>
          <p:cNvPr id="20483" name="Picture 6" descr="microcystis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828800"/>
            <a:ext cx="6781800" cy="4529138"/>
          </a:xfrm>
          <a:noFill/>
        </p:spPr>
      </p:pic>
    </p:spTree>
    <p:extLst>
      <p:ext uri="{BB962C8B-B14F-4D97-AF65-F5344CB8AC3E}">
        <p14:creationId xmlns:p14="http://schemas.microsoft.com/office/powerpoint/2010/main" val="30669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keweenawalgae.mtu.edu/ALGAL_IMAGES/cyanobacteria/Microcystis_n8_dollartow5a_402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858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043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6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انتهى الدرس</a:t>
            </a:r>
            <a:endParaRPr lang="ar-SA" sz="6000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818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 rtlCol="0">
            <a:noAutofit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Kingdom : </a:t>
            </a:r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Monera</a:t>
            </a:r>
            <a:endParaRPr lang="en-US" sz="4800" b="1" dirty="0" smtClean="0">
              <a:solidFill>
                <a:schemeClr val="tx1">
                  <a:lumMod val="95000"/>
                  <a:lumOff val="5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Division : 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Cyanophyta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Class : </a:t>
            </a:r>
            <a:r>
              <a:rPr lang="en-US" sz="4800" b="1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Cyanophyceae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 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3">
                    <a:lumMod val="75000"/>
                  </a:schemeClr>
                </a:solidFill>
                <a:cs typeface="+mn-cs"/>
              </a:rPr>
              <a:t>Order : </a:t>
            </a:r>
            <a:r>
              <a:rPr lang="en-US" sz="4800" b="1" dirty="0" err="1" smtClean="0">
                <a:solidFill>
                  <a:schemeClr val="accent3">
                    <a:lumMod val="75000"/>
                  </a:schemeClr>
                </a:solidFill>
                <a:cs typeface="+mn-cs"/>
              </a:rPr>
              <a:t>Chroococcales</a:t>
            </a:r>
            <a:endParaRPr lang="en-US" sz="4800" b="1" dirty="0" smtClean="0">
              <a:solidFill>
                <a:schemeClr val="accent3">
                  <a:lumMod val="75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cs typeface="+mn-cs"/>
              </a:rPr>
              <a:t>Family : </a:t>
            </a:r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  <a:cs typeface="+mn-cs"/>
              </a:rPr>
              <a:t>Chroococcaceae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FF0000"/>
                </a:solidFill>
                <a:cs typeface="+mn-cs"/>
              </a:rPr>
              <a:t>Genus  : 1- </a:t>
            </a:r>
            <a:r>
              <a:rPr lang="en-US" sz="4800" b="1" u="sng" dirty="0" err="1" smtClean="0">
                <a:solidFill>
                  <a:srgbClr val="FF0000"/>
                </a:solidFill>
                <a:cs typeface="+mn-cs"/>
              </a:rPr>
              <a:t>Chroococcus</a:t>
            </a:r>
            <a:endParaRPr lang="en-US" sz="4800" b="1" u="sng" dirty="0" smtClean="0">
              <a:solidFill>
                <a:srgbClr val="FF0000"/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FF0000"/>
                </a:solidFill>
                <a:cs typeface="+mn-cs"/>
              </a:rPr>
              <a:t>         </a:t>
            </a:r>
            <a:endParaRPr lang="en-US" sz="4800" b="1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11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r>
              <a:rPr lang="ar-SA" dirty="0" smtClean="0"/>
              <a:t>1- الخلايا فيه تكون وحيدة الخلية (كروية او شبه كروية الشكل) وقد تتجمع في مستعمرات. </a:t>
            </a:r>
            <a:endParaRPr lang="en-US" dirty="0" smtClean="0"/>
          </a:p>
          <a:p>
            <a:r>
              <a:rPr lang="ar-SA" dirty="0" smtClean="0"/>
              <a:t> 2- تتواجد في البرك وفي المياه الراكدة. </a:t>
            </a:r>
            <a:endParaRPr lang="en-US" dirty="0" smtClean="0"/>
          </a:p>
          <a:p>
            <a:r>
              <a:rPr lang="ar-SA" dirty="0" smtClean="0"/>
              <a:t>3- طرق التكاثر بالإنشطار (الانقسام الثنائي البسيط )  او التجزئه. </a:t>
            </a:r>
            <a:endParaRPr lang="en-US" dirty="0" smtClean="0"/>
          </a:p>
          <a:p>
            <a:r>
              <a:rPr lang="ar-SA" dirty="0" smtClean="0"/>
              <a:t>4- يترواح حجم الخلية بين 1- 10 ملليميكرون.</a:t>
            </a:r>
            <a:endParaRPr lang="en-US" dirty="0" smtClean="0"/>
          </a:p>
          <a:p>
            <a:r>
              <a:rPr lang="ar-SA" dirty="0" smtClean="0"/>
              <a:t>5- يتكون السيتوبلازم من منطقتين (منطقه مركزية عديمة اللون ومنطقة محيطية ملونة) يحيط بهما غلاف هلامي رقيق. 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938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578686"/>
            <a:ext cx="2895600" cy="371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 rot="10800000" flipV="1">
            <a:off x="1066800" y="5044827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خلية في وضع الانقسام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Cell in division stage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10800000" flipV="1">
            <a:off x="914400" y="4114800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solidFill>
                  <a:prstClr val="black"/>
                </a:solidFill>
                <a:latin typeface="Arial" pitchFamily="34" charset="0"/>
              </a:rPr>
              <a:t>صفيحة هلامية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Gelatinous sheath</a:t>
            </a:r>
            <a:endParaRPr lang="ar-SA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7030A0"/>
                </a:solidFill>
              </a:rPr>
              <a:t>1- </a:t>
            </a:r>
            <a:r>
              <a:rPr lang="en-US" sz="4800" b="1" u="sng" smtClean="0">
                <a:solidFill>
                  <a:srgbClr val="7030A0"/>
                </a:solidFill>
              </a:rPr>
              <a:t>Chroococcus </a:t>
            </a:r>
          </a:p>
        </p:txBody>
      </p:sp>
      <p:pic>
        <p:nvPicPr>
          <p:cNvPr id="4" name="Picture 5" descr="chroococcus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600200"/>
            <a:ext cx="6757988" cy="4841875"/>
          </a:xfrm>
          <a:noFill/>
        </p:spPr>
      </p:pic>
    </p:spTree>
    <p:extLst>
      <p:ext uri="{BB962C8B-B14F-4D97-AF65-F5344CB8AC3E}">
        <p14:creationId xmlns:p14="http://schemas.microsoft.com/office/powerpoint/2010/main" val="299963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dr-ralf-wagner.de/Bilder/Chroococcus_turgid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33400"/>
            <a:ext cx="7543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21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keweenawalgae.mtu.edu/ALGAL_IMAGES/cyanobacteria/Chroococcus_p24_pbogplant12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886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457200"/>
            <a:ext cx="8382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Kingdom : </a:t>
            </a:r>
            <a:r>
              <a:rPr lang="en-US" sz="48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Monera</a:t>
            </a:r>
            <a:endParaRPr lang="en-US" sz="4800" b="1" dirty="0">
              <a:solidFill>
                <a:prstClr val="black">
                  <a:lumMod val="95000"/>
                  <a:lumOff val="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800" b="1" dirty="0">
                <a:solidFill>
                  <a:srgbClr val="53548A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Division :  </a:t>
            </a:r>
            <a:r>
              <a:rPr lang="en-US" sz="4800" b="1" dirty="0" err="1">
                <a:solidFill>
                  <a:srgbClr val="53548A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Cyanophyta</a:t>
            </a:r>
            <a:endParaRPr lang="en-US" sz="4800" b="1" dirty="0">
              <a:solidFill>
                <a:srgbClr val="53548A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800" b="1" dirty="0">
                <a:solidFill>
                  <a:srgbClr val="43808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Class : </a:t>
            </a:r>
            <a:r>
              <a:rPr lang="en-US" sz="4800" b="1" dirty="0" err="1">
                <a:solidFill>
                  <a:srgbClr val="43808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Cyanophyceae</a:t>
            </a:r>
            <a:r>
              <a:rPr lang="en-US" sz="4800" b="1" dirty="0">
                <a:solidFill>
                  <a:srgbClr val="43808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800" b="1" dirty="0">
                <a:solidFill>
                  <a:srgbClr val="A04DA3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Order : </a:t>
            </a:r>
            <a:r>
              <a:rPr lang="en-US" sz="4800" b="1" dirty="0" err="1">
                <a:solidFill>
                  <a:srgbClr val="A04DA3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Chroococcales</a:t>
            </a:r>
            <a:endParaRPr lang="en-US" sz="4800" b="1" dirty="0">
              <a:solidFill>
                <a:srgbClr val="A04DA3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800" b="1" dirty="0">
                <a:solidFill>
                  <a:srgbClr val="5C92B5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Family : </a:t>
            </a:r>
            <a:r>
              <a:rPr lang="en-US" sz="4800" b="1" dirty="0" err="1">
                <a:solidFill>
                  <a:srgbClr val="5C92B5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Chroococcaceae</a:t>
            </a:r>
            <a:endParaRPr lang="en-US" sz="4800" b="1" dirty="0">
              <a:solidFill>
                <a:srgbClr val="5C92B5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>
              <a:spcBef>
                <a:spcPct val="0"/>
              </a:spcBef>
              <a:buClr>
                <a:srgbClr val="A04DA3"/>
              </a:buClr>
              <a:defRPr/>
            </a:pPr>
            <a:r>
              <a:rPr lang="en-US" sz="4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Genus : 2- </a:t>
            </a:r>
            <a:r>
              <a:rPr lang="en-US" sz="4800" b="1" u="sng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Gloeocapsa</a:t>
            </a:r>
            <a:r>
              <a:rPr lang="en-US" sz="48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46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6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7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8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295</Words>
  <Application>Microsoft Office PowerPoint</Application>
  <PresentationFormat>On-screen Show (4:3)</PresentationFormat>
  <Paragraphs>79</Paragraphs>
  <Slides>22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20</vt:i4>
      </vt:variant>
      <vt:variant>
        <vt:lpstr>Slide Titles</vt:lpstr>
      </vt:variant>
      <vt:variant>
        <vt:i4>22</vt:i4>
      </vt:variant>
    </vt:vector>
  </HeadingPairs>
  <TitlesOfParts>
    <vt:vector size="42" baseType="lpstr">
      <vt:lpstr>Office Theme</vt:lpstr>
      <vt:lpstr>حضري</vt:lpstr>
      <vt:lpstr>1_حضري</vt:lpstr>
      <vt:lpstr>2_حضري</vt:lpstr>
      <vt:lpstr>3_حضري</vt:lpstr>
      <vt:lpstr>4_حضري</vt:lpstr>
      <vt:lpstr>5_حضري</vt:lpstr>
      <vt:lpstr>6_حضري</vt:lpstr>
      <vt:lpstr>7_حضري</vt:lpstr>
      <vt:lpstr>8_حضري</vt:lpstr>
      <vt:lpstr>9_حضري</vt:lpstr>
      <vt:lpstr>10_حضري</vt:lpstr>
      <vt:lpstr>11_حضري</vt:lpstr>
      <vt:lpstr>12_حضري</vt:lpstr>
      <vt:lpstr>13_حضري</vt:lpstr>
      <vt:lpstr>14_حضري</vt:lpstr>
      <vt:lpstr>15_حضري</vt:lpstr>
      <vt:lpstr>16_حضري</vt:lpstr>
      <vt:lpstr>17_حضري</vt:lpstr>
      <vt:lpstr>18_حضري</vt:lpstr>
      <vt:lpstr>الطحالب الخضراء المزرقة  Division: Cyanobacteria  </vt:lpstr>
      <vt:lpstr>PowerPoint Presentation</vt:lpstr>
      <vt:lpstr>PowerPoint Presentation</vt:lpstr>
      <vt:lpstr>PowerPoint Presentation</vt:lpstr>
      <vt:lpstr>PowerPoint Presentation</vt:lpstr>
      <vt:lpstr>1- Chroococcus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2- Gloeocapsa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3- Microcystis </vt:lpstr>
      <vt:lpstr>PowerPoint Presentation</vt:lpstr>
      <vt:lpstr>انتهى الدرس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3</cp:revision>
  <dcterms:created xsi:type="dcterms:W3CDTF">2006-08-16T00:00:00Z</dcterms:created>
  <dcterms:modified xsi:type="dcterms:W3CDTF">2017-02-19T05:46:08Z</dcterms:modified>
</cp:coreProperties>
</file>