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83" r:id="rId3"/>
    <p:sldId id="258" r:id="rId4"/>
    <p:sldId id="257" r:id="rId5"/>
    <p:sldId id="259" r:id="rId6"/>
    <p:sldId id="260" r:id="rId7"/>
    <p:sldId id="284" r:id="rId8"/>
    <p:sldId id="261" r:id="rId9"/>
    <p:sldId id="263" r:id="rId10"/>
    <p:sldId id="262" r:id="rId11"/>
    <p:sldId id="264" r:id="rId12"/>
    <p:sldId id="286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81" r:id="rId21"/>
    <p:sldId id="272" r:id="rId22"/>
    <p:sldId id="289" r:id="rId23"/>
    <p:sldId id="273" r:id="rId24"/>
    <p:sldId id="275" r:id="rId25"/>
    <p:sldId id="276" r:id="rId26"/>
    <p:sldId id="277" r:id="rId27"/>
    <p:sldId id="278" r:id="rId28"/>
    <p:sldId id="279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37" d="100"/>
          <a:sy n="37" d="100"/>
        </p:scale>
        <p:origin x="-504" y="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13/02/37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 قسم الطحالب الخضراء</a:t>
            </a:r>
            <a:endParaRPr lang="en-US" dirty="0" smtClean="0"/>
          </a:p>
          <a:p>
            <a:r>
              <a:rPr lang="en-US" dirty="0" smtClean="0"/>
              <a:t>Division: </a:t>
            </a:r>
            <a:r>
              <a:rPr lang="en-US" dirty="0" err="1" smtClean="0"/>
              <a:t>Chlorophyta</a:t>
            </a: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82971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23928" y="476672"/>
            <a:ext cx="4572000" cy="343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-603448"/>
            <a:ext cx="259228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 descr="نتيجة بحث الصور عن ‪bulbochaete sp‬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852936"/>
            <a:ext cx="1762126" cy="2600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2510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548680"/>
            <a:ext cx="4210755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41947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827584" y="1196753"/>
            <a:ext cx="3419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colorless hair cells</a:t>
            </a:r>
          </a:p>
          <a:p>
            <a:r>
              <a:rPr lang="en-US" dirty="0"/>
              <a:t>With bulbous bases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20366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700808"/>
            <a:ext cx="8183880" cy="3960440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dirty="0" smtClean="0"/>
              <a:t>وتضم </a:t>
            </a:r>
            <a:r>
              <a:rPr lang="ar-SA" dirty="0" smtClean="0"/>
              <a:t>هذه الرتبه الفصائل التالية: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Family: </a:t>
            </a:r>
            <a:r>
              <a:rPr lang="en-US" dirty="0" err="1" smtClean="0"/>
              <a:t>Caulerpaceae</a:t>
            </a:r>
            <a:endParaRPr lang="en-US" dirty="0" smtClean="0"/>
          </a:p>
          <a:p>
            <a:r>
              <a:rPr lang="en-US" dirty="0" smtClean="0"/>
              <a:t>                                                   		   Family: </a:t>
            </a:r>
            <a:r>
              <a:rPr lang="en-US" dirty="0" err="1" smtClean="0"/>
              <a:t>Bryopsidaceae</a:t>
            </a:r>
            <a:endParaRPr lang="en-US" dirty="0" smtClean="0"/>
          </a:p>
          <a:p>
            <a:r>
              <a:rPr lang="en-US" dirty="0" err="1" smtClean="0"/>
              <a:t>Family:Codiaceae</a:t>
            </a:r>
            <a:endParaRPr lang="ar-SA" dirty="0" smtClean="0"/>
          </a:p>
          <a:p>
            <a:r>
              <a:rPr lang="ar-SA" dirty="0" smtClean="0"/>
              <a:t> </a:t>
            </a:r>
            <a:r>
              <a:rPr lang="en-US" dirty="0" smtClean="0"/>
              <a:t>Family: </a:t>
            </a:r>
            <a:r>
              <a:rPr lang="en-US" dirty="0" err="1" smtClean="0"/>
              <a:t>Valoniaceae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3440120" y="1124744"/>
            <a:ext cx="2263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Order </a:t>
            </a:r>
            <a:r>
              <a:rPr lang="en-US" u="sng" dirty="0" err="1" smtClean="0">
                <a:solidFill>
                  <a:srgbClr val="FF0000"/>
                </a:solidFill>
              </a:rPr>
              <a:t>Siphonales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: Protista kingdom</a:t>
            </a:r>
          </a:p>
          <a:p>
            <a:r>
              <a:rPr lang="en-US" dirty="0" smtClean="0"/>
              <a:t>Division</a:t>
            </a:r>
            <a:r>
              <a:rPr lang="en-US" dirty="0"/>
              <a:t>: </a:t>
            </a:r>
            <a:r>
              <a:rPr lang="en-US" dirty="0" err="1"/>
              <a:t>Chlorophyta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Class</a:t>
            </a:r>
            <a:r>
              <a:rPr lang="en-US" dirty="0"/>
              <a:t>: </a:t>
            </a:r>
            <a:r>
              <a:rPr lang="en-US" dirty="0" err="1" smtClean="0"/>
              <a:t>Chlorophyceae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Order: </a:t>
            </a:r>
            <a:r>
              <a:rPr lang="en-US" dirty="0" err="1" smtClean="0"/>
              <a:t>Siphonales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Family: </a:t>
            </a:r>
            <a:r>
              <a:rPr lang="en-US" dirty="0" err="1" smtClean="0"/>
              <a:t>Codiaceae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Ex. : </a:t>
            </a:r>
            <a:r>
              <a:rPr lang="en-US" dirty="0" err="1"/>
              <a:t>Codium</a:t>
            </a:r>
            <a:r>
              <a:rPr lang="en-US" dirty="0"/>
              <a:t> sp.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26283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860800" cy="3841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73216" y="2274838"/>
            <a:ext cx="30872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 </a:t>
            </a:r>
            <a:r>
              <a:rPr lang="ar-SA" dirty="0" err="1"/>
              <a:t>كوديوم</a:t>
            </a:r>
            <a:r>
              <a:rPr lang="ar-SA" dirty="0"/>
              <a:t> - </a:t>
            </a:r>
            <a:r>
              <a:rPr lang="en-US" dirty="0" err="1"/>
              <a:t>Codium</a:t>
            </a:r>
            <a:endParaRPr lang="en-US" dirty="0"/>
          </a:p>
          <a:p>
            <a:r>
              <a:rPr lang="ar-SA" dirty="0" smtClean="0"/>
              <a:t>من الطحالب البحرية </a:t>
            </a:r>
            <a:r>
              <a:rPr lang="ar-SA" dirty="0"/>
              <a:t>متفرعة ويثبت </a:t>
            </a:r>
            <a:r>
              <a:rPr lang="ar-SA" dirty="0" err="1" smtClean="0"/>
              <a:t>ابواسطة</a:t>
            </a:r>
            <a:r>
              <a:rPr lang="ar-SA" dirty="0" smtClean="0"/>
              <a:t> </a:t>
            </a:r>
            <a:r>
              <a:rPr lang="ar-SA" dirty="0"/>
              <a:t>اشباه</a:t>
            </a:r>
          </a:p>
          <a:p>
            <a:r>
              <a:rPr lang="ar-SA" dirty="0"/>
              <a:t>الجذور وهو عبارة عن كتلة كثيفه متشابكة من خيوط</a:t>
            </a:r>
          </a:p>
          <a:p>
            <a:r>
              <a:rPr lang="ar-SA" dirty="0"/>
              <a:t>داخلية تكون اطرافها الخارجية افرع تتخذ شكل</a:t>
            </a:r>
          </a:p>
          <a:p>
            <a:r>
              <a:rPr lang="ar-SA" dirty="0"/>
              <a:t>الحويصلات ويحتوي السيتوبلازم على </a:t>
            </a:r>
            <a:r>
              <a:rPr lang="ar-SA" dirty="0" err="1"/>
              <a:t>انوية</a:t>
            </a:r>
            <a:r>
              <a:rPr lang="ar-SA" dirty="0"/>
              <a:t> عديدة</a:t>
            </a:r>
          </a:p>
          <a:p>
            <a:r>
              <a:rPr lang="ar-SA" dirty="0"/>
              <a:t>وحوامل صبغية مبعثرة. التكاثر خضري اً بالتجزئة وجنسي اً</a:t>
            </a:r>
          </a:p>
          <a:p>
            <a:r>
              <a:rPr lang="ar-SA" dirty="0"/>
              <a:t>بالأمشاج المتباينة.</a:t>
            </a:r>
          </a:p>
        </p:txBody>
      </p:sp>
    </p:spTree>
    <p:extLst>
      <p:ext uri="{BB962C8B-B14F-4D97-AF65-F5344CB8AC3E}">
        <p14:creationId xmlns="" xmlns:p14="http://schemas.microsoft.com/office/powerpoint/2010/main" val="287038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ar-SA" dirty="0"/>
              <a:t>طحلب يعيش في المياه المالحة ، متفرع والتفرع ثنائي الشعب</a:t>
            </a:r>
          </a:p>
          <a:p>
            <a:r>
              <a:rPr lang="ar-SA" dirty="0"/>
              <a:t> غير متحرك ، أخضر اللون ، يوجد في مدمج خلوي.</a:t>
            </a:r>
          </a:p>
          <a:p>
            <a:r>
              <a:rPr lang="ar-SA" dirty="0"/>
              <a:t> التكاثر فيه جنسي بواسطة </a:t>
            </a:r>
            <a:r>
              <a:rPr lang="ar-SA" dirty="0" err="1"/>
              <a:t>الجاميتات</a:t>
            </a:r>
            <a:r>
              <a:rPr lang="ar-SA" dirty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84984"/>
            <a:ext cx="285750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84984"/>
            <a:ext cx="3096343" cy="273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0586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: Protista kingdom</a:t>
            </a:r>
          </a:p>
          <a:p>
            <a:r>
              <a:rPr lang="en-US" dirty="0" smtClean="0"/>
              <a:t>Division</a:t>
            </a:r>
            <a:r>
              <a:rPr lang="en-US" dirty="0"/>
              <a:t>: </a:t>
            </a:r>
            <a:r>
              <a:rPr lang="en-US" dirty="0" err="1" smtClean="0"/>
              <a:t>Chlorophyta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Class: </a:t>
            </a:r>
            <a:r>
              <a:rPr lang="en-US" dirty="0" err="1"/>
              <a:t>Chlorophyceae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Order</a:t>
            </a:r>
            <a:r>
              <a:rPr lang="en-US" dirty="0"/>
              <a:t>: </a:t>
            </a:r>
            <a:r>
              <a:rPr lang="en-US" dirty="0" err="1"/>
              <a:t>Siphonales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Family</a:t>
            </a:r>
            <a:r>
              <a:rPr lang="en-US" dirty="0"/>
              <a:t>: </a:t>
            </a:r>
            <a:r>
              <a:rPr lang="en-US" dirty="0" err="1"/>
              <a:t>Codiaceae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Ex</a:t>
            </a:r>
            <a:r>
              <a:rPr lang="en-US" dirty="0"/>
              <a:t>. : </a:t>
            </a:r>
            <a:r>
              <a:rPr lang="en-US" dirty="0" err="1"/>
              <a:t>Halimeda</a:t>
            </a:r>
            <a:r>
              <a:rPr lang="en-US" dirty="0"/>
              <a:t> sp.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02732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/>
              <a:t>طحلب بحري متفرع وغير متحرك</a:t>
            </a:r>
          </a:p>
          <a:p>
            <a:r>
              <a:rPr lang="ar-SA" dirty="0"/>
              <a:t>مغطى بطبقة كلسية نتيجة لترسب</a:t>
            </a:r>
          </a:p>
          <a:p>
            <a:r>
              <a:rPr lang="ar-SA" dirty="0"/>
              <a:t>كربونات الكالسيوم على الجدار</a:t>
            </a:r>
          </a:p>
          <a:p>
            <a:r>
              <a:rPr lang="ar-SA" dirty="0"/>
              <a:t>ماعدا أماكن الاتصال بين الأجزاء</a:t>
            </a:r>
          </a:p>
          <a:p>
            <a:r>
              <a:rPr lang="ar-SA" dirty="0"/>
              <a:t>حتى يساعد على الحركة مع تيارات</a:t>
            </a:r>
          </a:p>
          <a:p>
            <a:r>
              <a:rPr lang="ar-SA" dirty="0"/>
              <a:t>الماء.</a:t>
            </a:r>
          </a:p>
          <a:p>
            <a:r>
              <a:rPr lang="ar-SA" dirty="0" err="1"/>
              <a:t>الثالوس</a:t>
            </a:r>
            <a:r>
              <a:rPr lang="ar-SA" dirty="0"/>
              <a:t> مثبت بواسطة ماسك ليفي</a:t>
            </a:r>
          </a:p>
          <a:p>
            <a:r>
              <a:rPr lang="ar-SA" dirty="0"/>
              <a:t>والعقل اسطوانية قرصية الشكل قد</a:t>
            </a:r>
          </a:p>
          <a:p>
            <a:r>
              <a:rPr lang="ar-SA" dirty="0"/>
              <a:t>تكون كاملة او </a:t>
            </a:r>
            <a:r>
              <a:rPr lang="ar-SA" dirty="0" err="1"/>
              <a:t>مفصصة</a:t>
            </a:r>
            <a:endParaRPr lang="ar-SA" dirty="0"/>
          </a:p>
          <a:p>
            <a:r>
              <a:rPr lang="ar-SA" dirty="0"/>
              <a:t>التكاثر جنسي </a:t>
            </a:r>
            <a:r>
              <a:rPr lang="ar-SA" dirty="0" err="1"/>
              <a:t>بالجاميتات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9"/>
            <a:ext cx="2520280" cy="151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31683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8772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: Protista kingdom</a:t>
            </a:r>
          </a:p>
          <a:p>
            <a:r>
              <a:rPr lang="en-US" dirty="0" smtClean="0"/>
              <a:t>Division</a:t>
            </a:r>
            <a:r>
              <a:rPr lang="en-US" dirty="0"/>
              <a:t>: </a:t>
            </a:r>
            <a:r>
              <a:rPr lang="en-US" dirty="0" err="1" smtClean="0"/>
              <a:t>Chlorophyta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Class: </a:t>
            </a:r>
            <a:r>
              <a:rPr lang="en-US" dirty="0" err="1" smtClean="0"/>
              <a:t>Chlorophyceae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Order: </a:t>
            </a:r>
            <a:r>
              <a:rPr lang="en-US" dirty="0" err="1"/>
              <a:t>Siphonales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Family</a:t>
            </a:r>
            <a:r>
              <a:rPr lang="en-US" dirty="0"/>
              <a:t>: </a:t>
            </a:r>
            <a:r>
              <a:rPr lang="en-US" dirty="0" err="1"/>
              <a:t>Caulerpaceae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Ex</a:t>
            </a:r>
            <a:r>
              <a:rPr lang="en-US" dirty="0"/>
              <a:t>. : </a:t>
            </a:r>
            <a:r>
              <a:rPr lang="en-US" dirty="0" err="1"/>
              <a:t>Caulerpa</a:t>
            </a:r>
            <a:r>
              <a:rPr lang="en-US" dirty="0"/>
              <a:t> sp.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43615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2852936"/>
            <a:ext cx="8507288" cy="3273227"/>
          </a:xfrm>
        </p:spPr>
        <p:txBody>
          <a:bodyPr>
            <a:normAutofit/>
          </a:bodyPr>
          <a:lstStyle/>
          <a:p>
            <a:r>
              <a:rPr lang="ar-SA" dirty="0"/>
              <a:t>طحلب بحري كبير الحجم يتكون من </a:t>
            </a:r>
            <a:r>
              <a:rPr lang="ar-SA" dirty="0" smtClean="0"/>
              <a:t>محور</a:t>
            </a:r>
            <a:endParaRPr lang="ar-SA" dirty="0"/>
          </a:p>
          <a:p>
            <a:r>
              <a:rPr lang="ar-SA" dirty="0"/>
              <a:t>يمتد الى اشباه جذور </a:t>
            </a:r>
            <a:r>
              <a:rPr lang="ar-SA" dirty="0" err="1"/>
              <a:t>متفرعه</a:t>
            </a:r>
            <a:r>
              <a:rPr lang="ar-SA" dirty="0"/>
              <a:t> في الجزء السفلي والى</a:t>
            </a:r>
          </a:p>
          <a:p>
            <a:r>
              <a:rPr lang="ar-SA" dirty="0"/>
              <a:t>سيقان قائمة في الجزء العلوي تشبه الشكل الورقي</a:t>
            </a:r>
          </a:p>
          <a:p>
            <a:r>
              <a:rPr lang="ar-SA" dirty="0"/>
              <a:t>ويتركب </a:t>
            </a:r>
            <a:r>
              <a:rPr lang="ar-SA" dirty="0" err="1"/>
              <a:t>الثالوس</a:t>
            </a:r>
            <a:r>
              <a:rPr lang="ar-SA" dirty="0"/>
              <a:t> من جدار سميك داخلي يبطن بطبقة من</a:t>
            </a:r>
          </a:p>
          <a:p>
            <a:r>
              <a:rPr lang="ar-SA" dirty="0"/>
              <a:t>السيتوبلازم تحيط بمجموعة من الخيوط الهوائيه. 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50" y="260648"/>
            <a:ext cx="2769790" cy="3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951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ar-SA" dirty="0" smtClean="0"/>
              <a:t>- يقع تحت هذا القسم مجموعتين هما :</a:t>
            </a:r>
            <a:endParaRPr lang="en-US" dirty="0" smtClean="0"/>
          </a:p>
          <a:p>
            <a:r>
              <a:rPr lang="ar-SA" dirty="0" smtClean="0"/>
              <a:t> </a:t>
            </a:r>
            <a:r>
              <a:rPr lang="en-US" dirty="0" smtClean="0"/>
              <a:t>					                   Phylum: </a:t>
            </a:r>
            <a:r>
              <a:rPr lang="en-US" dirty="0" err="1" smtClean="0"/>
              <a:t>Chloro</a:t>
            </a:r>
            <a:r>
              <a:rPr lang="en-US" u="sng" dirty="0" err="1" smtClean="0"/>
              <a:t>phyceae</a:t>
            </a:r>
            <a:endParaRPr lang="ar-SA" dirty="0" smtClean="0"/>
          </a:p>
          <a:p>
            <a:r>
              <a:rPr lang="ar-SA" dirty="0" smtClean="0"/>
              <a:t>     </a:t>
            </a:r>
          </a:p>
          <a:p>
            <a:r>
              <a:rPr lang="en-US" dirty="0" smtClean="0"/>
              <a:t>	</a:t>
            </a:r>
            <a:r>
              <a:rPr lang="ar-SA" dirty="0" smtClean="0"/>
              <a:t>                                                                       </a:t>
            </a:r>
            <a:r>
              <a:rPr lang="en-US" dirty="0" smtClean="0"/>
              <a:t>Phylum: </a:t>
            </a:r>
            <a:r>
              <a:rPr lang="en-US" dirty="0" err="1" smtClean="0"/>
              <a:t>Charo</a:t>
            </a:r>
            <a:r>
              <a:rPr lang="en-US" u="sng" dirty="0" err="1" smtClean="0"/>
              <a:t>phyceae</a:t>
            </a:r>
            <a:r>
              <a:rPr lang="ar-SA" u="sng" dirty="0" smtClean="0"/>
              <a:t>              </a:t>
            </a:r>
            <a:endParaRPr lang="en-US" dirty="0" smtClean="0"/>
          </a:p>
          <a:p>
            <a:r>
              <a:rPr lang="ar-SA" dirty="0" smtClean="0"/>
              <a:t>                                       </a:t>
            </a:r>
            <a:endParaRPr lang="en-US" dirty="0" smtClean="0"/>
          </a:p>
          <a:p>
            <a:pPr marL="514350" indent="-514350" algn="ctr">
              <a:lnSpc>
                <a:spcPct val="120000"/>
              </a:lnSpc>
            </a:pPr>
            <a:r>
              <a:rPr lang="ar-SA" dirty="0" smtClean="0"/>
              <a:t>وتضم تسعة رتب :</a:t>
            </a:r>
            <a:endParaRPr lang="en-US" dirty="0" smtClean="0"/>
          </a:p>
          <a:p>
            <a:pPr marL="514350" indent="-514350" algn="ctr">
              <a:lnSpc>
                <a:spcPct val="120000"/>
              </a:lnSpc>
            </a:pPr>
            <a:r>
              <a:rPr lang="en-US" u="sng" dirty="0" smtClean="0"/>
              <a:t>Phylum: </a:t>
            </a:r>
            <a:r>
              <a:rPr lang="en-US" u="sng" dirty="0" err="1" smtClean="0"/>
              <a:t>Chlorophceae</a:t>
            </a:r>
            <a:r>
              <a:rPr lang="en-US" u="sng" dirty="0" smtClean="0"/>
              <a:t>    </a:t>
            </a:r>
            <a:r>
              <a:rPr lang="ar-SA" u="sng" dirty="0" smtClean="0"/>
              <a:t>اولاً: طائفة الطحالب الخضراء</a:t>
            </a:r>
            <a:endParaRPr lang="en-US" dirty="0" smtClean="0"/>
          </a:p>
          <a:p>
            <a:pPr marL="514350" indent="-514350" algn="l">
              <a:lnSpc>
                <a:spcPct val="120000"/>
              </a:lnSpc>
              <a:buNone/>
            </a:pPr>
            <a:r>
              <a:rPr lang="ar-SA" dirty="0" smtClean="0"/>
              <a:t>                   </a:t>
            </a:r>
            <a:r>
              <a:rPr lang="en-US" dirty="0" smtClean="0"/>
              <a:t>Order :  </a:t>
            </a:r>
            <a:r>
              <a:rPr lang="en-US" dirty="0" err="1" smtClean="0"/>
              <a:t>Volvoc</a:t>
            </a:r>
            <a:r>
              <a:rPr lang="en-US" u="sng" dirty="0" err="1" smtClean="0"/>
              <a:t>ales</a:t>
            </a:r>
            <a:r>
              <a:rPr lang="en-US" dirty="0" smtClean="0"/>
              <a:t>                   </a:t>
            </a:r>
            <a:r>
              <a:rPr lang="ar-SA" dirty="0" smtClean="0"/>
              <a:t>رتبة الفولفوكالات </a:t>
            </a:r>
            <a:r>
              <a:rPr lang="en-US" dirty="0" smtClean="0"/>
              <a:t>                 </a:t>
            </a:r>
          </a:p>
          <a:p>
            <a:pPr marL="514350" indent="-514350" algn="l">
              <a:lnSpc>
                <a:spcPct val="120000"/>
              </a:lnSpc>
              <a:buNone/>
            </a:pPr>
            <a:r>
              <a:rPr lang="en-US" dirty="0" smtClean="0"/>
              <a:t>      Order :  </a:t>
            </a:r>
            <a:r>
              <a:rPr lang="en-US" dirty="0" err="1" smtClean="0"/>
              <a:t>Chlorococc</a:t>
            </a:r>
            <a:r>
              <a:rPr lang="en-US" u="sng" dirty="0" err="1" smtClean="0"/>
              <a:t>ales</a:t>
            </a:r>
            <a:r>
              <a:rPr lang="en-US" dirty="0" smtClean="0"/>
              <a:t>             </a:t>
            </a:r>
            <a:r>
              <a:rPr lang="ar-SA" dirty="0" smtClean="0"/>
              <a:t>رتبة الكلوروكوكالات</a:t>
            </a:r>
            <a:endParaRPr lang="en-US" dirty="0" smtClean="0"/>
          </a:p>
          <a:p>
            <a:pPr marL="514350" indent="-514350" algn="l">
              <a:lnSpc>
                <a:spcPct val="120000"/>
              </a:lnSpc>
              <a:buNone/>
            </a:pPr>
            <a:r>
              <a:rPr lang="en-US" dirty="0" smtClean="0"/>
              <a:t>       	     </a:t>
            </a:r>
            <a:r>
              <a:rPr lang="ar-SA" dirty="0" smtClean="0"/>
              <a:t>                            </a:t>
            </a:r>
            <a:r>
              <a:rPr lang="en-US" dirty="0" smtClean="0"/>
              <a:t>Order :  </a:t>
            </a:r>
            <a:r>
              <a:rPr lang="en-US" dirty="0" err="1" smtClean="0"/>
              <a:t>Oedogoniales</a:t>
            </a:r>
            <a:r>
              <a:rPr lang="en-US" dirty="0" smtClean="0"/>
              <a:t>                                      </a:t>
            </a:r>
            <a:r>
              <a:rPr lang="ar-SA" dirty="0" smtClean="0"/>
              <a:t>رتبة اليودوجونيه        </a:t>
            </a:r>
            <a:r>
              <a:rPr lang="en-US" dirty="0" smtClean="0"/>
              <a:t>			        Order :  </a:t>
            </a:r>
            <a:r>
              <a:rPr lang="en-US" dirty="0" err="1" smtClean="0"/>
              <a:t>Ulothrich</a:t>
            </a:r>
            <a:r>
              <a:rPr lang="en-US" u="sng" dirty="0" err="1" smtClean="0"/>
              <a:t>ales</a:t>
            </a:r>
            <a:r>
              <a:rPr lang="en-US" dirty="0" smtClean="0"/>
              <a:t>                </a:t>
            </a:r>
            <a:r>
              <a:rPr lang="ar-SA" dirty="0" smtClean="0"/>
              <a:t>رتبة اليولوثريكالات</a:t>
            </a:r>
            <a:endParaRPr lang="en-US" dirty="0" smtClean="0"/>
          </a:p>
          <a:p>
            <a:pPr marL="514350" indent="-514350" algn="l">
              <a:lnSpc>
                <a:spcPct val="120000"/>
              </a:lnSpc>
              <a:buNone/>
            </a:pPr>
            <a:r>
              <a:rPr lang="en-US" dirty="0" smtClean="0"/>
              <a:t>                </a:t>
            </a:r>
            <a:r>
              <a:rPr lang="ar-SA" dirty="0" smtClean="0"/>
              <a:t>          </a:t>
            </a:r>
            <a:r>
              <a:rPr lang="en-US" dirty="0" smtClean="0"/>
              <a:t>Order:  </a:t>
            </a:r>
            <a:r>
              <a:rPr lang="en-US" dirty="0" err="1" smtClean="0"/>
              <a:t>Chaetophor</a:t>
            </a:r>
            <a:r>
              <a:rPr lang="en-US" u="sng" dirty="0" err="1" smtClean="0"/>
              <a:t>ales</a:t>
            </a:r>
            <a:r>
              <a:rPr lang="en-US" dirty="0" smtClean="0"/>
              <a:t>                </a:t>
            </a:r>
            <a:r>
              <a:rPr lang="ar-SA" dirty="0" smtClean="0"/>
              <a:t>    رتبة الكيتوفورالات</a:t>
            </a:r>
            <a:endParaRPr lang="en-US" dirty="0" smtClean="0"/>
          </a:p>
          <a:p>
            <a:pPr marL="514350" indent="-514350" algn="l">
              <a:lnSpc>
                <a:spcPct val="120000"/>
              </a:lnSpc>
              <a:buNone/>
            </a:pPr>
            <a:r>
              <a:rPr lang="en-US" dirty="0" smtClean="0"/>
              <a:t>:</a:t>
            </a:r>
            <a:r>
              <a:rPr lang="ar-SA" dirty="0" smtClean="0"/>
              <a:t>  </a:t>
            </a:r>
            <a:r>
              <a:rPr lang="en-US" dirty="0" err="1" smtClean="0"/>
              <a:t>Cladophor</a:t>
            </a:r>
            <a:r>
              <a:rPr lang="en-US" u="sng" dirty="0" err="1" smtClean="0"/>
              <a:t>ales</a:t>
            </a:r>
            <a:r>
              <a:rPr lang="en-US" dirty="0" smtClean="0"/>
              <a:t>                    </a:t>
            </a:r>
            <a:r>
              <a:rPr lang="ar-SA" dirty="0" smtClean="0"/>
              <a:t>رتبة الكلادوفورات</a:t>
            </a:r>
            <a:r>
              <a:rPr lang="en-US" dirty="0" smtClean="0"/>
              <a:t>      </a:t>
            </a:r>
          </a:p>
          <a:p>
            <a:pPr marL="514350" indent="-514350" algn="l">
              <a:lnSpc>
                <a:spcPct val="120000"/>
              </a:lnSpc>
              <a:buNone/>
            </a:pPr>
            <a:r>
              <a:rPr lang="en-US" dirty="0" smtClean="0"/>
              <a:t>    </a:t>
            </a:r>
            <a:r>
              <a:rPr lang="ar-SA" dirty="0" smtClean="0"/>
              <a:t>                                                    </a:t>
            </a:r>
            <a:r>
              <a:rPr lang="en-US" dirty="0" smtClean="0"/>
              <a:t>Order :  </a:t>
            </a:r>
            <a:r>
              <a:rPr lang="en-US" dirty="0" err="1" smtClean="0"/>
              <a:t>Conjug</a:t>
            </a:r>
            <a:r>
              <a:rPr lang="en-US" u="sng" dirty="0" err="1" smtClean="0"/>
              <a:t>ales</a:t>
            </a:r>
            <a:r>
              <a:rPr lang="en-US" dirty="0" smtClean="0"/>
              <a:t>           </a:t>
            </a:r>
            <a:r>
              <a:rPr lang="ar-SA" dirty="0" smtClean="0"/>
              <a:t>رتبة المتزاوجات </a:t>
            </a:r>
            <a:endParaRPr lang="en-US" dirty="0" smtClean="0"/>
          </a:p>
          <a:p>
            <a:pPr marL="514350" indent="-514350" algn="l">
              <a:lnSpc>
                <a:spcPct val="120000"/>
              </a:lnSpc>
              <a:buNone/>
            </a:pPr>
            <a:r>
              <a:rPr lang="ar-SA" dirty="0" smtClean="0"/>
              <a:t>                                                      </a:t>
            </a:r>
            <a:r>
              <a:rPr lang="en-US" dirty="0" smtClean="0"/>
              <a:t>Order :   </a:t>
            </a:r>
            <a:r>
              <a:rPr lang="en-US" dirty="0" err="1" smtClean="0"/>
              <a:t>Ulvales</a:t>
            </a:r>
            <a:r>
              <a:rPr lang="en-US" dirty="0" smtClean="0"/>
              <a:t>                                    </a:t>
            </a:r>
            <a:r>
              <a:rPr lang="ar-SA" dirty="0" smtClean="0"/>
              <a:t> رتبة الألفالات                    </a:t>
            </a:r>
            <a:r>
              <a:rPr lang="en-US" dirty="0" smtClean="0"/>
              <a:t>	        	               		  Order :   </a:t>
            </a:r>
            <a:r>
              <a:rPr lang="en-US" dirty="0" err="1" smtClean="0"/>
              <a:t>Siphonales</a:t>
            </a:r>
            <a:r>
              <a:rPr lang="en-US" dirty="0" smtClean="0"/>
              <a:t>                             </a:t>
            </a:r>
            <a:r>
              <a:rPr lang="ar-SA" dirty="0" smtClean="0"/>
              <a:t>رتبة السيفونالات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57462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57463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8431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655168" y="980728"/>
            <a:ext cx="7165304" cy="5102027"/>
          </a:xfrm>
        </p:spPr>
        <p:txBody>
          <a:bodyPr>
            <a:normAutofit/>
          </a:bodyPr>
          <a:lstStyle/>
          <a:p>
            <a:r>
              <a:rPr lang="ar-SA" dirty="0"/>
              <a:t>طحلب بحري غير متحرك</a:t>
            </a:r>
          </a:p>
          <a:p>
            <a:r>
              <a:rPr lang="ar-SA" dirty="0"/>
              <a:t>- </a:t>
            </a:r>
            <a:r>
              <a:rPr lang="ar-SA" dirty="0" err="1"/>
              <a:t>الثالوس</a:t>
            </a:r>
            <a:r>
              <a:rPr lang="ar-SA" dirty="0"/>
              <a:t> مدمج خلوي يتكون من</a:t>
            </a:r>
          </a:p>
          <a:p>
            <a:r>
              <a:rPr lang="ar-SA" dirty="0"/>
              <a:t>خيوط اسطوانية طولية وعرضية تتقاطع</a:t>
            </a:r>
          </a:p>
          <a:p>
            <a:r>
              <a:rPr lang="ar-SA" dirty="0"/>
              <a:t>في فراغ الخلية في كل أجزاء </a:t>
            </a:r>
            <a:r>
              <a:rPr lang="ar-SA" dirty="0" err="1"/>
              <a:t>الثالوس</a:t>
            </a:r>
            <a:endParaRPr lang="ar-SA" dirty="0"/>
          </a:p>
          <a:p>
            <a:r>
              <a:rPr lang="ar-SA" dirty="0"/>
              <a:t>مكونة شبكة لحماية الأفرع من التمزق</a:t>
            </a:r>
          </a:p>
          <a:p>
            <a:r>
              <a:rPr lang="ar-SA" dirty="0"/>
              <a:t>- التكاثر جنسي بواسطة </a:t>
            </a:r>
            <a:r>
              <a:rPr lang="ar-SA" dirty="0" err="1"/>
              <a:t>الجاميتات</a:t>
            </a:r>
            <a:r>
              <a:rPr lang="ar-SA" dirty="0"/>
              <a:t>. </a:t>
            </a:r>
            <a:endParaRPr lang="ar-SA" dirty="0" smtClean="0"/>
          </a:p>
          <a:p>
            <a:r>
              <a:rPr lang="ar-SA" dirty="0" smtClean="0"/>
              <a:t>.</a:t>
            </a:r>
            <a:endParaRPr lang="ar-SA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933056"/>
            <a:ext cx="354078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767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256584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: Protista kingdom</a:t>
            </a:r>
          </a:p>
          <a:p>
            <a:r>
              <a:rPr lang="en-US" dirty="0" smtClean="0"/>
              <a:t>Division</a:t>
            </a:r>
            <a:r>
              <a:rPr lang="en-US" dirty="0"/>
              <a:t>: </a:t>
            </a:r>
            <a:r>
              <a:rPr lang="en-US" dirty="0" err="1"/>
              <a:t>Chlorophyta</a:t>
            </a:r>
            <a:endParaRPr lang="en-US" dirty="0"/>
          </a:p>
          <a:p>
            <a:r>
              <a:rPr lang="en-US" dirty="0"/>
              <a:t>Class: </a:t>
            </a:r>
            <a:r>
              <a:rPr lang="en-US" dirty="0" err="1"/>
              <a:t>Chlorophyceae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Order</a:t>
            </a:r>
            <a:r>
              <a:rPr lang="en-US" dirty="0"/>
              <a:t>: </a:t>
            </a:r>
            <a:r>
              <a:rPr lang="en-US" dirty="0" err="1" smtClean="0"/>
              <a:t>Siphonales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Family: </a:t>
            </a:r>
            <a:r>
              <a:rPr lang="en-US" dirty="0" err="1" smtClean="0"/>
              <a:t>Valoniaceae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Ex. : </a:t>
            </a:r>
            <a:r>
              <a:rPr lang="en-US" dirty="0" err="1"/>
              <a:t>Valonia</a:t>
            </a:r>
            <a:r>
              <a:rPr lang="en-US" dirty="0"/>
              <a:t> sp.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10654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2266950"/>
            <a:ext cx="3024335" cy="2746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66950"/>
            <a:ext cx="3024336" cy="2746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0994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47826"/>
            <a:ext cx="396044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47825"/>
            <a:ext cx="3096344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3751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: Protista kingdom</a:t>
            </a:r>
          </a:p>
          <a:p>
            <a:r>
              <a:rPr lang="en-US" dirty="0" smtClean="0"/>
              <a:t>Division</a:t>
            </a:r>
            <a:r>
              <a:rPr lang="en-US" dirty="0"/>
              <a:t>: </a:t>
            </a:r>
            <a:r>
              <a:rPr lang="en-US" dirty="0" err="1" smtClean="0"/>
              <a:t>Chlorophyta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Class: </a:t>
            </a:r>
            <a:r>
              <a:rPr lang="en-US" dirty="0" err="1"/>
              <a:t>Chlorophyceae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Order</a:t>
            </a:r>
            <a:r>
              <a:rPr lang="en-US" dirty="0"/>
              <a:t>: </a:t>
            </a:r>
            <a:r>
              <a:rPr lang="en-US" dirty="0" err="1" smtClean="0"/>
              <a:t>Bryopsidales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Family: </a:t>
            </a:r>
            <a:r>
              <a:rPr lang="en-US" dirty="0" err="1"/>
              <a:t>Bryopsidaceae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Ex</a:t>
            </a:r>
            <a:r>
              <a:rPr lang="en-US" dirty="0"/>
              <a:t>. : </a:t>
            </a:r>
            <a:r>
              <a:rPr lang="en-US" dirty="0" err="1"/>
              <a:t>Bryopsis</a:t>
            </a:r>
            <a:r>
              <a:rPr lang="en-US" dirty="0"/>
              <a:t> sp.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68895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464496"/>
          </a:xfrm>
        </p:spPr>
        <p:txBody>
          <a:bodyPr/>
          <a:lstStyle/>
          <a:p>
            <a:r>
              <a:rPr lang="ar-SA" dirty="0"/>
              <a:t>طحالب بحرية تشبه </a:t>
            </a:r>
            <a:r>
              <a:rPr lang="ar-SA" dirty="0" err="1"/>
              <a:t>الكوليربا</a:t>
            </a:r>
            <a:r>
              <a:rPr lang="ar-SA" dirty="0"/>
              <a:t> ولكن </a:t>
            </a:r>
            <a:r>
              <a:rPr lang="ar-SA" dirty="0" err="1"/>
              <a:t>الثالوس</a:t>
            </a:r>
            <a:r>
              <a:rPr lang="ar-SA" dirty="0"/>
              <a:t> اكثر</a:t>
            </a:r>
          </a:p>
          <a:p>
            <a:r>
              <a:rPr lang="ar-SA" dirty="0"/>
              <a:t>رقة في تكوينه والطحلب يثبت بواسطة ماسك والجزء</a:t>
            </a:r>
          </a:p>
          <a:p>
            <a:r>
              <a:rPr lang="ar-SA" dirty="0"/>
              <a:t>القائم ريشي الشكل ومفلطح ويشبه الشجرة المتفرعة.</a:t>
            </a:r>
          </a:p>
          <a:p>
            <a:r>
              <a:rPr lang="ar-SA" dirty="0"/>
              <a:t>التكاثر يكون خضري اً عن طريق التجزئة وجنسي اً عن</a:t>
            </a:r>
          </a:p>
          <a:p>
            <a:r>
              <a:rPr lang="ar-SA" dirty="0"/>
              <a:t>طريق غير متشابه الأمشاج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406717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84984"/>
            <a:ext cx="3744416" cy="255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3546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067944" y="2204864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err="1"/>
              <a:t>الثالوس</a:t>
            </a:r>
            <a:r>
              <a:rPr lang="ar-SA" dirty="0"/>
              <a:t> يتكون من جزء قائم ريشي الشكل</a:t>
            </a:r>
          </a:p>
          <a:p>
            <a:r>
              <a:rPr lang="ar-SA" dirty="0"/>
              <a:t>ومفلطح يشبه الشجرة المتفرعة</a:t>
            </a:r>
          </a:p>
          <a:p>
            <a:r>
              <a:rPr lang="ar-SA" dirty="0"/>
              <a:t>والتكاثر فيه بواسطة أمشاج تنتج في حوافظ </a:t>
            </a:r>
            <a:r>
              <a:rPr lang="ar-SA" dirty="0" err="1"/>
              <a:t>مشيجية</a:t>
            </a:r>
            <a:endParaRPr lang="ar-SA" dirty="0"/>
          </a:p>
          <a:p>
            <a:r>
              <a:rPr lang="ar-SA" dirty="0"/>
              <a:t>تتكون على أفرع جانبية متخصصة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2736304" cy="452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119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kingdom :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Protista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dirty="0" smtClean="0"/>
              <a:t>Division</a:t>
            </a:r>
            <a:r>
              <a:rPr lang="en-US" dirty="0"/>
              <a:t>: </a:t>
            </a:r>
            <a:r>
              <a:rPr lang="en-US" dirty="0" err="1" smtClean="0"/>
              <a:t>Chlorophyta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Class: </a:t>
            </a:r>
            <a:r>
              <a:rPr lang="en-US" dirty="0" err="1"/>
              <a:t>Chlorophyceae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Order</a:t>
            </a:r>
            <a:r>
              <a:rPr lang="en-US" dirty="0"/>
              <a:t>: </a:t>
            </a:r>
            <a:r>
              <a:rPr lang="en-US" dirty="0" err="1"/>
              <a:t>Oedogoniales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Family</a:t>
            </a:r>
            <a:r>
              <a:rPr lang="en-US" dirty="0"/>
              <a:t>: </a:t>
            </a:r>
            <a:r>
              <a:rPr lang="en-US" dirty="0" err="1" smtClean="0"/>
              <a:t>Oedogoniaceae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Ex. : </a:t>
            </a:r>
            <a:r>
              <a:rPr lang="en-US" dirty="0" err="1"/>
              <a:t>Oedogonium</a:t>
            </a:r>
            <a:r>
              <a:rPr lang="en-US" dirty="0"/>
              <a:t> sp.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92272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وهي من طحالب المياه العذبة وتوجد عالقة على النباتات الطافية على السطح وهي طحالب خيطية غير متفرعة ذات خلايا مستطيلة اسطوانية ويتكون على الجدار الخلوي من الخارج طبقة </a:t>
            </a:r>
            <a:r>
              <a:rPr lang="ar-SA" dirty="0" err="1"/>
              <a:t>كيتنية</a:t>
            </a:r>
            <a:r>
              <a:rPr lang="ar-SA" dirty="0"/>
              <a:t> وبكنية . ويتكون جسم الخيط من خلايا خضرية وأخرى تناسلية هي الأنثريدات </a:t>
            </a:r>
            <a:r>
              <a:rPr lang="ar-SA" dirty="0" smtClean="0"/>
              <a:t>والأؤوجونات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32132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2127" y="530225"/>
            <a:ext cx="6785783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432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850" y="725714"/>
            <a:ext cx="5486401" cy="255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29000"/>
            <a:ext cx="368617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42125" y="1772816"/>
            <a:ext cx="28857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1400" dirty="0"/>
              <a:t>فيها </a:t>
            </a:r>
            <a:r>
              <a:rPr lang="ar-SA" sz="1400" dirty="0" err="1"/>
              <a:t>انثريدة</a:t>
            </a:r>
            <a:r>
              <a:rPr lang="ar-SA" sz="1400" dirty="0"/>
              <a:t> </a:t>
            </a:r>
            <a:r>
              <a:rPr lang="ar-SA" sz="1400" dirty="0" err="1"/>
              <a:t>واوجونة</a:t>
            </a:r>
            <a:r>
              <a:rPr lang="ar-SA" sz="1400" dirty="0"/>
              <a:t> على نفس الخيط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115616" y="4653136"/>
            <a:ext cx="31649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فيها </a:t>
            </a:r>
            <a:r>
              <a:rPr lang="ar-SA" dirty="0" err="1"/>
              <a:t>انثريدة</a:t>
            </a:r>
            <a:r>
              <a:rPr lang="ar-SA" dirty="0"/>
              <a:t> على أفرع قصيرة</a:t>
            </a:r>
          </a:p>
        </p:txBody>
      </p:sp>
    </p:spTree>
    <p:extLst>
      <p:ext uri="{BB962C8B-B14F-4D97-AF65-F5344CB8AC3E}">
        <p14:creationId xmlns="" xmlns:p14="http://schemas.microsoft.com/office/powerpoint/2010/main" val="60028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أيدوجونيم%20أووجونة"/>
          <p:cNvPicPr>
            <a:picLocks noChangeAspect="1" noChangeArrowheads="1"/>
          </p:cNvPicPr>
          <p:nvPr/>
        </p:nvPicPr>
        <p:blipFill>
          <a:blip r:embed="rId2" cstate="print"/>
          <a:srcRect t="9926"/>
          <a:stretch>
            <a:fillRect/>
          </a:stretch>
        </p:blipFill>
        <p:spPr bwMode="auto">
          <a:xfrm>
            <a:off x="3347864" y="908720"/>
            <a:ext cx="3240360" cy="4680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Protista : kingdom</a:t>
            </a:r>
          </a:p>
          <a:p>
            <a:r>
              <a:rPr lang="en-US" dirty="0" smtClean="0"/>
              <a:t>Division</a:t>
            </a:r>
            <a:r>
              <a:rPr lang="en-US" dirty="0"/>
              <a:t>: </a:t>
            </a:r>
            <a:r>
              <a:rPr lang="en-US" dirty="0" err="1" smtClean="0"/>
              <a:t>Chlorophyta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Class: </a:t>
            </a:r>
            <a:r>
              <a:rPr lang="en-US" dirty="0" err="1" smtClean="0"/>
              <a:t>Chlorophyceae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Order: </a:t>
            </a:r>
            <a:r>
              <a:rPr lang="en-US" dirty="0" err="1" smtClean="0"/>
              <a:t>Oedogoniales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Family: </a:t>
            </a:r>
            <a:r>
              <a:rPr lang="en-US" dirty="0" err="1" smtClean="0"/>
              <a:t>Oedogoniaceae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Ex. : </a:t>
            </a:r>
            <a:r>
              <a:rPr lang="en-US" dirty="0" err="1"/>
              <a:t>Bulbochaeta</a:t>
            </a:r>
            <a:r>
              <a:rPr lang="en-US" dirty="0"/>
              <a:t> sp.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832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هذا الطحلب يصعب تعريفه من شكله الظاهري لأنه معقد</a:t>
            </a:r>
          </a:p>
          <a:p>
            <a:r>
              <a:rPr lang="ar-SA" dirty="0"/>
              <a:t>ولكن يمكن تعريفه من خلال أعضاء التكاثر حيث تكون</a:t>
            </a:r>
          </a:p>
          <a:p>
            <a:r>
              <a:rPr lang="ar-SA" dirty="0"/>
              <a:t>الخيوط متفرعة</a:t>
            </a:r>
          </a:p>
          <a:p>
            <a:r>
              <a:rPr lang="ar-SA" dirty="0"/>
              <a:t>ومتشابكة وتتميز بوجود انتفاخات وحيدة الخلية في</a:t>
            </a:r>
          </a:p>
          <a:p>
            <a:r>
              <a:rPr lang="ar-SA" dirty="0"/>
              <a:t>الجهة الأمامية للخلية</a:t>
            </a:r>
          </a:p>
        </p:txBody>
      </p:sp>
    </p:spTree>
    <p:extLst>
      <p:ext uri="{BB962C8B-B14F-4D97-AF65-F5344CB8AC3E}">
        <p14:creationId xmlns="" xmlns:p14="http://schemas.microsoft.com/office/powerpoint/2010/main" val="8797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353</TotalTime>
  <Words>537</Words>
  <Application>Microsoft Office PowerPoint</Application>
  <PresentationFormat>On-screen Show (4:3)</PresentationFormat>
  <Paragraphs>118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Aspect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Amal Alotibi</dc:creator>
  <cp:lastModifiedBy>user</cp:lastModifiedBy>
  <cp:revision>31</cp:revision>
  <dcterms:created xsi:type="dcterms:W3CDTF">2015-10-14T06:06:48Z</dcterms:created>
  <dcterms:modified xsi:type="dcterms:W3CDTF">2015-11-25T17:37:37Z</dcterms:modified>
</cp:coreProperties>
</file>