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76"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2">
        <a:schemeClr val="bg2"/>
      </p:bgRef>
    </p:bg>
    <p:spTree>
      <p:nvGrpSpPr>
        <p:cNvPr id="1" name=""/>
        <p:cNvGrpSpPr/>
        <p:nvPr/>
      </p:nvGrpSpPr>
      <p:grpSpPr>
        <a:xfrm>
          <a:off x="0" y="0"/>
          <a:ext cx="0" cy="0"/>
          <a:chOff x="0" y="0"/>
          <a:chExt cx="0" cy="0"/>
        </a:xfrm>
      </p:grpSpPr>
      <p:sp>
        <p:nvSpPr>
          <p:cNvPr id="9" name="مستطيل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عنوان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ar-SA" smtClean="0"/>
              <a:t>انقر لتحرير نمط العنوان الرئيسي</a:t>
            </a:r>
            <a:endParaRPr kumimoji="0" lang="en-US"/>
          </a:p>
        </p:txBody>
      </p:sp>
      <p:sp>
        <p:nvSpPr>
          <p:cNvPr id="3" name="عنوان فرعي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ar-SA" smtClean="0"/>
              <a:t>انقر لتحرير نمط العنوان الثانوي الرئيسي</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09/05/35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
        <p:nvSpPr>
          <p:cNvPr id="10" name="مستطيل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09/05/35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9" name="مستطيل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مستطيل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عنوان عمودي 1"/>
          <p:cNvSpPr>
            <a:spLocks noGrp="1"/>
          </p:cNvSpPr>
          <p:nvPr>
            <p:ph type="title" orient="vert"/>
          </p:nvPr>
        </p:nvSpPr>
        <p:spPr>
          <a:xfrm>
            <a:off x="6781800" y="274640"/>
            <a:ext cx="19050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304800"/>
            <a:ext cx="60198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09/05/35</a:t>
            </a:fld>
            <a:endParaRPr lang="ar-SA"/>
          </a:p>
        </p:txBody>
      </p:sp>
      <p:sp>
        <p:nvSpPr>
          <p:cNvPr id="5" name="عنصر نائب للتذييل 4"/>
          <p:cNvSpPr>
            <a:spLocks noGrp="1"/>
          </p:cNvSpPr>
          <p:nvPr>
            <p:ph type="ftr" sz="quarter" idx="11"/>
          </p:nvPr>
        </p:nvSpPr>
        <p:spPr>
          <a:xfrm>
            <a:off x="2640597" y="6377459"/>
            <a:ext cx="3836404" cy="365125"/>
          </a:xfrm>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55448"/>
            <a:ext cx="8229600" cy="1252728"/>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09/05/35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2">
        <a:schemeClr val="bg2"/>
      </p:bgRef>
    </p:bg>
    <p:spTree>
      <p:nvGrpSpPr>
        <p:cNvPr id="1" name=""/>
        <p:cNvGrpSpPr/>
        <p:nvPr/>
      </p:nvGrpSpPr>
      <p:grpSpPr>
        <a:xfrm>
          <a:off x="0" y="0"/>
          <a:ext cx="0" cy="0"/>
          <a:chOff x="0" y="0"/>
          <a:chExt cx="0" cy="0"/>
        </a:xfrm>
      </p:grpSpPr>
      <p:sp>
        <p:nvSpPr>
          <p:cNvPr id="9" name="مستطيل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مستطيل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عنوان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09/05/35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09/05/35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نص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ar-SA" smtClean="0"/>
              <a:t>انقر لتحرير أنماط النص الرئيسي</a:t>
            </a:r>
          </a:p>
        </p:txBody>
      </p:sp>
      <p:sp>
        <p:nvSpPr>
          <p:cNvPr id="6" name="عنصر نائب للمحتوى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09/05/35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09/05/35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09/05/35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نص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09/05/35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
        <p:nvSpPr>
          <p:cNvPr id="12" name="مستطيل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مستطيل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a:xfrm>
            <a:off x="164592" y="1170432"/>
            <a:ext cx="2523744" cy="201168"/>
          </a:xfrm>
        </p:spPr>
        <p:txBody>
          <a:bodyPr/>
          <a:lstStyle/>
          <a:p>
            <a:fld id="{1B8ABB09-4A1D-463E-8065-109CC2B7EFAA}" type="datetimeFigureOut">
              <a:rPr lang="ar-SA" smtClean="0"/>
              <a:pPr/>
              <a:t>09/05/35</a:t>
            </a:fld>
            <a:endParaRPr lang="ar-SA"/>
          </a:p>
        </p:txBody>
      </p:sp>
      <p:sp>
        <p:nvSpPr>
          <p:cNvPr id="11" name="مستطيل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مستطيل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عنصر نائب للتذييل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ar-SA"/>
          </a:p>
        </p:txBody>
      </p:sp>
      <p:sp>
        <p:nvSpPr>
          <p:cNvPr id="7" name="عنصر نائب لرقم الشريحة 6"/>
          <p:cNvSpPr>
            <a:spLocks noGrp="1"/>
          </p:cNvSpPr>
          <p:nvPr>
            <p:ph type="sldNum" sz="quarter" idx="12"/>
          </p:nvPr>
        </p:nvSpPr>
        <p:spPr>
          <a:xfrm>
            <a:off x="8339328" y="1170432"/>
            <a:ext cx="733864" cy="201168"/>
          </a:xfrm>
        </p:spPr>
        <p:txBody>
          <a:bodyPr/>
          <a:lstStyle/>
          <a:p>
            <a:fld id="{0B34F065-1154-456A-91E3-76DE8E75E17B}"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مستطيل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مستطيل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عنصر نائب للعنوان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4" name="عنصر نائب للتاريخ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1B8ABB09-4A1D-463E-8065-109CC2B7EFAA}" type="datetimeFigureOut">
              <a:rPr lang="ar-SA" smtClean="0"/>
              <a:pPr/>
              <a:t>09/05/35</a:t>
            </a:fld>
            <a:endParaRPr lang="ar-SA"/>
          </a:p>
        </p:txBody>
      </p:sp>
      <p:sp>
        <p:nvSpPr>
          <p:cNvPr id="5" name="عنصر نائب للتذييل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ar-SA"/>
          </a:p>
        </p:txBody>
      </p:sp>
      <p:sp>
        <p:nvSpPr>
          <p:cNvPr id="6" name="عنصر نائب لرقم الشريحة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l" rtl="1"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r" rtl="1"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r" rtl="1"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r" rtl="1"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r" rtl="1"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r" rtl="1"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r" rtl="1"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r" rtl="1"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r" rtl="1"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r" rtl="1"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00034" y="4357694"/>
            <a:ext cx="8077200" cy="428628"/>
          </a:xfrm>
        </p:spPr>
        <p:txBody>
          <a:bodyPr>
            <a:normAutofit/>
          </a:bodyPr>
          <a:lstStyle/>
          <a:p>
            <a:r>
              <a:rPr lang="ar-SA" sz="2000" dirty="0" smtClean="0"/>
              <a:t>أ/ فاطمة </a:t>
            </a:r>
            <a:r>
              <a:rPr lang="ar-SA" sz="2000" dirty="0" err="1" smtClean="0"/>
              <a:t>العتيبي</a:t>
            </a:r>
            <a:endParaRPr lang="ar-SA" sz="2000" dirty="0"/>
          </a:p>
        </p:txBody>
      </p:sp>
      <p:sp>
        <p:nvSpPr>
          <p:cNvPr id="3" name="عنوان فرعي 2"/>
          <p:cNvSpPr>
            <a:spLocks noGrp="1"/>
          </p:cNvSpPr>
          <p:nvPr>
            <p:ph type="subTitle" idx="1"/>
          </p:nvPr>
        </p:nvSpPr>
        <p:spPr/>
        <p:txBody>
          <a:bodyPr>
            <a:normAutofit/>
          </a:bodyPr>
          <a:lstStyle/>
          <a:p>
            <a:pPr algn="ctr"/>
            <a:r>
              <a:rPr lang="ar-SA" sz="3200" dirty="0" smtClean="0"/>
              <a:t>محاضرة -5-</a:t>
            </a:r>
            <a:endParaRPr lang="ar-SA" sz="32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2800" dirty="0" smtClean="0"/>
              <a:t>2-ظهور السموم</a:t>
            </a:r>
            <a:endParaRPr lang="ar-SA" sz="2800" dirty="0"/>
          </a:p>
        </p:txBody>
      </p:sp>
      <p:sp>
        <p:nvSpPr>
          <p:cNvPr id="3" name="عنصر نائب للمحتوى 2"/>
          <p:cNvSpPr>
            <a:spLocks noGrp="1"/>
          </p:cNvSpPr>
          <p:nvPr>
            <p:ph idx="1"/>
          </p:nvPr>
        </p:nvSpPr>
        <p:spPr/>
        <p:txBody>
          <a:bodyPr>
            <a:normAutofit fontScale="62500" lnSpcReduction="20000"/>
          </a:bodyPr>
          <a:lstStyle/>
          <a:p>
            <a:r>
              <a:rPr lang="ar-SA" dirty="0" smtClean="0"/>
              <a:t>توجد حالتين مألوفتين فيما يخص وجود المثبطات التي قد تؤثر على طول الزمن قبل بدء الهضم الحيوي السريع. </a:t>
            </a:r>
            <a:r>
              <a:rPr lang="ar-SA" dirty="0" smtClean="0">
                <a:solidFill>
                  <a:schemeClr val="accent3">
                    <a:lumMod val="75000"/>
                  </a:schemeClr>
                </a:solidFill>
              </a:rPr>
              <a:t>الحالة الأولى</a:t>
            </a:r>
            <a:r>
              <a:rPr lang="ar-SA" dirty="0" smtClean="0"/>
              <a:t>: أن الكيميائي المنخفض قد يوجد في مستويات عالية مما يؤدي إلى ظهور القليل من الكائنات الحية الدقيقة الهاضمة والقادرة على النمو والقيام </a:t>
            </a:r>
            <a:r>
              <a:rPr lang="ar-SA" dirty="0" err="1" smtClean="0"/>
              <a:t>بالأيض</a:t>
            </a:r>
            <a:r>
              <a:rPr lang="ar-SA" dirty="0" smtClean="0"/>
              <a:t> , كما أن الهضم الحيوي لن يلاحظ حتى الأنواع القليلة إما </a:t>
            </a:r>
            <a:r>
              <a:rPr lang="ar-SA" dirty="0" err="1" smtClean="0"/>
              <a:t>ان</a:t>
            </a:r>
            <a:r>
              <a:rPr lang="ar-SA" dirty="0" smtClean="0"/>
              <a:t> تظهر أو تنتقل إلى الموقع للقدرة على التضاعف لتصل إلى كتلة حيوية كافية لتحدث فقد للمبيد الكيميائي ممكن إدراكه. ومثل هذه </a:t>
            </a:r>
            <a:r>
              <a:rPr lang="ar-SA" dirty="0" err="1" smtClean="0"/>
              <a:t>التراكيز</a:t>
            </a:r>
            <a:r>
              <a:rPr lang="ar-SA" dirty="0" smtClean="0"/>
              <a:t> العالية معروفة في النفايات المطروحة من المصانع الكيميائية أو في حالة الانسكاب في الحوادث.</a:t>
            </a:r>
          </a:p>
          <a:p>
            <a:r>
              <a:rPr lang="ar-SA" dirty="0" smtClean="0">
                <a:solidFill>
                  <a:schemeClr val="accent3">
                    <a:lumMod val="75000"/>
                  </a:schemeClr>
                </a:solidFill>
              </a:rPr>
              <a:t>الحالة الثانية</a:t>
            </a:r>
            <a:r>
              <a:rPr lang="ar-SA" dirty="0" smtClean="0"/>
              <a:t>: أن هناك العديد من المواقع تحتوي على كيميائيات سامة للعديد من المركبات المختلطة وربما واحد أو أكثر من تلك </a:t>
            </a:r>
            <a:r>
              <a:rPr lang="ar-SA" dirty="0" err="1" smtClean="0"/>
              <a:t>المخاليط</a:t>
            </a:r>
            <a:r>
              <a:rPr lang="ar-SA" dirty="0" smtClean="0"/>
              <a:t> يكون مثبط للكائنات الحية الدقيقة التي تقوم بتحطيم المركب المختلط.</a:t>
            </a:r>
          </a:p>
          <a:p>
            <a:r>
              <a:rPr lang="ar-SA" dirty="0" smtClean="0"/>
              <a:t>وعند اختفاء تلك السموم بواسطة الهضم الحيوي أو بواسطة التحطيم </a:t>
            </a:r>
            <a:r>
              <a:rPr lang="ar-SA" dirty="0" err="1" smtClean="0"/>
              <a:t>اللاأنزيمي</a:t>
            </a:r>
            <a:r>
              <a:rPr lang="ar-SA" dirty="0" smtClean="0"/>
              <a:t> أو الامتصاص أو التطاير فإن الوقت لعدم حدوث التحطم للمادة المختبرة يعتبر دليلاً تم إحلاله بواسطة الوقت الذي يصبح فيه التحطم ظاهراً.</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500175"/>
            <a:ext cx="8401080" cy="4900626"/>
          </a:xfrm>
        </p:spPr>
        <p:txBody>
          <a:bodyPr>
            <a:normAutofit fontScale="62500" lnSpcReduction="20000"/>
          </a:bodyPr>
          <a:lstStyle/>
          <a:p>
            <a:r>
              <a:rPr lang="ar-SA" dirty="0" smtClean="0"/>
              <a:t>التثبيط في معظم مواقع النفايات الخطرة ربما يكون كاملاً حتى أن المركبات سريعة التمثيل </a:t>
            </a:r>
            <a:r>
              <a:rPr lang="ar-SA" dirty="0" err="1" smtClean="0"/>
              <a:t>لايحدث</a:t>
            </a:r>
            <a:r>
              <a:rPr lang="ar-SA" dirty="0" smtClean="0"/>
              <a:t> لها </a:t>
            </a:r>
            <a:r>
              <a:rPr lang="ar-SA" dirty="0" err="1" smtClean="0"/>
              <a:t>تأيض</a:t>
            </a:r>
            <a:r>
              <a:rPr lang="ar-SA" dirty="0" smtClean="0"/>
              <a:t> ولكن الهضم سوف يحدث مثل طرق تحرك التلوث </a:t>
            </a:r>
            <a:r>
              <a:rPr lang="ar-SA" dirty="0" err="1" smtClean="0"/>
              <a:t>الريشي</a:t>
            </a:r>
            <a:r>
              <a:rPr lang="ar-SA" dirty="0" smtClean="0"/>
              <a:t> في الماء الجوفي من المصدر وعنها فإن المثبطات تصبح مخففة.</a:t>
            </a:r>
          </a:p>
          <a:p>
            <a:r>
              <a:rPr lang="ar-SA" b="1" dirty="0" smtClean="0">
                <a:solidFill>
                  <a:srgbClr val="7030A0"/>
                </a:solidFill>
              </a:rPr>
              <a:t>تؤثر السموم بالعديد من الطرق منها</a:t>
            </a:r>
            <a:r>
              <a:rPr lang="ar-SA" dirty="0" smtClean="0"/>
              <a:t>:</a:t>
            </a:r>
          </a:p>
          <a:p>
            <a:pPr>
              <a:buFont typeface="Wingdings" pitchFamily="2" charset="2"/>
              <a:buChar char="v"/>
            </a:pPr>
            <a:r>
              <a:rPr lang="ar-SA" dirty="0" smtClean="0"/>
              <a:t>1- انه في الحالة </a:t>
            </a:r>
            <a:r>
              <a:rPr lang="ar-SA" dirty="0" err="1" smtClean="0"/>
              <a:t>الاولى</a:t>
            </a:r>
            <a:r>
              <a:rPr lang="ar-SA" dirty="0" smtClean="0"/>
              <a:t> والثانية والتي تم </a:t>
            </a:r>
            <a:r>
              <a:rPr lang="ar-SA" dirty="0" err="1" smtClean="0"/>
              <a:t>الاشارة</a:t>
            </a:r>
            <a:r>
              <a:rPr lang="ar-SA" dirty="0" smtClean="0"/>
              <a:t> </a:t>
            </a:r>
            <a:r>
              <a:rPr lang="ar-SA" dirty="0" err="1" smtClean="0"/>
              <a:t>اليها</a:t>
            </a:r>
            <a:r>
              <a:rPr lang="ar-SA" dirty="0" smtClean="0"/>
              <a:t> سابقاُ ربما يؤثران على حسب بطء معدل النمو للأنواع الهاضمة ثم يطولان الزمن من خلال عدم وجود فقد للكيميائي التي تم قياسها كدليل, ومثل هذه </a:t>
            </a:r>
            <a:r>
              <a:rPr lang="ar-SA" dirty="0" err="1" smtClean="0"/>
              <a:t>السموميات</a:t>
            </a:r>
            <a:r>
              <a:rPr lang="ar-SA" dirty="0" smtClean="0"/>
              <a:t> ربما تكون جزيئات عضوية أو ربما </a:t>
            </a:r>
            <a:r>
              <a:rPr lang="ar-SA" dirty="0" err="1" smtClean="0"/>
              <a:t>لاعضوية</a:t>
            </a:r>
            <a:r>
              <a:rPr lang="ar-SA" dirty="0" smtClean="0"/>
              <a:t>. كما شوهد الثاني بواسطة دليل طور التأقلم الذي يسبق سرعة الهضم الحيوي للمركب  </a:t>
            </a:r>
            <a:r>
              <a:rPr lang="en-US" dirty="0" smtClean="0"/>
              <a:t>NTA</a:t>
            </a:r>
            <a:r>
              <a:rPr lang="ar-SA" dirty="0" smtClean="0"/>
              <a:t> في </a:t>
            </a:r>
            <a:r>
              <a:rPr lang="ar-SA" dirty="0" err="1" smtClean="0"/>
              <a:t>الحمأة</a:t>
            </a:r>
            <a:r>
              <a:rPr lang="ar-SA" dirty="0" smtClean="0"/>
              <a:t> النشطة والذي كان طويلاً </a:t>
            </a:r>
            <a:r>
              <a:rPr lang="ar-SA" dirty="0" err="1" smtClean="0"/>
              <a:t>اذا</a:t>
            </a:r>
            <a:r>
              <a:rPr lang="ar-SA" dirty="0" smtClean="0"/>
              <a:t> كانت </a:t>
            </a:r>
            <a:r>
              <a:rPr lang="ar-SA" dirty="0" err="1" smtClean="0"/>
              <a:t>الحمأة</a:t>
            </a:r>
            <a:r>
              <a:rPr lang="ar-SA" dirty="0" smtClean="0"/>
              <a:t> غنية بالمعادن الثقيلة.</a:t>
            </a:r>
          </a:p>
          <a:p>
            <a:pPr>
              <a:buFont typeface="Wingdings" pitchFamily="2" charset="2"/>
              <a:buChar char="v"/>
            </a:pPr>
            <a:r>
              <a:rPr lang="ar-SA" dirty="0" smtClean="0"/>
              <a:t>2- السموم ربما تزول, وعليه فان الهاضم يستطيع التكاثر ثم </a:t>
            </a:r>
            <a:r>
              <a:rPr lang="ar-SA" dirty="0" err="1" smtClean="0"/>
              <a:t>ان</a:t>
            </a:r>
            <a:r>
              <a:rPr lang="ar-SA" dirty="0" smtClean="0"/>
              <a:t> فترة التأقلم بعد ذلك يمثل مجموع الزمن اللازم لخفض مستوى عامل التضاد الميكروبي على التركيز غير المثبط </a:t>
            </a:r>
            <a:r>
              <a:rPr lang="ar-SA" dirty="0" err="1" smtClean="0"/>
              <a:t>بالاضافة</a:t>
            </a:r>
            <a:r>
              <a:rPr lang="ar-SA" dirty="0" smtClean="0"/>
              <a:t> </a:t>
            </a:r>
            <a:r>
              <a:rPr lang="ar-SA" dirty="0" err="1" smtClean="0"/>
              <a:t>الى</a:t>
            </a:r>
            <a:r>
              <a:rPr lang="ar-SA" dirty="0" smtClean="0"/>
              <a:t> سلسلة الوقت اللازم لتضاعف </a:t>
            </a:r>
            <a:r>
              <a:rPr lang="ar-SA" dirty="0" err="1" smtClean="0"/>
              <a:t>الانواع</a:t>
            </a:r>
            <a:r>
              <a:rPr lang="ar-SA" dirty="0" smtClean="0"/>
              <a:t> الهاضمة حتى الوصول لكثافة ملائمة للفقد الكيميائي بدرجة معنوية. فعلى سبيل المثال في نفايات المياه والمحتوية على كل من </a:t>
            </a:r>
            <a:r>
              <a:rPr lang="en-US" dirty="0" smtClean="0"/>
              <a:t>4-nitrophenol</a:t>
            </a:r>
            <a:r>
              <a:rPr lang="ar-SA" dirty="0" smtClean="0"/>
              <a:t> و </a:t>
            </a:r>
            <a:r>
              <a:rPr lang="en-US" dirty="0" smtClean="0"/>
              <a:t>2,4-dinitriphenol</a:t>
            </a:r>
            <a:r>
              <a:rPr lang="ar-SA" dirty="0" smtClean="0"/>
              <a:t> فأن طور التأقلم لمعدنة المركب </a:t>
            </a:r>
            <a:r>
              <a:rPr lang="ar-SA" dirty="0" err="1" smtClean="0"/>
              <a:t>الاول</a:t>
            </a:r>
            <a:r>
              <a:rPr lang="ar-SA" dirty="0" smtClean="0"/>
              <a:t> ينتج عنه </a:t>
            </a:r>
            <a:r>
              <a:rPr lang="ar-SA" dirty="0" err="1" smtClean="0"/>
              <a:t>سمومية</a:t>
            </a:r>
            <a:r>
              <a:rPr lang="ar-SA" dirty="0" smtClean="0"/>
              <a:t> المركب الثاني </a:t>
            </a:r>
            <a:r>
              <a:rPr lang="ar-SA" dirty="0" err="1" smtClean="0"/>
              <a:t>للانواع</a:t>
            </a:r>
            <a:r>
              <a:rPr lang="ar-SA" dirty="0" smtClean="0"/>
              <a:t> الهاضمة للمركب </a:t>
            </a:r>
            <a:r>
              <a:rPr lang="en-US" dirty="0" smtClean="0"/>
              <a:t>4-nitrophenol</a:t>
            </a:r>
            <a:r>
              <a:rPr lang="ar-SA" dirty="0" smtClean="0"/>
              <a:t> ولكن عندما يتم هضم المركب </a:t>
            </a:r>
            <a:r>
              <a:rPr lang="en-US" dirty="0" err="1" smtClean="0"/>
              <a:t>dinitro</a:t>
            </a:r>
            <a:r>
              <a:rPr lang="ar-SA" dirty="0" smtClean="0"/>
              <a:t> فان تكاثر المنتفعين وطور التأقلم ينتهيان حالاً.</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500175"/>
            <a:ext cx="8472518" cy="4900626"/>
          </a:xfrm>
        </p:spPr>
        <p:txBody>
          <a:bodyPr>
            <a:normAutofit fontScale="62500" lnSpcReduction="20000"/>
          </a:bodyPr>
          <a:lstStyle/>
          <a:p>
            <a:r>
              <a:rPr lang="ar-SA" dirty="0" smtClean="0"/>
              <a:t>3- السموم ربما تخفض نمو الأنواع السريعة والتي عادة تكون سائدة في خليط من الأنواع القادرة على </a:t>
            </a:r>
            <a:r>
              <a:rPr lang="ar-SA" dirty="0" err="1" smtClean="0"/>
              <a:t>تأييض</a:t>
            </a:r>
            <a:r>
              <a:rPr lang="ar-SA" dirty="0" smtClean="0"/>
              <a:t> الملوثات ولكن الأنواع بطيئة النمو والمقاومة ذات فائدة اختيارية والتي لم توجد سابقاً.كما أن طول التأقلم يعكس ببساطة الوقت الطويل الذي تحتاجه لظهور كتلة حيوية كبيرة للكائنات الحية بطيئة النمو.</a:t>
            </a:r>
          </a:p>
          <a:p>
            <a:r>
              <a:rPr lang="ar-SA" dirty="0" smtClean="0"/>
              <a:t>4- السموم ربما لا تظهر أساساً ولكم ربما تتولد خلال الهضم الحيوي, وهذه الإمكانية قد اقترحت عن طريق ملاحظة احتمال توقف معدنة </a:t>
            </a:r>
            <a:r>
              <a:rPr lang="ar-SA" dirty="0" err="1" smtClean="0"/>
              <a:t>الفينول</a:t>
            </a:r>
            <a:r>
              <a:rPr lang="ar-SA" dirty="0" smtClean="0"/>
              <a:t> بواسطة المنتجات المتولدة ميكروبياً من </a:t>
            </a:r>
            <a:r>
              <a:rPr lang="en-US" b="1" dirty="0" smtClean="0">
                <a:solidFill>
                  <a:schemeClr val="accent3">
                    <a:lumMod val="75000"/>
                  </a:schemeClr>
                </a:solidFill>
              </a:rPr>
              <a:t>4-nitrophenol</a:t>
            </a:r>
            <a:r>
              <a:rPr lang="ar-SA" dirty="0" smtClean="0"/>
              <a:t> والذي يظهر مع </a:t>
            </a:r>
            <a:r>
              <a:rPr lang="ar-SA" dirty="0" err="1" smtClean="0"/>
              <a:t>الفينول</a:t>
            </a:r>
            <a:r>
              <a:rPr lang="ar-SA" dirty="0" smtClean="0"/>
              <a:t>.</a:t>
            </a:r>
          </a:p>
          <a:p>
            <a:r>
              <a:rPr lang="ar-SA" b="1" dirty="0" smtClean="0">
                <a:solidFill>
                  <a:srgbClr val="FFC000"/>
                </a:solidFill>
              </a:rPr>
              <a:t>3- الافتراس بواسطة الأوليات:</a:t>
            </a:r>
          </a:p>
          <a:p>
            <a:pPr>
              <a:buNone/>
            </a:pPr>
            <a:r>
              <a:rPr lang="ar-SA" dirty="0" smtClean="0"/>
              <a:t>         </a:t>
            </a:r>
            <a:r>
              <a:rPr lang="ar-SA" dirty="0" err="1" smtClean="0"/>
              <a:t>ان</a:t>
            </a:r>
            <a:r>
              <a:rPr lang="ar-SA" dirty="0" smtClean="0"/>
              <a:t> العديد من الأنظمة البيئية الطبيعية والمشبعة بأنظمة معالجة النفايات توصف بكونها الأكبر وذات نشاط لمجاميع الأوليات, وتلك الحيوانات </a:t>
            </a:r>
            <a:r>
              <a:rPr lang="ar-SA" dirty="0" err="1" smtClean="0"/>
              <a:t>المجهرية</a:t>
            </a:r>
            <a:r>
              <a:rPr lang="ar-SA" dirty="0" smtClean="0"/>
              <a:t> تتغذى على البكتيريا في هذه البيئات. وهذه التغذية تقلل من غزارة البكتيريا إذا أصبحت ذات كثافة عالية مما يؤدي إلى بقاء كثافة البكتيريا أقل من المتوقع استناداً إلى الإمداد والاستفادة من المغذيات العضوية.</a:t>
            </a:r>
          </a:p>
          <a:p>
            <a:pPr>
              <a:buNone/>
            </a:pPr>
            <a:r>
              <a:rPr lang="ar-SA" dirty="0" smtClean="0"/>
              <a:t>          وعلى الرغم من أن القليل من الانتباه المعطى لدور الأوليات في التحكم في التأقلم فغنه يظهر انه في مخلفات الصرف الصحي والبيئات الأخرى والتي تكون فيها البكتيريا ذات نشاط في تحطيم الجزيئات المصنعة , فإن هذه الحيوانات وحيدة الخلية ذات أهمية فعلية وهذا الدليل جاء من الدراسات المقارنة والتي عملت عملت لمعدنة المركب </a:t>
            </a:r>
            <a:r>
              <a:rPr lang="en-US" b="1" dirty="0" smtClean="0">
                <a:solidFill>
                  <a:schemeClr val="accent3">
                    <a:lumMod val="75000"/>
                  </a:schemeClr>
                </a:solidFill>
              </a:rPr>
              <a:t>4-nitrophenol</a:t>
            </a:r>
            <a:r>
              <a:rPr lang="ar-SA" dirty="0" smtClean="0"/>
              <a:t> في عينات من</a:t>
            </a:r>
            <a:endParaRPr lang="ar-SA"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500175"/>
            <a:ext cx="8329642" cy="4900626"/>
          </a:xfrm>
        </p:spPr>
        <p:txBody>
          <a:bodyPr>
            <a:normAutofit fontScale="70000" lnSpcReduction="20000"/>
          </a:bodyPr>
          <a:lstStyle/>
          <a:p>
            <a:pPr>
              <a:buNone/>
            </a:pPr>
            <a:r>
              <a:rPr lang="ar-SA" dirty="0" smtClean="0"/>
              <a:t>مخلفات </a:t>
            </a:r>
            <a:r>
              <a:rPr lang="ar-SA" dirty="0" smtClean="0"/>
              <a:t>الصرف الصحي التي تحتوي على الأوليات , </a:t>
            </a:r>
            <a:r>
              <a:rPr lang="ar-SA" dirty="0" smtClean="0"/>
              <a:t>ومنها تلك التي تم فيها كبح الأوليات عن طريق إضافات لمثبطات اختيارية للكائنات الحية الدقيقة حقيقية النواة.</a:t>
            </a:r>
          </a:p>
          <a:p>
            <a:pPr>
              <a:buNone/>
            </a:pPr>
            <a:r>
              <a:rPr lang="ar-SA" dirty="0" smtClean="0"/>
              <a:t>وبسبب إن الأوليات تعتبر رئيسية للكائنات الحية الدقيقة حقيقية النواة وتظهر في العديد من نفايات المياه, فإن استخدام مثل هذه المثبطات الاختيارية يقلل كثيراً من التهام الأوليات للبكتيريا . وعند كبح تلك المفترسات النشطة فغن طول فترة التأقلم الطبيعي سوف يحدث فيه انخفاض ملحوظ حيث أن استهلاك البكتيريا بواسطة الأوليات ينسب إليه طول فترة التأقلم مباشرة.</a:t>
            </a:r>
          </a:p>
          <a:p>
            <a:pPr>
              <a:buNone/>
            </a:pPr>
            <a:r>
              <a:rPr lang="ar-SA" dirty="0" smtClean="0"/>
              <a:t>ومن المفترض أن الأوليات تعمل على الكثافة البكتيرية التي تكون مسئولة عن عملية الهضم , وعليه فإنه لا يوجد فقد كيميائي يمكن تقديره . ومع الزمن فإن كثافة المجموع الكلي للبكتيريا تقل إلى مستوى منخفض بسبب أن كلاً من هذه الكاشفات بالإضافة إلى خفض الإمداد للمادة العضوية سهلة الاستفادة , ثم تصبح الأوليات أقل نشاطاً وكنتيجة لذلك فإن نمو البكتيريا على المركبات الصناعية سوف يتوالد عن طريق استخدام الجزيئات حيث أن وجودها سوف يعطي تلك الأنواع منفعة اختيارية.</a:t>
            </a:r>
          </a:p>
          <a:p>
            <a:pPr>
              <a:buNone/>
            </a:pP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2800" b="0" dirty="0" smtClean="0"/>
              <a:t>4- الأنماط الوراثية الجديدة</a:t>
            </a:r>
            <a:endParaRPr lang="ar-SA" sz="2800" b="0" dirty="0"/>
          </a:p>
        </p:txBody>
      </p:sp>
      <p:sp>
        <p:nvSpPr>
          <p:cNvPr id="3" name="عنصر نائب للمحتوى 2"/>
          <p:cNvSpPr>
            <a:spLocks noGrp="1"/>
          </p:cNvSpPr>
          <p:nvPr>
            <p:ph idx="1"/>
          </p:nvPr>
        </p:nvSpPr>
        <p:spPr>
          <a:xfrm>
            <a:off x="457200" y="1428737"/>
            <a:ext cx="8401080" cy="4972064"/>
          </a:xfrm>
        </p:spPr>
        <p:txBody>
          <a:bodyPr>
            <a:normAutofit fontScale="70000" lnSpcReduction="20000"/>
          </a:bodyPr>
          <a:lstStyle/>
          <a:p>
            <a:r>
              <a:rPr lang="ar-SA" dirty="0" smtClean="0"/>
              <a:t>تخضع البكتيريا والفطريات للتغير الوراثي (الجيني) كنتيجة لظهور الطفرة في المجموعة أو نقل المعلومات الوراثية من النوع الواحد إلى الآخر , ومثل تلك الأحداث تحدث بتكرار منخفض. وعليه فأن عدداً قليلاً من الخلايا في المجموعة يظهر نمط وراثي جديد يملك صفة فسيولوجية لتعطيها المنفعة الاختيارية وسوف تتضاعف ملكية الأنزيمات التي تهضم المركب الجديد مثل الجزيء المصنع والتي تعطي الطاقة والكربون إلى الخلايا لتصنيع هذه الإنزيمات تعتبر بوضوح منفعة اختيارية إذا لم تستطع الأعداد الأخرى من المجموعة الميكروبية النمو عند الإمداد بذلك الجزيء, وعليه فأن التأقلم يمكن أن يعكس مجموع أوقات الطفرات ونقل المادة الوراثية لإنتاج كائن يتضاعف ليصل إلى متطلب عالي من الكثافة </a:t>
            </a:r>
            <a:r>
              <a:rPr lang="ar-SA" dirty="0" err="1" smtClean="0"/>
              <a:t>المجموعية</a:t>
            </a:r>
            <a:r>
              <a:rPr lang="ar-SA" dirty="0" smtClean="0"/>
              <a:t>. </a:t>
            </a:r>
          </a:p>
          <a:p>
            <a:r>
              <a:rPr lang="ar-SA" dirty="0" err="1" smtClean="0"/>
              <a:t>ان</a:t>
            </a:r>
            <a:r>
              <a:rPr lang="ar-SA" dirty="0" smtClean="0"/>
              <a:t> نقل الجينات الداخلة في الهضم الحيوي ثم ظهور القدرة على ذلك وذلك في بيئة تحتوي على نوعين من البكتيريا المختلفة , فعلى سبيل المثال فان القدرة على الهضم للمركب </a:t>
            </a:r>
            <a:r>
              <a:rPr lang="en-US" b="1" dirty="0" err="1" smtClean="0">
                <a:solidFill>
                  <a:schemeClr val="accent3">
                    <a:lumMod val="75000"/>
                  </a:schemeClr>
                </a:solidFill>
              </a:rPr>
              <a:t>Chlorocatechols</a:t>
            </a:r>
            <a:r>
              <a:rPr lang="ar-SA" dirty="0" smtClean="0"/>
              <a:t> يمكن نقلها من سلالة البكتيريا </a:t>
            </a:r>
            <a:r>
              <a:rPr lang="en-US" b="1" i="1" dirty="0" smtClean="0">
                <a:solidFill>
                  <a:schemeClr val="accent3">
                    <a:lumMod val="75000"/>
                  </a:schemeClr>
                </a:solidFill>
              </a:rPr>
              <a:t>Pseudomonas</a:t>
            </a:r>
            <a:r>
              <a:rPr lang="ar-SA" dirty="0" smtClean="0"/>
              <a:t> إلى سلالة </a:t>
            </a:r>
            <a:r>
              <a:rPr lang="en-US" i="1" dirty="0" err="1" smtClean="0"/>
              <a:t>Alcaligenes</a:t>
            </a:r>
            <a:r>
              <a:rPr lang="ar-SA" dirty="0" smtClean="0"/>
              <a:t> حيث تكون النتيجة هي طور جيني جديد قادر على </a:t>
            </a:r>
            <a:r>
              <a:rPr lang="ar-SA" dirty="0" err="1" smtClean="0"/>
              <a:t>تأييض</a:t>
            </a:r>
            <a:r>
              <a:rPr lang="ar-SA" dirty="0" smtClean="0"/>
              <a:t> المركبات </a:t>
            </a:r>
            <a:r>
              <a:rPr lang="en-US" b="1" dirty="0" smtClean="0">
                <a:solidFill>
                  <a:schemeClr val="accent3">
                    <a:lumMod val="75000"/>
                  </a:schemeClr>
                </a:solidFill>
              </a:rPr>
              <a:t>2-,3-</a:t>
            </a:r>
            <a:r>
              <a:rPr lang="en-US" dirty="0" smtClean="0"/>
              <a:t>,</a:t>
            </a:r>
            <a:r>
              <a:rPr lang="en-US" b="1" dirty="0" smtClean="0">
                <a:solidFill>
                  <a:schemeClr val="accent3">
                    <a:lumMod val="75000"/>
                  </a:schemeClr>
                </a:solidFill>
              </a:rPr>
              <a:t>4-chlorophenols</a:t>
            </a:r>
            <a:r>
              <a:rPr lang="ar-SA" dirty="0" smtClean="0"/>
              <a:t> وهذه الخاصية </a:t>
            </a:r>
            <a:r>
              <a:rPr lang="ar-SA" dirty="0" err="1" smtClean="0"/>
              <a:t>لاتملكها</a:t>
            </a:r>
            <a:r>
              <a:rPr lang="ar-SA" dirty="0" smtClean="0"/>
              <a:t> البكتيريا الأم </a:t>
            </a: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55448"/>
            <a:ext cx="8229600" cy="987536"/>
          </a:xfrm>
        </p:spPr>
        <p:txBody>
          <a:bodyPr>
            <a:normAutofit/>
          </a:bodyPr>
          <a:lstStyle/>
          <a:p>
            <a:pPr algn="r"/>
            <a:r>
              <a:rPr lang="ar-SA" sz="2800" dirty="0" smtClean="0"/>
              <a:t>5- الطور الثنائي</a:t>
            </a:r>
            <a:endParaRPr lang="ar-SA" sz="2800" dirty="0"/>
          </a:p>
        </p:txBody>
      </p:sp>
      <p:sp>
        <p:nvSpPr>
          <p:cNvPr id="3" name="عنصر نائب للمحتوى 2"/>
          <p:cNvSpPr>
            <a:spLocks noGrp="1"/>
          </p:cNvSpPr>
          <p:nvPr>
            <p:ph idx="1"/>
          </p:nvPr>
        </p:nvSpPr>
        <p:spPr>
          <a:xfrm>
            <a:off x="457200" y="1500175"/>
            <a:ext cx="8472518" cy="4900626"/>
          </a:xfrm>
        </p:spPr>
        <p:txBody>
          <a:bodyPr>
            <a:normAutofit fontScale="85000" lnSpcReduction="20000"/>
          </a:bodyPr>
          <a:lstStyle/>
          <a:p>
            <a:r>
              <a:rPr lang="ar-SA" dirty="0" smtClean="0"/>
              <a:t>أن المزارع النقية للبكتيريا النامية على البيئات المحتوية على </a:t>
            </a:r>
            <a:r>
              <a:rPr lang="ar-SA" dirty="0" err="1" smtClean="0"/>
              <a:t>تراكيز</a:t>
            </a:r>
            <a:r>
              <a:rPr lang="ar-SA" dirty="0" smtClean="0"/>
              <a:t> عالية نسبياً لمصدرين من الكربون غالباً لا تظهر طور الزيادة المنفرد والذي يعد من خصائص نفس الميكروب في البيئة مع مصدر كربوني منفرد, وعوضاً عن ذلك كونها تمتلك طوراَ للنمو الزائد واللذان يفصلان عن بعضهما بنمو محدود أو عدم النمو .</a:t>
            </a:r>
          </a:p>
          <a:p>
            <a:r>
              <a:rPr lang="ar-SA" dirty="0" smtClean="0"/>
              <a:t>وخلال فترة التضاعف الأولى فإن واحداً من المركبات يحدث له </a:t>
            </a:r>
            <a:r>
              <a:rPr lang="ar-SA" dirty="0" err="1" smtClean="0"/>
              <a:t>تأييض</a:t>
            </a:r>
            <a:r>
              <a:rPr lang="ar-SA" dirty="0" smtClean="0"/>
              <a:t> بواسطة الكائن الحي لتدعيم النمو , كما أن فترة التضاعف الثانية مماثلة للنمو وهضم المركب العضوي الثاني وهذا التضاعف الثنائي للنمو والاستفادة من المركبين في السلسلة يعرف بالتضاعف الثنائي وفيها يكون المصدر الكربوني الذي يسمح للنمو السريع عادة يتم </a:t>
            </a:r>
            <a:r>
              <a:rPr lang="ar-SA" dirty="0" err="1" smtClean="0"/>
              <a:t>تأييضه</a:t>
            </a:r>
            <a:r>
              <a:rPr lang="ar-SA" dirty="0" smtClean="0"/>
              <a:t> أولاً.</a:t>
            </a: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500174"/>
            <a:ext cx="8401080" cy="4900627"/>
          </a:xfrm>
        </p:spPr>
        <p:txBody>
          <a:bodyPr>
            <a:normAutofit fontScale="62500" lnSpcReduction="20000"/>
          </a:bodyPr>
          <a:lstStyle/>
          <a:p>
            <a:r>
              <a:rPr lang="ar-SA" dirty="0" smtClean="0"/>
              <a:t>يوصف التضاعف الثنائي بأنه كبح لتصنيع الأنزيمات والمتعلقة بالخطوات الأولى في </a:t>
            </a:r>
            <a:r>
              <a:rPr lang="ar-SA" dirty="0" err="1" smtClean="0"/>
              <a:t>أيض</a:t>
            </a:r>
            <a:r>
              <a:rPr lang="ar-SA" dirty="0" smtClean="0"/>
              <a:t> المصدر الكربوني الثاني مثل استخدام البكتيريا كمصدر للأول.</a:t>
            </a:r>
          </a:p>
          <a:p>
            <a:r>
              <a:rPr lang="ar-SA" dirty="0" smtClean="0"/>
              <a:t>يوصف التضاعف الثنائي بأنه كبح لتصنيع الأنزيمات والمتعلقة بالخطوات الأولى في </a:t>
            </a:r>
            <a:r>
              <a:rPr lang="ar-SA" dirty="0" err="1" smtClean="0"/>
              <a:t>أيض</a:t>
            </a:r>
            <a:r>
              <a:rPr lang="ar-SA" dirty="0" smtClean="0"/>
              <a:t> المصدر الكربوني الثاني مثل استخدام البكتيريا كمصدر للأول .</a:t>
            </a:r>
          </a:p>
          <a:p>
            <a:r>
              <a:rPr lang="ar-SA" dirty="0" err="1" smtClean="0"/>
              <a:t>ان</a:t>
            </a:r>
            <a:r>
              <a:rPr lang="ar-SA" dirty="0" smtClean="0"/>
              <a:t> الاستفادة من مركب عضوي واحد مع تفضيل الثاني تم تقديمه كتفسير للتأقلم , حيث أن المركب الكيميائي المفضل يعتبر المركب الثاني , كما أن فقده لن يبدأ حتى يستنزف الإمداد بالأول, على سبيل المثال فإنه تم الاقتراح </a:t>
            </a:r>
            <a:r>
              <a:rPr lang="ar-SA" dirty="0" err="1" smtClean="0"/>
              <a:t>ان</a:t>
            </a:r>
            <a:r>
              <a:rPr lang="ar-SA" dirty="0" smtClean="0"/>
              <a:t> البكتيريا في مياه البحر فقط تهاجم المركب </a:t>
            </a:r>
            <a:r>
              <a:rPr lang="en-US" dirty="0" smtClean="0"/>
              <a:t>4-chlorophenol</a:t>
            </a:r>
            <a:r>
              <a:rPr lang="ar-SA" dirty="0" smtClean="0"/>
              <a:t> بعد استنزاف المركبات </a:t>
            </a:r>
            <a:r>
              <a:rPr lang="ar-SA" dirty="0" err="1" smtClean="0"/>
              <a:t>البنائيةالعضوية</a:t>
            </a:r>
            <a:r>
              <a:rPr lang="ar-SA" dirty="0" smtClean="0"/>
              <a:t> للماء.</a:t>
            </a:r>
          </a:p>
          <a:p>
            <a:r>
              <a:rPr lang="ar-SA" dirty="0" err="1" smtClean="0"/>
              <a:t>ان</a:t>
            </a:r>
            <a:r>
              <a:rPr lang="ar-SA" dirty="0" smtClean="0"/>
              <a:t> المزارع الغنية والتي ربما تكون سائدة عن طريق نوع منفرد من البكتيريا والتي تسلك سلوك المزرعة النقية أظهرت أيضاً تحطم تسلسلي للمركبات العضوية ونمو ثنائي. </a:t>
            </a:r>
          </a:p>
          <a:p>
            <a:r>
              <a:rPr lang="ar-SA" dirty="0" err="1" smtClean="0"/>
              <a:t>ان</a:t>
            </a:r>
            <a:r>
              <a:rPr lang="ar-SA" dirty="0" smtClean="0"/>
              <a:t> استفادة الطور الثنائي من المواد والتي تعرف بعملية الأكلمة التي تسبق استخدام المركبات الثنائية تحدث مع مركبات الفسفور حيث وجد </a:t>
            </a:r>
            <a:r>
              <a:rPr lang="ar-SA" dirty="0" err="1" smtClean="0"/>
              <a:t>ان</a:t>
            </a:r>
            <a:r>
              <a:rPr lang="ar-SA" dirty="0" smtClean="0"/>
              <a:t> بكتيريا </a:t>
            </a:r>
            <a:r>
              <a:rPr lang="en-US" dirty="0" smtClean="0"/>
              <a:t>Pseudomonas </a:t>
            </a:r>
            <a:r>
              <a:rPr lang="en-US" dirty="0" err="1" smtClean="0"/>
              <a:t>testosteroni</a:t>
            </a:r>
            <a:r>
              <a:rPr lang="ar-SA" dirty="0" smtClean="0"/>
              <a:t> تستخدم الفوسفات </a:t>
            </a:r>
            <a:r>
              <a:rPr lang="ar-SA" dirty="0" err="1" smtClean="0"/>
              <a:t>اللاعضوي</a:t>
            </a:r>
            <a:r>
              <a:rPr lang="ar-SA" dirty="0" smtClean="0"/>
              <a:t> قبل مركب </a:t>
            </a:r>
            <a:r>
              <a:rPr lang="en-US" dirty="0" err="1" smtClean="0"/>
              <a:t>methylphosponate</a:t>
            </a:r>
            <a:r>
              <a:rPr lang="ar-SA" dirty="0" smtClean="0"/>
              <a:t> كمصدر للفسفور لنموها مما ينتج عنه طور ابتدائي عندما </a:t>
            </a:r>
            <a:r>
              <a:rPr lang="ar-SA" dirty="0" err="1" smtClean="0"/>
              <a:t>لايتم</a:t>
            </a:r>
            <a:r>
              <a:rPr lang="ar-SA" dirty="0" smtClean="0"/>
              <a:t> هضم الفوسفات ,وعندما يستنزف الفوسفات الغير عضوي </a:t>
            </a:r>
            <a:r>
              <a:rPr lang="ar-SA" dirty="0" smtClean="0"/>
              <a:t>ف</a:t>
            </a:r>
            <a:r>
              <a:rPr lang="ar-SA" dirty="0" smtClean="0"/>
              <a:t>قط فإن المصدر الثاني للفوسفات سوف يبدأ في الاختفاء.</a:t>
            </a: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55448"/>
            <a:ext cx="8229600" cy="987536"/>
          </a:xfrm>
        </p:spPr>
        <p:txBody>
          <a:bodyPr>
            <a:normAutofit/>
          </a:bodyPr>
          <a:lstStyle/>
          <a:p>
            <a:pPr algn="r"/>
            <a:r>
              <a:rPr lang="ar-SA" sz="2400" dirty="0" smtClean="0"/>
              <a:t>الحث الأنزيمي وطور السكون</a:t>
            </a:r>
            <a:endParaRPr lang="ar-SA" sz="2400" dirty="0"/>
          </a:p>
        </p:txBody>
      </p:sp>
      <p:sp>
        <p:nvSpPr>
          <p:cNvPr id="3" name="عنصر نائب للمحتوى 2"/>
          <p:cNvSpPr>
            <a:spLocks noGrp="1"/>
          </p:cNvSpPr>
          <p:nvPr>
            <p:ph idx="1"/>
          </p:nvPr>
        </p:nvSpPr>
        <p:spPr>
          <a:xfrm>
            <a:off x="457200" y="1500175"/>
            <a:ext cx="8401080" cy="4900626"/>
          </a:xfrm>
        </p:spPr>
        <p:txBody>
          <a:bodyPr>
            <a:normAutofit fontScale="70000" lnSpcReduction="20000"/>
          </a:bodyPr>
          <a:lstStyle/>
          <a:p>
            <a:r>
              <a:rPr lang="ar-SA" dirty="0" smtClean="0"/>
              <a:t>تنتج الكائنات الحية الدقيقة العديد من الأنزيمات وبدون اعتبار عما إذا كانت المواد المتعلقة بهذه الأنزيمات موجودة أو لا , وتعرف تلك </a:t>
            </a:r>
            <a:r>
              <a:rPr lang="ar-SA" dirty="0" smtClean="0">
                <a:solidFill>
                  <a:schemeClr val="accent3">
                    <a:lumMod val="75000"/>
                  </a:schemeClr>
                </a:solidFill>
              </a:rPr>
              <a:t>بالأنزيمات الإنشائية</a:t>
            </a:r>
            <a:r>
              <a:rPr lang="ar-SA" dirty="0" smtClean="0"/>
              <a:t>, وفي المقابل فإن </a:t>
            </a:r>
            <a:r>
              <a:rPr lang="ar-SA" dirty="0" smtClean="0">
                <a:solidFill>
                  <a:schemeClr val="accent3">
                    <a:lumMod val="75000"/>
                  </a:schemeClr>
                </a:solidFill>
              </a:rPr>
              <a:t>أنزيمات الاستحثاث </a:t>
            </a:r>
            <a:r>
              <a:rPr lang="ar-SA" dirty="0" smtClean="0"/>
              <a:t>هي تلك التي تتكون في كميات يمكن تقديرها عندما تتكون المادة فقط, أو في بعض الأحيان عندما تظهر التراكيب البنائية المتعلقة أو </a:t>
            </a:r>
            <a:r>
              <a:rPr lang="ar-SA" dirty="0" err="1" smtClean="0"/>
              <a:t>الأيض</a:t>
            </a:r>
            <a:r>
              <a:rPr lang="ar-SA" dirty="0" smtClean="0"/>
              <a:t>.</a:t>
            </a:r>
          </a:p>
          <a:p>
            <a:r>
              <a:rPr lang="ar-SA" dirty="0" smtClean="0"/>
              <a:t>وا</a:t>
            </a:r>
            <a:r>
              <a:rPr lang="ar-SA" dirty="0" smtClean="0">
                <a:solidFill>
                  <a:schemeClr val="accent3">
                    <a:lumMod val="75000"/>
                  </a:schemeClr>
                </a:solidFill>
              </a:rPr>
              <a:t>لمحفز</a:t>
            </a:r>
            <a:r>
              <a:rPr lang="ar-SA" dirty="0" smtClean="0"/>
              <a:t> عبارة عن جزيء خاص عندما يزود للخلايا فإنه يدخل في عملية التحفيز. ويمكن ملاحظة الأنزيم المحفز في غياب المحفز ولكن يكون المستوى ليس مرتفعاً.</a:t>
            </a:r>
          </a:p>
          <a:p>
            <a:r>
              <a:rPr lang="ar-SA" dirty="0" smtClean="0"/>
              <a:t>تمت دراسة عملية التحفيز بشكل مكثف وتعرف بأنها عملية معقدة والتي تدخل نموذجياً لزيادة معدل التكون للأنزيمات الهاضمة, كما أن النشاط الأنزيمي للمجموعة ربما أيضاً التحكم </a:t>
            </a:r>
            <a:r>
              <a:rPr lang="ar-SA" dirty="0" err="1" smtClean="0"/>
              <a:t>به</a:t>
            </a:r>
            <a:r>
              <a:rPr lang="ar-SA" dirty="0" smtClean="0"/>
              <a:t> بواسطة الكبح </a:t>
            </a:r>
            <a:r>
              <a:rPr lang="ar-SA" dirty="0" err="1" smtClean="0"/>
              <a:t>للأيض</a:t>
            </a:r>
            <a:r>
              <a:rPr lang="ar-SA" dirty="0" smtClean="0"/>
              <a:t> </a:t>
            </a:r>
            <a:r>
              <a:rPr lang="ar-SA" dirty="0" err="1" smtClean="0"/>
              <a:t>الهدمي</a:t>
            </a:r>
            <a:r>
              <a:rPr lang="ar-SA" dirty="0" smtClean="0"/>
              <a:t> وفيها نجد </a:t>
            </a:r>
            <a:r>
              <a:rPr lang="ar-SA" dirty="0" err="1" smtClean="0"/>
              <a:t>ان</a:t>
            </a:r>
            <a:r>
              <a:rPr lang="ar-SA" dirty="0" smtClean="0"/>
              <a:t> المنتجات تتكون خلال الهدم </a:t>
            </a:r>
            <a:r>
              <a:rPr lang="ar-SA" dirty="0" err="1" smtClean="0"/>
              <a:t>الأيضي</a:t>
            </a:r>
            <a:r>
              <a:rPr lang="ar-SA" dirty="0" smtClean="0"/>
              <a:t> لمركب واحد مكبوح لأنزيمات مصنعة تتعلق بالهضم للمركب الثاني حيث تتحول بنفسها إلى المنتجات .</a:t>
            </a:r>
          </a:p>
          <a:p>
            <a:endParaRPr lang="ar-SA" dirty="0" smtClean="0"/>
          </a:p>
          <a:p>
            <a:pPr algn="ctr">
              <a:buNone/>
            </a:pPr>
            <a:r>
              <a:rPr lang="ar-SA" dirty="0" smtClean="0"/>
              <a:t>..............................................................................</a:t>
            </a:r>
            <a:endParaRPr lang="ar-S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وحدة نمطية">
  <a:themeElements>
    <a:clrScheme name="وحدة نمطية">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وحدة نمطية">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وحدة نمطية">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384</TotalTime>
  <Words>1349</Words>
  <PresentationFormat>عرض على الشاشة (3:4)‏</PresentationFormat>
  <Paragraphs>35</Paragraphs>
  <Slides>9</Slides>
  <Notes>0</Notes>
  <HiddenSlides>0</HiddenSlides>
  <MMClips>0</MMClips>
  <ScaleCrop>false</ScaleCrop>
  <HeadingPairs>
    <vt:vector size="4" baseType="variant">
      <vt:variant>
        <vt:lpstr>سمة</vt:lpstr>
      </vt:variant>
      <vt:variant>
        <vt:i4>1</vt:i4>
      </vt:variant>
      <vt:variant>
        <vt:lpstr>عناوين الشرائح</vt:lpstr>
      </vt:variant>
      <vt:variant>
        <vt:i4>9</vt:i4>
      </vt:variant>
    </vt:vector>
  </HeadingPairs>
  <TitlesOfParts>
    <vt:vector size="10" baseType="lpstr">
      <vt:lpstr>وحدة نمطية</vt:lpstr>
      <vt:lpstr>أ/ فاطمة العتيبي</vt:lpstr>
      <vt:lpstr>2-ظهور السموم</vt:lpstr>
      <vt:lpstr>الشريحة 3</vt:lpstr>
      <vt:lpstr>الشريحة 4</vt:lpstr>
      <vt:lpstr>الشريحة 5</vt:lpstr>
      <vt:lpstr>4- الأنماط الوراثية الجديدة</vt:lpstr>
      <vt:lpstr>5- الطور الثنائي</vt:lpstr>
      <vt:lpstr>الشريحة 8</vt:lpstr>
      <vt:lpstr>الحث الأنزيمي وطور السكون</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أ/ فاطمة العتيبي</dc:title>
  <dc:creator>MM</dc:creator>
  <cp:lastModifiedBy>MM</cp:lastModifiedBy>
  <cp:revision>59</cp:revision>
  <dcterms:created xsi:type="dcterms:W3CDTF">2014-03-10T13:00:27Z</dcterms:created>
  <dcterms:modified xsi:type="dcterms:W3CDTF">2014-03-10T19:28:22Z</dcterms:modified>
</cp:coreProperties>
</file>