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1B8ABB09-4A1D-463E-8065-109CC2B7EFAA}" type="datetimeFigureOut">
              <a:rPr lang="ar-SA" smtClean="0"/>
              <a:pPr/>
              <a:t>02/03/1439</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1B8ABB09-4A1D-463E-8065-109CC2B7EFAA}" type="datetimeFigureOut">
              <a:rPr lang="ar-SA" smtClean="0"/>
              <a:pPr/>
              <a:t>02/03/1439</a:t>
            </a:fld>
            <a:endParaRPr lang="ar-SA"/>
          </a:p>
        </p:txBody>
      </p:sp>
      <p:sp>
        <p:nvSpPr>
          <p:cNvPr id="27" name="عنصر نائب لرقم الشريحة 26"/>
          <p:cNvSpPr>
            <a:spLocks noGrp="1"/>
          </p:cNvSpPr>
          <p:nvPr>
            <p:ph type="sldNum" sz="quarter" idx="11"/>
          </p:nvPr>
        </p:nvSpPr>
        <p:spPr/>
        <p:txBody>
          <a:bodyPr rtlCol="0"/>
          <a:lstStyle/>
          <a:p>
            <a:fld id="{0B34F065-1154-456A-91E3-76DE8E75E17B}"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1B8ABB09-4A1D-463E-8065-109CC2B7EFAA}" type="datetimeFigureOut">
              <a:rPr lang="ar-SA" smtClean="0"/>
              <a:pPr/>
              <a:t>02/03/1439</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B8ABB09-4A1D-463E-8065-109CC2B7EFAA}" type="datetimeFigureOut">
              <a:rPr lang="ar-SA" smtClean="0"/>
              <a:pPr/>
              <a:t>02/03/1439</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500174"/>
            <a:ext cx="8458200" cy="1470025"/>
          </a:xfrm>
        </p:spPr>
        <p:txBody>
          <a:bodyPr/>
          <a:lstStyle/>
          <a:p>
            <a:pPr algn="r"/>
            <a:r>
              <a:rPr lang="ar-SA" dirty="0" smtClean="0"/>
              <a:t> تحلل حيوي محاضرة -6-</a:t>
            </a:r>
            <a:endParaRPr lang="ar-SA" dirty="0"/>
          </a:p>
        </p:txBody>
      </p:sp>
      <p:sp>
        <p:nvSpPr>
          <p:cNvPr id="3" name="عنوان فرعي 2"/>
          <p:cNvSpPr>
            <a:spLocks noGrp="1"/>
          </p:cNvSpPr>
          <p:nvPr>
            <p:ph type="subTitle" idx="1"/>
          </p:nvPr>
        </p:nvSpPr>
        <p:spPr/>
        <p:txBody>
          <a:bodyPr/>
          <a:lstStyle/>
          <a:p>
            <a:r>
              <a:rPr lang="ar-SA" b="1" dirty="0" smtClean="0"/>
              <a:t>أ/ فاطمة </a:t>
            </a:r>
            <a:r>
              <a:rPr lang="ar-SA" b="1" dirty="0" err="1" smtClean="0"/>
              <a:t>العتيبي</a:t>
            </a:r>
            <a:endParaRPr lang="ar-SA"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714356"/>
            <a:ext cx="8229600" cy="714380"/>
          </a:xfrm>
        </p:spPr>
        <p:txBody>
          <a:bodyPr/>
          <a:lstStyle/>
          <a:p>
            <a:pPr algn="r"/>
            <a:r>
              <a:rPr lang="ar-SA" dirty="0" smtClean="0"/>
              <a:t>إزالة السمية:</a:t>
            </a:r>
            <a:endParaRPr lang="ar-SA" dirty="0"/>
          </a:p>
        </p:txBody>
      </p:sp>
      <p:sp>
        <p:nvSpPr>
          <p:cNvPr id="3" name="عنصر نائب للمحتوى 2"/>
          <p:cNvSpPr>
            <a:spLocks noGrp="1"/>
          </p:cNvSpPr>
          <p:nvPr>
            <p:ph idx="1"/>
          </p:nvPr>
        </p:nvSpPr>
        <p:spPr>
          <a:xfrm>
            <a:off x="457200" y="1428736"/>
            <a:ext cx="8401080" cy="5145800"/>
          </a:xfrm>
        </p:spPr>
        <p:txBody>
          <a:bodyPr>
            <a:normAutofit fontScale="85000" lnSpcReduction="20000"/>
          </a:bodyPr>
          <a:lstStyle/>
          <a:p>
            <a:pPr algn="r"/>
            <a:r>
              <a:rPr lang="ar-SA" dirty="0" smtClean="0"/>
              <a:t>الدور الأساسي للكائنات الحية الدقيقة ذو الأهمية في تحول الملوثات هو قدرتها على </a:t>
            </a:r>
            <a:r>
              <a:rPr lang="ar-SA" dirty="0"/>
              <a:t>ا</a:t>
            </a:r>
            <a:r>
              <a:rPr lang="ar-SA" dirty="0" smtClean="0"/>
              <a:t>زالة </a:t>
            </a:r>
            <a:r>
              <a:rPr lang="ar-SA" dirty="0" smtClean="0"/>
              <a:t>السمية التي يرمز لها بالمصطلح </a:t>
            </a:r>
            <a:r>
              <a:rPr lang="en-US" dirty="0" smtClean="0"/>
              <a:t>detoxification</a:t>
            </a:r>
            <a:r>
              <a:rPr lang="ar-SA" dirty="0" smtClean="0"/>
              <a:t> والتي يشار إليها على أنها التغير في الجزيء الذي يقدم قلة ضرره إلى أكثر الأنواع قابلية والتي قد تكون بشرية أو حيوانات أو نباتات أو كائنات حية دقيقة أو مجموعة إزالة السمية نفسها.</a:t>
            </a:r>
          </a:p>
          <a:p>
            <a:pPr algn="r"/>
            <a:r>
              <a:rPr lang="ar-SA" dirty="0" smtClean="0"/>
              <a:t>ينتج عن إزالة السمية سكون مع المركب ذو السمية النشطة والذي يبدأ في التحول إلى منتج ساكن, </a:t>
            </a:r>
          </a:p>
          <a:p>
            <a:pPr algn="r"/>
            <a:r>
              <a:rPr lang="ar-SA" dirty="0" err="1" smtClean="0"/>
              <a:t>السمومية</a:t>
            </a:r>
            <a:r>
              <a:rPr lang="ar-SA" dirty="0" smtClean="0"/>
              <a:t> النشطة والمصاحبة للوجود الكيميائي تتضمن منظومة كبيرة لأنواع مختلفة من التفاعلات.</a:t>
            </a:r>
          </a:p>
          <a:p>
            <a:r>
              <a:rPr lang="ar-SA" dirty="0" smtClean="0"/>
              <a:t>إن الطريقة الملاحظة لعرض إزالة </a:t>
            </a:r>
            <a:r>
              <a:rPr lang="ar-SA" dirty="0" err="1" smtClean="0"/>
              <a:t>السمومية</a:t>
            </a:r>
            <a:r>
              <a:rPr lang="ar-SA" dirty="0" smtClean="0"/>
              <a:t> هي قياس أثر العينات البيئية على السلوك والنمو أو حيوية الأنواع التي تتأثر </a:t>
            </a:r>
            <a:r>
              <a:rPr lang="ar-SA" dirty="0" err="1" smtClean="0"/>
              <a:t>بها</a:t>
            </a:r>
            <a:r>
              <a:rPr lang="ar-SA" dirty="0" smtClean="0"/>
              <a:t> وهذه   ليست مقبولة عندما يكون التأثير على البشرية , ولكنها عملية مألوفة عندما يكون تحطيم المركبات معني بالتأثير على النباتات أو الحيوانات الدنيا , فعلى سبيل المثال  فان البذور التي توضع في التربة التي تحتوي على المبيدات العشبية أو السموم النباتية الأخرى لن تنمو وغالباً تموت . وعند إزالة السمية فأن البذور المضافة عند نهاية الوقت سوف تنمو ولكن على نحو رديء أو ربما قد تتطور طبيعياً.</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58204" cy="5860180"/>
          </a:xfrm>
        </p:spPr>
        <p:txBody>
          <a:bodyPr>
            <a:normAutofit fontScale="92500" lnSpcReduction="20000"/>
          </a:bodyPr>
          <a:lstStyle/>
          <a:p>
            <a:r>
              <a:rPr lang="ar-SA" dirty="0" smtClean="0"/>
              <a:t>إن إزالة السمية ذو فائدة للكائنات الحية الدقيقة والتي يستخدم فيها الكائن الحي الجزيء كمصدر للكربون حيث يساعد الخلية على اكتساب الكربون.</a:t>
            </a:r>
          </a:p>
          <a:p>
            <a:r>
              <a:rPr lang="ar-SA" dirty="0" smtClean="0"/>
              <a:t>لإزالة العديد من السمية للكائنات الحية الدقيقة فإن التفاعلات تدخل في المواد التي تعد سامة للبشرية والنباتات والحيوانات وتمتاز بعدم الفائدة الغذائية </a:t>
            </a:r>
            <a:r>
              <a:rPr lang="ar-SA" dirty="0" err="1" smtClean="0"/>
              <a:t>للفلورا</a:t>
            </a:r>
            <a:r>
              <a:rPr lang="ar-SA" dirty="0" smtClean="0"/>
              <a:t> الميكروبية . وعلى أي حال فان التحولات ذات أهمية للصحة العامة والزراعة أو للمجاميع الحيوية الطبيعية ولكن ليس للكائنات الحية الدقيقة المسئولة عن التحول.</a:t>
            </a:r>
          </a:p>
          <a:p>
            <a:r>
              <a:rPr lang="ar-SA" dirty="0" smtClean="0"/>
              <a:t>إن الخطوة الإنزيمية أو السلسلة التي تتسبب في تحول الجزيء النشط إلى منتج غير ضار تحدث عادةً داخل الخلية والمنتج ربما بعد ذلك يخضع لواحد من ثلاث نهايات:</a:t>
            </a:r>
          </a:p>
          <a:p>
            <a:r>
              <a:rPr lang="ar-SA" dirty="0" smtClean="0"/>
              <a:t>1- ربما يفرز</a:t>
            </a:r>
          </a:p>
          <a:p>
            <a:r>
              <a:rPr lang="ar-SA" dirty="0" smtClean="0"/>
              <a:t>2-بعد خطوة أو أكثر من الخطوات الإنزيمية ربما يتغير إلى مركب يدخل إلى مسارات </a:t>
            </a:r>
            <a:r>
              <a:rPr lang="ar-SA" dirty="0" err="1" smtClean="0"/>
              <a:t>الأيض</a:t>
            </a:r>
            <a:r>
              <a:rPr lang="ar-SA" dirty="0" smtClean="0"/>
              <a:t> الطبيعية داخل الخلية ثم أخيراً يفرز الكربون كنفاية عضوية.</a:t>
            </a:r>
          </a:p>
          <a:p>
            <a:r>
              <a:rPr lang="ar-SA" dirty="0" smtClean="0"/>
              <a:t>3-ربما يحدث له تحوير إلى جزيء جديد يصبح معرض لسلاسل التفاعل الطبيعي. وأخيراً يتم إطلاق الكربون كثاني أكسيد الكربون.</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329642" cy="5788742"/>
          </a:xfrm>
        </p:spPr>
        <p:txBody>
          <a:bodyPr/>
          <a:lstStyle/>
          <a:p>
            <a:endParaRPr lang="ar-SA" dirty="0" smtClean="0"/>
          </a:p>
          <a:p>
            <a:endParaRPr lang="ar-SA" dirty="0" smtClean="0"/>
          </a:p>
          <a:p>
            <a:r>
              <a:rPr lang="ar-SA" sz="2000" b="1" dirty="0" smtClean="0"/>
              <a:t>ثاني أكسيد الكربون                                                                         سم</a:t>
            </a:r>
          </a:p>
          <a:p>
            <a:endParaRPr lang="ar-SA" dirty="0" smtClean="0"/>
          </a:p>
          <a:p>
            <a:endParaRPr lang="ar-SA" dirty="0" smtClean="0"/>
          </a:p>
          <a:p>
            <a:endParaRPr lang="ar-SA" dirty="0" smtClean="0"/>
          </a:p>
          <a:p>
            <a:endParaRPr lang="ar-SA" dirty="0" smtClean="0"/>
          </a:p>
          <a:p>
            <a:endParaRPr lang="ar-SA" dirty="0" smtClean="0"/>
          </a:p>
          <a:p>
            <a:r>
              <a:rPr lang="ar-SA" sz="2000" b="1" dirty="0" smtClean="0"/>
              <a:t>نفاية عضوية                                      منتج غير ضار يفرز</a:t>
            </a:r>
          </a:p>
          <a:p>
            <a:pPr>
              <a:buNone/>
            </a:pPr>
            <a:endParaRPr lang="ar-SA" sz="2000" b="1" dirty="0" smtClean="0"/>
          </a:p>
          <a:p>
            <a:pPr>
              <a:buNone/>
            </a:pPr>
            <a:r>
              <a:rPr lang="ar-SA" sz="2000" b="1" dirty="0" smtClean="0"/>
              <a:t>1-تفاعل إزالة السمية</a:t>
            </a:r>
          </a:p>
          <a:p>
            <a:pPr>
              <a:buNone/>
            </a:pPr>
            <a:r>
              <a:rPr lang="ar-SA" sz="2000" b="1" dirty="0" smtClean="0"/>
              <a:t>2-معدنة</a:t>
            </a:r>
            <a:endParaRPr lang="ar-SA" sz="2000" b="1" dirty="0"/>
          </a:p>
        </p:txBody>
      </p:sp>
      <p:sp>
        <p:nvSpPr>
          <p:cNvPr id="4" name="شكل بيضاوي 3"/>
          <p:cNvSpPr/>
          <p:nvPr/>
        </p:nvSpPr>
        <p:spPr>
          <a:xfrm>
            <a:off x="1428728" y="1785926"/>
            <a:ext cx="5357850" cy="2571768"/>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منتج ساكن </a:t>
            </a:r>
            <a:endPar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9" name="رابط مستقيم 8"/>
          <p:cNvCxnSpPr/>
          <p:nvPr/>
        </p:nvCxnSpPr>
        <p:spPr>
          <a:xfrm>
            <a:off x="2571736" y="3071810"/>
            <a:ext cx="928694" cy="1588"/>
          </a:xfrm>
          <a:prstGeom prst="line">
            <a:avLst/>
          </a:prstGeom>
          <a:ln/>
        </p:spPr>
        <p:style>
          <a:lnRef idx="1">
            <a:schemeClr val="dk1"/>
          </a:lnRef>
          <a:fillRef idx="0">
            <a:schemeClr val="dk1"/>
          </a:fillRef>
          <a:effectRef idx="0">
            <a:schemeClr val="dk1"/>
          </a:effectRef>
          <a:fontRef idx="minor">
            <a:schemeClr val="tx1"/>
          </a:fontRef>
        </p:style>
      </p:cxnSp>
      <p:cxnSp>
        <p:nvCxnSpPr>
          <p:cNvPr id="12" name="رابط كسهم مستقيم 11"/>
          <p:cNvCxnSpPr/>
          <p:nvPr/>
        </p:nvCxnSpPr>
        <p:spPr>
          <a:xfrm rot="5400000">
            <a:off x="3714744" y="3643314"/>
            <a:ext cx="714380"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4" name="رابط كسهم مستقيم 13"/>
          <p:cNvCxnSpPr/>
          <p:nvPr/>
        </p:nvCxnSpPr>
        <p:spPr>
          <a:xfrm flipV="1">
            <a:off x="4929190" y="2071678"/>
            <a:ext cx="1714512" cy="10001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رابط كسهم مستقيم 15"/>
          <p:cNvCxnSpPr/>
          <p:nvPr/>
        </p:nvCxnSpPr>
        <p:spPr>
          <a:xfrm>
            <a:off x="5072066" y="3143248"/>
            <a:ext cx="1928826" cy="11430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 name="رابط كسهم مستقيم 22"/>
          <p:cNvCxnSpPr/>
          <p:nvPr/>
        </p:nvCxnSpPr>
        <p:spPr>
          <a:xfrm rot="16200000" flipH="1">
            <a:off x="1607323" y="2107397"/>
            <a:ext cx="857256" cy="6429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4" name="مربع نص 23"/>
          <p:cNvSpPr txBox="1"/>
          <p:nvPr/>
        </p:nvSpPr>
        <p:spPr>
          <a:xfrm>
            <a:off x="4071934" y="2214554"/>
            <a:ext cx="1714512" cy="369332"/>
          </a:xfrm>
          <a:prstGeom prst="rect">
            <a:avLst/>
          </a:prstGeom>
          <a:noFill/>
        </p:spPr>
        <p:txBody>
          <a:bodyPr wrap="square" rtlCol="1">
            <a:spAutoFit/>
          </a:bodyPr>
          <a:lstStyle/>
          <a:p>
            <a:r>
              <a:rPr lang="ar-SA" b="1" dirty="0" smtClean="0"/>
              <a:t>2  سلسلة </a:t>
            </a:r>
            <a:r>
              <a:rPr lang="ar-SA" b="1" dirty="0" err="1" smtClean="0"/>
              <a:t>أيض</a:t>
            </a:r>
            <a:r>
              <a:rPr lang="ar-SA" b="1" dirty="0" smtClean="0"/>
              <a:t> أ</a:t>
            </a:r>
            <a:endParaRPr lang="ar-SA" b="1" dirty="0"/>
          </a:p>
        </p:txBody>
      </p:sp>
      <p:sp>
        <p:nvSpPr>
          <p:cNvPr id="25" name="مربع نص 24"/>
          <p:cNvSpPr txBox="1"/>
          <p:nvPr/>
        </p:nvSpPr>
        <p:spPr>
          <a:xfrm>
            <a:off x="4286248" y="3643314"/>
            <a:ext cx="1357322" cy="369332"/>
          </a:xfrm>
          <a:prstGeom prst="rect">
            <a:avLst/>
          </a:prstGeom>
          <a:noFill/>
        </p:spPr>
        <p:txBody>
          <a:bodyPr wrap="square" rtlCol="1">
            <a:spAutoFit/>
          </a:bodyPr>
          <a:lstStyle/>
          <a:p>
            <a:r>
              <a:rPr lang="ar-SA" b="1" dirty="0" smtClean="0"/>
              <a:t>سلسلة </a:t>
            </a:r>
            <a:r>
              <a:rPr lang="ar-SA" b="1" dirty="0" err="1" smtClean="0"/>
              <a:t>أيض</a:t>
            </a:r>
            <a:r>
              <a:rPr lang="ar-SA" b="1" dirty="0" smtClean="0"/>
              <a:t> ب</a:t>
            </a:r>
            <a:endParaRPr lang="ar-SA" b="1" dirty="0"/>
          </a:p>
        </p:txBody>
      </p:sp>
      <p:sp>
        <p:nvSpPr>
          <p:cNvPr id="26" name="مربع نص 25"/>
          <p:cNvSpPr txBox="1"/>
          <p:nvPr/>
        </p:nvSpPr>
        <p:spPr>
          <a:xfrm>
            <a:off x="2786050" y="2643182"/>
            <a:ext cx="357190" cy="461665"/>
          </a:xfrm>
          <a:prstGeom prst="rect">
            <a:avLst/>
          </a:prstGeom>
          <a:noFill/>
        </p:spPr>
        <p:txBody>
          <a:bodyPr wrap="square" rtlCol="1">
            <a:spAutoFit/>
          </a:bodyPr>
          <a:lstStyle/>
          <a:p>
            <a:r>
              <a:rPr lang="ar-SA" sz="2400" dirty="0" smtClean="0"/>
              <a:t>1</a:t>
            </a:r>
            <a:r>
              <a:rPr lang="ar-SA" dirty="0" smtClean="0"/>
              <a:t> </a:t>
            </a:r>
            <a:endParaRPr lang="ar-SA" dirty="0"/>
          </a:p>
        </p:txBody>
      </p:sp>
      <p:sp>
        <p:nvSpPr>
          <p:cNvPr id="27" name="مربع نص 26"/>
          <p:cNvSpPr txBox="1"/>
          <p:nvPr/>
        </p:nvSpPr>
        <p:spPr>
          <a:xfrm>
            <a:off x="1714480" y="2857496"/>
            <a:ext cx="785818" cy="461665"/>
          </a:xfrm>
          <a:prstGeom prst="rect">
            <a:avLst/>
          </a:prstGeom>
          <a:noFill/>
        </p:spPr>
        <p:txBody>
          <a:bodyPr wrap="square" rtlCol="1">
            <a:spAutoFit/>
          </a:bodyPr>
          <a:lstStyle/>
          <a:p>
            <a:r>
              <a:rPr lang="ar-SA" sz="2400" b="1" dirty="0" smtClean="0"/>
              <a:t>سم</a:t>
            </a:r>
            <a:endParaRPr lang="ar-SA"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429684" cy="571504"/>
          </a:xfrm>
        </p:spPr>
        <p:txBody>
          <a:bodyPr>
            <a:normAutofit fontScale="90000"/>
          </a:bodyPr>
          <a:lstStyle/>
          <a:p>
            <a:pPr algn="r"/>
            <a:r>
              <a:rPr lang="ar-SA" dirty="0" smtClean="0"/>
              <a:t>التنشيط الميكروبي</a:t>
            </a:r>
            <a:endParaRPr lang="ar-SA" dirty="0"/>
          </a:p>
        </p:txBody>
      </p:sp>
      <p:sp>
        <p:nvSpPr>
          <p:cNvPr id="3" name="عنصر نائب للمحتوى 2"/>
          <p:cNvSpPr>
            <a:spLocks noGrp="1"/>
          </p:cNvSpPr>
          <p:nvPr>
            <p:ph idx="1"/>
          </p:nvPr>
        </p:nvSpPr>
        <p:spPr>
          <a:xfrm>
            <a:off x="457200" y="1285860"/>
            <a:ext cx="8401080" cy="5288676"/>
          </a:xfrm>
        </p:spPr>
        <p:txBody>
          <a:bodyPr>
            <a:normAutofit fontScale="92500"/>
          </a:bodyPr>
          <a:lstStyle/>
          <a:p>
            <a:r>
              <a:rPr lang="ar-SA" dirty="0" smtClean="0"/>
              <a:t>من غير المرغوب فيه هو تكوَن السموم كنتيجة من مظاهر التحولات الميكروبية في الطبيعة. العديد من الكيميائيات الكبيرة والتي تعتبر نفسها غير مؤذية يمكن وغالباً أن تتحول إلى منتجات مؤذية للإنسانية والحيوانات والنباتات أو على الكائنات الحية الدقيقة. وبهذه المعاني فإن الكائنات الحية الدقيقة المستوطنة تجلب الملوثات حيث </a:t>
            </a:r>
            <a:r>
              <a:rPr lang="ar-SA" dirty="0" err="1" smtClean="0"/>
              <a:t>لايظهر</a:t>
            </a:r>
            <a:r>
              <a:rPr lang="ar-SA" dirty="0" smtClean="0"/>
              <a:t> أي واحد منها سابقاً.هذه المنتجات ربما تكون مشكلة وليس المركب الأصلي.عملية تكوين المنتجات السامة من المركب السابق غير الضار تعرف باسم </a:t>
            </a:r>
            <a:r>
              <a:rPr lang="ar-SA" b="1" dirty="0" smtClean="0">
                <a:solidFill>
                  <a:schemeClr val="accent3">
                    <a:lumMod val="75000"/>
                  </a:schemeClr>
                </a:solidFill>
              </a:rPr>
              <a:t>التنشيط الميكروبي</a:t>
            </a:r>
            <a:r>
              <a:rPr lang="ar-SA" dirty="0" smtClean="0"/>
              <a:t>.</a:t>
            </a:r>
          </a:p>
          <a:p>
            <a:r>
              <a:rPr lang="ar-SA" dirty="0" smtClean="0"/>
              <a:t>إن عملية التنشيط الميكروبي هي سبب رئيسي لدراسة مسارات ومنتجات تحطيم الجزيئات العضوية, في الأنظمة الطبيعية, وفي أنظمة طرح النفايات. ويحدث التنشيط في التربة والماء الملوث وفي البيئات الأخرى حيث توجد فيها الكائنات الحية الدقيقة نشطة, كما أن المنتجات التي تجلب بتلك الوسيلة ربما تملك فترة بقاء قصيرة أو تواصل لفترات طويلة.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5000636"/>
            <a:ext cx="8229600" cy="709610"/>
          </a:xfrm>
        </p:spPr>
        <p:txBody>
          <a:bodyPr>
            <a:normAutofit/>
          </a:bodyPr>
          <a:lstStyle/>
          <a:p>
            <a:pPr algn="ctr"/>
            <a:r>
              <a:rPr lang="ar-SA" sz="2400" dirty="0" smtClean="0"/>
              <a:t>العمليات الرئيسة المصاحبة لعملية التنشيط</a:t>
            </a:r>
            <a:r>
              <a:rPr lang="ar-SA" dirty="0" smtClean="0"/>
              <a:t>.</a:t>
            </a:r>
            <a:endParaRPr lang="ar-SA" dirty="0"/>
          </a:p>
        </p:txBody>
      </p:sp>
      <p:sp>
        <p:nvSpPr>
          <p:cNvPr id="3" name="عنصر نائب للمحتوى 2"/>
          <p:cNvSpPr>
            <a:spLocks noGrp="1"/>
          </p:cNvSpPr>
          <p:nvPr>
            <p:ph idx="1"/>
          </p:nvPr>
        </p:nvSpPr>
        <p:spPr>
          <a:xfrm>
            <a:off x="571472" y="785794"/>
            <a:ext cx="8229600" cy="4357718"/>
          </a:xfrm>
        </p:spPr>
        <p:txBody>
          <a:bodyPr/>
          <a:lstStyle/>
          <a:p>
            <a:endParaRPr lang="ar-SA" dirty="0" smtClean="0"/>
          </a:p>
          <a:p>
            <a:endParaRPr lang="ar-SA" dirty="0" smtClean="0"/>
          </a:p>
          <a:p>
            <a:endParaRPr lang="ar-SA" dirty="0" smtClean="0"/>
          </a:p>
          <a:p>
            <a:r>
              <a:rPr lang="ar-SA" dirty="0" smtClean="0"/>
              <a:t>معدنة سريعة</a:t>
            </a:r>
          </a:p>
          <a:p>
            <a:endParaRPr lang="ar-SA" dirty="0" smtClean="0"/>
          </a:p>
          <a:p>
            <a:r>
              <a:rPr lang="ar-SA" dirty="0" smtClean="0"/>
              <a:t>معدنة بطيئة</a:t>
            </a:r>
          </a:p>
          <a:p>
            <a:endParaRPr lang="ar-SA" dirty="0" smtClean="0"/>
          </a:p>
          <a:p>
            <a:r>
              <a:rPr lang="ar-SA" dirty="0" smtClean="0"/>
              <a:t>مواصلة</a:t>
            </a:r>
            <a:endParaRPr lang="ar-SA" dirty="0"/>
          </a:p>
        </p:txBody>
      </p:sp>
      <p:sp>
        <p:nvSpPr>
          <p:cNvPr id="4" name="مستطيل 3"/>
          <p:cNvSpPr/>
          <p:nvPr/>
        </p:nvSpPr>
        <p:spPr>
          <a:xfrm>
            <a:off x="3428992" y="1785926"/>
            <a:ext cx="2000264" cy="3071834"/>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مادة </a:t>
            </a:r>
            <a:r>
              <a:rPr lang="ar-SA" sz="2000" b="1" dirty="0" err="1" smtClean="0">
                <a:solidFill>
                  <a:schemeClr val="tx1"/>
                </a:solidFill>
              </a:rPr>
              <a:t>مسرطنة</a:t>
            </a:r>
            <a:endParaRPr lang="ar-SA" sz="2000" b="1" dirty="0" smtClean="0">
              <a:solidFill>
                <a:schemeClr val="tx1"/>
              </a:solidFill>
            </a:endParaRPr>
          </a:p>
          <a:p>
            <a:pPr algn="ctr"/>
            <a:r>
              <a:rPr lang="ar-SA" sz="2000" b="1" dirty="0" smtClean="0">
                <a:solidFill>
                  <a:schemeClr val="tx1"/>
                </a:solidFill>
              </a:rPr>
              <a:t>مادة </a:t>
            </a:r>
            <a:r>
              <a:rPr lang="ar-SA" sz="2000" b="1" dirty="0" err="1" smtClean="0">
                <a:solidFill>
                  <a:schemeClr val="tx1"/>
                </a:solidFill>
              </a:rPr>
              <a:t>مطفرة</a:t>
            </a:r>
            <a:endParaRPr lang="ar-SA" sz="2000" b="1" dirty="0" smtClean="0">
              <a:solidFill>
                <a:schemeClr val="tx1"/>
              </a:solidFill>
            </a:endParaRPr>
          </a:p>
          <a:p>
            <a:pPr algn="ctr"/>
            <a:r>
              <a:rPr lang="ar-SA" sz="2000" b="1" dirty="0" smtClean="0">
                <a:solidFill>
                  <a:schemeClr val="tx1"/>
                </a:solidFill>
              </a:rPr>
              <a:t>طفرة ثلاثية جينية</a:t>
            </a:r>
          </a:p>
          <a:p>
            <a:pPr algn="ctr"/>
            <a:r>
              <a:rPr lang="ar-SA" sz="2000" b="1" dirty="0" smtClean="0">
                <a:solidFill>
                  <a:schemeClr val="tx1"/>
                </a:solidFill>
              </a:rPr>
              <a:t>سم شديد</a:t>
            </a:r>
          </a:p>
          <a:p>
            <a:pPr algn="ctr"/>
            <a:r>
              <a:rPr lang="ar-SA" sz="2000" b="1" dirty="0" smtClean="0">
                <a:solidFill>
                  <a:schemeClr val="tx1"/>
                </a:solidFill>
              </a:rPr>
              <a:t>سم نباتي</a:t>
            </a:r>
          </a:p>
          <a:p>
            <a:pPr algn="ctr"/>
            <a:r>
              <a:rPr lang="ar-SA" sz="2000" b="1" dirty="0" smtClean="0">
                <a:solidFill>
                  <a:schemeClr val="tx1"/>
                </a:solidFill>
              </a:rPr>
              <a:t>مضاد ميكروبي</a:t>
            </a:r>
            <a:endParaRPr lang="ar-SA" sz="2000" b="1" dirty="0">
              <a:solidFill>
                <a:schemeClr val="tx1"/>
              </a:solidFill>
            </a:endParaRPr>
          </a:p>
        </p:txBody>
      </p:sp>
      <p:cxnSp>
        <p:nvCxnSpPr>
          <p:cNvPr id="6" name="رابط كسهم مستقيم 5"/>
          <p:cNvCxnSpPr/>
          <p:nvPr/>
        </p:nvCxnSpPr>
        <p:spPr>
          <a:xfrm flipV="1">
            <a:off x="5572132" y="2500306"/>
            <a:ext cx="1214446"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رابط كسهم مستقيم 7"/>
          <p:cNvCxnSpPr/>
          <p:nvPr/>
        </p:nvCxnSpPr>
        <p:spPr>
          <a:xfrm>
            <a:off x="5572132" y="3429000"/>
            <a:ext cx="128588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رابط كسهم مستقيم 9"/>
          <p:cNvCxnSpPr/>
          <p:nvPr/>
        </p:nvCxnSpPr>
        <p:spPr>
          <a:xfrm>
            <a:off x="5643570" y="3929066"/>
            <a:ext cx="1500198"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رابط كسهم مستقيم 17"/>
          <p:cNvCxnSpPr/>
          <p:nvPr/>
        </p:nvCxnSpPr>
        <p:spPr>
          <a:xfrm>
            <a:off x="1785918" y="3429000"/>
            <a:ext cx="135732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9" name="مربع نص 18"/>
          <p:cNvSpPr txBox="1"/>
          <p:nvPr/>
        </p:nvSpPr>
        <p:spPr>
          <a:xfrm>
            <a:off x="500034" y="3071810"/>
            <a:ext cx="1071570" cy="707886"/>
          </a:xfrm>
          <a:prstGeom prst="rect">
            <a:avLst/>
          </a:prstGeom>
          <a:noFill/>
        </p:spPr>
        <p:txBody>
          <a:bodyPr wrap="square" rtlCol="1">
            <a:spAutoFit/>
          </a:bodyPr>
          <a:lstStyle/>
          <a:p>
            <a:r>
              <a:rPr lang="ar-SA" sz="2000" b="1" dirty="0" smtClean="0"/>
              <a:t>كيميائي غير سام</a:t>
            </a:r>
            <a:endParaRPr lang="ar-SA" sz="2000" b="1" dirty="0"/>
          </a:p>
        </p:txBody>
      </p:sp>
      <p:sp>
        <p:nvSpPr>
          <p:cNvPr id="22" name="مربع نص 21"/>
          <p:cNvSpPr txBox="1"/>
          <p:nvPr/>
        </p:nvSpPr>
        <p:spPr>
          <a:xfrm>
            <a:off x="1571604" y="2928934"/>
            <a:ext cx="1143008" cy="400110"/>
          </a:xfrm>
          <a:prstGeom prst="rect">
            <a:avLst/>
          </a:prstGeom>
          <a:noFill/>
        </p:spPr>
        <p:txBody>
          <a:bodyPr wrap="square" rtlCol="1">
            <a:spAutoFit/>
          </a:bodyPr>
          <a:lstStyle/>
          <a:p>
            <a:r>
              <a:rPr lang="ar-SA" sz="2000" b="1" dirty="0" smtClean="0">
                <a:solidFill>
                  <a:srgbClr val="FF0000"/>
                </a:solidFill>
              </a:rPr>
              <a:t>تنشيط</a:t>
            </a:r>
            <a:endParaRPr lang="ar-SA" sz="2000" b="1"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860180"/>
          </a:xfrm>
        </p:spPr>
        <p:txBody>
          <a:bodyPr>
            <a:normAutofit fontScale="85000" lnSpcReduction="20000"/>
          </a:bodyPr>
          <a:lstStyle/>
          <a:p>
            <a:r>
              <a:rPr lang="ar-SA" dirty="0" smtClean="0"/>
              <a:t>إن التحول يمثل تفاعل منفرد أو سلسلة بسيطة في عملية الهدم </a:t>
            </a:r>
            <a:r>
              <a:rPr lang="ar-SA" dirty="0" err="1" smtClean="0"/>
              <a:t>الأيضي</a:t>
            </a:r>
            <a:r>
              <a:rPr lang="ar-SA" dirty="0" smtClean="0"/>
              <a:t>.</a:t>
            </a:r>
          </a:p>
          <a:p>
            <a:r>
              <a:rPr lang="ar-SA" dirty="0" smtClean="0"/>
              <a:t>المنتج الضار ربما يكون مركب وسطي في عملية المعدنة وربما يستمر لفترة طويلة مما يكفي لجلب مشكلة تلوث.</a:t>
            </a:r>
          </a:p>
          <a:p>
            <a:r>
              <a:rPr lang="ar-SA" dirty="0" smtClean="0"/>
              <a:t>سلاسل التنشيط تتضمن تكوين حيوي </a:t>
            </a:r>
            <a:r>
              <a:rPr lang="ar-SA" dirty="0" err="1" smtClean="0"/>
              <a:t>لمسرطنات</a:t>
            </a:r>
            <a:r>
              <a:rPr lang="ar-SA" dirty="0" smtClean="0"/>
              <a:t> جينية وطفرات جينية وطفرة ثلاثية جينية وتسمم عصبي وسم نباتي وعوامل للمبيدات الحشرية والفطرية علاوة على ذلك فإن حركية المنتج النشط تكون مختلفة كثيراً عن مادته الأصلية ولذا فان المنتج ربما ينتقل إلى مواقع أخرى أبعد كثيراً أو ذات مدى قصير مقارنة بتلك التي تكٌون فيها الجزيء من حيث نشأته.</a:t>
            </a:r>
          </a:p>
          <a:p>
            <a:r>
              <a:rPr lang="ar-SA" dirty="0" err="1" smtClean="0"/>
              <a:t>ان</a:t>
            </a:r>
            <a:r>
              <a:rPr lang="ar-SA" dirty="0" smtClean="0"/>
              <a:t> العديد من المسارات المختلفة والآليات والأنزيمات تكون مصاحبة لعملية التنشيط ,وعلى ذلك فأن الاهتمام بالتنشيط يتطلب مراجعة لمختلف الآليات المتباينة .ومن الشائع على مستوى هذه الآليات هو الخطر الكبير للمنتج مقارنة بمادة البداية.مثال على ذلك مبيدات الحشرات حيث </a:t>
            </a:r>
            <a:r>
              <a:rPr lang="ar-SA" dirty="0" err="1" smtClean="0"/>
              <a:t>ان</a:t>
            </a:r>
            <a:r>
              <a:rPr lang="ar-SA" dirty="0" smtClean="0"/>
              <a:t> بعض مبيدات الحشرات غير ضار مباشرة للحشرات ولكن الضرر ينشأ بعد تعرض الحشرة للمبيد ومرورها في مراحل النمو والتطور. حيث </a:t>
            </a:r>
            <a:r>
              <a:rPr lang="ar-SA" dirty="0" err="1" smtClean="0"/>
              <a:t>يتحور</a:t>
            </a:r>
            <a:r>
              <a:rPr lang="ar-SA" dirty="0" smtClean="0"/>
              <a:t> الجزيء مع الحشرة ويحدث ضرراً أو موتاً.</a:t>
            </a:r>
          </a:p>
          <a:p>
            <a:r>
              <a:rPr lang="ar-SA" dirty="0" smtClean="0"/>
              <a:t>وقد ثبت فيما بعد أن التحولات المشابهة تحدث خارجياً عن طريق الكائنات الحية الدقيقة في التربة والماء الطبيعي والبيئات الأخرى. فقد أظهرت التقديرات الحيوية أن عدداً من المبيدات الحشرية قد حدث لها تنشيط في التربة.</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860180"/>
          </a:xfrm>
        </p:spPr>
        <p:txBody>
          <a:bodyPr/>
          <a:lstStyle/>
          <a:p>
            <a:r>
              <a:rPr lang="ar-SA" sz="2400" dirty="0" smtClean="0"/>
              <a:t>مشاهدات مماثلة تمت ملاحظتها لتكوين السموم النباتية حيث أن الصنوبر الأحمر النامي في التربة المعالجة بالمبيد </a:t>
            </a:r>
            <a:r>
              <a:rPr lang="en-US" sz="2400" dirty="0" err="1" smtClean="0"/>
              <a:t>ipazine</a:t>
            </a:r>
            <a:r>
              <a:rPr lang="ar-SA" sz="2400" dirty="0" smtClean="0"/>
              <a:t> لم يظهر أي علامات سمية لمدة 80يوماً, ولكن تتطور أعراض الضرر بعد ذلك بسرعة. </a:t>
            </a:r>
            <a:r>
              <a:rPr lang="ar-SA" sz="2400" dirty="0" err="1" smtClean="0"/>
              <a:t>بالأضافة</a:t>
            </a:r>
            <a:r>
              <a:rPr lang="ar-SA" sz="2400" dirty="0" smtClean="0"/>
              <a:t> إلى ذلك فإن مبيد الأعشاب يتحول إلى مشتقاته من الأمينات بواسطة الكائنات الحية الدقيقة الموجودة في مياه النهر, وهذه المشتقات </a:t>
            </a:r>
            <a:r>
              <a:rPr lang="ar-SA" sz="2400" dirty="0" err="1" smtClean="0"/>
              <a:t>الأمينية</a:t>
            </a:r>
            <a:r>
              <a:rPr lang="ar-SA" sz="2400" dirty="0" smtClean="0"/>
              <a:t> عبارة عن مواد </a:t>
            </a:r>
            <a:r>
              <a:rPr lang="ar-SA" sz="2400" dirty="0" err="1" smtClean="0"/>
              <a:t>مطفرة</a:t>
            </a:r>
            <a:r>
              <a:rPr lang="ar-SA" sz="2400" dirty="0" smtClean="0"/>
              <a:t>.</a:t>
            </a:r>
          </a:p>
          <a:p>
            <a:r>
              <a:rPr lang="ar-SA" sz="2400" dirty="0" smtClean="0"/>
              <a:t>ربما تحدث عملية التنشيط أثناء الاستصلاح الحيوي وخاصة إذا كانت التحولات الميكروبية غير كافية, فعلى سبيل المثال المواد </a:t>
            </a:r>
            <a:r>
              <a:rPr lang="ar-SA" sz="2400" dirty="0" err="1" smtClean="0"/>
              <a:t>المطفرة</a:t>
            </a:r>
            <a:r>
              <a:rPr lang="ar-SA" sz="2400" dirty="0" smtClean="0"/>
              <a:t> غير المعروفة يتم تكوينها أثناء البحث المعملي لعملية الاستصلاح الحيوي لمركب </a:t>
            </a:r>
            <a:r>
              <a:rPr lang="en-US" sz="2400" dirty="0" smtClean="0"/>
              <a:t>PAHs</a:t>
            </a:r>
            <a:r>
              <a:rPr lang="ar-SA" sz="2400" dirty="0" smtClean="0"/>
              <a:t> في التربة ولذا فإن عملية الاستصلاح الحيوي الذي يعمل على تحطيم المركبات المستهدفة ليس بالضرورة أن يعمل على إزالة السمية</a:t>
            </a:r>
            <a:r>
              <a:rPr lang="ar-SA" dirty="0" smtClean="0"/>
              <a:t>.</a:t>
            </a:r>
          </a:p>
          <a:p>
            <a:pPr algn="ctr"/>
            <a:r>
              <a:rPr lang="ar-SA" dirty="0" smtClean="0"/>
              <a:t>********************************************</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412</TotalTime>
  <Words>835</Words>
  <Application>Microsoft Office PowerPoint</Application>
  <PresentationFormat>عرض على الشاشة (3:4)‏</PresentationFormat>
  <Paragraphs>58</Paragraphs>
  <Slides>8</Slides>
  <Notes>0</Notes>
  <HiddenSlides>0</HiddenSlides>
  <MMClips>0</MMClips>
  <ScaleCrop>false</ScaleCrop>
  <HeadingPairs>
    <vt:vector size="4" baseType="variant">
      <vt:variant>
        <vt:lpstr>نسق</vt:lpstr>
      </vt:variant>
      <vt:variant>
        <vt:i4>1</vt:i4>
      </vt:variant>
      <vt:variant>
        <vt:lpstr>عناوين الشرائح</vt:lpstr>
      </vt:variant>
      <vt:variant>
        <vt:i4>8</vt:i4>
      </vt:variant>
    </vt:vector>
  </HeadingPairs>
  <TitlesOfParts>
    <vt:vector size="9" baseType="lpstr">
      <vt:lpstr>حضري</vt:lpstr>
      <vt:lpstr> تحلل حيوي محاضرة -6-</vt:lpstr>
      <vt:lpstr>إزالة السمية:</vt:lpstr>
      <vt:lpstr>عرض تقديمي في PowerPoint</vt:lpstr>
      <vt:lpstr>عرض تقديمي في PowerPoint</vt:lpstr>
      <vt:lpstr>التنشيط الميكروبي</vt:lpstr>
      <vt:lpstr>العمليات الرئيسة المصاحبة لعملية التنشيط.</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تحلل حيوي محاضرة -6-</dc:title>
  <dc:creator>MM</dc:creator>
  <cp:lastModifiedBy>Fatmah Alotibi</cp:lastModifiedBy>
  <cp:revision>30</cp:revision>
  <dcterms:created xsi:type="dcterms:W3CDTF">2014-03-17T14:36:51Z</dcterms:created>
  <dcterms:modified xsi:type="dcterms:W3CDTF">2017-11-20T09:04:56Z</dcterms:modified>
</cp:coreProperties>
</file>