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8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0509AD1-D0DD-4EFE-B2CB-16AC0C07492F}" type="datetimeFigureOut">
              <a:rPr lang="ar-SA" smtClean="0"/>
              <a:pPr/>
              <a:t>15/11/35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340CD73-6EBA-48CD-85DE-65C8B202CF76}"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9340CD73-6EBA-48CD-85DE-65C8B202CF76}" type="slidenum">
              <a:rPr lang="ar-SA" smtClean="0"/>
              <a:pPr/>
              <a:t>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1B8ABB09-4A1D-463E-8065-109CC2B7EFAA}" type="datetimeFigureOut">
              <a:rPr lang="ar-SA" smtClean="0"/>
              <a:pPr/>
              <a:t>15/11/35</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15/11/35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15/11/35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15/11/35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15/11/35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15/11/35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15/11/35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15/11/35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15/11/35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1B8ABB09-4A1D-463E-8065-109CC2B7EFAA}" type="datetimeFigureOut">
              <a:rPr lang="ar-SA" smtClean="0"/>
              <a:pPr/>
              <a:t>15/11/35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1B8ABB09-4A1D-463E-8065-109CC2B7EFAA}" type="datetimeFigureOut">
              <a:rPr lang="ar-SA" smtClean="0"/>
              <a:pPr/>
              <a:t>15/11/35</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0B34F065-1154-456A-91E3-76DE8E75E17B}"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B8ABB09-4A1D-463E-8065-109CC2B7EFAA}" type="datetimeFigureOut">
              <a:rPr lang="ar-SA" smtClean="0"/>
              <a:pPr/>
              <a:t>15/11/35</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752601"/>
            <a:ext cx="7772400" cy="3390911"/>
          </a:xfrm>
        </p:spPr>
        <p:txBody>
          <a:bodyPr>
            <a:normAutofit/>
          </a:bodyPr>
          <a:lstStyle/>
          <a:p>
            <a:pPr algn="ctr"/>
            <a:r>
              <a:rPr lang="ar-SA" sz="4000" dirty="0" smtClean="0"/>
              <a:t>محاضرة -1-</a:t>
            </a:r>
            <a:br>
              <a:rPr lang="ar-SA" sz="4000" dirty="0" smtClean="0"/>
            </a:br>
            <a:r>
              <a:rPr lang="ar-SA" sz="4000" dirty="0" smtClean="0"/>
              <a:t>تحلل حيوي</a:t>
            </a:r>
            <a:br>
              <a:rPr lang="ar-SA" sz="4000" dirty="0" smtClean="0"/>
            </a:br>
            <a:r>
              <a:rPr lang="ar-SA" dirty="0" smtClean="0"/>
              <a:t/>
            </a:r>
            <a:br>
              <a:rPr lang="ar-SA" dirty="0" smtClean="0"/>
            </a:br>
            <a:r>
              <a:rPr lang="ar-SA" dirty="0" smtClean="0"/>
              <a:t>                        </a:t>
            </a:r>
            <a:r>
              <a:rPr lang="ar-SA" sz="2400" dirty="0" smtClean="0"/>
              <a:t>أ/ فاطمة </a:t>
            </a:r>
            <a:r>
              <a:rPr lang="ar-SA" sz="2400" dirty="0" err="1" smtClean="0"/>
              <a:t>العتيبي</a:t>
            </a:r>
            <a:endParaRPr lang="ar-SA"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142984"/>
            <a:ext cx="8229600" cy="5286412"/>
          </a:xfrm>
        </p:spPr>
        <p:txBody>
          <a:bodyPr>
            <a:normAutofit/>
          </a:bodyPr>
          <a:lstStyle/>
          <a:p>
            <a:pPr algn="just"/>
            <a:r>
              <a:rPr lang="ar-SA" sz="2000" dirty="0" smtClean="0"/>
              <a:t> الهواء </a:t>
            </a:r>
            <a:r>
              <a:rPr lang="ar-SA" sz="2000" dirty="0" smtClean="0"/>
              <a:t>الذي نتنفسه والماء الذي نشربه ونستحم </a:t>
            </a:r>
            <a:r>
              <a:rPr lang="ar-SA" sz="2000" dirty="0" err="1" smtClean="0"/>
              <a:t>به</a:t>
            </a:r>
            <a:r>
              <a:rPr lang="ar-SA" sz="2000" dirty="0" smtClean="0"/>
              <a:t> والتربة التي تنمو عليها المحاصيل والبيئة التي تعيش فيها المجاميع الحيوانية والنباتية ملوثة بالعديد من الكيميائيات المصنعة.</a:t>
            </a:r>
          </a:p>
          <a:p>
            <a:pPr algn="just"/>
            <a:endParaRPr lang="ar-SA" sz="2000" dirty="0" smtClean="0"/>
          </a:p>
          <a:p>
            <a:pPr algn="just"/>
            <a:r>
              <a:rPr lang="ar-SA" sz="2000" dirty="0" smtClean="0"/>
              <a:t>ففي المناطق الزراعية والمياه السطحية والأرضية الملاصقة نجد أن </a:t>
            </a:r>
            <a:r>
              <a:rPr lang="ar-SA" sz="2000" dirty="0" smtClean="0"/>
              <a:t>:</a:t>
            </a:r>
          </a:p>
          <a:p>
            <a:pPr algn="just"/>
            <a:r>
              <a:rPr lang="ar-SA" sz="2000" dirty="0" smtClean="0"/>
              <a:t>1- </a:t>
            </a:r>
            <a:r>
              <a:rPr lang="ar-SA" sz="2000" dirty="0" smtClean="0"/>
              <a:t>الكيميائيات </a:t>
            </a:r>
            <a:r>
              <a:rPr lang="ar-SA" sz="2000" dirty="0" smtClean="0"/>
              <a:t>الصناعية طرحت بشكل متعمد أو مقصود إلى الماء أو التربة بعد الانتهاء من استخدامها , </a:t>
            </a:r>
            <a:endParaRPr lang="ar-SA" sz="2000" dirty="0" smtClean="0"/>
          </a:p>
          <a:p>
            <a:pPr algn="just"/>
            <a:r>
              <a:rPr lang="ar-SA" sz="2000" dirty="0" smtClean="0"/>
              <a:t>2-</a:t>
            </a:r>
            <a:r>
              <a:rPr lang="ar-SA" sz="2000" dirty="0" smtClean="0"/>
              <a:t> </a:t>
            </a:r>
            <a:r>
              <a:rPr lang="ar-SA" sz="2000" dirty="0" smtClean="0"/>
              <a:t>بعضها </a:t>
            </a:r>
            <a:r>
              <a:rPr lang="ar-SA" sz="2000" dirty="0" smtClean="0"/>
              <a:t>ناتج من عمليات التصنيع التي لا تستفيد من وسائل علاج النفايات أو من المنتجات ذات المعالجة غير الملائمة, </a:t>
            </a:r>
            <a:endParaRPr lang="ar-SA" sz="2000" dirty="0" smtClean="0"/>
          </a:p>
          <a:p>
            <a:pPr algn="just"/>
            <a:r>
              <a:rPr lang="ar-SA" sz="2000" dirty="0" smtClean="0"/>
              <a:t>3- </a:t>
            </a:r>
            <a:r>
              <a:rPr lang="ar-SA" sz="2000" dirty="0" smtClean="0"/>
              <a:t>بالإضافة </a:t>
            </a:r>
            <a:r>
              <a:rPr lang="ar-SA" sz="2000" dirty="0" smtClean="0"/>
              <a:t>إلى أن بعضها ربما يتكون في الطبيعة من المركبات الصناعية, والقليل منها يتكون بواسطة التفاعلات الطبيعية للمواد العضوية مثل : </a:t>
            </a:r>
            <a:r>
              <a:rPr lang="ar-SA" sz="2000" dirty="0" err="1" smtClean="0"/>
              <a:t>الكلور</a:t>
            </a:r>
            <a:r>
              <a:rPr lang="ar-SA" sz="2000" dirty="0" smtClean="0"/>
              <a:t> المستخدم لمعالجة المياه للاستخدام الآدمي</a:t>
            </a:r>
            <a:r>
              <a:rPr lang="ar-SA" dirty="0" smtClean="0"/>
              <a:t>.</a:t>
            </a:r>
          </a:p>
          <a:p>
            <a:pPr algn="just"/>
            <a:r>
              <a:rPr lang="ar-SA" sz="2000" b="1" dirty="0" smtClean="0">
                <a:solidFill>
                  <a:srgbClr val="FF0000"/>
                </a:solidFill>
              </a:rPr>
              <a:t>طريقة وجود هذه المركبات:</a:t>
            </a:r>
          </a:p>
          <a:p>
            <a:pPr algn="just"/>
            <a:r>
              <a:rPr lang="ar-SA" sz="2000" dirty="0" smtClean="0"/>
              <a:t>كقانون </a:t>
            </a:r>
            <a:r>
              <a:rPr lang="ar-SA" sz="2000" dirty="0" smtClean="0"/>
              <a:t>فأن تلك المركبات العضوية لا توجد بصورة منفردة بل على الأصح توجد في صورة بسيطة أو معقدة  , كما أن الصورة المعقدة </a:t>
            </a:r>
            <a:r>
              <a:rPr lang="ar-SA" sz="2000" dirty="0" smtClean="0"/>
              <a:t>تتغير  من خلال العمليات البيئية المختلفة</a:t>
            </a:r>
            <a:endParaRPr lang="ar-SA" sz="2000" dirty="0" smtClean="0"/>
          </a:p>
          <a:p>
            <a:pPr algn="just"/>
            <a:endParaRPr lang="ar-SA" dirty="0"/>
          </a:p>
        </p:txBody>
      </p:sp>
      <p:sp>
        <p:nvSpPr>
          <p:cNvPr id="3" name="عنوان 2"/>
          <p:cNvSpPr>
            <a:spLocks noGrp="1"/>
          </p:cNvSpPr>
          <p:nvPr>
            <p:ph type="title"/>
          </p:nvPr>
        </p:nvSpPr>
        <p:spPr/>
        <p:txBody>
          <a:bodyPr>
            <a:normAutofit/>
          </a:bodyPr>
          <a:lstStyle/>
          <a:p>
            <a:pPr algn="ctr"/>
            <a:r>
              <a:rPr lang="ar-SA" sz="2800" dirty="0" smtClean="0">
                <a:solidFill>
                  <a:schemeClr val="accent2">
                    <a:lumMod val="75000"/>
                  </a:schemeClr>
                </a:solidFill>
              </a:rPr>
              <a:t>المقدمة</a:t>
            </a:r>
            <a:endParaRPr lang="ar-SA" sz="2800" dirty="0">
              <a:solidFill>
                <a:schemeClr val="accent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28596" y="714356"/>
            <a:ext cx="8229600" cy="5072098"/>
          </a:xfrm>
        </p:spPr>
        <p:txBody>
          <a:bodyPr>
            <a:normAutofit fontScale="92500" lnSpcReduction="10000"/>
          </a:bodyPr>
          <a:lstStyle/>
          <a:p>
            <a:pPr>
              <a:buNone/>
            </a:pPr>
            <a:r>
              <a:rPr lang="ar-SA" sz="2400" b="1" dirty="0" smtClean="0">
                <a:solidFill>
                  <a:srgbClr val="C00000"/>
                </a:solidFill>
              </a:rPr>
              <a:t>ومع </a:t>
            </a:r>
            <a:r>
              <a:rPr lang="ar-SA" sz="2400" b="1" dirty="0" smtClean="0">
                <a:solidFill>
                  <a:srgbClr val="C00000"/>
                </a:solidFill>
              </a:rPr>
              <a:t>ذلك فإن عدداً كبيراً من هذه الكيميائيات إما </a:t>
            </a:r>
            <a:r>
              <a:rPr lang="ar-SA" sz="2400" b="1" dirty="0" smtClean="0">
                <a:solidFill>
                  <a:srgbClr val="C00000"/>
                </a:solidFill>
              </a:rPr>
              <a:t>أن</a:t>
            </a:r>
          </a:p>
          <a:p>
            <a:pPr>
              <a:buFont typeface="Wingdings" pitchFamily="2" charset="2"/>
              <a:buChar char="§"/>
            </a:pPr>
            <a:r>
              <a:rPr lang="ar-SA" sz="2400" dirty="0" smtClean="0"/>
              <a:t> </a:t>
            </a:r>
            <a:r>
              <a:rPr lang="ar-SA" sz="2400" dirty="0" smtClean="0"/>
              <a:t>يستهلك </a:t>
            </a:r>
            <a:endParaRPr lang="ar-SA" sz="2400" dirty="0" smtClean="0"/>
          </a:p>
          <a:p>
            <a:pPr>
              <a:buFont typeface="Wingdings" pitchFamily="2" charset="2"/>
              <a:buChar char="§"/>
            </a:pPr>
            <a:r>
              <a:rPr lang="ar-SA" sz="2400" dirty="0" smtClean="0"/>
              <a:t>يتحطم </a:t>
            </a:r>
            <a:r>
              <a:rPr lang="ar-SA" sz="2400" dirty="0" smtClean="0"/>
              <a:t>ويتحرر بنسب مرتفعة  في الهواء والماء والتربة.</a:t>
            </a:r>
          </a:p>
          <a:p>
            <a:pPr>
              <a:buNone/>
            </a:pPr>
            <a:endParaRPr lang="ar-SA" sz="2400" dirty="0" smtClean="0"/>
          </a:p>
          <a:p>
            <a:pPr>
              <a:buNone/>
            </a:pPr>
            <a:r>
              <a:rPr lang="ar-SA" sz="2400" dirty="0" smtClean="0"/>
              <a:t>أن </a:t>
            </a:r>
            <a:r>
              <a:rPr lang="ar-SA" sz="2400" dirty="0" smtClean="0"/>
              <a:t>التنبؤ بالأخطار المختلفة للمركبات العضوية على الإنسان والحيوانات والنباتات تتطلب معلومات </a:t>
            </a:r>
            <a:r>
              <a:rPr lang="ar-SA" sz="2400" dirty="0" smtClean="0"/>
              <a:t>عن</a:t>
            </a:r>
            <a:r>
              <a:rPr lang="ar-SA" sz="2400" dirty="0" smtClean="0"/>
              <a:t> </a:t>
            </a:r>
            <a:r>
              <a:rPr lang="ar-SA" sz="2400" dirty="0" smtClean="0"/>
              <a:t>سميتها للكائنات الحية </a:t>
            </a:r>
            <a:r>
              <a:rPr lang="ar-SA" sz="2400" dirty="0" err="1" smtClean="0"/>
              <a:t>و</a:t>
            </a:r>
            <a:r>
              <a:rPr lang="ar-SA" sz="2400" dirty="0" smtClean="0"/>
              <a:t> </a:t>
            </a:r>
            <a:r>
              <a:rPr lang="ar-SA" sz="2400" dirty="0" smtClean="0"/>
              <a:t>لدرجة تعرض الكائنات الحية للمركب </a:t>
            </a:r>
            <a:r>
              <a:rPr lang="ar-SA" sz="2400" dirty="0" smtClean="0"/>
              <a:t>.</a:t>
            </a:r>
          </a:p>
          <a:p>
            <a:pPr algn="just">
              <a:buNone/>
            </a:pPr>
            <a:r>
              <a:rPr lang="ar-SA" sz="2400" dirty="0" smtClean="0"/>
              <a:t>وعلى أي حال  فإن المركبات الكيميائية ربما </a:t>
            </a:r>
          </a:p>
          <a:p>
            <a:pPr algn="just">
              <a:buNone/>
            </a:pPr>
            <a:r>
              <a:rPr lang="ar-SA" sz="2400" dirty="0" smtClean="0"/>
              <a:t>             1--يتم تحويرها تركيبياً </a:t>
            </a:r>
          </a:p>
          <a:p>
            <a:pPr algn="just">
              <a:buNone/>
            </a:pPr>
            <a:r>
              <a:rPr lang="ar-SA" sz="2400" dirty="0" smtClean="0"/>
              <a:t>             2- أو </a:t>
            </a:r>
            <a:r>
              <a:rPr lang="ar-SA" sz="2400" dirty="0" smtClean="0"/>
              <a:t>ربما تتحطم كلياً خلال عملية النقل.</a:t>
            </a:r>
          </a:p>
          <a:p>
            <a:pPr algn="just"/>
            <a:r>
              <a:rPr lang="ar-SA" sz="2400" dirty="0" smtClean="0"/>
              <a:t>المركب </a:t>
            </a:r>
            <a:r>
              <a:rPr lang="ar-SA" sz="2400" dirty="0" smtClean="0"/>
              <a:t>المحوَر سيؤدي إلى إنتاج مركبات </a:t>
            </a:r>
            <a:r>
              <a:rPr lang="ar-SA" sz="2400" dirty="0" smtClean="0">
                <a:solidFill>
                  <a:schemeClr val="accent2">
                    <a:lumMod val="75000"/>
                  </a:schemeClr>
                </a:solidFill>
              </a:rPr>
              <a:t>أقل سمية أو أكثر سمية </a:t>
            </a:r>
            <a:r>
              <a:rPr lang="ar-SA" sz="2400" dirty="0" smtClean="0"/>
              <a:t>, أو أن يتزايد ويهضم كاملاً , أو أن يتزايد حيوياً . كل هذه تعتبر عوامل تساعد نهاية الجزيء فتؤدي إلى ظهور خطورة بالغة أو قليلة للأنواع محتملة التعرض للأذى </a:t>
            </a:r>
            <a:endParaRPr lang="ar-SA" sz="2400" dirty="0" smtClean="0"/>
          </a:p>
          <a:p>
            <a:pPr algn="just"/>
            <a:r>
              <a:rPr lang="ar-SA" sz="2400" dirty="0" smtClean="0"/>
              <a:t>عند </a:t>
            </a:r>
            <a:r>
              <a:rPr lang="ar-SA" sz="2400" dirty="0" smtClean="0"/>
              <a:t>الموقع المحدد للطرح أو خلال النقل فأن الجزيء العضوي ربما </a:t>
            </a:r>
            <a:r>
              <a:rPr lang="ar-SA" sz="2400" dirty="0" smtClean="0"/>
              <a:t>يتأثر </a:t>
            </a:r>
            <a:r>
              <a:rPr lang="ar-SA" sz="2400" dirty="0" smtClean="0"/>
              <a:t>عن </a:t>
            </a:r>
            <a:r>
              <a:rPr lang="ar-SA" sz="2400" u="sng" dirty="0" smtClean="0">
                <a:solidFill>
                  <a:srgbClr val="00B050"/>
                </a:solidFill>
              </a:rPr>
              <a:t>طريق </a:t>
            </a:r>
            <a:r>
              <a:rPr lang="ar-SA" sz="2400" u="sng" dirty="0" smtClean="0">
                <a:solidFill>
                  <a:srgbClr val="00B050"/>
                </a:solidFill>
              </a:rPr>
              <a:t>الآليات الحية </a:t>
            </a:r>
            <a:r>
              <a:rPr lang="ar-SA" sz="2400" dirty="0" smtClean="0"/>
              <a:t>., كما انه قد ينتشر في البيئة من خلال </a:t>
            </a:r>
            <a:r>
              <a:rPr lang="ar-SA" sz="2400" u="sng" dirty="0" smtClean="0">
                <a:solidFill>
                  <a:srgbClr val="00B050"/>
                </a:solidFill>
              </a:rPr>
              <a:t>الآليات الغير حية</a:t>
            </a:r>
            <a:endParaRPr lang="ar-SA" sz="2400" u="sng" dirty="0" smtClean="0">
              <a:solidFill>
                <a:srgbClr val="00B050"/>
              </a:solidFill>
            </a:endParaRPr>
          </a:p>
          <a:p>
            <a:pPr>
              <a:buNone/>
            </a:pPr>
            <a:endParaRPr lang="ar-SA"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428604"/>
            <a:ext cx="8229600" cy="5578687"/>
          </a:xfrm>
        </p:spPr>
        <p:txBody>
          <a:bodyPr>
            <a:normAutofit/>
          </a:bodyPr>
          <a:lstStyle/>
          <a:p>
            <a:pPr algn="just">
              <a:buNone/>
            </a:pPr>
            <a:r>
              <a:rPr lang="ar-SA" sz="2000" b="1" dirty="0" smtClean="0">
                <a:solidFill>
                  <a:srgbClr val="C00000"/>
                </a:solidFill>
              </a:rPr>
              <a:t>التحول </a:t>
            </a:r>
            <a:r>
              <a:rPr lang="ar-SA" sz="2000" b="1" dirty="0" smtClean="0">
                <a:solidFill>
                  <a:srgbClr val="C00000"/>
                </a:solidFill>
              </a:rPr>
              <a:t>الكيميائي الضوئي </a:t>
            </a:r>
            <a:endParaRPr lang="ar-SA" sz="2000" b="1" dirty="0" smtClean="0">
              <a:solidFill>
                <a:srgbClr val="C00000"/>
              </a:solidFill>
            </a:endParaRPr>
          </a:p>
          <a:p>
            <a:pPr algn="just">
              <a:buNone/>
            </a:pPr>
            <a:r>
              <a:rPr lang="ar-SA" sz="2000" dirty="0" smtClean="0"/>
              <a:t>    يحدث في </a:t>
            </a:r>
            <a:r>
              <a:rPr lang="ar-SA" sz="2000" dirty="0" smtClean="0"/>
              <a:t>الهواء الجوي أو عند السطح الملاصق للماء والتربة والحياة النباتية . وهذه العمليات تحطم كلية أو تحَور من أعداد مختلفة من المركبات الكيميائية العضوية.</a:t>
            </a:r>
          </a:p>
          <a:p>
            <a:pPr algn="just">
              <a:buNone/>
            </a:pPr>
            <a:endParaRPr lang="ar-SA" sz="2000" dirty="0" smtClean="0">
              <a:solidFill>
                <a:srgbClr val="0070C0"/>
              </a:solidFill>
            </a:endParaRPr>
          </a:p>
          <a:p>
            <a:pPr algn="just">
              <a:buNone/>
            </a:pPr>
            <a:r>
              <a:rPr lang="ar-SA" sz="2000" b="1" dirty="0" smtClean="0">
                <a:solidFill>
                  <a:srgbClr val="C00000"/>
                </a:solidFill>
              </a:rPr>
              <a:t>التفاعلات </a:t>
            </a:r>
            <a:r>
              <a:rPr lang="ar-SA" sz="2000" b="1" dirty="0" smtClean="0">
                <a:solidFill>
                  <a:srgbClr val="C00000"/>
                </a:solidFill>
              </a:rPr>
              <a:t>غير الأنزيمية والتفاعلات الكيميائية غير العضوية </a:t>
            </a:r>
            <a:endParaRPr lang="ar-SA" sz="2000" b="1" dirty="0" smtClean="0">
              <a:solidFill>
                <a:srgbClr val="C00000"/>
              </a:solidFill>
            </a:endParaRPr>
          </a:p>
          <a:p>
            <a:pPr algn="just">
              <a:buNone/>
            </a:pPr>
            <a:r>
              <a:rPr lang="ar-SA" sz="2000" dirty="0" smtClean="0">
                <a:solidFill>
                  <a:srgbClr val="0070C0"/>
                </a:solidFill>
              </a:rPr>
              <a:t> </a:t>
            </a:r>
            <a:r>
              <a:rPr lang="ar-SA" sz="2000" dirty="0" smtClean="0">
                <a:solidFill>
                  <a:srgbClr val="0070C0"/>
                </a:solidFill>
              </a:rPr>
              <a:t>  </a:t>
            </a:r>
            <a:r>
              <a:rPr lang="ar-SA" sz="2000" dirty="0" smtClean="0"/>
              <a:t>تظهر </a:t>
            </a:r>
            <a:r>
              <a:rPr lang="ar-SA" sz="2000" dirty="0" smtClean="0"/>
              <a:t>في التربة والرسوبيات وعلى سطح المياه الجوفية, وهذه ربما تجلب تغيرات معنوية ذات منفعة , </a:t>
            </a:r>
            <a:endParaRPr lang="ar-SA" sz="2000" dirty="0" smtClean="0"/>
          </a:p>
          <a:p>
            <a:pPr algn="just">
              <a:buNone/>
            </a:pPr>
            <a:endParaRPr lang="ar-SA" sz="2000" dirty="0" smtClean="0"/>
          </a:p>
          <a:p>
            <a:pPr algn="just">
              <a:buNone/>
            </a:pPr>
            <a:r>
              <a:rPr lang="ar-SA" sz="2000" dirty="0" smtClean="0"/>
              <a:t>وعلى </a:t>
            </a:r>
            <a:r>
              <a:rPr lang="ar-SA" sz="2000" dirty="0" smtClean="0"/>
              <a:t>أي حال فإن مثل هذه العمليات غالباً تؤدي إلى تحويل المركبات العضوية إلى منتجات لا عضوية في الطبيعة تعد ذات فائدة . كما إن العديد من تلك التفاعلات </a:t>
            </a:r>
            <a:r>
              <a:rPr lang="ar-SA" sz="2000" dirty="0" err="1" smtClean="0"/>
              <a:t>اللاأنزيمية</a:t>
            </a:r>
            <a:r>
              <a:rPr lang="ar-SA" sz="2000" dirty="0" smtClean="0"/>
              <a:t> </a:t>
            </a:r>
            <a:r>
              <a:rPr lang="ar-SA" sz="2000" dirty="0" smtClean="0"/>
              <a:t>تؤدي </a:t>
            </a:r>
            <a:r>
              <a:rPr lang="ar-SA" sz="2000" dirty="0" err="1" smtClean="0"/>
              <a:t>الى</a:t>
            </a:r>
            <a:r>
              <a:rPr lang="ar-SA" sz="2000" dirty="0" smtClean="0"/>
              <a:t> </a:t>
            </a:r>
            <a:r>
              <a:rPr lang="ar-SA" sz="2000" dirty="0" smtClean="0"/>
              <a:t>تحور </a:t>
            </a:r>
            <a:r>
              <a:rPr lang="ar-SA" sz="2000" dirty="0" smtClean="0"/>
              <a:t>ضئيل </a:t>
            </a:r>
            <a:r>
              <a:rPr lang="ar-SA" sz="2000" dirty="0" smtClean="0"/>
              <a:t>للجزيء فقط , </a:t>
            </a:r>
            <a:r>
              <a:rPr lang="ar-SA" sz="2000" dirty="0" smtClean="0"/>
              <a:t>وعليه فإن المنتج غالباً يتشابه في التركيب البنائي </a:t>
            </a:r>
            <a:r>
              <a:rPr lang="ar-SA" sz="2000" dirty="0" smtClean="0"/>
              <a:t>والسمية </a:t>
            </a:r>
            <a:r>
              <a:rPr lang="ar-SA" sz="2000" dirty="0" smtClean="0"/>
              <a:t>مع المركب </a:t>
            </a:r>
            <a:r>
              <a:rPr lang="ar-SA" sz="2000" dirty="0" smtClean="0"/>
              <a:t>الأصلي غالباً.</a:t>
            </a:r>
            <a:endParaRPr lang="ar-SA"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500042"/>
            <a:ext cx="8229600" cy="5507249"/>
          </a:xfrm>
        </p:spPr>
        <p:txBody>
          <a:bodyPr/>
          <a:lstStyle/>
          <a:p>
            <a:pPr algn="just"/>
            <a:r>
              <a:rPr lang="ar-SA" sz="2000" dirty="0" smtClean="0"/>
              <a:t>وعلى أي حال فإن العمليات الحيوية ربما تحور الجزيئات العضوية في موقع الصرف خلال النهاية أو خلال النقل , مثل تلك التحولات البيولوجية والتي تتضمن الإنزيمات كمحفزات , فأنها غالباً تجلب من خلال </a:t>
            </a:r>
            <a:r>
              <a:rPr lang="ar-SA" sz="2000" dirty="0" err="1" smtClean="0"/>
              <a:t>التحوَر</a:t>
            </a:r>
            <a:r>
              <a:rPr lang="ar-SA" sz="2000" dirty="0" smtClean="0"/>
              <a:t> الكثيف في التركيب البنائي والخصائص السمية للملوثات أو لقوة الملوثات. </a:t>
            </a:r>
          </a:p>
          <a:p>
            <a:pPr algn="just"/>
            <a:r>
              <a:rPr lang="ar-SA" sz="2000" dirty="0" smtClean="0"/>
              <a:t>وربما تنتج  تلك العمليات الحيوية تحول كامل للجزيء العضوي لمنتجات غير عضوية لتحدث تغيرات رئيسة لينتج عنها منتجات عضوية جديدة أو ربما عادة تقود إلى </a:t>
            </a:r>
            <a:r>
              <a:rPr lang="ar-SA" sz="2000" dirty="0" err="1" smtClean="0"/>
              <a:t>تحورات</a:t>
            </a:r>
            <a:r>
              <a:rPr lang="ar-SA" sz="2000" dirty="0" smtClean="0"/>
              <a:t> ثانوية فقط.</a:t>
            </a:r>
          </a:p>
          <a:p>
            <a:pPr algn="just"/>
            <a:r>
              <a:rPr lang="ar-SA" sz="2000" dirty="0" smtClean="0"/>
              <a:t>وعلى أي حال فإن المعلومات المتاحة تقترح أن هناك عوامل رئيسة تسبب التحولات الحيوية في التربة والرسوبيات والمخلفات السائلة والمسطحات المائية والمياه الجوفية بالإضافة إلى العديد من المواقع التي تستوطن فيها الكائنات الحية الدقيقة تلك البيئات.</a:t>
            </a:r>
          </a:p>
          <a:p>
            <a:r>
              <a:rPr lang="ar-SA" sz="2000" dirty="0" smtClean="0"/>
              <a:t>وتعتبر تلك </a:t>
            </a:r>
            <a:r>
              <a:rPr lang="ar-SA" sz="2000" dirty="0" err="1" smtClean="0"/>
              <a:t>الفلورا</a:t>
            </a:r>
            <a:r>
              <a:rPr lang="ar-SA" sz="2000" dirty="0" smtClean="0"/>
              <a:t> من العوامل الأساسية التي تؤثر على مصير الكيميائيات في المواقع وانطلاقها أو في البيئات من خلال مرورها.</a:t>
            </a:r>
          </a:p>
          <a:p>
            <a:endParaRPr lang="ar-SA" sz="2000" dirty="0" smtClean="0"/>
          </a:p>
          <a:p>
            <a:pPr algn="ctr"/>
            <a:r>
              <a:rPr lang="ar-SA" sz="2000" dirty="0" smtClean="0"/>
              <a:t>****************************************</a:t>
            </a:r>
            <a:endParaRPr lang="ar-SA"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130</TotalTime>
  <Words>520</Words>
  <PresentationFormat>عرض على الشاشة (3:4)‏</PresentationFormat>
  <Paragraphs>34</Paragraphs>
  <Slides>5</Slides>
  <Notes>1</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ملتقى</vt:lpstr>
      <vt:lpstr>محاضرة -1- تحلل حيوي                          أ/ فاطمة العتيبي</vt:lpstr>
      <vt:lpstr>المقدمة</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-1- تحلل حيوي                          أ/ فاطمة العتيبي</dc:title>
  <dc:creator>MM</dc:creator>
  <cp:lastModifiedBy>MM</cp:lastModifiedBy>
  <cp:revision>32</cp:revision>
  <dcterms:created xsi:type="dcterms:W3CDTF">2014-02-14T16:18:09Z</dcterms:created>
  <dcterms:modified xsi:type="dcterms:W3CDTF">2014-09-09T02:11:21Z</dcterms:modified>
</cp:coreProperties>
</file>