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61" r:id="rId2"/>
    <p:sldId id="256" r:id="rId3"/>
    <p:sldId id="257" r:id="rId4"/>
    <p:sldId id="258" r:id="rId5"/>
    <p:sldId id="259" r:id="rId6"/>
    <p:sldId id="260" r:id="rId7"/>
    <p:sldId id="262" r:id="rId8"/>
    <p:sldId id="263" r:id="rId9"/>
    <p:sldId id="264" r:id="rId10"/>
    <p:sldId id="265" r:id="rId11"/>
    <p:sldId id="266"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9D0B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13/01/39</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13/01/39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13/01/39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13/01/39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13/01/39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13/01/39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13/01/39</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13/01/39</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13/01/39</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13/01/39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13/01/39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13/01/39</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lvl="2" algn="ctr"/>
            <a:r>
              <a:rPr lang="ar-SA" b="1" i="1" dirty="0" smtClean="0"/>
              <a:t>محاضرة -2-</a:t>
            </a:r>
          </a:p>
          <a:p>
            <a:pPr lvl="2" algn="ctr"/>
            <a:r>
              <a:rPr lang="ar-SA" b="1" i="1" dirty="0" smtClean="0"/>
              <a:t>الهضم الحيوي</a:t>
            </a:r>
          </a:p>
          <a:p>
            <a:pPr lvl="2" algn="ctr"/>
            <a:r>
              <a:rPr lang="ar-SA" b="1" i="1" dirty="0" smtClean="0"/>
              <a:t>النمو المرتبط بالهضم الحيوي</a:t>
            </a:r>
          </a:p>
          <a:p>
            <a:pPr>
              <a:buNone/>
            </a:pPr>
            <a:endParaRPr lang="ar-SA" dirty="0" smtClean="0"/>
          </a:p>
          <a:p>
            <a:endParaRPr lang="ar-SA" dirty="0" smtClean="0"/>
          </a:p>
          <a:p>
            <a:pPr algn="l"/>
            <a:r>
              <a:rPr lang="ar-SA" sz="2000" dirty="0" smtClean="0"/>
              <a:t>أ/ فاطمة </a:t>
            </a:r>
            <a:r>
              <a:rPr lang="ar-SA" sz="2000" dirty="0" err="1" smtClean="0"/>
              <a:t>العتيبي</a:t>
            </a:r>
            <a:endParaRPr lang="ar-SA"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28728" y="500042"/>
            <a:ext cx="7498080" cy="5891234"/>
          </a:xfrm>
        </p:spPr>
        <p:txBody>
          <a:bodyPr>
            <a:normAutofit/>
          </a:bodyPr>
          <a:lstStyle/>
          <a:p>
            <a:r>
              <a:rPr lang="ar-SA" sz="2000" dirty="0" smtClean="0"/>
              <a:t>ولنمو الكائن الحي على المركب لابد من أن يتحول المركب إلى مركب وسطي ليظهر تلك السلاسل الأساسية </a:t>
            </a:r>
            <a:r>
              <a:rPr lang="ar-SA" sz="2000" dirty="0" err="1" smtClean="0"/>
              <a:t>للأيض</a:t>
            </a:r>
            <a:r>
              <a:rPr lang="ar-SA" sz="2000" dirty="0" smtClean="0"/>
              <a:t> وعليه إذا لم يستطع المركب أن </a:t>
            </a:r>
            <a:r>
              <a:rPr lang="ar-SA" sz="2000" dirty="0" err="1" smtClean="0"/>
              <a:t>يتحور</a:t>
            </a:r>
            <a:r>
              <a:rPr lang="ar-SA" sz="2000" dirty="0" smtClean="0"/>
              <a:t> إنزيمياً لإنتاج المركبات الوسطية فإنه لن يخدم العملية كمصدر للكربون والطاقة بسبب أن </a:t>
            </a:r>
            <a:r>
              <a:rPr lang="ar-SA" sz="2000" dirty="0" err="1" smtClean="0"/>
              <a:t>انتاج</a:t>
            </a:r>
            <a:r>
              <a:rPr lang="ar-SA" sz="2000" dirty="0" smtClean="0"/>
              <a:t> الطاقة وعمليات التكوين الحيوي </a:t>
            </a:r>
            <a:r>
              <a:rPr lang="ar-SA" sz="2000" dirty="0" err="1" smtClean="0"/>
              <a:t>لايمكن</a:t>
            </a:r>
            <a:r>
              <a:rPr lang="ar-SA" sz="2000" dirty="0" smtClean="0"/>
              <a:t> أن تحدث.</a:t>
            </a:r>
          </a:p>
          <a:p>
            <a:r>
              <a:rPr lang="ar-SA" sz="2000" dirty="0" smtClean="0"/>
              <a:t>عملية تحويل الجزيء المصنع إلى مركب وسطي تحدث في كل من الوسط الهوائي </a:t>
            </a:r>
            <a:r>
              <a:rPr lang="ar-SA" sz="2000" dirty="0" err="1" smtClean="0"/>
              <a:t>واللاهوائي</a:t>
            </a:r>
            <a:r>
              <a:rPr lang="ar-SA" sz="2000" dirty="0" smtClean="0"/>
              <a:t>.</a:t>
            </a:r>
          </a:p>
          <a:p>
            <a:r>
              <a:rPr lang="ar-SA" sz="2000" dirty="0" smtClean="0"/>
              <a:t>وعلى أي حال لابد من الضغط لان المركب العضوي يجب أن </a:t>
            </a:r>
            <a:r>
              <a:rPr lang="ar-SA" sz="2000" dirty="0" err="1" smtClean="0"/>
              <a:t>لايكون</a:t>
            </a:r>
            <a:r>
              <a:rPr lang="ar-SA" sz="2000" dirty="0" smtClean="0"/>
              <a:t> مادة للنمو في حال تجهيزه </a:t>
            </a:r>
            <a:r>
              <a:rPr lang="ar-SA" sz="2000" dirty="0" err="1" smtClean="0"/>
              <a:t>للأيض</a:t>
            </a:r>
            <a:r>
              <a:rPr lang="ar-SA" sz="2000" dirty="0" smtClean="0"/>
              <a:t> بواسطة الكائنات الحية الدقيقة.</a:t>
            </a:r>
          </a:p>
          <a:p>
            <a:endParaRPr lang="ar-SA" sz="2000" dirty="0" smtClean="0"/>
          </a:p>
          <a:p>
            <a:r>
              <a:rPr lang="ar-SA" sz="2000" b="1" dirty="0" smtClean="0">
                <a:solidFill>
                  <a:srgbClr val="0070C0"/>
                </a:solidFill>
              </a:rPr>
              <a:t>توجد حالتان من التحولات:</a:t>
            </a:r>
          </a:p>
          <a:p>
            <a:pPr>
              <a:buNone/>
            </a:pPr>
            <a:r>
              <a:rPr lang="ar-SA" sz="2000" b="1" dirty="0" smtClean="0">
                <a:solidFill>
                  <a:srgbClr val="FF0000"/>
                </a:solidFill>
              </a:rPr>
              <a:t>الأولى:- </a:t>
            </a:r>
            <a:r>
              <a:rPr lang="ar-SA" sz="2000" dirty="0" smtClean="0"/>
              <a:t>الهضم الحيوي يعطي الكربون والطاقة لمساندة النمو وعليه فأن </a:t>
            </a:r>
            <a:r>
              <a:rPr lang="ar-SA" sz="2000" dirty="0" err="1" smtClean="0"/>
              <a:t>العمليه</a:t>
            </a:r>
            <a:r>
              <a:rPr lang="ar-SA" sz="2000" dirty="0" smtClean="0"/>
              <a:t> في هذه الحالة تكون مرتبطة بالنمو</a:t>
            </a:r>
          </a:p>
          <a:p>
            <a:pPr>
              <a:buNone/>
            </a:pPr>
            <a:r>
              <a:rPr lang="ar-SA" sz="2000" b="1" dirty="0" smtClean="0">
                <a:solidFill>
                  <a:srgbClr val="FF0000"/>
                </a:solidFill>
              </a:rPr>
              <a:t>الثانية :-</a:t>
            </a:r>
            <a:r>
              <a:rPr lang="ar-SA" sz="2000" dirty="0" smtClean="0"/>
              <a:t>الهضم الحيوي </a:t>
            </a:r>
            <a:r>
              <a:rPr lang="ar-SA" sz="2000" dirty="0" err="1" smtClean="0"/>
              <a:t>لايرتبط</a:t>
            </a:r>
            <a:r>
              <a:rPr lang="ar-SA" sz="2000" dirty="0" smtClean="0"/>
              <a:t> بتضاعف الكائن , والأسباب سوف يتم الإشارة إليها في التالي .</a:t>
            </a:r>
          </a:p>
          <a:p>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85852" y="928670"/>
            <a:ext cx="7498080" cy="4071966"/>
          </a:xfrm>
        </p:spPr>
        <p:txBody>
          <a:bodyPr>
            <a:noAutofit/>
          </a:bodyPr>
          <a:lstStyle/>
          <a:p>
            <a:r>
              <a:rPr lang="ar-SA" sz="2200" dirty="0" smtClean="0"/>
              <a:t>كما كشفت العديد من الدراسات أن عدد الخلايا الميكروبية أو الكتلة الحيوية للأنواع المؤثرة في التحلل الكيميائي تزيد من حدوث الهضم خلال النمو المرتبط بعملية المعدنة التي تحدث لأن الخلايا تستخدم بعض الطاقة والكربون من مادتها العضوية لعمل خلايا جديدة وهذا يزيد من المجاميع الكبيرة محدثاً زيادة في سرعة المعدنة وفي هذه الصور فأن </a:t>
            </a:r>
            <a:r>
              <a:rPr lang="ar-SA" sz="2200" dirty="0" err="1" smtClean="0"/>
              <a:t>المعدنه</a:t>
            </a:r>
            <a:r>
              <a:rPr lang="ar-SA" sz="2200" dirty="0" smtClean="0"/>
              <a:t> تعكس التغيرات في المجاميع .</a:t>
            </a:r>
          </a:p>
          <a:p>
            <a:pPr>
              <a:buNone/>
            </a:pPr>
            <a:r>
              <a:rPr lang="ar-SA" sz="2200" b="1" dirty="0" smtClean="0">
                <a:solidFill>
                  <a:srgbClr val="FF0000"/>
                </a:solidFill>
              </a:rPr>
              <a:t>مثال على ذلك:</a:t>
            </a:r>
          </a:p>
          <a:p>
            <a:r>
              <a:rPr lang="ar-SA" sz="2200" dirty="0" smtClean="0"/>
              <a:t>خلال تحلل مركب </a:t>
            </a:r>
            <a:r>
              <a:rPr lang="en-US" sz="2200" dirty="0" smtClean="0"/>
              <a:t>2,3-or 4-chlorobenzoate , 4-dichlorobenzoate</a:t>
            </a:r>
            <a:r>
              <a:rPr lang="ar-SA" sz="2200" dirty="0" smtClean="0"/>
              <a:t> في مخلفات الصرف الصحي على سبيل المثال فإن البكتيريا التي تعمل على هذه المركبات تتضاعف كما أن الزيادة في عدد الخلايا يوازي الكيميائيات المحطمة والمستخدمة كمصدر كربوني.</a:t>
            </a:r>
            <a:endParaRPr lang="ar-SA" sz="2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71538" y="928670"/>
            <a:ext cx="7772400" cy="2184405"/>
          </a:xfrm>
        </p:spPr>
        <p:txBody>
          <a:bodyPr>
            <a:noAutofit/>
          </a:bodyPr>
          <a:lstStyle/>
          <a:p>
            <a:pPr algn="r"/>
            <a:r>
              <a:rPr lang="ar-SA" sz="2000" dirty="0" smtClean="0"/>
              <a:t/>
            </a:r>
            <a:br>
              <a:rPr lang="ar-SA" sz="2000" dirty="0" smtClean="0"/>
            </a:br>
            <a:r>
              <a:rPr lang="ar-SA" sz="2000" dirty="0" smtClean="0">
                <a:solidFill>
                  <a:srgbClr val="FF0000"/>
                </a:solidFill>
              </a:rPr>
              <a:t>تعريف الهضم الحيوي</a:t>
            </a:r>
            <a:r>
              <a:rPr lang="ar-SA" sz="2000" dirty="0" smtClean="0"/>
              <a:t>:</a:t>
            </a:r>
            <a:br>
              <a:rPr lang="ar-SA" sz="2000" dirty="0" smtClean="0"/>
            </a:br>
            <a:r>
              <a:rPr lang="ar-SA" sz="2000" dirty="0" smtClean="0"/>
              <a:t>                            </a:t>
            </a:r>
            <a:r>
              <a:rPr lang="ar-SA" sz="2000" dirty="0" smtClean="0">
                <a:effectLst/>
                <a:latin typeface="Arial" pitchFamily="34" charset="0"/>
              </a:rPr>
              <a:t>يعرف الهضم الحيوي بأنه التحفيز الحيوي المختزل للكيميائيات المعقدة.</a:t>
            </a:r>
            <a:br>
              <a:rPr lang="ar-SA" sz="2000" dirty="0" smtClean="0">
                <a:effectLst/>
                <a:latin typeface="Arial" pitchFamily="34" charset="0"/>
              </a:rPr>
            </a:br>
            <a:r>
              <a:rPr lang="ar-SA" sz="2000" dirty="0" smtClean="0">
                <a:effectLst/>
                <a:latin typeface="Arial" pitchFamily="34" charset="0"/>
              </a:rPr>
              <a:t>* في حالة المركبات العضوية  فأن الهضم الحيوي يؤدي إلى تحول كبير في عنصر النيتروجين , الكربون </a:t>
            </a:r>
            <a:r>
              <a:rPr lang="ar-SA" sz="2000" dirty="0" err="1" smtClean="0">
                <a:effectLst/>
                <a:latin typeface="Arial" pitchFamily="34" charset="0"/>
              </a:rPr>
              <a:t>و</a:t>
            </a:r>
            <a:r>
              <a:rPr lang="ar-SA" sz="2000" dirty="0" smtClean="0">
                <a:effectLst/>
                <a:latin typeface="Arial" pitchFamily="34" charset="0"/>
              </a:rPr>
              <a:t> الفسفور والكبريت بالإضافة إلى العناصر الأخرى الموجودة في المركب الأصلي إلى منتجات </a:t>
            </a:r>
            <a:r>
              <a:rPr lang="ar-SA" sz="2000" dirty="0" err="1" smtClean="0">
                <a:effectLst/>
                <a:latin typeface="Arial" pitchFamily="34" charset="0"/>
              </a:rPr>
              <a:t>لاعضوية</a:t>
            </a:r>
            <a:r>
              <a:rPr lang="ar-SA" sz="2000" dirty="0" smtClean="0">
                <a:effectLst/>
                <a:latin typeface="Arial" pitchFamily="34" charset="0"/>
              </a:rPr>
              <a:t>  </a:t>
            </a:r>
            <a:r>
              <a:rPr lang="ar-SA" sz="2000" dirty="0" smtClean="0">
                <a:solidFill>
                  <a:srgbClr val="0000CC"/>
                </a:solidFill>
                <a:effectLst/>
                <a:latin typeface="Arial" pitchFamily="34" charset="0"/>
              </a:rPr>
              <a:t>ومثل هذه التحولات للمواد العضوية إلى منتجات </a:t>
            </a:r>
            <a:r>
              <a:rPr lang="ar-SA" sz="2000" dirty="0" err="1" smtClean="0">
                <a:solidFill>
                  <a:srgbClr val="0000CC"/>
                </a:solidFill>
                <a:effectLst/>
                <a:latin typeface="Arial" pitchFamily="34" charset="0"/>
              </a:rPr>
              <a:t>لاعضوية</a:t>
            </a:r>
            <a:r>
              <a:rPr lang="ar-SA" sz="2000" dirty="0" smtClean="0">
                <a:solidFill>
                  <a:srgbClr val="0000CC"/>
                </a:solidFill>
                <a:effectLst/>
                <a:latin typeface="Arial" pitchFamily="34" charset="0"/>
              </a:rPr>
              <a:t> يطلق عليها </a:t>
            </a:r>
            <a:r>
              <a:rPr lang="ar-SA" sz="2000" dirty="0" err="1" smtClean="0">
                <a:solidFill>
                  <a:srgbClr val="0000CC"/>
                </a:solidFill>
                <a:effectLst/>
                <a:latin typeface="Arial" pitchFamily="34" charset="0"/>
              </a:rPr>
              <a:t>المعدنه</a:t>
            </a:r>
            <a:r>
              <a:rPr lang="ar-SA" sz="2000" dirty="0" smtClean="0">
                <a:solidFill>
                  <a:srgbClr val="0000CC"/>
                </a:solidFill>
                <a:latin typeface="Arial" pitchFamily="34" charset="0"/>
                <a:cs typeface="Arial" pitchFamily="34" charset="0"/>
              </a:rPr>
              <a:t/>
            </a:r>
            <a:br>
              <a:rPr lang="ar-SA" sz="2000" dirty="0" smtClean="0">
                <a:solidFill>
                  <a:srgbClr val="0000CC"/>
                </a:solidFill>
                <a:latin typeface="Arial" pitchFamily="34" charset="0"/>
                <a:cs typeface="Arial" pitchFamily="34" charset="0"/>
              </a:rPr>
            </a:br>
            <a:r>
              <a:rPr lang="ar-SA" sz="2000" dirty="0" smtClean="0">
                <a:latin typeface="Arial" pitchFamily="34" charset="0"/>
                <a:cs typeface="Arial" pitchFamily="34" charset="0"/>
              </a:rPr>
              <a:t>* الهضم الحيوي مصطلح يستخدم في بعض </a:t>
            </a:r>
            <a:r>
              <a:rPr lang="ar-SA" sz="2000" dirty="0" smtClean="0"/>
              <a:t>الأحيان كمرادف </a:t>
            </a:r>
            <a:r>
              <a:rPr lang="ar-SA" sz="2000" dirty="0" err="1" smtClean="0"/>
              <a:t>للمعدنه</a:t>
            </a:r>
            <a:r>
              <a:rPr lang="ar-SA" sz="2800" dirty="0" smtClean="0"/>
              <a:t>.</a:t>
            </a:r>
            <a:endParaRPr lang="ar-SA" sz="2800" dirty="0"/>
          </a:p>
        </p:txBody>
      </p:sp>
      <p:sp>
        <p:nvSpPr>
          <p:cNvPr id="3" name="عنوان فرعي 2"/>
          <p:cNvSpPr>
            <a:spLocks noGrp="1"/>
          </p:cNvSpPr>
          <p:nvPr>
            <p:ph type="subTitle" idx="1"/>
          </p:nvPr>
        </p:nvSpPr>
        <p:spPr>
          <a:xfrm>
            <a:off x="500034" y="3214686"/>
            <a:ext cx="8286808" cy="1143008"/>
          </a:xfrm>
        </p:spPr>
        <p:txBody>
          <a:bodyPr>
            <a:normAutofit fontScale="85000" lnSpcReduction="20000"/>
          </a:bodyPr>
          <a:lstStyle/>
          <a:p>
            <a:pPr algn="r">
              <a:lnSpc>
                <a:spcPct val="120000"/>
              </a:lnSpc>
            </a:pPr>
            <a:r>
              <a:rPr lang="ar-SA" dirty="0" smtClean="0">
                <a:solidFill>
                  <a:schemeClr val="tx1"/>
                </a:solidFill>
                <a:cs typeface="+mj-cs"/>
              </a:rPr>
              <a:t>وعليه فأن </a:t>
            </a:r>
            <a:r>
              <a:rPr lang="ar-SA" dirty="0" err="1" smtClean="0">
                <a:solidFill>
                  <a:schemeClr val="tx1"/>
                </a:solidFill>
                <a:cs typeface="+mj-cs"/>
              </a:rPr>
              <a:t>المعدنه</a:t>
            </a:r>
            <a:r>
              <a:rPr lang="ar-SA" dirty="0" smtClean="0">
                <a:solidFill>
                  <a:schemeClr val="tx1"/>
                </a:solidFill>
                <a:cs typeface="+mj-cs"/>
              </a:rPr>
              <a:t> للكربون والنيتروجين والفسفور والكبريت العضوي أو العناصر الأخرى ينتج عنها انطلاق </a:t>
            </a:r>
            <a:r>
              <a:rPr lang="en-US" dirty="0" smtClean="0">
                <a:solidFill>
                  <a:schemeClr val="tx1"/>
                </a:solidFill>
                <a:cs typeface="+mj-cs"/>
              </a:rPr>
              <a:t>CO2</a:t>
            </a:r>
            <a:r>
              <a:rPr lang="ar-SA" dirty="0" smtClean="0">
                <a:solidFill>
                  <a:schemeClr val="tx1"/>
                </a:solidFill>
                <a:cs typeface="+mj-cs"/>
              </a:rPr>
              <a:t> و الأشكال الغير عضوية من النيتروجين والفسفور والكبريت </a:t>
            </a:r>
            <a:r>
              <a:rPr lang="ar-SA" dirty="0" err="1" smtClean="0">
                <a:solidFill>
                  <a:schemeClr val="tx1"/>
                </a:solidFill>
                <a:cs typeface="+mj-cs"/>
              </a:rPr>
              <a:t>او</a:t>
            </a:r>
            <a:r>
              <a:rPr lang="ar-SA" dirty="0" smtClean="0">
                <a:solidFill>
                  <a:schemeClr val="tx1"/>
                </a:solidFill>
                <a:cs typeface="+mj-cs"/>
              </a:rPr>
              <a:t> العناصر الأخرى بواسطة الكائنات الحية لتدخل إلى النطاق البيئي المحيط.</a:t>
            </a:r>
          </a:p>
          <a:p>
            <a:pPr algn="r"/>
            <a:endParaRPr lang="ar-SA" dirty="0">
              <a:solidFill>
                <a:schemeClr val="tx1"/>
              </a:solidFill>
              <a:cs typeface="+mj-cs"/>
            </a:endParaRPr>
          </a:p>
        </p:txBody>
      </p:sp>
      <p:sp>
        <p:nvSpPr>
          <p:cNvPr id="4" name="مربع نص 3"/>
          <p:cNvSpPr txBox="1"/>
          <p:nvPr/>
        </p:nvSpPr>
        <p:spPr>
          <a:xfrm>
            <a:off x="642910" y="4286256"/>
            <a:ext cx="8143900" cy="2215991"/>
          </a:xfrm>
          <a:prstGeom prst="rect">
            <a:avLst/>
          </a:prstGeom>
          <a:noFill/>
        </p:spPr>
        <p:txBody>
          <a:bodyPr wrap="square" rtlCol="1">
            <a:spAutoFit/>
          </a:bodyPr>
          <a:lstStyle/>
          <a:p>
            <a:pPr>
              <a:buFont typeface="Arial" pitchFamily="34" charset="0"/>
              <a:buChar char="•"/>
            </a:pPr>
            <a:r>
              <a:rPr lang="ar-SA" sz="2000" dirty="0" smtClean="0"/>
              <a:t>تعتبر عملية تنفس النباتات والحيوانات عمليات معدنة تتحطم من خلالها العديد من الجزيئات العضوية للكائنات الحية</a:t>
            </a:r>
          </a:p>
          <a:p>
            <a:pPr>
              <a:buFont typeface="Arial" pitchFamily="34" charset="0"/>
              <a:buChar char="•"/>
            </a:pPr>
            <a:r>
              <a:rPr lang="ar-SA" sz="2000" dirty="0" smtClean="0"/>
              <a:t>معدنة الكيميائيات المصنعة عن طريق العمليات الحيوية  في بعض البيئات تتم كاملاً بفعل النشاط الميكروبي بينما بعضها يتم بشكل جزئي.</a:t>
            </a:r>
          </a:p>
          <a:p>
            <a:pPr>
              <a:buFont typeface="Arial" pitchFamily="34" charset="0"/>
              <a:buChar char="•"/>
            </a:pPr>
            <a:r>
              <a:rPr lang="ar-SA" sz="2000" dirty="0" smtClean="0"/>
              <a:t>وتعتبر الكائنات الحية الدقيقة ذات المعنى الوحيد للتحولات البيولوجية وغير البيولوجية (غير الحيوية) للكيميائيات المصنعة إلى منتجات </a:t>
            </a:r>
            <a:r>
              <a:rPr lang="ar-SA" sz="2000" dirty="0" err="1" smtClean="0"/>
              <a:t>لاعضوية</a:t>
            </a:r>
            <a:r>
              <a:rPr lang="ar-SA" sz="2000" dirty="0" smtClean="0"/>
              <a:t> </a:t>
            </a:r>
            <a:r>
              <a:rPr lang="ar-SA" dirty="0" smtClean="0"/>
              <a:t>.</a:t>
            </a:r>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692696"/>
            <a:ext cx="8229600" cy="2786082"/>
          </a:xfrm>
        </p:spPr>
        <p:txBody>
          <a:bodyPr>
            <a:noAutofit/>
          </a:bodyPr>
          <a:lstStyle/>
          <a:p>
            <a:pPr algn="r"/>
            <a:r>
              <a:rPr lang="ar-SA" sz="2000" dirty="0" smtClean="0">
                <a:effectLst/>
              </a:rPr>
              <a:t>وبسبب قدرة الكائنات الحية الدقيقة لمعدنة مكونات الإنسان فإن الكائنات الحية الدقيقة تلعب دوراً كبيراً في التربة  والماء والرسوبيات. </a:t>
            </a:r>
            <a:br>
              <a:rPr lang="ar-SA" sz="2000" dirty="0" smtClean="0">
                <a:effectLst/>
              </a:rPr>
            </a:br>
            <a:r>
              <a:rPr lang="ar-SA" sz="2000" dirty="0" smtClean="0">
                <a:effectLst/>
              </a:rPr>
              <a:t>العديد من الجزيئات المصنعة المضافة </a:t>
            </a:r>
            <a:r>
              <a:rPr lang="ar-SA" sz="2000" dirty="0" err="1" smtClean="0">
                <a:effectLst/>
              </a:rPr>
              <a:t>الى</a:t>
            </a:r>
            <a:r>
              <a:rPr lang="ar-SA" sz="2000" dirty="0" smtClean="0">
                <a:effectLst/>
              </a:rPr>
              <a:t> العناصر البيئية من تربة وماء ورسوبيات تصبح مباشرة سامة كما قد تكون خطرة بعد التزايد الحيوي.</a:t>
            </a:r>
            <a:br>
              <a:rPr lang="ar-SA" sz="2000" dirty="0" smtClean="0">
                <a:effectLst/>
              </a:rPr>
            </a:br>
            <a:r>
              <a:rPr lang="ar-SA" sz="2000" dirty="0" smtClean="0">
                <a:effectLst/>
              </a:rPr>
              <a:t>ولأن المعدنة ينتج عنها تحطيم كلي للمركب الأصلي وتحوله إلى منتجات </a:t>
            </a:r>
            <a:r>
              <a:rPr lang="ar-SA" sz="2000" dirty="0" err="1" smtClean="0">
                <a:effectLst/>
              </a:rPr>
              <a:t>لاعضوية</a:t>
            </a:r>
            <a:r>
              <a:rPr lang="ar-SA" sz="2000" dirty="0" smtClean="0">
                <a:effectLst/>
              </a:rPr>
              <a:t>  فأن مثل تلك العمليات ذات فائدة . وفي المقابل فأن العمليات </a:t>
            </a:r>
            <a:r>
              <a:rPr lang="ar-SA" sz="2000" dirty="0" err="1" smtClean="0">
                <a:effectLst/>
              </a:rPr>
              <a:t>اللاحيوية</a:t>
            </a:r>
            <a:r>
              <a:rPr lang="ar-SA" sz="2000" dirty="0" smtClean="0">
                <a:effectLst/>
              </a:rPr>
              <a:t>  والعديد من العمليات الحيوية على الرغم من ذلك تهضم المركبات العضوية وتحولها إلى منتجات عضوية في صورة أخرى. بعضها سامة وبعضها صعب المراس لذلك فأن تراكم المنتجات العضوية في الطبيعة لازال يثير الاهتمام لان هذه المواد قد تكون ضارة </a:t>
            </a:r>
            <a:r>
              <a:rPr lang="ar-SA" sz="2000" dirty="0" err="1" smtClean="0">
                <a:effectLst/>
              </a:rPr>
              <a:t>او</a:t>
            </a:r>
            <a:r>
              <a:rPr lang="ar-SA" sz="2000" dirty="0" smtClean="0">
                <a:effectLst/>
              </a:rPr>
              <a:t> غير مرغوب فيها </a:t>
            </a:r>
            <a:r>
              <a:rPr lang="ar-SA" sz="2000" dirty="0" smtClean="0"/>
              <a:t>.</a:t>
            </a:r>
            <a:br>
              <a:rPr lang="ar-SA" sz="2000" dirty="0" smtClean="0"/>
            </a:br>
            <a:endParaRPr lang="ar-SA" sz="2000" dirty="0"/>
          </a:p>
        </p:txBody>
      </p:sp>
      <p:sp>
        <p:nvSpPr>
          <p:cNvPr id="3" name="عنصر نائب للمحتوى 2"/>
          <p:cNvSpPr>
            <a:spLocks noGrp="1"/>
          </p:cNvSpPr>
          <p:nvPr>
            <p:ph idx="1"/>
          </p:nvPr>
        </p:nvSpPr>
        <p:spPr>
          <a:xfrm>
            <a:off x="571472" y="3429000"/>
            <a:ext cx="8229600" cy="3025765"/>
          </a:xfrm>
        </p:spPr>
        <p:txBody>
          <a:bodyPr>
            <a:normAutofit/>
          </a:bodyPr>
          <a:lstStyle/>
          <a:p>
            <a:r>
              <a:rPr lang="ar-SA" sz="2000" dirty="0" smtClean="0">
                <a:solidFill>
                  <a:srgbClr val="002060"/>
                </a:solidFill>
              </a:rPr>
              <a:t>تعتبر العمليات الميكروبية للعديد من الأنواع والأنظمة الهوائية </a:t>
            </a:r>
            <a:r>
              <a:rPr lang="ar-SA" sz="2000" dirty="0" err="1" smtClean="0">
                <a:solidFill>
                  <a:srgbClr val="002060"/>
                </a:solidFill>
              </a:rPr>
              <a:t>واللاهوائية</a:t>
            </a:r>
            <a:r>
              <a:rPr lang="ar-SA" sz="2000" dirty="0" smtClean="0">
                <a:solidFill>
                  <a:srgbClr val="002060"/>
                </a:solidFill>
              </a:rPr>
              <a:t> لمعالجة النفايات الصناعية والزراعية والمخلفات البلدية ذات أهمية قصوى بسبب أن أنظمة المعالجة هذه تعد هي النقطة الأولى في طرح العديد من الكيميائيات في البيئات ذات الأهمية للإنسان أو الكائنات الحية الأخرى.</a:t>
            </a:r>
          </a:p>
          <a:p>
            <a:r>
              <a:rPr lang="ar-SA" sz="2000" dirty="0" smtClean="0">
                <a:solidFill>
                  <a:schemeClr val="accent3">
                    <a:lumMod val="50000"/>
                  </a:schemeClr>
                </a:solidFill>
              </a:rPr>
              <a:t>ويعرف منذ زمن بأن العمليات الميكروبية ذات أهمية لمخلفات الصرف الصحي والماء وذلك عن طريق تحطيم الأعداد الكبيرة من المركبات الصناعية .كما أن التربة تستقبل جزيئات مصنعة لا تحصى من تشغيل المزارع ونفايات المصانع المنتشرة على الأرض ومن حوادث السكب أو نفايات </a:t>
            </a:r>
            <a:r>
              <a:rPr lang="ar-SA" sz="2000" dirty="0" err="1" smtClean="0">
                <a:solidFill>
                  <a:schemeClr val="accent3">
                    <a:lumMod val="50000"/>
                  </a:schemeClr>
                </a:solidFill>
              </a:rPr>
              <a:t>الحمأة</a:t>
            </a:r>
            <a:r>
              <a:rPr lang="ar-SA" sz="2000" dirty="0" smtClean="0">
                <a:solidFill>
                  <a:schemeClr val="accent3">
                    <a:lumMod val="50000"/>
                  </a:schemeClr>
                </a:solidFill>
              </a:rPr>
              <a:t> , وعليه فأن هضم المركبات الطبيعية في التربة تم ملاحظته حتى في أوقات ما قبل التاريخ.</a:t>
            </a:r>
            <a:endParaRPr lang="ar-SA" sz="2000"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357166"/>
            <a:ext cx="8229600" cy="2928958"/>
          </a:xfrm>
        </p:spPr>
        <p:txBody>
          <a:bodyPr>
            <a:normAutofit/>
          </a:bodyPr>
          <a:lstStyle/>
          <a:p>
            <a:pPr algn="r">
              <a:buFont typeface="Wingdings" pitchFamily="2" charset="2"/>
              <a:buChar char="v"/>
            </a:pPr>
            <a:r>
              <a:rPr lang="ar-SA" sz="2000" dirty="0" smtClean="0">
                <a:effectLst/>
              </a:rPr>
              <a:t> وفي هذا العصر أصبح طرح نفايات المصانع على السطح أو تحت سطح التربة واسع الانتشار قبل التأكد من خلوها من الملوثات مما أدى إلى تلوث المياه الجوفية .</a:t>
            </a:r>
            <a:br>
              <a:rPr lang="ar-SA" sz="2000" dirty="0" smtClean="0">
                <a:effectLst/>
              </a:rPr>
            </a:br>
            <a:r>
              <a:rPr lang="ar-SA" sz="2000" dirty="0" smtClean="0">
                <a:effectLst/>
              </a:rPr>
              <a:t>*المياه الجوفية الملاصقة لمواقع طرح النفايات والبحيرات والأنهار والتي تتلقى تفريغ مهمل  أو متعمد للكيميائيات والمحيطات ومصبات الأنهار تحتوي على أنواع عالية من الملوثات , كما أنها غالباً ذات نشاط </a:t>
            </a:r>
            <a:r>
              <a:rPr lang="ar-SA" sz="2000" dirty="0" smtClean="0">
                <a:solidFill>
                  <a:schemeClr val="tx1"/>
                </a:solidFill>
                <a:effectLst/>
              </a:rPr>
              <a:t>للمجاميع</a:t>
            </a:r>
            <a:r>
              <a:rPr lang="ar-SA" sz="2000" dirty="0" smtClean="0">
                <a:effectLst/>
              </a:rPr>
              <a:t> البكتيرية والفطرية والأوليات والتي تحطم العديد من المنتجات الطبيعية أو الكيميائيات الصناعية بطريقة مباشرة أو غير مباشرة</a:t>
            </a:r>
            <a:r>
              <a:rPr lang="ar-SA" sz="2000" dirty="0" smtClean="0">
                <a:effectLst/>
              </a:rPr>
              <a:t>.</a:t>
            </a:r>
            <a:br>
              <a:rPr lang="ar-SA" sz="2000" dirty="0" smtClean="0">
                <a:effectLst/>
              </a:rPr>
            </a:br>
            <a:r>
              <a:rPr lang="ar-SA" sz="2000" dirty="0" smtClean="0">
                <a:effectLst/>
              </a:rPr>
              <a:t/>
            </a:r>
            <a:br>
              <a:rPr lang="ar-SA" sz="2000" dirty="0" smtClean="0">
                <a:effectLst/>
              </a:rPr>
            </a:br>
            <a:r>
              <a:rPr lang="ar-SA" sz="2000" dirty="0" smtClean="0">
                <a:effectLst/>
              </a:rPr>
              <a:t>* بالإضافة إلى ما سبق فأن العديد من الملوثات تحتجز بواسطة الرسوبيات تحت المياه العذبة أو البحرية وتلك الرسوبيات تحتوي مجموعات كبيرة ونشطة من الكائنات الحية الدقيقة متباينة التغذية.</a:t>
            </a:r>
            <a:endParaRPr lang="ar-SA" sz="2000" dirty="0">
              <a:effectLst/>
            </a:endParaRPr>
          </a:p>
        </p:txBody>
      </p:sp>
      <p:sp>
        <p:nvSpPr>
          <p:cNvPr id="3" name="عنصر نائب للمحتوى 2"/>
          <p:cNvSpPr>
            <a:spLocks noGrp="1"/>
          </p:cNvSpPr>
          <p:nvPr>
            <p:ph idx="1"/>
          </p:nvPr>
        </p:nvSpPr>
        <p:spPr>
          <a:xfrm>
            <a:off x="457200" y="3429001"/>
            <a:ext cx="8686800" cy="2214578"/>
          </a:xfrm>
        </p:spPr>
        <p:txBody>
          <a:bodyPr>
            <a:normAutofit/>
          </a:bodyPr>
          <a:lstStyle/>
          <a:p>
            <a:pPr>
              <a:buFont typeface="Wingdings" pitchFamily="2" charset="2"/>
              <a:buChar char="v"/>
            </a:pPr>
            <a:r>
              <a:rPr lang="ar-SA" sz="2000" dirty="0" smtClean="0"/>
              <a:t>المجاميع الطبيعية للكائنات الحية الدقيقة في هذه البيئات المختلفة ذات </a:t>
            </a:r>
            <a:r>
              <a:rPr lang="ar-SA" sz="2000" dirty="0" smtClean="0">
                <a:solidFill>
                  <a:schemeClr val="accent3">
                    <a:lumMod val="60000"/>
                    <a:lumOff val="40000"/>
                  </a:schemeClr>
                </a:solidFill>
              </a:rPr>
              <a:t>مهارة فسيولوجية </a:t>
            </a:r>
            <a:r>
              <a:rPr lang="ar-SA" sz="2000" dirty="0" smtClean="0"/>
              <a:t>مثيرة, حيث </a:t>
            </a:r>
            <a:r>
              <a:rPr lang="ar-SA" sz="2000" dirty="0" smtClean="0">
                <a:solidFill>
                  <a:schemeClr val="accent3">
                    <a:lumMod val="60000"/>
                    <a:lumOff val="40000"/>
                  </a:schemeClr>
                </a:solidFill>
              </a:rPr>
              <a:t>تستطيع </a:t>
            </a:r>
            <a:r>
              <a:rPr lang="ar-SA" sz="2000" dirty="0" err="1" smtClean="0">
                <a:solidFill>
                  <a:schemeClr val="accent3">
                    <a:lumMod val="60000"/>
                    <a:lumOff val="40000"/>
                  </a:schemeClr>
                </a:solidFill>
              </a:rPr>
              <a:t>تأييض</a:t>
            </a:r>
            <a:r>
              <a:rPr lang="ar-SA" sz="2000" dirty="0" smtClean="0">
                <a:solidFill>
                  <a:schemeClr val="accent3">
                    <a:lumMod val="60000"/>
                    <a:lumOff val="40000"/>
                  </a:schemeClr>
                </a:solidFill>
              </a:rPr>
              <a:t> </a:t>
            </a:r>
            <a:r>
              <a:rPr lang="ar-SA" sz="2000" dirty="0" smtClean="0"/>
              <a:t>– </a:t>
            </a:r>
            <a:r>
              <a:rPr lang="ar-SA" sz="2000" dirty="0" smtClean="0">
                <a:solidFill>
                  <a:schemeClr val="accent3">
                    <a:lumMod val="60000"/>
                    <a:lumOff val="40000"/>
                  </a:schemeClr>
                </a:solidFill>
              </a:rPr>
              <a:t>وغالباً- معدنة </a:t>
            </a:r>
            <a:r>
              <a:rPr lang="ar-SA" sz="2000" dirty="0" smtClean="0"/>
              <a:t>العديد من الجزيئات العضوية المختلفة , </a:t>
            </a:r>
          </a:p>
          <a:p>
            <a:pPr>
              <a:buFont typeface="Wingdings" pitchFamily="2" charset="2"/>
              <a:buChar char="v"/>
            </a:pPr>
            <a:r>
              <a:rPr lang="ar-SA" sz="2000" dirty="0" smtClean="0"/>
              <a:t>إذا لم يحدث ذلك فإن هذه المركبات سوف تظل لمدة طويلة بعدها </a:t>
            </a:r>
            <a:r>
              <a:rPr lang="ar-SA" sz="2000" dirty="0" err="1" smtClean="0"/>
              <a:t>تظهرعلى</a:t>
            </a:r>
            <a:r>
              <a:rPr lang="ar-SA" sz="2000" dirty="0" smtClean="0"/>
              <a:t> سطح الأرض لتتراكم بكميات مختلفة</a:t>
            </a:r>
            <a:r>
              <a:rPr lang="ar-SA" dirty="0" smtClean="0"/>
              <a:t>.</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2910" y="428604"/>
            <a:ext cx="8001056" cy="1500198"/>
          </a:xfrm>
        </p:spPr>
        <p:txBody>
          <a:bodyPr>
            <a:normAutofit fontScale="90000"/>
          </a:bodyPr>
          <a:lstStyle/>
          <a:p>
            <a:pPr algn="r">
              <a:buFont typeface="Wingdings" pitchFamily="2" charset="2"/>
              <a:buChar char="v"/>
            </a:pPr>
            <a:r>
              <a:rPr lang="ar-SA" sz="2200" dirty="0" smtClean="0">
                <a:effectLst/>
              </a:rPr>
              <a:t>على الرغم من كون بعض البكتيريا والفطريات المحددة تعمل على نطاق واسع من المركبات           العضوية فأنه لم يعرف حتى اليوم كائنات ملتهمة كافية لتحطيم الكميات الكبيرة من الكيمائيات الطبيعية والتي تتكون بواسطة النباتات والحيوانات والكائنات الحية الدقيقة الأخرى</a:t>
            </a:r>
            <a:r>
              <a:rPr lang="ar-SA" sz="2200" dirty="0" smtClean="0">
                <a:effectLst/>
              </a:rPr>
              <a:t>.</a:t>
            </a:r>
            <a:br>
              <a:rPr lang="ar-SA" sz="2200" dirty="0" smtClean="0">
                <a:effectLst/>
              </a:rPr>
            </a:br>
            <a:r>
              <a:rPr lang="ar-SA" sz="2200" dirty="0" smtClean="0">
                <a:effectLst/>
              </a:rPr>
              <a:t/>
            </a:r>
            <a:br>
              <a:rPr lang="ar-SA" sz="2200" dirty="0" smtClean="0">
                <a:effectLst/>
              </a:rPr>
            </a:br>
            <a:r>
              <a:rPr lang="ar-SA" sz="2000" dirty="0" smtClean="0">
                <a:effectLst/>
              </a:rPr>
              <a:t/>
            </a:r>
            <a:br>
              <a:rPr lang="ar-SA" sz="2000" dirty="0" smtClean="0">
                <a:effectLst/>
              </a:rPr>
            </a:br>
            <a:endParaRPr lang="ar-SA" sz="2000" dirty="0">
              <a:effectLst/>
            </a:endParaRPr>
          </a:p>
        </p:txBody>
      </p:sp>
      <p:sp>
        <p:nvSpPr>
          <p:cNvPr id="3" name="عنصر نائب للمحتوى 2"/>
          <p:cNvSpPr>
            <a:spLocks noGrp="1"/>
          </p:cNvSpPr>
          <p:nvPr>
            <p:ph idx="1"/>
          </p:nvPr>
        </p:nvSpPr>
        <p:spPr>
          <a:xfrm>
            <a:off x="571472" y="1285861"/>
            <a:ext cx="8229600" cy="500066"/>
          </a:xfrm>
        </p:spPr>
        <p:txBody>
          <a:bodyPr>
            <a:normAutofit/>
          </a:bodyPr>
          <a:lstStyle/>
          <a:p>
            <a:pPr>
              <a:buFont typeface="Wingdings" pitchFamily="2" charset="2"/>
              <a:buChar char="v"/>
            </a:pPr>
            <a:r>
              <a:rPr lang="ar-SA" sz="2000" dirty="0" smtClean="0"/>
              <a:t>المجاميع البكتيرية والفطرية تستطيع القيام </a:t>
            </a:r>
            <a:r>
              <a:rPr lang="ar-SA" sz="2000" dirty="0" err="1" smtClean="0"/>
              <a:t>بأيض</a:t>
            </a:r>
            <a:r>
              <a:rPr lang="ar-SA" sz="2000" dirty="0" smtClean="0"/>
              <a:t> الكيميائيات المصنعة الوفيرة بطريقة مشابهه.</a:t>
            </a:r>
            <a:endParaRPr lang="ar-SA" sz="2000" dirty="0"/>
          </a:p>
        </p:txBody>
      </p:sp>
      <p:sp>
        <p:nvSpPr>
          <p:cNvPr id="4" name="مربع نص 3"/>
          <p:cNvSpPr txBox="1"/>
          <p:nvPr/>
        </p:nvSpPr>
        <p:spPr>
          <a:xfrm>
            <a:off x="714348" y="1928802"/>
            <a:ext cx="7858180" cy="4401205"/>
          </a:xfrm>
          <a:prstGeom prst="rect">
            <a:avLst/>
          </a:prstGeom>
          <a:noFill/>
        </p:spPr>
        <p:txBody>
          <a:bodyPr wrap="square" rtlCol="1">
            <a:spAutoFit/>
          </a:bodyPr>
          <a:lstStyle/>
          <a:p>
            <a:r>
              <a:rPr lang="ar-SA" sz="2000" dirty="0" smtClean="0">
                <a:solidFill>
                  <a:srgbClr val="FF0000"/>
                </a:solidFill>
              </a:rPr>
              <a:t>توجد العديد من العوامل الواجب توافرها للهضم الحيوي ليأخذ مكانه في البيئة وهي تتضمن التالي:-</a:t>
            </a:r>
          </a:p>
          <a:p>
            <a:r>
              <a:rPr lang="ar-SA" sz="2000" dirty="0" smtClean="0">
                <a:solidFill>
                  <a:srgbClr val="FF0000"/>
                </a:solidFill>
              </a:rPr>
              <a:t>1- </a:t>
            </a:r>
            <a:r>
              <a:rPr lang="ar-SA" sz="2000" dirty="0" smtClean="0"/>
              <a:t>الكائنات الحية يجب أن توجد في حالة نشطة من الأنزيمات الضرورية لإتمام الهضم الحيوي, حيث أن الوجود الخالص للكائنات الحية مع الجهد </a:t>
            </a:r>
            <a:r>
              <a:rPr lang="ar-SA" sz="2000" dirty="0" err="1" smtClean="0"/>
              <a:t>الأيضي</a:t>
            </a:r>
            <a:r>
              <a:rPr lang="ar-SA" sz="2000" dirty="0" smtClean="0"/>
              <a:t> الملائم ضروري لكنه غير كاف لحدوث الهضم الحيوي.</a:t>
            </a:r>
          </a:p>
          <a:p>
            <a:endParaRPr lang="ar-SA" sz="2000" dirty="0" smtClean="0"/>
          </a:p>
          <a:p>
            <a:r>
              <a:rPr lang="ar-SA" sz="2000" dirty="0" smtClean="0">
                <a:solidFill>
                  <a:srgbClr val="FF0000"/>
                </a:solidFill>
              </a:rPr>
              <a:t>2- </a:t>
            </a:r>
            <a:r>
              <a:rPr lang="ar-SA" sz="2000" dirty="0" smtClean="0"/>
              <a:t>يجب أن تتواجد الكائنات الحية في البيئة التي تحتوي على الكيميائيات ,فعلى الرغم من أن بعضها تتواجد بصفة أساسية في كل بيئة رئيسية بالقرب من سطح الأرض الا أن بيئات خاصة </a:t>
            </a:r>
            <a:r>
              <a:rPr lang="ar-SA" sz="2000" dirty="0" err="1" smtClean="0"/>
              <a:t>لاتحتويي</a:t>
            </a:r>
            <a:r>
              <a:rPr lang="ar-SA" sz="2000" dirty="0" smtClean="0"/>
              <a:t> </a:t>
            </a:r>
            <a:r>
              <a:rPr lang="ar-SA" sz="2000" dirty="0" smtClean="0"/>
              <a:t>على الكائن الذي يمتلك الأنزيمات الضرورية.</a:t>
            </a:r>
          </a:p>
          <a:p>
            <a:endParaRPr lang="ar-SA" sz="2000" dirty="0" smtClean="0"/>
          </a:p>
          <a:p>
            <a:r>
              <a:rPr lang="ar-SA" sz="2000" dirty="0" smtClean="0">
                <a:solidFill>
                  <a:srgbClr val="FF0000"/>
                </a:solidFill>
              </a:rPr>
              <a:t>3-</a:t>
            </a:r>
            <a:r>
              <a:rPr lang="ar-SA" sz="2000" dirty="0" smtClean="0"/>
              <a:t>يجب أن تكون الكيميائيات متاحة للكائنات الحية الدقيقة التي تحتوي على الأنزيمات المطلوبة حيث أن معظم الكيميائيات مقاومة للتحلل الحيوي حتى في البيئات التي تحتوي على الأنواع القادرة على الهضم الحيوي , وببساطة لأنها لا تمتلك طريقاً إلى المركب والذي يمكن </a:t>
            </a:r>
            <a:r>
              <a:rPr lang="ar-SA" sz="2000" dirty="0" err="1" smtClean="0"/>
              <a:t>ان</a:t>
            </a:r>
            <a:r>
              <a:rPr lang="ar-SA" sz="2000" dirty="0" smtClean="0"/>
              <a:t> يتم </a:t>
            </a:r>
            <a:r>
              <a:rPr lang="ar-SA" sz="2000" dirty="0" err="1" smtClean="0"/>
              <a:t>تأييضه</a:t>
            </a:r>
            <a:r>
              <a:rPr lang="ar-SA" sz="2000" dirty="0" smtClean="0"/>
              <a:t> عن طريق آخر.</a:t>
            </a:r>
            <a:endParaRPr lang="ar-SA" sz="2000"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3154362"/>
          </a:xfrm>
        </p:spPr>
        <p:txBody>
          <a:bodyPr>
            <a:normAutofit/>
          </a:bodyPr>
          <a:lstStyle/>
          <a:p>
            <a:pPr algn="r"/>
            <a:r>
              <a:rPr lang="ar-SA" sz="2000" dirty="0" smtClean="0">
                <a:solidFill>
                  <a:srgbClr val="FF0000"/>
                </a:solidFill>
                <a:effectLst/>
              </a:rPr>
              <a:t>4-</a:t>
            </a:r>
            <a:r>
              <a:rPr lang="ar-SA" sz="2000" dirty="0" err="1" smtClean="0">
                <a:effectLst/>
              </a:rPr>
              <a:t>اذا</a:t>
            </a:r>
            <a:r>
              <a:rPr lang="ar-SA" sz="2000" dirty="0" smtClean="0">
                <a:effectLst/>
              </a:rPr>
              <a:t> بدأ </a:t>
            </a:r>
            <a:r>
              <a:rPr lang="ar-SA" sz="2000" dirty="0" err="1" smtClean="0">
                <a:effectLst/>
              </a:rPr>
              <a:t>الانزيم</a:t>
            </a:r>
            <a:r>
              <a:rPr lang="ar-SA" sz="2000" dirty="0" smtClean="0">
                <a:effectLst/>
              </a:rPr>
              <a:t> الأساسي عملية الهضم خارج الخلية فأن الروابط التي عمل عليها الأنزيم سوف تصبح معرضة للتحليل وهذا ليس دائم الحدوث بسبب امتصاص العديد من الجزيئات العضوية.</a:t>
            </a:r>
            <a:br>
              <a:rPr lang="ar-SA" sz="2000" dirty="0" smtClean="0">
                <a:effectLst/>
              </a:rPr>
            </a:br>
            <a:r>
              <a:rPr lang="ar-SA" sz="2000" dirty="0" smtClean="0">
                <a:effectLst/>
              </a:rPr>
              <a:t/>
            </a:r>
            <a:br>
              <a:rPr lang="ar-SA" sz="2000" dirty="0" smtClean="0">
                <a:effectLst/>
              </a:rPr>
            </a:br>
            <a:r>
              <a:rPr lang="ar-SA" sz="2000" dirty="0" smtClean="0">
                <a:solidFill>
                  <a:srgbClr val="FF0000"/>
                </a:solidFill>
                <a:effectLst/>
              </a:rPr>
              <a:t>5-</a:t>
            </a:r>
            <a:r>
              <a:rPr lang="ar-SA" sz="2000" dirty="0" smtClean="0">
                <a:effectLst/>
              </a:rPr>
              <a:t>التحلل الإنزيمي يبدأ عملية الهضم داخل الخلية , كما أن الجزيء يجب أن يتخلل سطح الخلية إلى المواقع الداخلية حيث يقع تأثير الأنزيم وبالتالي فإن تفاعل نواتج عمل الأنزيمات الخارجية يجب أن تتخلل الخلية لتحدث </a:t>
            </a:r>
            <a:r>
              <a:rPr lang="ar-SA" sz="2000" dirty="0" err="1" smtClean="0">
                <a:effectLst/>
              </a:rPr>
              <a:t>بها</a:t>
            </a:r>
            <a:r>
              <a:rPr lang="ar-SA" sz="2000" dirty="0" smtClean="0">
                <a:effectLst/>
              </a:rPr>
              <a:t> التحولات الإضافية داخل الخلية</a:t>
            </a:r>
            <a:r>
              <a:rPr lang="ar-SA" sz="2000" dirty="0" smtClean="0">
                <a:solidFill>
                  <a:srgbClr val="FF0000"/>
                </a:solidFill>
                <a:effectLst/>
              </a:rPr>
              <a:t>.</a:t>
            </a:r>
            <a:br>
              <a:rPr lang="ar-SA" sz="2000" dirty="0" smtClean="0">
                <a:solidFill>
                  <a:srgbClr val="FF0000"/>
                </a:solidFill>
                <a:effectLst/>
              </a:rPr>
            </a:br>
            <a:r>
              <a:rPr lang="ar-SA" sz="2000" dirty="0" smtClean="0">
                <a:solidFill>
                  <a:srgbClr val="FF0000"/>
                </a:solidFill>
                <a:effectLst/>
              </a:rPr>
              <a:t/>
            </a:r>
            <a:br>
              <a:rPr lang="ar-SA" sz="2000" dirty="0" smtClean="0">
                <a:solidFill>
                  <a:srgbClr val="FF0000"/>
                </a:solidFill>
                <a:effectLst/>
              </a:rPr>
            </a:br>
            <a:r>
              <a:rPr lang="ar-SA" sz="2000" dirty="0" smtClean="0">
                <a:solidFill>
                  <a:srgbClr val="FF0000"/>
                </a:solidFill>
                <a:effectLst/>
              </a:rPr>
              <a:t>6- </a:t>
            </a:r>
            <a:r>
              <a:rPr lang="ar-SA" sz="2000" dirty="0" smtClean="0">
                <a:effectLst/>
              </a:rPr>
              <a:t>وبسبب تواجد المجاميع أو الكتلة الحيوية للبكتيريا والفطريات في العديد من المركبات الصناعية تقريباً فأن الظروف البيئية لابد أن تكيف لإتاحة التكاثر الميكروبي إلى جهد مؤثر</a:t>
            </a:r>
            <a:r>
              <a:rPr lang="ar-SA" sz="2000" dirty="0" smtClean="0"/>
              <a:t>.</a:t>
            </a:r>
            <a:endParaRPr lang="ar-SA" sz="2000" dirty="0">
              <a:solidFill>
                <a:srgbClr val="FF0000"/>
              </a:solidFill>
            </a:endParaRPr>
          </a:p>
        </p:txBody>
      </p:sp>
      <p:sp>
        <p:nvSpPr>
          <p:cNvPr id="3" name="عنصر نائب للمحتوى 2"/>
          <p:cNvSpPr>
            <a:spLocks noGrp="1"/>
          </p:cNvSpPr>
          <p:nvPr>
            <p:ph idx="1"/>
          </p:nvPr>
        </p:nvSpPr>
        <p:spPr>
          <a:xfrm>
            <a:off x="457200" y="3571877"/>
            <a:ext cx="8229600" cy="2071701"/>
          </a:xfrm>
        </p:spPr>
        <p:txBody>
          <a:bodyPr>
            <a:noAutofit/>
          </a:bodyPr>
          <a:lstStyle/>
          <a:p>
            <a:pPr>
              <a:buFont typeface="Wingdings" pitchFamily="2" charset="2"/>
              <a:buChar char="§"/>
            </a:pPr>
            <a:r>
              <a:rPr lang="ar-SA" sz="2000" dirty="0" smtClean="0"/>
              <a:t>وجود الكائنات الحية الدقيقة يعني إتمام عملية الهضم للمركبات العضوية وغيابها من البيئة المحددة أو عدم قدرتها على التأثير يعني أن اختفاء المركب يكون بطيء جداً.</a:t>
            </a:r>
          </a:p>
          <a:p>
            <a:pPr>
              <a:buFont typeface="Wingdings" pitchFamily="2" charset="2"/>
              <a:buChar char="§"/>
            </a:pPr>
            <a:r>
              <a:rPr lang="ar-SA" sz="2000" dirty="0" smtClean="0"/>
              <a:t>ومن هنا فأن التواجد المتكرر للملوثات الكيميائية دليل على إن الكائنات الحية الدقيقة ليست ذات تأثير , أو أنها ذات تأثير بطيء أو أنها لم تدخل في سعة تمكنها من تحوير الجزيء.</a:t>
            </a:r>
          </a:p>
          <a:p>
            <a:pPr>
              <a:buFont typeface="Wingdings" pitchFamily="2" charset="2"/>
              <a:buChar char="§"/>
            </a:pPr>
            <a:r>
              <a:rPr lang="ar-SA" sz="2000" dirty="0" smtClean="0"/>
              <a:t>أيضا ليس من الضروري </a:t>
            </a:r>
            <a:r>
              <a:rPr lang="ar-SA" sz="2000" dirty="0" err="1" smtClean="0"/>
              <a:t>ان</a:t>
            </a:r>
            <a:r>
              <a:rPr lang="ar-SA" sz="2000" dirty="0" smtClean="0"/>
              <a:t> كل الكربون والعناصر الأخرى تتحول إلى أشكال </a:t>
            </a:r>
            <a:r>
              <a:rPr lang="ar-SA" sz="2000" dirty="0" err="1" smtClean="0"/>
              <a:t>لاعضوية</a:t>
            </a:r>
            <a:r>
              <a:rPr lang="ar-SA" sz="2000" dirty="0" smtClean="0"/>
              <a:t> خلال المعدنة للجزيء العضوي فبعضها ربما يدمج إلى الخلايا في المجاميع النشطة وربما يظهر البعض الآخر كمنتجات .</a:t>
            </a:r>
          </a:p>
          <a:p>
            <a:pPr>
              <a:buFont typeface="Wingdings" pitchFamily="2" charset="2"/>
              <a:buChar char="§"/>
            </a:pPr>
            <a:endParaRPr lang="ar-SA"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85852" y="571480"/>
            <a:ext cx="7498080" cy="5286412"/>
          </a:xfrm>
        </p:spPr>
        <p:txBody>
          <a:bodyPr>
            <a:normAutofit lnSpcReduction="10000"/>
          </a:bodyPr>
          <a:lstStyle/>
          <a:p>
            <a:pPr>
              <a:buNone/>
            </a:pPr>
            <a:r>
              <a:rPr lang="ar-SA" sz="2400" b="1" dirty="0" smtClean="0">
                <a:solidFill>
                  <a:srgbClr val="FF0000"/>
                </a:solidFill>
              </a:rPr>
              <a:t>النمو المرتبط بالهضم الحيوي</a:t>
            </a:r>
          </a:p>
          <a:p>
            <a:pPr>
              <a:buNone/>
            </a:pPr>
            <a:endParaRPr lang="ar-SA" sz="2400" b="1" dirty="0" smtClean="0">
              <a:solidFill>
                <a:srgbClr val="FF0000"/>
              </a:solidFill>
            </a:endParaRPr>
          </a:p>
          <a:p>
            <a:pPr>
              <a:buNone/>
            </a:pPr>
            <a:r>
              <a:rPr lang="ar-SA" sz="2000" dirty="0" smtClean="0"/>
              <a:t>     تستخدم الكائنات الحية الدقيقة الجزيئات المتاحة طبيعياً بالإضافة إلى الكيميائيات المصنعة لنموها وكمصدر للكربون والطاقة والنيتروجين والفسفور والكبريت بالإضافة إلى العناصر الأخرى التي تحتاجها الخلايا .</a:t>
            </a:r>
          </a:p>
          <a:p>
            <a:pPr>
              <a:buNone/>
            </a:pPr>
            <a:r>
              <a:rPr lang="ar-SA" sz="2000" dirty="0" smtClean="0"/>
              <a:t>معظم الاهتمام وجه نحو اكتساب الكربون والطاقة لمؤازرة النمو البكتيري والفطري , ففي حالة المركبات المصنعة والتي تهضم بكثافة فأن الجزيء يعتبر مركب عضوي آخر بسيط ومنها يمكن المجاميع الميكروبية الحصول على متطلباتها من العناصر أو الطاقة المطلوبة لتفاعلات تصنيع الجزيء.</a:t>
            </a:r>
          </a:p>
          <a:p>
            <a:pPr>
              <a:buNone/>
            </a:pPr>
            <a:r>
              <a:rPr lang="ar-SA" sz="2000" dirty="0" smtClean="0"/>
              <a:t>إن البحث الإجرائي المعتمد عليه لقدرة الكائنات الحية الدقيقة لاستخدام المركبات العضوية كمصادر للكربون والطاقة للنمو تعرف باسم </a:t>
            </a:r>
            <a:r>
              <a:rPr lang="ar-SA" sz="2000" b="1" dirty="0" smtClean="0">
                <a:solidFill>
                  <a:srgbClr val="0070C0"/>
                </a:solidFill>
              </a:rPr>
              <a:t>تقنية الاستنبات الغنية </a:t>
            </a:r>
            <a:r>
              <a:rPr lang="ar-SA" sz="2000" dirty="0" smtClean="0"/>
              <a:t>, وهذه الطريقة تستند على الاختيار المكتسب النفعي بواسطة الكائنات الحية والتي تستطيع استخدام مركب محدد كمصدر للكربون والطاقة في البيئة المحتوية على المغذيات </a:t>
            </a:r>
            <a:r>
              <a:rPr lang="ar-SA" sz="2000" dirty="0" err="1" smtClean="0"/>
              <a:t>اللاعضوية</a:t>
            </a:r>
            <a:r>
              <a:rPr lang="ar-SA" sz="2000" dirty="0" smtClean="0"/>
              <a:t> ولكن مع عدم وجود مصادر أخرى للكربون والطاقة. وتحت هذه الظروف فإن الأنواع القادرة على النمو عن طريق الاستفادة من الكيميائيات سوف تتضاعف, كما أن القليل من البكتيريا والفطريات سوف تتكاثر في هذه البيئة.</a:t>
            </a:r>
            <a:endParaRPr lang="ar-SA"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357166"/>
            <a:ext cx="7498080" cy="5891234"/>
          </a:xfrm>
        </p:spPr>
        <p:txBody>
          <a:bodyPr>
            <a:normAutofit lnSpcReduction="10000"/>
          </a:bodyPr>
          <a:lstStyle/>
          <a:p>
            <a:r>
              <a:rPr lang="ar-SA" sz="2000" dirty="0" smtClean="0"/>
              <a:t>وعلية فأن العزل النهائي للكائنات الحية الدقيقة في المزرعة النقية يتطلب فردها وتنميتها على بيئة </a:t>
            </a:r>
            <a:r>
              <a:rPr lang="ar-SA" sz="2000" dirty="0" err="1" smtClean="0"/>
              <a:t>الآجار</a:t>
            </a:r>
            <a:r>
              <a:rPr lang="ar-SA" sz="2000" dirty="0" smtClean="0"/>
              <a:t> ومن خلال ذلك يمكن اختيار المستعمرات الفردية .</a:t>
            </a:r>
          </a:p>
          <a:p>
            <a:r>
              <a:rPr lang="ar-SA" sz="2000" dirty="0" smtClean="0"/>
              <a:t>كما أن بيئة </a:t>
            </a:r>
            <a:r>
              <a:rPr lang="ar-SA" sz="2000" dirty="0" err="1" smtClean="0"/>
              <a:t>الاجار</a:t>
            </a:r>
            <a:r>
              <a:rPr lang="ar-SA" sz="2000" dirty="0" smtClean="0"/>
              <a:t> يجب أيضاً عملها اختيارياً عن طريق الإمداد بمصدر واحد للكربون والطاقة. علماً بأن استمرار نقل البيئة الغنية خلال المحاليل المحتوية على المركب المراد اختياره والمغذيات </a:t>
            </a:r>
            <a:r>
              <a:rPr lang="ar-SA" sz="2000" dirty="0" err="1" smtClean="0"/>
              <a:t>اللاعضوية</a:t>
            </a:r>
            <a:r>
              <a:rPr lang="ar-SA" sz="2000" dirty="0" smtClean="0"/>
              <a:t> سوف يعمل على زيادة درجة الانتخابية قبل الزراعة بسبب </a:t>
            </a:r>
            <a:r>
              <a:rPr lang="ar-SA" sz="2000" dirty="0" err="1" smtClean="0"/>
              <a:t>ان</a:t>
            </a:r>
            <a:r>
              <a:rPr lang="ar-SA" sz="2000" dirty="0" smtClean="0"/>
              <a:t> المركبات العضوية والأنواع الغير مرغوبة من البيئة الأساسية للعينة سوف يحدث لها تخفيف عن طريق </a:t>
            </a:r>
            <a:r>
              <a:rPr lang="ar-SA" sz="2000" dirty="0" err="1" smtClean="0"/>
              <a:t>التخفيفات</a:t>
            </a:r>
            <a:r>
              <a:rPr lang="ar-SA" sz="2000" dirty="0" smtClean="0"/>
              <a:t> المتسلسلة.</a:t>
            </a:r>
          </a:p>
          <a:p>
            <a:r>
              <a:rPr lang="ar-SA" sz="2000" dirty="0" smtClean="0"/>
              <a:t>إن تقنية المستنبت الغنية تعتبر </a:t>
            </a:r>
            <a:r>
              <a:rPr lang="ar-SA" sz="2000" dirty="0" smtClean="0">
                <a:solidFill>
                  <a:srgbClr val="9D0B7E"/>
                </a:solidFill>
              </a:rPr>
              <a:t>القاعدة في عزل المزارع النقية للبكتيريا والفطريات </a:t>
            </a:r>
            <a:r>
              <a:rPr lang="ar-SA" sz="2000" dirty="0" smtClean="0"/>
              <a:t>والتي تستطيع استخدام عدد كبير من الجزيئات العضوية كمصادر للكربون والطاقة , وعلى أي حال فإن المحاولات للحصول على كائنات حية دقيقة قادرة على النمو في العديد من المركبات العضوية قد باءت بالفشل.</a:t>
            </a:r>
          </a:p>
          <a:p>
            <a:r>
              <a:rPr lang="ar-SA" sz="2000" dirty="0" smtClean="0">
                <a:solidFill>
                  <a:schemeClr val="accent3">
                    <a:lumMod val="75000"/>
                  </a:schemeClr>
                </a:solidFill>
              </a:rPr>
              <a:t>وبدون شك فأن معظم المحاولات الفاشلة يمكن أن تنسب إلى:-</a:t>
            </a:r>
          </a:p>
          <a:p>
            <a:pPr>
              <a:buNone/>
            </a:pPr>
            <a:r>
              <a:rPr lang="ar-SA" sz="2000" dirty="0" smtClean="0">
                <a:solidFill>
                  <a:schemeClr val="accent3">
                    <a:lumMod val="75000"/>
                  </a:schemeClr>
                </a:solidFill>
              </a:rPr>
              <a:t>1)- </a:t>
            </a:r>
            <a:r>
              <a:rPr lang="ar-SA" sz="2000" dirty="0" smtClean="0"/>
              <a:t>سوء الاستخدام للتقنية</a:t>
            </a:r>
          </a:p>
          <a:p>
            <a:pPr>
              <a:buNone/>
            </a:pPr>
            <a:r>
              <a:rPr lang="ar-SA" sz="2000" dirty="0" smtClean="0"/>
              <a:t>2)-  الأخطاء في طريقة الباحثين</a:t>
            </a:r>
          </a:p>
          <a:p>
            <a:pPr>
              <a:buNone/>
            </a:pPr>
            <a:r>
              <a:rPr lang="ar-SA" sz="2000" dirty="0" smtClean="0"/>
              <a:t>               فعلى سبيل المثال في بعض الأحيان فأن تركيز المغذيات العضوية ربما يكون قليلاً جداً ليعطي </a:t>
            </a:r>
            <a:r>
              <a:rPr lang="ar-SA" sz="2000" dirty="0" err="1" smtClean="0"/>
              <a:t>عكارة</a:t>
            </a:r>
            <a:r>
              <a:rPr lang="ar-SA" sz="2000" dirty="0" smtClean="0"/>
              <a:t> ملحوظة في السائل الغني أو ربما يكون عالي مما يؤدي إلى إحباط النمو الميكروبي بسبب السمية. </a:t>
            </a:r>
          </a:p>
          <a:p>
            <a:pPr>
              <a:buNone/>
            </a:pPr>
            <a:r>
              <a:rPr lang="ar-SA" sz="2000" dirty="0" smtClean="0"/>
              <a:t>3)-غياب احتواء البيئة الانتخابية على عوامل النمو الأساسية للكائنات الحية الدقيقة والتي تمكنها من هضم المركب.</a:t>
            </a:r>
            <a:endParaRPr lang="ar-SA"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00100" y="500042"/>
            <a:ext cx="7933588" cy="5748358"/>
          </a:xfrm>
        </p:spPr>
        <p:txBody>
          <a:bodyPr>
            <a:normAutofit/>
          </a:bodyPr>
          <a:lstStyle/>
          <a:p>
            <a:r>
              <a:rPr lang="ar-SA" sz="2200" dirty="0" smtClean="0"/>
              <a:t>و</a:t>
            </a:r>
            <a:r>
              <a:rPr lang="ar-SA" sz="2000" dirty="0" smtClean="0"/>
              <a:t>مع ذلك عندما نفشل في عزل الكائن الحي الدقيق بواسطة المزرعة الغنية يظهر لنا أن المركب لم يتم استخدامه بواسطة الكائنات الحية الدقيقة كمصدر للكربون والطاقة.</a:t>
            </a:r>
          </a:p>
          <a:p>
            <a:endParaRPr lang="ar-SA" sz="2000" dirty="0" smtClean="0"/>
          </a:p>
          <a:p>
            <a:r>
              <a:rPr lang="ar-SA" sz="2000" dirty="0" smtClean="0">
                <a:solidFill>
                  <a:schemeClr val="accent3">
                    <a:lumMod val="75000"/>
                  </a:schemeClr>
                </a:solidFill>
              </a:rPr>
              <a:t>إن أعداد كبيرة من المجاميع البكتيرية والفطرية تم عزلها من خلال نموها على واحد أو أكثر من المركبات الصناعية , حيث إن معظم الدراسات المبكرة تتعامل مع السكريات والأحماض </a:t>
            </a:r>
            <a:r>
              <a:rPr lang="ar-SA" sz="2000" dirty="0" err="1" smtClean="0">
                <a:solidFill>
                  <a:schemeClr val="accent3">
                    <a:lumMod val="75000"/>
                  </a:schemeClr>
                </a:solidFill>
              </a:rPr>
              <a:t>الأمينية</a:t>
            </a:r>
            <a:r>
              <a:rPr lang="ar-SA" sz="2000" dirty="0" smtClean="0">
                <a:solidFill>
                  <a:schemeClr val="accent3">
                    <a:lumMod val="75000"/>
                  </a:schemeClr>
                </a:solidFill>
              </a:rPr>
              <a:t> بالإضافة إلى الأحماض العضوية الأخرى والخلايا والأنسجة المؤلفة للكائنات الحية.</a:t>
            </a:r>
          </a:p>
          <a:p>
            <a:endParaRPr lang="ar-SA" sz="2000" dirty="0" smtClean="0">
              <a:solidFill>
                <a:schemeClr val="accent3">
                  <a:lumMod val="75000"/>
                </a:schemeClr>
              </a:solidFill>
            </a:endParaRPr>
          </a:p>
          <a:p>
            <a:r>
              <a:rPr lang="ar-SA" sz="2000" dirty="0" smtClean="0">
                <a:solidFill>
                  <a:srgbClr val="0000CC"/>
                </a:solidFill>
              </a:rPr>
              <a:t>كما لوحظ أيضاً </a:t>
            </a:r>
            <a:r>
              <a:rPr lang="ar-SA" sz="2000" dirty="0" err="1" smtClean="0">
                <a:solidFill>
                  <a:srgbClr val="0000CC"/>
                </a:solidFill>
              </a:rPr>
              <a:t>ان</a:t>
            </a:r>
            <a:r>
              <a:rPr lang="ar-SA" sz="2000" dirty="0" smtClean="0">
                <a:solidFill>
                  <a:srgbClr val="0000CC"/>
                </a:solidFill>
              </a:rPr>
              <a:t> العديد من المبيدات تعزز نمو نوع واحد من البكتيريا أو الفطريات وتحت هذه الظروف فأن البكتيريا تزداد في أعدادها والفطريات تزداد في الكتلة الحيوية في مستنبت البيئة. وفي الوقت نفسه فأن الكيميائيات تختفي فعلياً وبمدى يتوازى مع الزيادة في عدد الخلايا أو الكتلة الحيوية, وعند تناقص تركيز المصدر الكربوني فإن المعدل الخلوي أو الكتلة الحيوية يزداد أو يتناقص حتى عند استهلاك جميع المادة إلى نهاية ارتفاع المجاميع الميكروبية.</a:t>
            </a:r>
          </a:p>
          <a:p>
            <a:endParaRPr lang="ar-SA" sz="2000" dirty="0" smtClean="0">
              <a:solidFill>
                <a:srgbClr val="0000CC"/>
              </a:solidFill>
            </a:endParaRPr>
          </a:p>
          <a:p>
            <a:r>
              <a:rPr lang="ar-SA" sz="2000" dirty="0" smtClean="0"/>
              <a:t>وكنظام فإن معدنة المركبات العضوية تعتبر صورة من النمو المرتبط بعملية الهضم الحيوي والتي يقوم فيها الكائن بتحويل المادة إلى ثاني أكسيد الكربون ومكونات للخلية, ومنتجات نموذجية لمسارات </a:t>
            </a:r>
            <a:r>
              <a:rPr lang="ar-SA" sz="2000" dirty="0" err="1" smtClean="0"/>
              <a:t>أيضية</a:t>
            </a:r>
            <a:r>
              <a:rPr lang="ar-SA" sz="2000" dirty="0" smtClean="0"/>
              <a:t> عادية.</a:t>
            </a:r>
          </a:p>
          <a:p>
            <a:pPr>
              <a:buNone/>
            </a:pP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436</TotalTime>
  <Words>1371</Words>
  <Application>Microsoft Office PowerPoint</Application>
  <PresentationFormat>عرض على الشاشة (3:4)‏</PresentationFormat>
  <Paragraphs>59</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انقلاب</vt:lpstr>
      <vt:lpstr>عرض تقديمي في PowerPoint</vt:lpstr>
      <vt:lpstr> تعريف الهضم الحيوي:                             يعرف الهضم الحيوي بأنه التحفيز الحيوي المختزل للكيميائيات المعقدة. * في حالة المركبات العضوية  فأن الهضم الحيوي يؤدي إلى تحول كبير في عنصر النيتروجين , الكربون و الفسفور والكبريت بالإضافة إلى العناصر الأخرى الموجودة في المركب الأصلي إلى منتجات لاعضوية  ومثل هذه التحولات للمواد العضوية إلى منتجات لاعضوية يطلق عليها المعدنه * الهضم الحيوي مصطلح يستخدم في بعض الأحيان كمرادف للمعدنه.</vt:lpstr>
      <vt:lpstr>وبسبب قدرة الكائنات الحية الدقيقة لمعدنة مكونات الإنسان فإن الكائنات الحية الدقيقة تلعب دوراً كبيراً في التربة  والماء والرسوبيات.  العديد من الجزيئات المصنعة المضافة الى العناصر البيئية من تربة وماء ورسوبيات تصبح مباشرة سامة كما قد تكون خطرة بعد التزايد الحيوي. ولأن المعدنة ينتج عنها تحطيم كلي للمركب الأصلي وتحوله إلى منتجات لاعضوية  فأن مثل تلك العمليات ذات فائدة . وفي المقابل فأن العمليات اللاحيوية  والعديد من العمليات الحيوية على الرغم من ذلك تهضم المركبات العضوية وتحولها إلى منتجات عضوية في صورة أخرى. بعضها سامة وبعضها صعب المراس لذلك فأن تراكم المنتجات العضوية في الطبيعة لازال يثير الاهتمام لان هذه المواد قد تكون ضارة او غير مرغوب فيها . </vt:lpstr>
      <vt:lpstr> وفي هذا العصر أصبح طرح نفايات المصانع على السطح أو تحت سطح التربة واسع الانتشار قبل التأكد من خلوها من الملوثات مما أدى إلى تلوث المياه الجوفية . *المياه الجوفية الملاصقة لمواقع طرح النفايات والبحيرات والأنهار والتي تتلقى تفريغ مهمل  أو متعمد للكيميائيات والمحيطات ومصبات الأنهار تحتوي على أنواع عالية من الملوثات , كما أنها غالباً ذات نشاط للمجاميع البكتيرية والفطرية والأوليات والتي تحطم العديد من المنتجات الطبيعية أو الكيميائيات الصناعية بطريقة مباشرة أو غير مباشرة.  * بالإضافة إلى ما سبق فأن العديد من الملوثات تحتجز بواسطة الرسوبيات تحت المياه العذبة أو البحرية وتلك الرسوبيات تحتوي مجموعات كبيرة ونشطة من الكائنات الحية الدقيقة متباينة التغذية.</vt:lpstr>
      <vt:lpstr>على الرغم من كون بعض البكتيريا والفطريات المحددة تعمل على نطاق واسع من المركبات           العضوية فأنه لم يعرف حتى اليوم كائنات ملتهمة كافية لتحطيم الكميات الكبيرة من الكيمائيات الطبيعية والتي تتكون بواسطة النباتات والحيوانات والكائنات الحية الدقيقة الأخرى.   </vt:lpstr>
      <vt:lpstr>4-اذا بدأ الانزيم الأساسي عملية الهضم خارج الخلية فأن الروابط التي عمل عليها الأنزيم سوف تصبح معرضة للتحليل وهذا ليس دائم الحدوث بسبب امتصاص العديد من الجزيئات العضوية.  5-التحلل الإنزيمي يبدأ عملية الهضم داخل الخلية , كما أن الجزيء يجب أن يتخلل سطح الخلية إلى المواقع الداخلية حيث يقع تأثير الأنزيم وبالتالي فإن تفاعل نواتج عمل الأنزيمات الخارجية يجب أن تتخلل الخلية لتحدث بها التحولات الإضافية داخل الخلية.  6- وبسبب تواجد المجاميع أو الكتلة الحيوية للبكتيريا والفطريات في العديد من المركبات الصناعية تقريباً فأن الظروف البيئية لابد أن تكيف لإتاحة التكاثر الميكروبي إلى جهد مؤثر.</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محاضرة (2) تعريف الهضم الحيوي                              </dc:title>
  <dc:creator>MM</dc:creator>
  <cp:lastModifiedBy>MM</cp:lastModifiedBy>
  <cp:revision>89</cp:revision>
  <dcterms:created xsi:type="dcterms:W3CDTF">2014-02-10T15:48:42Z</dcterms:created>
  <dcterms:modified xsi:type="dcterms:W3CDTF">2017-10-03T19:06:46Z</dcterms:modified>
</cp:coreProperties>
</file>