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16" r:id="rId1"/>
  </p:sldMasterIdLst>
  <p:sldIdLst>
    <p:sldId id="256" r:id="rId2"/>
    <p:sldId id="257" r:id="rId3"/>
    <p:sldId id="258" r:id="rId4"/>
    <p:sldId id="259" r:id="rId5"/>
    <p:sldId id="262" r:id="rId6"/>
    <p:sldId id="260" r:id="rId7"/>
    <p:sldId id="261" r:id="rId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2">
        <a:schemeClr val="bg1"/>
      </p:bgRef>
    </p:bg>
    <p:spTree>
      <p:nvGrpSpPr>
        <p:cNvPr id="1" name=""/>
        <p:cNvGrpSpPr/>
        <p:nvPr/>
      </p:nvGrpSpPr>
      <p:grpSpPr>
        <a:xfrm>
          <a:off x="0" y="0"/>
          <a:ext cx="0" cy="0"/>
          <a:chOff x="0" y="0"/>
          <a:chExt cx="0" cy="0"/>
        </a:xfrm>
      </p:grpSpPr>
      <p:sp>
        <p:nvSpPr>
          <p:cNvPr id="8" name="مستطيل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رابط مستقيم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عنوان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ar-SA" smtClean="0"/>
              <a:t>انقر لتحرير نمط العنوان الرئيسي</a:t>
            </a:r>
            <a:endParaRPr kumimoji="0" lang="en-US"/>
          </a:p>
        </p:txBody>
      </p:sp>
      <p:sp>
        <p:nvSpPr>
          <p:cNvPr id="25" name="عنوان فرعي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31" name="عنصر نائب للتاريخ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1B8ABB09-4A1D-463E-8065-109CC2B7EFAA}" type="datetimeFigureOut">
              <a:rPr lang="ar-SA" smtClean="0"/>
              <a:pPr/>
              <a:t>17/04/35</a:t>
            </a:fld>
            <a:endParaRPr lang="ar-SA"/>
          </a:p>
        </p:txBody>
      </p:sp>
      <p:sp>
        <p:nvSpPr>
          <p:cNvPr id="18" name="عنصر نائب للتذييل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ar-SA"/>
          </a:p>
        </p:txBody>
      </p:sp>
      <p:sp>
        <p:nvSpPr>
          <p:cNvPr id="29" name="عنصر نائب لرقم الشريحة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0B34F065-1154-456A-91E3-76DE8E75E17B}"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17/04/35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274955"/>
            <a:ext cx="1524000" cy="5851525"/>
          </a:xfrm>
        </p:spPr>
        <p:txBody>
          <a:bodyPr vert="eaVert" ancho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2"/>
            <a:ext cx="60198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4242816" y="6557946"/>
            <a:ext cx="2002464" cy="226902"/>
          </a:xfrm>
        </p:spPr>
        <p:txBody>
          <a:bodyPr/>
          <a:lstStyle>
            <a:extLst/>
          </a:lstStyle>
          <a:p>
            <a:fld id="{1B8ABB09-4A1D-463E-8065-109CC2B7EFAA}" type="datetimeFigureOut">
              <a:rPr lang="ar-SA" smtClean="0"/>
              <a:pPr/>
              <a:t>17/04/35</a:t>
            </a:fld>
            <a:endParaRPr lang="ar-SA"/>
          </a:p>
        </p:txBody>
      </p:sp>
      <p:sp>
        <p:nvSpPr>
          <p:cNvPr id="5" name="عنصر نائب للتذييل 4"/>
          <p:cNvSpPr>
            <a:spLocks noGrp="1"/>
          </p:cNvSpPr>
          <p:nvPr>
            <p:ph type="ftr" sz="quarter" idx="11"/>
          </p:nvPr>
        </p:nvSpPr>
        <p:spPr>
          <a:xfrm>
            <a:off x="457200" y="6556248"/>
            <a:ext cx="3657600" cy="228600"/>
          </a:xfrm>
        </p:spPr>
        <p:txBody>
          <a:bodyPr/>
          <a:lstStyle>
            <a:extLst/>
          </a:lstStyle>
          <a:p>
            <a:endParaRPr lang="ar-SA"/>
          </a:p>
        </p:txBody>
      </p:sp>
      <p:sp>
        <p:nvSpPr>
          <p:cNvPr id="6" name="عنصر نائب لرقم الشريحة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17/04/35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1">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1B8ABB09-4A1D-463E-8065-109CC2B7EFAA}" type="datetimeFigureOut">
              <a:rPr lang="ar-SA" smtClean="0"/>
              <a:pPr/>
              <a:t>17/04/35</a:t>
            </a:fld>
            <a:endParaRPr lang="ar-SA"/>
          </a:p>
        </p:txBody>
      </p:sp>
      <p:sp>
        <p:nvSpPr>
          <p:cNvPr id="5" name="عنصر نائب للتذييل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ar-SA"/>
          </a:p>
        </p:txBody>
      </p:sp>
      <p:sp>
        <p:nvSpPr>
          <p:cNvPr id="6" name="عنصر نائب لرقم الشريحة 5"/>
          <p:cNvSpPr>
            <a:spLocks noGrp="1"/>
          </p:cNvSpPr>
          <p:nvPr>
            <p:ph type="sldNum" sz="quarter" idx="12"/>
          </p:nvPr>
        </p:nvSpPr>
        <p:spPr>
          <a:xfrm>
            <a:off x="6733952" y="6555112"/>
            <a:ext cx="588336" cy="228600"/>
          </a:xfrm>
        </p:spPr>
        <p:txBody>
          <a:bodyPr/>
          <a:lstStyle>
            <a:extLst/>
          </a:lstStyle>
          <a:p>
            <a:fld id="{0B34F065-1154-456A-91E3-76DE8E75E17B}"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17/04/35</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nchor="b"/>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17/04/35</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pPr/>
              <a:t>17/04/35</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solidFill>
                  <a:schemeClr val="tx2"/>
                </a:solidFill>
              </a:defRPr>
            </a:lvl1pPr>
            <a:extLst/>
          </a:lstStyle>
          <a:p>
            <a:fld id="{1B8ABB09-4A1D-463E-8065-109CC2B7EFAA}" type="datetimeFigureOut">
              <a:rPr lang="ar-SA" smtClean="0"/>
              <a:pPr/>
              <a:t>17/04/35</a:t>
            </a:fld>
            <a:endParaRPr lang="ar-SA"/>
          </a:p>
        </p:txBody>
      </p:sp>
      <p:sp>
        <p:nvSpPr>
          <p:cNvPr id="3" name="عنصر نائب للتذييل 2"/>
          <p:cNvSpPr>
            <a:spLocks noGrp="1"/>
          </p:cNvSpPr>
          <p:nvPr>
            <p:ph type="ftr" sz="quarter" idx="11"/>
          </p:nvPr>
        </p:nvSpPr>
        <p:spPr/>
        <p:txBody>
          <a:bodyPr/>
          <a:lstStyle>
            <a:lvl1pPr>
              <a:defRPr>
                <a:solidFill>
                  <a:schemeClr val="tx2"/>
                </a:solidFill>
              </a:defRPr>
            </a:lvl1pPr>
            <a:extLst/>
          </a:lstStyle>
          <a:p>
            <a:endParaRPr lang="ar-SA"/>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17/04/35</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2"/>
      </p:bgRef>
    </p:bg>
    <p:spTree>
      <p:nvGrpSpPr>
        <p:cNvPr id="1" name=""/>
        <p:cNvGrpSpPr/>
        <p:nvPr/>
      </p:nvGrpSpPr>
      <p:grpSpPr>
        <a:xfrm>
          <a:off x="0" y="0"/>
          <a:ext cx="0" cy="0"/>
          <a:chOff x="0" y="0"/>
          <a:chExt cx="0" cy="0"/>
        </a:xfrm>
      </p:grpSpPr>
      <p:sp>
        <p:nvSpPr>
          <p:cNvPr id="8" name="مستطيل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مستطيل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عنوان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ar-SA" smtClean="0"/>
              <a:t>انقر لتحرير نمط العنوان الرئيسي</a:t>
            </a:r>
            <a:endParaRPr kumimoji="0" lang="en-US" dirty="0"/>
          </a:p>
        </p:txBody>
      </p:sp>
      <p:sp>
        <p:nvSpPr>
          <p:cNvPr id="4" name="عنصر نائب للنص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17/04/35</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10" name="عنصر نائب للصورة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ar-SA" smtClean="0"/>
              <a:t>انقر فوق الرمز لإضافة صورة</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مستطيل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عنصر نائب للعنوان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ar-SA" smtClean="0"/>
              <a:t>انقر لتحرير نمط العنوان الرئيسي</a:t>
            </a:r>
            <a:endParaRPr kumimoji="0" lang="en-US"/>
          </a:p>
        </p:txBody>
      </p:sp>
      <p:sp>
        <p:nvSpPr>
          <p:cNvPr id="31" name="عنصر نائب للنص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7" name="عنصر نائب للتاريخ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1B8ABB09-4A1D-463E-8065-109CC2B7EFAA}" type="datetimeFigureOut">
              <a:rPr lang="ar-SA" smtClean="0"/>
              <a:pPr/>
              <a:t>17/04/35</a:t>
            </a:fld>
            <a:endParaRPr lang="ar-SA"/>
          </a:p>
        </p:txBody>
      </p:sp>
      <p:sp>
        <p:nvSpPr>
          <p:cNvPr id="4" name="عنصر نائب للتذييل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ar-SA"/>
          </a:p>
        </p:txBody>
      </p:sp>
      <p:sp>
        <p:nvSpPr>
          <p:cNvPr id="16" name="عنصر نائب لرقم الشريحة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1"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r" rtl="1"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r" rtl="1"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r" rtl="1"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r" rtl="1"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r" rtl="1"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r" rtl="1"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r" rtl="1"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r" rtl="1"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r" rtl="1"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err="1" smtClean="0"/>
              <a:t>مجاضرة</a:t>
            </a:r>
            <a:r>
              <a:rPr lang="ar-SA" dirty="0" smtClean="0"/>
              <a:t> -3- </a:t>
            </a:r>
            <a:br>
              <a:rPr lang="ar-SA" dirty="0" smtClean="0"/>
            </a:br>
            <a:r>
              <a:rPr lang="ar-SA" dirty="0" smtClean="0"/>
              <a:t>التأقلم الميكروبي</a:t>
            </a:r>
            <a:endParaRPr lang="ar-SA" dirty="0"/>
          </a:p>
        </p:txBody>
      </p:sp>
      <p:sp>
        <p:nvSpPr>
          <p:cNvPr id="3" name="عنوان فرعي 2"/>
          <p:cNvSpPr>
            <a:spLocks noGrp="1"/>
          </p:cNvSpPr>
          <p:nvPr>
            <p:ph type="subTitle" idx="1"/>
          </p:nvPr>
        </p:nvSpPr>
        <p:spPr>
          <a:xfrm>
            <a:off x="214282" y="4572008"/>
            <a:ext cx="5114778" cy="1101248"/>
          </a:xfrm>
        </p:spPr>
        <p:txBody>
          <a:bodyPr/>
          <a:lstStyle/>
          <a:p>
            <a:r>
              <a:rPr lang="ar-SA" dirty="0" smtClean="0"/>
              <a:t> أ/ فاطمة </a:t>
            </a:r>
            <a:r>
              <a:rPr lang="ar-SA" dirty="0" err="1" smtClean="0"/>
              <a:t>العتيبي</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39000" cy="465754"/>
          </a:xfrm>
        </p:spPr>
        <p:txBody>
          <a:bodyPr>
            <a:normAutofit/>
          </a:bodyPr>
          <a:lstStyle/>
          <a:p>
            <a:pPr algn="r"/>
            <a:r>
              <a:rPr lang="ar-SA" sz="2400" dirty="0" smtClean="0"/>
              <a:t>التأقلم الميكروبي: </a:t>
            </a:r>
            <a:endParaRPr lang="ar-SA" sz="2400" dirty="0"/>
          </a:p>
        </p:txBody>
      </p:sp>
      <p:sp>
        <p:nvSpPr>
          <p:cNvPr id="3" name="عنصر نائب للمحتوى 2"/>
          <p:cNvSpPr>
            <a:spLocks noGrp="1"/>
          </p:cNvSpPr>
          <p:nvPr>
            <p:ph idx="1"/>
          </p:nvPr>
        </p:nvSpPr>
        <p:spPr>
          <a:xfrm>
            <a:off x="457200" y="1142984"/>
            <a:ext cx="7239000" cy="5312752"/>
          </a:xfrm>
        </p:spPr>
        <p:txBody>
          <a:bodyPr>
            <a:normAutofit/>
          </a:bodyPr>
          <a:lstStyle/>
          <a:p>
            <a:pPr algn="just"/>
            <a:r>
              <a:rPr lang="ar-SA" sz="2000" dirty="0" smtClean="0"/>
              <a:t>تم ملاحظة الوقت قبل هضم العديد من المركبات العضوية حيث لا يوجد فيها دليل على تحطيم الكيميائيات , وهذا الوقت الفاصل يصنف بفترة التأقلم الميكروبي أو في بعض الأحيان يطلق عليه التأقلم أو وقت السكون.وربما يعرف أيضاً على أنه طول الوقت بين إضافة أو إدخال الكيميائيات إلى البيئة والدلالة على الفقد الملاحظ, وخلال هذا الوقت الفاصل لا يلاحظ تغير في التركيز ولكن فيما بعد فإن الاختفاء يصبح دليلاً ومعدل التحطيم يصبح غالباً وسريعاً.</a:t>
            </a:r>
          </a:p>
          <a:p>
            <a:pPr algn="just"/>
            <a:r>
              <a:rPr lang="ar-SA" sz="2000" dirty="0" smtClean="0"/>
              <a:t>وهذا الطور للتأقلم الميكروبي ربما ذو اهتمام للصحة العامة أو ذو منفعة بيئية حيوية بسبب أن الكيميائيات لم تتحطم, ومن هنا فإن زمن تعرض </a:t>
            </a:r>
            <a:r>
              <a:rPr lang="ar-SA" sz="2000" dirty="0" smtClean="0"/>
              <a:t>الإنسان </a:t>
            </a:r>
            <a:r>
              <a:rPr lang="ar-SA" sz="2000" dirty="0" smtClean="0"/>
              <a:t>والحيوانات والنباتات يكون محدد والاحتمالية للتأثير غير الملائم قد تزداد. علاوة على ذلك فإنه إذا ظهرت الكيميائيات في الماء الجاري أعلى أو تحت سطح الأرض ربما تنتشر بتوسع جانبي أو عمودي بسبب غياب الهضم الحيوي الملاحظ , وفي حالة </a:t>
            </a:r>
            <a:r>
              <a:rPr lang="ar-SA" sz="2000" dirty="0" err="1" smtClean="0"/>
              <a:t>السمومية</a:t>
            </a:r>
            <a:r>
              <a:rPr lang="ar-SA" sz="2000" dirty="0" smtClean="0"/>
              <a:t> فان مثل هذه الزيادة المشتتة ربما ناتجة من التعرض للأنواع القابلة عند المواقع المتباعدة قبل تحطم المادة الضارة .</a:t>
            </a:r>
          </a:p>
          <a:p>
            <a:pPr algn="just"/>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4290"/>
            <a:ext cx="7239000" cy="1248750"/>
          </a:xfrm>
        </p:spPr>
        <p:txBody>
          <a:bodyPr>
            <a:normAutofit/>
          </a:bodyPr>
          <a:lstStyle/>
          <a:p>
            <a:pPr algn="r"/>
            <a:r>
              <a:rPr lang="ar-SA" sz="2000" b="0" dirty="0" smtClean="0">
                <a:solidFill>
                  <a:schemeClr val="tx1"/>
                </a:solidFill>
              </a:rPr>
              <a:t>تم تسجيل أوقات التأقلم الميكروبي للعديد من المركبات التي تدخل التربة والماء العذب والرسوبيات ومخلفات الصرف الصحي ,</a:t>
            </a:r>
            <a:r>
              <a:rPr lang="ar-SA" sz="2000" dirty="0" smtClean="0"/>
              <a:t>  </a:t>
            </a:r>
            <a:r>
              <a:rPr lang="ar-SA" sz="2000" b="0" dirty="0" smtClean="0"/>
              <a:t>ومن أكثر الكيميائيات التي تم تفسيرها هوائياً أو </a:t>
            </a:r>
            <a:r>
              <a:rPr lang="ar-SA" sz="2000" b="0" dirty="0" err="1" smtClean="0"/>
              <a:t>لاهوائياً</a:t>
            </a:r>
            <a:r>
              <a:rPr lang="ar-SA" sz="2000" b="0" dirty="0" smtClean="0"/>
              <a:t> هي كالتالي:</a:t>
            </a:r>
            <a:endParaRPr lang="ar-SA" sz="2000" b="0" dirty="0"/>
          </a:p>
        </p:txBody>
      </p:sp>
      <p:sp>
        <p:nvSpPr>
          <p:cNvPr id="3" name="عنصر نائب للمحتوى 2"/>
          <p:cNvSpPr>
            <a:spLocks noGrp="1"/>
          </p:cNvSpPr>
          <p:nvPr>
            <p:ph idx="1"/>
          </p:nvPr>
        </p:nvSpPr>
        <p:spPr/>
        <p:txBody>
          <a:bodyPr>
            <a:normAutofit fontScale="92500" lnSpcReduction="20000"/>
          </a:bodyPr>
          <a:lstStyle/>
          <a:p>
            <a:r>
              <a:rPr lang="ar-SA" sz="2000" dirty="0" smtClean="0"/>
              <a:t>1- مبيدات الأعشاب</a:t>
            </a:r>
          </a:p>
          <a:p>
            <a:r>
              <a:rPr lang="ar-SA" sz="2000" dirty="0" smtClean="0"/>
              <a:t>2-مبيدات </a:t>
            </a:r>
            <a:r>
              <a:rPr lang="ar-SA" sz="2000" dirty="0" err="1" smtClean="0"/>
              <a:t>الجشرات</a:t>
            </a:r>
            <a:endParaRPr lang="ar-SA" sz="2000" dirty="0" smtClean="0"/>
          </a:p>
          <a:p>
            <a:r>
              <a:rPr lang="ar-SA" sz="2000" dirty="0" smtClean="0"/>
              <a:t>3-مركبات </a:t>
            </a:r>
            <a:r>
              <a:rPr lang="ar-SA" sz="2000" dirty="0" err="1" smtClean="0"/>
              <a:t>الأمونيوم</a:t>
            </a:r>
            <a:r>
              <a:rPr lang="ar-SA" sz="2000" dirty="0" smtClean="0"/>
              <a:t> الرباعية</a:t>
            </a:r>
          </a:p>
          <a:p>
            <a:r>
              <a:rPr lang="ar-SA" sz="2000" dirty="0" smtClean="0"/>
              <a:t>4-</a:t>
            </a:r>
            <a:r>
              <a:rPr lang="ar-SA" sz="2000" dirty="0" err="1" smtClean="0"/>
              <a:t>الهيدروكربونات</a:t>
            </a:r>
            <a:r>
              <a:rPr lang="ar-SA" sz="2000" dirty="0" smtClean="0"/>
              <a:t> </a:t>
            </a:r>
            <a:r>
              <a:rPr lang="ar-SA" sz="2000" dirty="0" err="1" smtClean="0"/>
              <a:t>الأروماتية</a:t>
            </a:r>
            <a:r>
              <a:rPr lang="ar-SA" sz="2000" dirty="0" smtClean="0"/>
              <a:t> متعددة الحلقات مثل </a:t>
            </a:r>
            <a:r>
              <a:rPr lang="en-US" sz="2000" dirty="0" smtClean="0"/>
              <a:t>Naphthalene</a:t>
            </a:r>
            <a:endParaRPr lang="ar-SA" sz="2000" dirty="0" smtClean="0"/>
          </a:p>
          <a:p>
            <a:r>
              <a:rPr lang="ar-SA" sz="2000" dirty="0" smtClean="0"/>
              <a:t>5-</a:t>
            </a:r>
            <a:r>
              <a:rPr lang="ar-SA" sz="2000" dirty="0" err="1" smtClean="0"/>
              <a:t>فينولات</a:t>
            </a:r>
            <a:r>
              <a:rPr lang="ar-SA" sz="2000" dirty="0" smtClean="0"/>
              <a:t> أخرى مثل </a:t>
            </a:r>
            <a:r>
              <a:rPr lang="en-US" sz="2000" dirty="0" smtClean="0"/>
              <a:t>4-chlorophenol, 4- </a:t>
            </a:r>
            <a:r>
              <a:rPr lang="en-US" sz="2000" dirty="0" err="1" smtClean="0"/>
              <a:t>nitrophenol</a:t>
            </a:r>
            <a:r>
              <a:rPr lang="en-US" sz="2000" dirty="0" smtClean="0"/>
              <a:t> , NTA</a:t>
            </a:r>
            <a:endParaRPr lang="ar-SA" sz="2000" dirty="0" smtClean="0"/>
          </a:p>
          <a:p>
            <a:r>
              <a:rPr lang="ar-SA" sz="2000" dirty="0" smtClean="0"/>
              <a:t>6-المبيدات الفطرية </a:t>
            </a:r>
          </a:p>
          <a:p>
            <a:pPr>
              <a:buFont typeface="Arial" pitchFamily="34" charset="0"/>
              <a:buChar char="•"/>
            </a:pPr>
            <a:r>
              <a:rPr lang="ar-SA" sz="2000" dirty="0" err="1" smtClean="0"/>
              <a:t>ان</a:t>
            </a:r>
            <a:r>
              <a:rPr lang="ar-SA" sz="2000" dirty="0" smtClean="0"/>
              <a:t> طول زمن التأقلم الميكروبي يختلف اختلافاً هائلاً فهو ربما أقل من ساعة واحدة أو عدة شهور.كما أن الفترة تختلف باختلاف الكيميائيات والبيئات ويعتمد أيضاً على تركيز المركب وعدد الظروف البيئية.  جدول ص27.</a:t>
            </a:r>
          </a:p>
          <a:p>
            <a:pPr>
              <a:buFont typeface="Arial" pitchFamily="34" charset="0"/>
              <a:buChar char="•"/>
            </a:pPr>
            <a:r>
              <a:rPr lang="ar-SA" sz="2000" dirty="0" err="1" smtClean="0"/>
              <a:t>ان</a:t>
            </a:r>
            <a:r>
              <a:rPr lang="ar-SA" sz="2000" dirty="0" smtClean="0"/>
              <a:t> القيم الموضحة بالجدول غير ثابتة كما أن زمن التأقلم الميكروبي </a:t>
            </a:r>
            <a:endParaRPr lang="ar-SA" sz="2000" dirty="0" smtClean="0"/>
          </a:p>
          <a:p>
            <a:pPr>
              <a:buFont typeface="Arial" pitchFamily="34" charset="0"/>
              <a:buChar char="•"/>
            </a:pPr>
            <a:r>
              <a:rPr lang="ar-SA" sz="2000" dirty="0" smtClean="0"/>
              <a:t>لأي واحد من الكيميائيات ربما أطول أو أقصر من الأوقات </a:t>
            </a:r>
            <a:r>
              <a:rPr lang="ar-SA" sz="2000" dirty="0" err="1" smtClean="0"/>
              <a:t>المعطاه</a:t>
            </a:r>
            <a:r>
              <a:rPr lang="ar-SA" sz="2000" dirty="0" smtClean="0"/>
              <a:t> بالجدول وهذه تعتمد على  نوع الميكروب ودرجة التركيز والبيئة ودرجة الحرارة وحالات التهوية, بالإضافة إلى عوامل أخرى وهي غالباً عوامل غير محددة. كما أن زمن التأقلم الميكروبي ربما أطول في حالة البيئات </a:t>
            </a:r>
            <a:r>
              <a:rPr lang="ar-SA" sz="2000" dirty="0" err="1" smtClean="0"/>
              <a:t>اللاهوائية</a:t>
            </a:r>
            <a:r>
              <a:rPr lang="ar-SA" sz="2000" dirty="0" smtClean="0"/>
              <a:t> لبعض المركبات مثل: جزيئات </a:t>
            </a:r>
            <a:r>
              <a:rPr lang="en-US" sz="2000" dirty="0" smtClean="0"/>
              <a:t>Chlorinated</a:t>
            </a:r>
            <a:r>
              <a:rPr lang="ar-SA" sz="2000" dirty="0" smtClean="0"/>
              <a:t> .</a:t>
            </a:r>
            <a:endParaRPr lang="en-US" sz="2000"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28604"/>
            <a:ext cx="7239000" cy="6027132"/>
          </a:xfrm>
        </p:spPr>
        <p:txBody>
          <a:bodyPr>
            <a:normAutofit lnSpcReduction="10000"/>
          </a:bodyPr>
          <a:lstStyle/>
          <a:p>
            <a:pPr algn="just"/>
            <a:r>
              <a:rPr lang="ar-SA" sz="2000" dirty="0" smtClean="0"/>
              <a:t>إن طور التأقلم الميكروبي يشار إليه على انه النهاية عند بداية زمن الهضم الحيوي الملاحظ. وبعد فترة التأقلم فأن معدل التمثيل الحيوي للكيميائيات ربما يكون </a:t>
            </a:r>
            <a:r>
              <a:rPr lang="ar-SA" sz="2000" dirty="0" err="1" smtClean="0"/>
              <a:t>بطىء</a:t>
            </a:r>
            <a:r>
              <a:rPr lang="ar-SA" sz="2000" dirty="0" smtClean="0"/>
              <a:t> أو سريع ولكن إذا </a:t>
            </a:r>
            <a:r>
              <a:rPr lang="ar-SA" sz="2000" dirty="0" err="1" smtClean="0"/>
              <a:t>ماتمت</a:t>
            </a:r>
            <a:r>
              <a:rPr lang="ar-SA" sz="2000" dirty="0" smtClean="0"/>
              <a:t> الإضافة الثانية للكيميائيات خلال وقت التمثيل الحيوي النشط فان الفقد في خصائص الإضافة الثانية يحدث ببطء أو مع عدم حدوث التأقلم</a:t>
            </a:r>
            <a:r>
              <a:rPr lang="ar-SA" dirty="0" smtClean="0"/>
              <a:t>.</a:t>
            </a:r>
          </a:p>
          <a:p>
            <a:pPr algn="just"/>
            <a:r>
              <a:rPr lang="ar-SA" sz="2000" dirty="0" smtClean="0"/>
              <a:t>وبصفه عامة فأن الهضم الحيوي يلاحظ مباشرة متبوعاً بعد الإضافة الثانية للكيميائيات بسبب </a:t>
            </a:r>
            <a:r>
              <a:rPr lang="ar-SA" sz="2000" dirty="0" err="1" smtClean="0"/>
              <a:t>ان</a:t>
            </a:r>
            <a:r>
              <a:rPr lang="ar-SA" sz="2000" dirty="0" smtClean="0"/>
              <a:t> الكائنات الحية المسئولة عن التحول والذي أصبح متعدداً كما لو تمت تنميتها على الكيميائيات العضوية بعد إضافته الأولى.</a:t>
            </a:r>
          </a:p>
          <a:p>
            <a:pPr algn="just"/>
            <a:r>
              <a:rPr lang="ar-SA" sz="2000" dirty="0" err="1" smtClean="0"/>
              <a:t>ان</a:t>
            </a:r>
            <a:r>
              <a:rPr lang="ar-SA" sz="2000" dirty="0" smtClean="0"/>
              <a:t> معدل الهضم الحيوي للإضافة الثانية ربما يكون مثل المعدل النهائي ودليل من خلال الطور النشط لتكسير الإضافة الأولى.</a:t>
            </a:r>
          </a:p>
          <a:p>
            <a:pPr algn="just"/>
            <a:r>
              <a:rPr lang="ar-SA" sz="2000" dirty="0" smtClean="0"/>
              <a:t>وعلى أي حال فأن من المألوف للحصول على معدل هائل للهضم الحيوي والذي يقاس عادة كفقد للمركب الأصلي أو تكوين ثاني أكسيد الكربون المشع (</a:t>
            </a:r>
            <a:r>
              <a:rPr lang="en-US" sz="2000" baseline="30000" dirty="0" smtClean="0"/>
              <a:t>14</a:t>
            </a:r>
            <a:r>
              <a:rPr lang="en-US" sz="2000" dirty="0" smtClean="0"/>
              <a:t>CO</a:t>
            </a:r>
            <a:r>
              <a:rPr lang="en-US" sz="2000" baseline="-25000" dirty="0" smtClean="0"/>
              <a:t>2</a:t>
            </a:r>
            <a:r>
              <a:rPr lang="ar-SA" sz="2000" dirty="0" smtClean="0"/>
              <a:t>) من المركب المعلم والمتبوع بالإضافة الثانية غير تلك بعد الإضافة الأولى. علاوة على ذلك فان المعدل المحسن </a:t>
            </a:r>
            <a:r>
              <a:rPr lang="ar-SA" sz="2000" dirty="0" err="1" smtClean="0"/>
              <a:t>لايزال</a:t>
            </a:r>
            <a:r>
              <a:rPr lang="ar-SA" sz="2000" dirty="0" smtClean="0"/>
              <a:t> يحدث مع المزيد من الإضافات . وهذا التحسن للمعدل المرتفع مع الإضافات المتكررة للكيميائيات قد تم </a:t>
            </a:r>
            <a:r>
              <a:rPr lang="ar-SA" sz="2000" dirty="0" err="1" smtClean="0"/>
              <a:t>تسجيلة</a:t>
            </a:r>
            <a:r>
              <a:rPr lang="ar-SA" sz="2000" dirty="0" smtClean="0"/>
              <a:t> مكرراً بالنسبة لمبيدات الحشرات المضافة للتربة . فعلى سبيل المثال فأن معدل فقد مبيد الحشرات </a:t>
            </a:r>
            <a:r>
              <a:rPr lang="en-US" sz="2000" dirty="0" smtClean="0"/>
              <a:t>Parathion</a:t>
            </a:r>
            <a:r>
              <a:rPr lang="ar-SA" sz="2000" dirty="0" smtClean="0"/>
              <a:t> </a:t>
            </a:r>
            <a:r>
              <a:rPr lang="ar-SA" sz="2000" dirty="0" err="1" smtClean="0"/>
              <a:t>وتحولة</a:t>
            </a:r>
            <a:r>
              <a:rPr lang="ar-SA" sz="2000" dirty="0" smtClean="0"/>
              <a:t> </a:t>
            </a:r>
            <a:r>
              <a:rPr lang="ar-SA" sz="2000" dirty="0" err="1" smtClean="0"/>
              <a:t>الى</a:t>
            </a:r>
            <a:endParaRPr lang="ar-SA" sz="2000" dirty="0" smtClean="0"/>
          </a:p>
          <a:p>
            <a:pPr algn="just"/>
            <a:endParaRPr lang="ar-SA" dirty="0" smtClean="0"/>
          </a:p>
          <a:p>
            <a:pPr algn="just"/>
            <a:endParaRPr lang="ar-SA" dirty="0" smtClean="0"/>
          </a:p>
          <a:p>
            <a:pPr algn="just"/>
            <a:endParaRPr lang="ar-SA" dirty="0" smtClean="0"/>
          </a:p>
          <a:p>
            <a:pPr algn="just"/>
            <a:endParaRPr lang="ar-SA" dirty="0" smtClean="0"/>
          </a:p>
          <a:p>
            <a:pPr algn="just"/>
            <a:endParaRPr lang="ar-SA" dirty="0" smtClean="0"/>
          </a:p>
          <a:p>
            <a:pPr algn="just"/>
            <a:endParaRPr lang="ar-SA" dirty="0" smtClean="0"/>
          </a:p>
          <a:p>
            <a:pPr algn="just"/>
            <a:endParaRPr lang="ar-SA" dirty="0" smtClean="0"/>
          </a:p>
          <a:p>
            <a:pPr algn="just"/>
            <a:endParaRPr lang="ar-SA" dirty="0" smtClean="0"/>
          </a:p>
          <a:p>
            <a:pPr algn="just"/>
            <a:endParaRPr lang="ar-SA" dirty="0" smtClean="0"/>
          </a:p>
          <a:p>
            <a:pPr algn="just"/>
            <a:endParaRPr lang="ar-SA" dirty="0" smtClean="0"/>
          </a:p>
          <a:p>
            <a:pPr algn="just"/>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7239000" cy="5955694"/>
          </a:xfrm>
        </p:spPr>
        <p:txBody>
          <a:bodyPr>
            <a:normAutofit fontScale="92500" lnSpcReduction="10000"/>
          </a:bodyPr>
          <a:lstStyle/>
          <a:p>
            <a:r>
              <a:rPr lang="ar-SA" sz="2000" dirty="0" smtClean="0"/>
              <a:t>ثاني أكسيد الكربون يتصاعد كمستقبلات للإضافة الشهرية للتربة المعالجة مع المبيد الحشري.</a:t>
            </a:r>
          </a:p>
          <a:p>
            <a:r>
              <a:rPr lang="ar-SA" sz="2000" dirty="0" smtClean="0"/>
              <a:t>كما أن الهضم الحيوي للمبيد </a:t>
            </a:r>
            <a:r>
              <a:rPr lang="en-US" sz="2000" dirty="0" err="1" smtClean="0"/>
              <a:t>Iprodione</a:t>
            </a:r>
            <a:r>
              <a:rPr lang="ar-SA" sz="2000" dirty="0" smtClean="0"/>
              <a:t> مشابه ويصبح أكثر سرعة كنتيجة للإضافة السابقة للمبيدات الفطرية.</a:t>
            </a:r>
          </a:p>
          <a:p>
            <a:r>
              <a:rPr lang="ar-SA" sz="2000" dirty="0" smtClean="0"/>
              <a:t>مثل هذه </a:t>
            </a:r>
            <a:r>
              <a:rPr lang="ar-SA" sz="2000" dirty="0" err="1" smtClean="0"/>
              <a:t>التأقلمات</a:t>
            </a:r>
            <a:r>
              <a:rPr lang="ar-SA" sz="2000" dirty="0" smtClean="0"/>
              <a:t> تعتبر مألوفة قبل الفترة السريعة لتكسير مبيدات الحشرات في التربة وكذلك تحدث تغيرات مشابهة في الماء وعلى ذلك فأن بعض المبيدات تحدث لها معدنة في الماء العذب بعد زمن التأقلم كما أن المعدل يكون سريعاً بعد الإضافة الثانية عن الأولى لمركب </a:t>
            </a:r>
            <a:r>
              <a:rPr lang="ar-SA" sz="2000" dirty="0" err="1" smtClean="0"/>
              <a:t>الامونيوم</a:t>
            </a:r>
            <a:r>
              <a:rPr lang="ar-SA" sz="2000" dirty="0" smtClean="0"/>
              <a:t> الرباعي.</a:t>
            </a:r>
          </a:p>
          <a:p>
            <a:r>
              <a:rPr lang="ar-SA" sz="2000" dirty="0" smtClean="0"/>
              <a:t>العديد من الطرق يوضح انه ليس كل الخلايا المنتجة سوف تعيش ربما بسبب احتمال موتها أو تحطمها بواسطة الأوليات أو المفترسات الأخرى قبل حدوث الإضافة الثانية ولكن ذلك يمثل المعدل الهائل المتوقع للمجاميع الكبيرة والتي ربما تنتج مع نجاح إضافات المصدر الكربوني والمستخدم للنمو.</a:t>
            </a:r>
          </a:p>
          <a:p>
            <a:r>
              <a:rPr lang="ar-SA" sz="2000" dirty="0" smtClean="0"/>
              <a:t>وعلى أي حال قد تصبح المجموعة الطبيعية للكائنات الحية الدقيقة ذات تأقلم لهضم الكيميائيات والنشاط يبدو ملحوظاً وتحتفظ المجموعة النشطة بحالتها لبعض الوقت , كما إن الجهد للنشاط قد يتواصل ليظل أعلى </a:t>
            </a:r>
            <a:r>
              <a:rPr lang="ar-SA" sz="2000" dirty="0" err="1" smtClean="0"/>
              <a:t>مايمكن</a:t>
            </a:r>
            <a:r>
              <a:rPr lang="ar-SA" sz="2000" dirty="0" smtClean="0"/>
              <a:t> في التربة والماء وأنظمة معالجة الصرف الصحي فعلى سبيل المثال فان مادة </a:t>
            </a:r>
            <a:r>
              <a:rPr lang="en-US" sz="2000" dirty="0" smtClean="0"/>
              <a:t>2,4-D</a:t>
            </a:r>
            <a:r>
              <a:rPr lang="ar-SA" sz="2000" dirty="0" smtClean="0"/>
              <a:t> تختفي في التربة المعالجة منذ سنة سابقة بالمبيد العشبي عنه في التربة الغير معالجة.</a:t>
            </a:r>
            <a:endParaRPr lang="ar-SA" sz="2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71472" y="0"/>
            <a:ext cx="7239000" cy="605808"/>
          </a:xfrm>
        </p:spPr>
        <p:txBody>
          <a:bodyPr>
            <a:normAutofit/>
          </a:bodyPr>
          <a:lstStyle/>
          <a:p>
            <a:pPr algn="r"/>
            <a:r>
              <a:rPr lang="ar-SA" sz="2400" dirty="0" smtClean="0"/>
              <a:t>العوامل المؤثرة على التأقلم الميكروبي</a:t>
            </a:r>
            <a:endParaRPr lang="ar-SA" sz="2400" dirty="0"/>
          </a:p>
        </p:txBody>
      </p:sp>
      <p:sp>
        <p:nvSpPr>
          <p:cNvPr id="3" name="عنصر نائب للمحتوى 2"/>
          <p:cNvSpPr>
            <a:spLocks noGrp="1"/>
          </p:cNvSpPr>
          <p:nvPr>
            <p:ph idx="1"/>
          </p:nvPr>
        </p:nvSpPr>
        <p:spPr>
          <a:xfrm>
            <a:off x="457200" y="857232"/>
            <a:ext cx="7239000" cy="5598504"/>
          </a:xfrm>
        </p:spPr>
        <p:txBody>
          <a:bodyPr>
            <a:normAutofit lnSpcReduction="10000"/>
          </a:bodyPr>
          <a:lstStyle/>
          <a:p>
            <a:pPr algn="just"/>
            <a:r>
              <a:rPr lang="ar-SA" sz="2000" dirty="0" smtClean="0"/>
              <a:t>1- طول زمن التأقلم يتأثر بالعديد من العوامل البيئية, فدرجة الحرارة ذات أثر كبير في طول الفترة الزمنية قبل الطور النشط , وكما تمت الإشارة إلى طول الفترة التي سبقت الهضم الحيوي السريع للنفط عند درجات الحرارة المنخفضة وليس درجات الحرارة الحيوية .</a:t>
            </a:r>
          </a:p>
          <a:p>
            <a:pPr algn="just"/>
            <a:r>
              <a:rPr lang="ar-SA" sz="2000" dirty="0" smtClean="0"/>
              <a:t>2-الرقم الهيدروجيني وحالات التهوية للبيئة تؤثر أيضاً على فترة التأقلم لبعض المركبات .</a:t>
            </a:r>
          </a:p>
          <a:p>
            <a:pPr algn="just"/>
            <a:r>
              <a:rPr lang="ar-SA" sz="2000" dirty="0" smtClean="0"/>
              <a:t>3- تركيز النيتروجين أو الفسفور أو كلاهما ربما تكون ذات أهمية في بعض البيئات كما في بعض المخلفات الطبيعية حيث أن </a:t>
            </a:r>
            <a:r>
              <a:rPr lang="ar-SA" sz="2000" dirty="0" err="1" smtClean="0"/>
              <a:t>تراكيزها</a:t>
            </a:r>
            <a:r>
              <a:rPr lang="ar-SA" sz="2000" dirty="0" smtClean="0"/>
              <a:t> بطيئة جداً وهذا ربما يحد من النمو الميكروبي.</a:t>
            </a:r>
          </a:p>
          <a:p>
            <a:pPr algn="just"/>
            <a:r>
              <a:rPr lang="ar-SA" sz="2000" dirty="0" smtClean="0"/>
              <a:t>4-كما أن تركيز المركب الذي يحدث له </a:t>
            </a:r>
            <a:r>
              <a:rPr lang="ar-SA" sz="2000" dirty="0" err="1" smtClean="0"/>
              <a:t>تأيض</a:t>
            </a:r>
            <a:r>
              <a:rPr lang="ar-SA" sz="2000" dirty="0" smtClean="0"/>
              <a:t> يؤثر كثيراً على طول الزمن قبل ملاحظة التناقص في تركيزه , أيضاً فأن معدل الهضم الحيوي للكيميائيات عند مستويات ضئيلة يزداد مع زيادة التركيز.</a:t>
            </a:r>
          </a:p>
          <a:p>
            <a:pPr algn="just"/>
            <a:r>
              <a:rPr lang="ar-SA" sz="2000" dirty="0" smtClean="0">
                <a:solidFill>
                  <a:schemeClr val="accent1">
                    <a:lumMod val="75000"/>
                  </a:schemeClr>
                </a:solidFill>
              </a:rPr>
              <a:t>فمثلاً تركيز </a:t>
            </a:r>
            <a:r>
              <a:rPr lang="en-US" sz="2000" dirty="0" smtClean="0">
                <a:solidFill>
                  <a:schemeClr val="accent1">
                    <a:lumMod val="75000"/>
                  </a:schemeClr>
                </a:solidFill>
              </a:rPr>
              <a:t>4-nitrophenol</a:t>
            </a:r>
            <a:r>
              <a:rPr lang="ar-SA" sz="2000" dirty="0" smtClean="0">
                <a:solidFill>
                  <a:schemeClr val="accent1">
                    <a:lumMod val="75000"/>
                  </a:schemeClr>
                </a:solidFill>
              </a:rPr>
              <a:t> في مياه الصرف الصحي يزداد من 1 </a:t>
            </a:r>
            <a:r>
              <a:rPr lang="ar-SA" sz="2000" dirty="0" err="1" smtClean="0">
                <a:solidFill>
                  <a:schemeClr val="accent1">
                    <a:lumMod val="75000"/>
                  </a:schemeClr>
                </a:solidFill>
              </a:rPr>
              <a:t>الى</a:t>
            </a:r>
            <a:r>
              <a:rPr lang="ar-SA" sz="2000" dirty="0" smtClean="0">
                <a:solidFill>
                  <a:schemeClr val="accent1">
                    <a:lumMod val="75000"/>
                  </a:schemeClr>
                </a:solidFill>
              </a:rPr>
              <a:t> 25 ملليجرام/لتر. بينما طول فترة التأقلم التي تسبق تحليل وتكسير هذا المركب بواسطة بكتيريا</a:t>
            </a:r>
            <a:r>
              <a:rPr lang="en-US" sz="2000" dirty="0" smtClean="0">
                <a:solidFill>
                  <a:schemeClr val="accent1">
                    <a:lumMod val="75000"/>
                  </a:schemeClr>
                </a:solidFill>
              </a:rPr>
              <a:t>Pseudomonas </a:t>
            </a:r>
            <a:r>
              <a:rPr lang="en-US" sz="2000" dirty="0" err="1" smtClean="0">
                <a:solidFill>
                  <a:schemeClr val="accent1">
                    <a:lumMod val="75000"/>
                  </a:schemeClr>
                </a:solidFill>
              </a:rPr>
              <a:t>putida</a:t>
            </a:r>
            <a:r>
              <a:rPr lang="en-US" sz="2000" dirty="0" smtClean="0">
                <a:solidFill>
                  <a:schemeClr val="accent1">
                    <a:lumMod val="75000"/>
                  </a:schemeClr>
                </a:solidFill>
              </a:rPr>
              <a:t> </a:t>
            </a:r>
            <a:r>
              <a:rPr lang="ar-SA" sz="2000" dirty="0" smtClean="0">
                <a:solidFill>
                  <a:schemeClr val="accent1">
                    <a:lumMod val="75000"/>
                  </a:schemeClr>
                </a:solidFill>
              </a:rPr>
              <a:t> لم تتأثر بتركيز </a:t>
            </a:r>
            <a:r>
              <a:rPr lang="ar-SA" sz="2000" dirty="0" err="1" smtClean="0">
                <a:solidFill>
                  <a:schemeClr val="accent1">
                    <a:lumMod val="75000"/>
                  </a:schemeClr>
                </a:solidFill>
              </a:rPr>
              <a:t>الماده</a:t>
            </a:r>
            <a:r>
              <a:rPr lang="ar-SA" sz="2000" dirty="0" smtClean="0">
                <a:solidFill>
                  <a:schemeClr val="accent1">
                    <a:lumMod val="75000"/>
                  </a:schemeClr>
                </a:solidFill>
              </a:rPr>
              <a:t> الكيميائية الذي يتراوح من 15 </a:t>
            </a:r>
            <a:r>
              <a:rPr lang="ar-SA" sz="2000" dirty="0" err="1" smtClean="0">
                <a:solidFill>
                  <a:schemeClr val="accent1">
                    <a:lumMod val="75000"/>
                  </a:schemeClr>
                </a:solidFill>
              </a:rPr>
              <a:t>و</a:t>
            </a:r>
            <a:r>
              <a:rPr lang="ar-SA" sz="2000" dirty="0" smtClean="0">
                <a:solidFill>
                  <a:schemeClr val="accent1">
                    <a:lumMod val="75000"/>
                  </a:schemeClr>
                </a:solidFill>
              </a:rPr>
              <a:t> 5000 </a:t>
            </a:r>
            <a:r>
              <a:rPr lang="ar-SA" sz="2000" dirty="0" err="1" smtClean="0">
                <a:solidFill>
                  <a:schemeClr val="accent1">
                    <a:lumMod val="75000"/>
                  </a:schemeClr>
                </a:solidFill>
              </a:rPr>
              <a:t>ميكروجرام</a:t>
            </a:r>
            <a:r>
              <a:rPr lang="ar-SA" sz="2000" dirty="0" smtClean="0">
                <a:solidFill>
                  <a:schemeClr val="accent1">
                    <a:lumMod val="75000"/>
                  </a:schemeClr>
                </a:solidFill>
              </a:rPr>
              <a:t> / لتر </a:t>
            </a:r>
            <a:r>
              <a:rPr lang="ar-SA" sz="2000" dirty="0" smtClean="0"/>
              <a:t>.</a:t>
            </a:r>
          </a:p>
          <a:p>
            <a:pPr algn="just"/>
            <a:endParaRPr lang="ar-SA" sz="2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57166"/>
            <a:ext cx="7239000" cy="6098570"/>
          </a:xfrm>
        </p:spPr>
        <p:txBody>
          <a:bodyPr>
            <a:normAutofit fontScale="92500" lnSpcReduction="10000"/>
          </a:bodyPr>
          <a:lstStyle/>
          <a:p>
            <a:r>
              <a:rPr lang="ar-SA" sz="2000" dirty="0" smtClean="0"/>
              <a:t>طول فترة بقاء التأقلم ليست ثابتة حتى عند التركيز المنفرد , ولكن يختلف من موقع لآخر, كما أن بعض المجاميع الميكروبية تكون متأقلمة لكيميائيات محددة بينما الأخرى </a:t>
            </a:r>
            <a:r>
              <a:rPr lang="ar-SA" sz="2000" dirty="0" err="1" smtClean="0"/>
              <a:t>لايحدث</a:t>
            </a:r>
            <a:r>
              <a:rPr lang="ar-SA" sz="2000" dirty="0" smtClean="0"/>
              <a:t> لها.ومثل هذا الاختلاف في وجود التأقلم تم ملاحظته للمركب </a:t>
            </a:r>
            <a:r>
              <a:rPr lang="en-US" sz="2000" dirty="0" smtClean="0">
                <a:solidFill>
                  <a:schemeClr val="accent1">
                    <a:lumMod val="75000"/>
                  </a:schemeClr>
                </a:solidFill>
              </a:rPr>
              <a:t>4-nitrophenol</a:t>
            </a:r>
            <a:r>
              <a:rPr lang="ar-SA" sz="2000" dirty="0" smtClean="0">
                <a:solidFill>
                  <a:schemeClr val="accent1">
                    <a:lumMod val="75000"/>
                  </a:schemeClr>
                </a:solidFill>
              </a:rPr>
              <a:t> </a:t>
            </a:r>
            <a:r>
              <a:rPr lang="ar-SA" sz="2000" dirty="0" smtClean="0">
                <a:solidFill>
                  <a:schemeClr val="tx1">
                    <a:lumMod val="95000"/>
                    <a:lumOff val="5000"/>
                  </a:schemeClr>
                </a:solidFill>
              </a:rPr>
              <a:t>والمضاف </a:t>
            </a:r>
            <a:r>
              <a:rPr lang="ar-SA" sz="2000" dirty="0" err="1" smtClean="0">
                <a:solidFill>
                  <a:schemeClr val="tx1">
                    <a:lumMod val="95000"/>
                    <a:lumOff val="5000"/>
                  </a:schemeClr>
                </a:solidFill>
              </a:rPr>
              <a:t>الى</a:t>
            </a:r>
            <a:r>
              <a:rPr lang="ar-SA" sz="2000" dirty="0" smtClean="0">
                <a:solidFill>
                  <a:schemeClr val="tx1">
                    <a:lumMod val="95000"/>
                    <a:lumOff val="5000"/>
                  </a:schemeClr>
                </a:solidFill>
              </a:rPr>
              <a:t> الماء العذب وماء البحار.</a:t>
            </a:r>
          </a:p>
          <a:p>
            <a:pPr algn="just"/>
            <a:r>
              <a:rPr lang="ar-SA" sz="2000" dirty="0" smtClean="0">
                <a:solidFill>
                  <a:schemeClr val="tx1">
                    <a:lumMod val="95000"/>
                    <a:lumOff val="5000"/>
                  </a:schemeClr>
                </a:solidFill>
              </a:rPr>
              <a:t>ومما ذكر سابقاً  فأن العديد من الكيميائيات تهضم بسرعة فقط بعد فترة التأقلم , كما أن الإضافة الثانية تتحطم بسرعة كبيرة أكثر من الأولى, وفي المقابل فأن تحطم بعض المركبات بواسطة الكائنات الحية الدقيقة </a:t>
            </a:r>
            <a:r>
              <a:rPr lang="ar-SA" sz="2000" dirty="0" err="1" smtClean="0">
                <a:solidFill>
                  <a:schemeClr val="tx1">
                    <a:lumMod val="95000"/>
                    <a:lumOff val="5000"/>
                  </a:schemeClr>
                </a:solidFill>
              </a:rPr>
              <a:t>لاتظهر</a:t>
            </a:r>
            <a:r>
              <a:rPr lang="ar-SA" sz="2000" dirty="0" smtClean="0">
                <a:solidFill>
                  <a:schemeClr val="tx1">
                    <a:lumMod val="95000"/>
                    <a:lumOff val="5000"/>
                  </a:schemeClr>
                </a:solidFill>
              </a:rPr>
              <a:t> نفس الطرز.فعلى سبيل المثال فأن المركب </a:t>
            </a:r>
            <a:r>
              <a:rPr lang="en-US" sz="2000" dirty="0" smtClean="0">
                <a:solidFill>
                  <a:schemeClr val="tx1">
                    <a:lumMod val="95000"/>
                    <a:lumOff val="5000"/>
                  </a:schemeClr>
                </a:solidFill>
              </a:rPr>
              <a:t>NTA</a:t>
            </a:r>
            <a:r>
              <a:rPr lang="ar-SA" sz="2000" dirty="0" smtClean="0">
                <a:solidFill>
                  <a:schemeClr val="tx1">
                    <a:lumMod val="95000"/>
                    <a:lumOff val="5000"/>
                  </a:schemeClr>
                </a:solidFill>
              </a:rPr>
              <a:t> </a:t>
            </a:r>
            <a:r>
              <a:rPr lang="ar-SA" sz="2000" dirty="0" err="1" smtClean="0">
                <a:solidFill>
                  <a:schemeClr val="tx1">
                    <a:lumMod val="95000"/>
                    <a:lumOff val="5000"/>
                  </a:schemeClr>
                </a:solidFill>
              </a:rPr>
              <a:t>ي</a:t>
            </a:r>
            <a:r>
              <a:rPr lang="ar-SA" sz="2000" dirty="0" err="1" smtClean="0">
                <a:solidFill>
                  <a:schemeClr val="tx1">
                    <a:lumMod val="95000"/>
                    <a:lumOff val="5000"/>
                  </a:schemeClr>
                </a:solidFill>
              </a:rPr>
              <a:t>معدن</a:t>
            </a:r>
            <a:r>
              <a:rPr lang="ar-SA" sz="2000" dirty="0" smtClean="0">
                <a:solidFill>
                  <a:schemeClr val="tx1">
                    <a:lumMod val="95000"/>
                    <a:lumOff val="5000"/>
                  </a:schemeClr>
                </a:solidFill>
              </a:rPr>
              <a:t> في مياه الأنهار عادة ببطء وليس سريعاً جداً مع الوقت . وعلى الرغم من كون العديد من مبيدات الأعشاب مثل </a:t>
            </a:r>
            <a:r>
              <a:rPr lang="en-US" sz="2000" dirty="0" err="1" smtClean="0">
                <a:solidFill>
                  <a:schemeClr val="tx1">
                    <a:lumMod val="95000"/>
                    <a:lumOff val="5000"/>
                  </a:schemeClr>
                </a:solidFill>
              </a:rPr>
              <a:t>thiocarbonate</a:t>
            </a:r>
            <a:r>
              <a:rPr lang="ar-SA" sz="2000" dirty="0" smtClean="0">
                <a:solidFill>
                  <a:schemeClr val="tx1">
                    <a:lumMod val="95000"/>
                    <a:lumOff val="5000"/>
                  </a:schemeClr>
                </a:solidFill>
              </a:rPr>
              <a:t> تتحطم بسرعة كبيرة تباعاً بعد الإضافة الثانية مقارنة ببعد الإضافة الأولى إلى التربة فإن ليس كل </a:t>
            </a:r>
            <a:r>
              <a:rPr lang="en-US" sz="2000" dirty="0" err="1" smtClean="0">
                <a:solidFill>
                  <a:schemeClr val="tx1">
                    <a:lumMod val="95000"/>
                    <a:lumOff val="5000"/>
                  </a:schemeClr>
                </a:solidFill>
              </a:rPr>
              <a:t>thiocarbonate</a:t>
            </a:r>
            <a:r>
              <a:rPr lang="ar-SA" sz="2000" dirty="0" smtClean="0">
                <a:solidFill>
                  <a:schemeClr val="tx1">
                    <a:lumMod val="95000"/>
                    <a:lumOff val="5000"/>
                  </a:schemeClr>
                </a:solidFill>
              </a:rPr>
              <a:t> يحدث لها نفس السلوك بهذا الشكل. كما </a:t>
            </a:r>
            <a:r>
              <a:rPr lang="ar-SA" sz="2000" dirty="0" err="1" smtClean="0">
                <a:solidFill>
                  <a:schemeClr val="tx1">
                    <a:lumMod val="95000"/>
                    <a:lumOff val="5000"/>
                  </a:schemeClr>
                </a:solidFill>
              </a:rPr>
              <a:t>ان</a:t>
            </a:r>
            <a:r>
              <a:rPr lang="ar-SA" sz="2000" dirty="0" smtClean="0">
                <a:solidFill>
                  <a:schemeClr val="tx1">
                    <a:lumMod val="95000"/>
                    <a:lumOff val="5000"/>
                  </a:schemeClr>
                </a:solidFill>
              </a:rPr>
              <a:t> المبيدات الأخرى أيضا </a:t>
            </a:r>
            <a:r>
              <a:rPr lang="ar-SA" sz="2000" dirty="0" err="1" smtClean="0">
                <a:solidFill>
                  <a:schemeClr val="tx1">
                    <a:lumMod val="95000"/>
                    <a:lumOff val="5000"/>
                  </a:schemeClr>
                </a:solidFill>
              </a:rPr>
              <a:t>لاتتحطم</a:t>
            </a:r>
            <a:r>
              <a:rPr lang="ar-SA" sz="2000" dirty="0" smtClean="0">
                <a:solidFill>
                  <a:schemeClr val="tx1">
                    <a:lumMod val="95000"/>
                    <a:lumOff val="5000"/>
                  </a:schemeClr>
                </a:solidFill>
              </a:rPr>
              <a:t> عند معدلات تصبح سريعة تباعا بعد إضافتين أو أكثر إلى التربة.</a:t>
            </a:r>
          </a:p>
          <a:p>
            <a:pPr algn="just"/>
            <a:r>
              <a:rPr lang="ar-SA" sz="2000" dirty="0" smtClean="0">
                <a:solidFill>
                  <a:schemeClr val="tx1">
                    <a:lumMod val="95000"/>
                    <a:lumOff val="5000"/>
                  </a:schemeClr>
                </a:solidFill>
              </a:rPr>
              <a:t>التأقلم </a:t>
            </a:r>
            <a:r>
              <a:rPr lang="ar-SA" sz="2000" dirty="0" err="1" smtClean="0">
                <a:solidFill>
                  <a:schemeClr val="tx1">
                    <a:lumMod val="95000"/>
                    <a:lumOff val="5000"/>
                  </a:schemeClr>
                </a:solidFill>
              </a:rPr>
              <a:t>للأيض</a:t>
            </a:r>
            <a:r>
              <a:rPr lang="ar-SA" sz="2000" dirty="0" smtClean="0">
                <a:solidFill>
                  <a:schemeClr val="tx1">
                    <a:lumMod val="95000"/>
                    <a:lumOff val="5000"/>
                  </a:schemeClr>
                </a:solidFill>
              </a:rPr>
              <a:t> بالنسبة للمركب المحدد ربما تكون هناك حاجة إليه في بعض البيئات ولكن ليس في </a:t>
            </a:r>
            <a:r>
              <a:rPr lang="ar-SA" sz="2000" dirty="0" err="1" smtClean="0">
                <a:solidFill>
                  <a:schemeClr val="tx1">
                    <a:lumMod val="95000"/>
                    <a:lumOff val="5000"/>
                  </a:schemeClr>
                </a:solidFill>
              </a:rPr>
              <a:t>الاخرى</a:t>
            </a:r>
            <a:r>
              <a:rPr lang="ar-SA" sz="2000" dirty="0" smtClean="0">
                <a:solidFill>
                  <a:schemeClr val="tx1">
                    <a:lumMod val="95000"/>
                    <a:lumOff val="5000"/>
                  </a:schemeClr>
                </a:solidFill>
              </a:rPr>
              <a:t> وعليه فإن معدنة </a:t>
            </a:r>
            <a:r>
              <a:rPr lang="ar-SA" sz="2000" dirty="0" err="1" smtClean="0">
                <a:solidFill>
                  <a:schemeClr val="tx1">
                    <a:lumMod val="95000"/>
                    <a:lumOff val="5000"/>
                  </a:schemeClr>
                </a:solidFill>
              </a:rPr>
              <a:t>ا</a:t>
            </a:r>
            <a:r>
              <a:rPr lang="ar-SA" sz="2000" dirty="0" smtClean="0">
                <a:solidFill>
                  <a:schemeClr val="tx1">
                    <a:lumMod val="95000"/>
                    <a:lumOff val="5000"/>
                  </a:schemeClr>
                </a:solidFill>
              </a:rPr>
              <a:t> </a:t>
            </a:r>
            <a:r>
              <a:rPr lang="ar-SA" sz="2000" dirty="0" err="1" smtClean="0">
                <a:solidFill>
                  <a:schemeClr val="tx1">
                    <a:lumMod val="95000"/>
                    <a:lumOff val="5000"/>
                  </a:schemeClr>
                </a:solidFill>
              </a:rPr>
              <a:t>الى</a:t>
            </a:r>
            <a:r>
              <a:rPr lang="ar-SA" sz="2000" dirty="0" smtClean="0">
                <a:solidFill>
                  <a:schemeClr val="tx1">
                    <a:lumMod val="95000"/>
                    <a:lumOff val="5000"/>
                  </a:schemeClr>
                </a:solidFill>
              </a:rPr>
              <a:t> 50 </a:t>
            </a:r>
            <a:r>
              <a:rPr lang="ar-SA" sz="2000" dirty="0" err="1" smtClean="0">
                <a:solidFill>
                  <a:schemeClr val="tx1">
                    <a:lumMod val="95000"/>
                    <a:lumOff val="5000"/>
                  </a:schemeClr>
                </a:solidFill>
              </a:rPr>
              <a:t>ميكروجرام</a:t>
            </a:r>
            <a:r>
              <a:rPr lang="ar-SA" sz="2000" dirty="0" smtClean="0">
                <a:solidFill>
                  <a:schemeClr val="tx1">
                    <a:lumMod val="95000"/>
                    <a:lumOff val="5000"/>
                  </a:schemeClr>
                </a:solidFill>
              </a:rPr>
              <a:t> من </a:t>
            </a:r>
            <a:r>
              <a:rPr lang="en-US" sz="2000" dirty="0" smtClean="0">
                <a:solidFill>
                  <a:schemeClr val="accent1">
                    <a:lumMod val="75000"/>
                  </a:schemeClr>
                </a:solidFill>
              </a:rPr>
              <a:t>4-nitrophenol</a:t>
            </a:r>
            <a:r>
              <a:rPr lang="ar-SA" sz="2000" dirty="0" smtClean="0">
                <a:solidFill>
                  <a:schemeClr val="accent1">
                    <a:lumMod val="75000"/>
                  </a:schemeClr>
                </a:solidFill>
              </a:rPr>
              <a:t> و4 </a:t>
            </a:r>
            <a:r>
              <a:rPr lang="ar-SA" sz="2000" dirty="0" err="1" smtClean="0">
                <a:solidFill>
                  <a:schemeClr val="accent1">
                    <a:lumMod val="75000"/>
                  </a:schemeClr>
                </a:solidFill>
              </a:rPr>
              <a:t>ميكروجرام</a:t>
            </a:r>
            <a:r>
              <a:rPr lang="ar-SA" sz="2000" dirty="0" smtClean="0">
                <a:solidFill>
                  <a:schemeClr val="accent1">
                    <a:lumMod val="75000"/>
                  </a:schemeClr>
                </a:solidFill>
              </a:rPr>
              <a:t> من  </a:t>
            </a:r>
            <a:r>
              <a:rPr lang="en-US" sz="2000" dirty="0" smtClean="0">
                <a:solidFill>
                  <a:schemeClr val="accent1">
                    <a:lumMod val="75000"/>
                  </a:schemeClr>
                </a:solidFill>
              </a:rPr>
              <a:t>2,4-dichlorophenol</a:t>
            </a:r>
            <a:r>
              <a:rPr lang="ar-SA" sz="2000" dirty="0" smtClean="0">
                <a:solidFill>
                  <a:schemeClr val="accent1">
                    <a:lumMod val="75000"/>
                  </a:schemeClr>
                </a:solidFill>
              </a:rPr>
              <a:t> و20 </a:t>
            </a:r>
            <a:r>
              <a:rPr lang="ar-SA" sz="2000" dirty="0" err="1" smtClean="0">
                <a:solidFill>
                  <a:schemeClr val="accent1">
                    <a:lumMod val="75000"/>
                  </a:schemeClr>
                </a:solidFill>
              </a:rPr>
              <a:t>ميكروجرام</a:t>
            </a:r>
            <a:r>
              <a:rPr lang="ar-SA" sz="2000" dirty="0" smtClean="0">
                <a:solidFill>
                  <a:schemeClr val="accent1">
                    <a:lumMod val="75000"/>
                  </a:schemeClr>
                </a:solidFill>
              </a:rPr>
              <a:t> من </a:t>
            </a:r>
            <a:r>
              <a:rPr lang="en-US" sz="2000" dirty="0" smtClean="0">
                <a:solidFill>
                  <a:schemeClr val="accent1">
                    <a:lumMod val="75000"/>
                  </a:schemeClr>
                </a:solidFill>
              </a:rPr>
              <a:t>NTA</a:t>
            </a:r>
            <a:r>
              <a:rPr lang="ar-SA" sz="2000" dirty="0" smtClean="0">
                <a:solidFill>
                  <a:schemeClr val="accent1">
                    <a:lumMod val="75000"/>
                  </a:schemeClr>
                </a:solidFill>
              </a:rPr>
              <a:t> </a:t>
            </a:r>
            <a:r>
              <a:rPr lang="ar-SA" sz="2000" dirty="0" smtClean="0">
                <a:solidFill>
                  <a:schemeClr val="tx1">
                    <a:lumMod val="95000"/>
                    <a:lumOff val="5000"/>
                  </a:schemeClr>
                </a:solidFill>
              </a:rPr>
              <a:t>لكل كيلوجرام في التربة ربما ينتج مع القليل أو </a:t>
            </a:r>
            <a:r>
              <a:rPr lang="ar-SA" sz="2000" dirty="0" err="1" smtClean="0">
                <a:solidFill>
                  <a:schemeClr val="tx1">
                    <a:lumMod val="95000"/>
                    <a:lumOff val="5000"/>
                  </a:schemeClr>
                </a:solidFill>
              </a:rPr>
              <a:t>لايحدث</a:t>
            </a:r>
            <a:r>
              <a:rPr lang="ar-SA" sz="2000" dirty="0" smtClean="0">
                <a:solidFill>
                  <a:schemeClr val="tx1">
                    <a:lumMod val="95000"/>
                    <a:lumOff val="5000"/>
                  </a:schemeClr>
                </a:solidFill>
              </a:rPr>
              <a:t> زمن للتأقلم , ولكن </a:t>
            </a:r>
            <a:r>
              <a:rPr lang="ar-SA" sz="2000" dirty="0" err="1" smtClean="0">
                <a:solidFill>
                  <a:schemeClr val="tx1">
                    <a:lumMod val="95000"/>
                    <a:lumOff val="5000"/>
                  </a:schemeClr>
                </a:solidFill>
              </a:rPr>
              <a:t>التأقلمات</a:t>
            </a:r>
            <a:r>
              <a:rPr lang="ar-SA" sz="2000" dirty="0" smtClean="0">
                <a:solidFill>
                  <a:schemeClr val="tx1">
                    <a:lumMod val="95000"/>
                    <a:lumOff val="5000"/>
                  </a:schemeClr>
                </a:solidFill>
              </a:rPr>
              <a:t> تمثل خاصية لتحلل مثل هذه الكيميائيات عند </a:t>
            </a:r>
            <a:r>
              <a:rPr lang="ar-SA" sz="2000" dirty="0" err="1" smtClean="0">
                <a:solidFill>
                  <a:schemeClr val="tx1">
                    <a:lumMod val="95000"/>
                    <a:lumOff val="5000"/>
                  </a:schemeClr>
                </a:solidFill>
              </a:rPr>
              <a:t>تراكيز</a:t>
            </a:r>
            <a:r>
              <a:rPr lang="ar-SA" sz="2000" dirty="0" smtClean="0">
                <a:solidFill>
                  <a:schemeClr val="tx1">
                    <a:lumMod val="95000"/>
                    <a:lumOff val="5000"/>
                  </a:schemeClr>
                </a:solidFill>
              </a:rPr>
              <a:t> عالية أو في بعض الأراضي الأخرى.</a:t>
            </a:r>
            <a:endParaRPr lang="ar-SA" sz="2000" dirty="0">
              <a:solidFill>
                <a:schemeClr val="tx1">
                  <a:lumMod val="95000"/>
                  <a:lumOff val="5000"/>
                </a:schemeClr>
              </a:solidFill>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وافر">
  <a:themeElements>
    <a:clrScheme name="وافر">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وافر">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وافر">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1106</TotalTime>
  <Words>1082</Words>
  <PresentationFormat>عرض على الشاشة (3:4)‏</PresentationFormat>
  <Paragraphs>42</Paragraphs>
  <Slides>7</Slides>
  <Notes>0</Notes>
  <HiddenSlides>0</HiddenSlides>
  <MMClips>0</MMClips>
  <ScaleCrop>false</ScaleCrop>
  <HeadingPairs>
    <vt:vector size="4" baseType="variant">
      <vt:variant>
        <vt:lpstr>سمة</vt:lpstr>
      </vt:variant>
      <vt:variant>
        <vt:i4>1</vt:i4>
      </vt:variant>
      <vt:variant>
        <vt:lpstr>عناوين الشرائح</vt:lpstr>
      </vt:variant>
      <vt:variant>
        <vt:i4>7</vt:i4>
      </vt:variant>
    </vt:vector>
  </HeadingPairs>
  <TitlesOfParts>
    <vt:vector size="8" baseType="lpstr">
      <vt:lpstr>وافر</vt:lpstr>
      <vt:lpstr>مجاضرة -3-  التأقلم الميكروبي</vt:lpstr>
      <vt:lpstr>التأقلم الميكروبي: </vt:lpstr>
      <vt:lpstr>تم تسجيل أوقات التأقلم الميكروبي للعديد من المركبات التي تدخل التربة والماء العذب والرسوبيات ومخلفات الصرف الصحي ,  ومن أكثر الكيميائيات التي تم تفسيرها هوائياً أو لاهوائياً هي كالتالي:</vt:lpstr>
      <vt:lpstr>الشريحة 4</vt:lpstr>
      <vt:lpstr>الشريحة 5</vt:lpstr>
      <vt:lpstr>العوامل المؤثرة على التأقلم الميكروبي</vt:lpstr>
      <vt:lpstr>الشريحة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مجاضرة -3-  التأقلم الميكروبي</dc:title>
  <dc:creator>MM</dc:creator>
  <cp:lastModifiedBy>MM</cp:lastModifiedBy>
  <cp:revision>54</cp:revision>
  <dcterms:created xsi:type="dcterms:W3CDTF">2014-02-16T19:01:14Z</dcterms:created>
  <dcterms:modified xsi:type="dcterms:W3CDTF">2014-02-18T04:49:39Z</dcterms:modified>
</cp:coreProperties>
</file>