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03/03/39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تحلل حيوي -7-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746087"/>
          </a:xfrm>
        </p:spPr>
        <p:txBody>
          <a:bodyPr/>
          <a:lstStyle/>
          <a:p>
            <a:pPr algn="l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أ/ فاطمة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العتيبي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dirty="0" smtClean="0"/>
              <a:t>يظهر </a:t>
            </a:r>
            <a:r>
              <a:rPr lang="ar-SA" dirty="0" err="1" smtClean="0"/>
              <a:t>ان</a:t>
            </a:r>
            <a:r>
              <a:rPr lang="ar-SA" dirty="0" smtClean="0"/>
              <a:t> بعض المواد غير قابلة للهضم الحيوي تحت جميع الظروف ومنها على سبيل المثال </a:t>
            </a:r>
            <a:r>
              <a:rPr lang="ar-SA" dirty="0" smtClean="0">
                <a:solidFill>
                  <a:srgbClr val="FF0000"/>
                </a:solidFill>
              </a:rPr>
              <a:t>مختلف </a:t>
            </a:r>
            <a:r>
              <a:rPr lang="ar-SA" dirty="0" err="1" smtClean="0">
                <a:solidFill>
                  <a:srgbClr val="FF0000"/>
                </a:solidFill>
              </a:rPr>
              <a:t>البوليمرات</a:t>
            </a:r>
            <a:r>
              <a:rPr lang="ar-SA" dirty="0" smtClean="0">
                <a:solidFill>
                  <a:srgbClr val="FF0000"/>
                </a:solidFill>
              </a:rPr>
              <a:t> المصنعة</a:t>
            </a:r>
            <a:r>
              <a:rPr lang="ar-SA" dirty="0" smtClean="0"/>
              <a:t>, فالعديد من المركبات المعرضة للهجوم الميكروبي القوي </a:t>
            </a:r>
            <a:r>
              <a:rPr lang="ar-SA" dirty="0" err="1" smtClean="0"/>
              <a:t>لاتتحطم</a:t>
            </a:r>
            <a:r>
              <a:rPr lang="ar-SA" dirty="0" smtClean="0"/>
              <a:t> .وبالتالي لابد من التفريق بين الجزيئات القابلة للهضم الحيوي والغير قابلة للهضم الحيوي. الاصطلاح السابق </a:t>
            </a:r>
            <a:r>
              <a:rPr lang="ar-SA" dirty="0" smtClean="0"/>
              <a:t>(ا</a:t>
            </a:r>
            <a:r>
              <a:rPr lang="ar-SA" b="1" dirty="0" smtClean="0">
                <a:solidFill>
                  <a:srgbClr val="0070C0"/>
                </a:solidFill>
              </a:rPr>
              <a:t>لامتصاص</a:t>
            </a:r>
            <a:r>
              <a:rPr lang="ar-SA" dirty="0" smtClean="0"/>
              <a:t>) </a:t>
            </a:r>
            <a:r>
              <a:rPr lang="ar-SA" dirty="0" smtClean="0"/>
              <a:t>يشير </a:t>
            </a:r>
            <a:r>
              <a:rPr lang="ar-SA" dirty="0" smtClean="0"/>
              <a:t>الى قابلية الهدم </a:t>
            </a:r>
            <a:r>
              <a:rPr lang="ar-SA" dirty="0" smtClean="0"/>
              <a:t>وبالتالي يصف ماذا </a:t>
            </a:r>
            <a:r>
              <a:rPr lang="ar-SA" dirty="0" smtClean="0"/>
              <a:t>يحدث فعلاً عند وضع محدد من الظروف.</a:t>
            </a:r>
          </a:p>
          <a:p>
            <a:pPr algn="just"/>
            <a:r>
              <a:rPr lang="ar-SA" dirty="0" smtClean="0"/>
              <a:t>هناك العديد من الأسباب يمكن اقتراحها لفقد الهضم الحيوي للجزيء المهضوم حيوياً منها:</a:t>
            </a:r>
          </a:p>
          <a:p>
            <a:pPr algn="just"/>
            <a:r>
              <a:rPr lang="ar-SA" dirty="0" smtClean="0"/>
              <a:t>1-أن تركيز المواد السامة يكون عالياً عند موقع التكاثر الميكروبي مما يعيق </a:t>
            </a:r>
            <a:r>
              <a:rPr lang="ar-SA" dirty="0" err="1" smtClean="0"/>
              <a:t>الأيض</a:t>
            </a:r>
            <a:r>
              <a:rPr lang="ar-SA" dirty="0" smtClean="0"/>
              <a:t>.</a:t>
            </a:r>
          </a:p>
          <a:p>
            <a:pPr algn="just"/>
            <a:r>
              <a:rPr lang="ar-SA" dirty="0" smtClean="0"/>
              <a:t>2-ربما يكون واحد أو أكثر من المغذيات اللازمة للنمو الميكروبي </a:t>
            </a:r>
            <a:r>
              <a:rPr lang="ar-SA" dirty="0" smtClean="0"/>
              <a:t>يوجد بتركيزات </a:t>
            </a:r>
            <a:r>
              <a:rPr lang="ar-SA" dirty="0" smtClean="0"/>
              <a:t>ضئيلة جداً للسماح بالنمو الممكن إدراكه.</a:t>
            </a:r>
          </a:p>
          <a:p>
            <a:pPr algn="just"/>
            <a:r>
              <a:rPr lang="ar-SA" dirty="0" smtClean="0"/>
              <a:t>3-المادة نفسها (المادة الملوثة) ربما تكون عند تركيز ضئيل جداً بحيث </a:t>
            </a:r>
            <a:r>
              <a:rPr lang="ar-SA" dirty="0" err="1" smtClean="0"/>
              <a:t>لايسمح</a:t>
            </a:r>
            <a:r>
              <a:rPr lang="ar-SA" dirty="0" smtClean="0"/>
              <a:t> بالتكاثر للكائنات الحية الدقيقة المحتوية على إنزيمات تحفيزية.</a:t>
            </a:r>
          </a:p>
          <a:p>
            <a:pPr algn="just"/>
            <a:r>
              <a:rPr lang="ar-SA" dirty="0" smtClean="0"/>
              <a:t>4- المادة ربما </a:t>
            </a:r>
            <a:r>
              <a:rPr lang="ar-SA" dirty="0" err="1" smtClean="0"/>
              <a:t>لاتكون</a:t>
            </a:r>
            <a:r>
              <a:rPr lang="ar-SA" dirty="0" smtClean="0"/>
              <a:t> في هيئة متاحة سريعاً للكائنات الحية الدقيقة.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r"/>
            <a:r>
              <a:rPr lang="ar-SA" dirty="0" smtClean="0"/>
              <a:t>الامتصاص :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dirty="0" smtClean="0"/>
              <a:t>إن الإتاحة الحيوية ذات أهمية شديدة لمعالجة المواقع الملوثة.</a:t>
            </a:r>
          </a:p>
          <a:p>
            <a:pPr algn="just"/>
            <a:r>
              <a:rPr lang="ar-SA" dirty="0" smtClean="0"/>
              <a:t>إن عدم الإتاحة للجزيء العضوي ربما ينتج من </a:t>
            </a:r>
            <a:r>
              <a:rPr lang="ar-SA" dirty="0" smtClean="0">
                <a:solidFill>
                  <a:srgbClr val="C00000"/>
                </a:solidFill>
              </a:rPr>
              <a:t>امتصاصه بالمواد الصلبة في البيئة</a:t>
            </a:r>
            <a:r>
              <a:rPr lang="ar-SA" dirty="0" smtClean="0"/>
              <a:t> , </a:t>
            </a:r>
            <a:r>
              <a:rPr lang="ar-SA" dirty="0" smtClean="0">
                <a:solidFill>
                  <a:srgbClr val="00B050"/>
                </a:solidFill>
              </a:rPr>
              <a:t>وجوده في سوائل الطور </a:t>
            </a:r>
            <a:r>
              <a:rPr lang="ar-SA" dirty="0" err="1" smtClean="0">
                <a:solidFill>
                  <a:srgbClr val="00B050"/>
                </a:solidFill>
              </a:rPr>
              <a:t>اللامائي</a:t>
            </a:r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(NAPLS), non aqueous-phase </a:t>
            </a:r>
            <a:r>
              <a:rPr lang="en-US" dirty="0" err="1" smtClean="0"/>
              <a:t>liquide</a:t>
            </a:r>
            <a:r>
              <a:rPr lang="ar-SA" dirty="0" smtClean="0"/>
              <a:t> أو </a:t>
            </a:r>
            <a:r>
              <a:rPr lang="ar-SA" dirty="0" smtClean="0">
                <a:solidFill>
                  <a:srgbClr val="7030A0"/>
                </a:solidFill>
              </a:rPr>
              <a:t>وقوعه داخل النسيج الفيزيائي للتربة والرسوبيات أو الطبقة الصخرية المائية.</a:t>
            </a:r>
          </a:p>
          <a:p>
            <a:pPr algn="just"/>
            <a:r>
              <a:rPr lang="ar-SA" b="1" dirty="0" smtClean="0"/>
              <a:t>إن الأسطح الصلبة في العديد من البيئات ربما تؤثر على نشاط الكائنات الحية الدقيقة المتباينة,هذه الأسطح ربما تغير الإتاحة للكيميائيات العضوية وتغير العديد من المغذيات </a:t>
            </a:r>
            <a:r>
              <a:rPr lang="ar-SA" dirty="0" smtClean="0"/>
              <a:t>العضوية </a:t>
            </a:r>
            <a:r>
              <a:rPr lang="ar-SA" dirty="0" err="1" smtClean="0"/>
              <a:t>واللاعضوية</a:t>
            </a:r>
            <a:r>
              <a:rPr lang="ar-SA" dirty="0" smtClean="0"/>
              <a:t> ,كما تحور الرقم الهيدروجيني أو العلاقات الهوائية وتعالج المثبطات قليلة </a:t>
            </a:r>
            <a:r>
              <a:rPr lang="ar-SA" dirty="0" err="1" smtClean="0"/>
              <a:t>السمومية</a:t>
            </a:r>
            <a:r>
              <a:rPr lang="ar-SA" dirty="0" smtClean="0"/>
              <a:t>, وتحتجز الكائنات الحية الدقيقة أو تخفض الأنزيمات الخارجية .</a:t>
            </a:r>
          </a:p>
          <a:p>
            <a:pPr algn="just"/>
            <a:r>
              <a:rPr lang="ar-SA" b="1" dirty="0" smtClean="0"/>
              <a:t>الأسطح النشطة قد تكون حبيبات الطين والجزيئات العضوية </a:t>
            </a:r>
            <a:r>
              <a:rPr lang="ar-SA" dirty="0" smtClean="0"/>
              <a:t>(أو المواد العضوية)للتربة أو الرسوبيات بالإضافة إلى المواد الكربونية المعقدة الأخرى أو بعض الأحيان غير المتبلورة من </a:t>
            </a:r>
            <a:r>
              <a:rPr lang="ar-SA" dirty="0" err="1" smtClean="0"/>
              <a:t>أكاسيد</a:t>
            </a:r>
            <a:r>
              <a:rPr lang="ar-SA" dirty="0" smtClean="0"/>
              <a:t> </a:t>
            </a:r>
            <a:r>
              <a:rPr lang="ar-SA" dirty="0" err="1" smtClean="0"/>
              <a:t>وهيدروكسيد</a:t>
            </a:r>
            <a:r>
              <a:rPr lang="ar-SA" dirty="0" smtClean="0"/>
              <a:t> الحديد </a:t>
            </a:r>
            <a:r>
              <a:rPr lang="ar-SA" dirty="0" err="1" smtClean="0"/>
              <a:t>والالومونيوم</a:t>
            </a:r>
            <a:r>
              <a:rPr lang="ar-SA" dirty="0" smtClean="0"/>
              <a:t>.</a:t>
            </a:r>
          </a:p>
          <a:p>
            <a:pPr algn="just"/>
            <a:r>
              <a:rPr lang="ar-SA" dirty="0" smtClean="0"/>
              <a:t>كما أن الأسطح الصلبة غالباً تتأثر بواسطة </a:t>
            </a:r>
            <a:r>
              <a:rPr lang="ar-SA" dirty="0" err="1" smtClean="0"/>
              <a:t>الادمصاص</a:t>
            </a:r>
            <a:r>
              <a:rPr lang="ar-SA" dirty="0" smtClean="0"/>
              <a:t>, والتي تعود </a:t>
            </a:r>
            <a:r>
              <a:rPr lang="ar-SA" dirty="0" err="1" smtClean="0"/>
              <a:t>الى</a:t>
            </a:r>
            <a:r>
              <a:rPr lang="ar-SA" dirty="0" smtClean="0"/>
              <a:t> احتباس المذيبات والتي تظهر أساساً في المحلول بواسطة أسطح المواد الصلبة.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 fontScale="92500"/>
          </a:bodyPr>
          <a:lstStyle/>
          <a:p>
            <a:r>
              <a:rPr lang="ar-SA" dirty="0" smtClean="0"/>
              <a:t>إن الامتصاص مصطلح يعود إلى المحلول داخل المواد الصلبة ,وهو يستخدم ليشمل كلا </a:t>
            </a:r>
            <a:r>
              <a:rPr lang="ar-SA" dirty="0" err="1" smtClean="0"/>
              <a:t>الادمصاص</a:t>
            </a:r>
            <a:r>
              <a:rPr lang="ar-SA" dirty="0" smtClean="0"/>
              <a:t> والامتصاص.</a:t>
            </a:r>
          </a:p>
          <a:p>
            <a:r>
              <a:rPr lang="ar-SA" dirty="0" smtClean="0"/>
              <a:t>المنطقة التي يتم فيها الامتصاص تمثل بيئة دقيقة تلتصق حالاً بالمادة الصلبة ولكن هذه البيئة الدقيقة تختلف عن المحلول المحيط وهي ذات أهمية.</a:t>
            </a:r>
          </a:p>
          <a:p>
            <a:r>
              <a:rPr lang="ar-SA" dirty="0" smtClean="0"/>
              <a:t>هناك منظومة واسعة من المركبات العضوية تمتص بواسطة تراكيب التربة والرسوبيات والماء الملوث ومواد التربة التحتية بالإضافة إلى الأنظمة البيئية الطبيعية, تتضمن هذه المنظومة المركبات </a:t>
            </a:r>
            <a:r>
              <a:rPr lang="ar-SA" dirty="0" err="1" smtClean="0"/>
              <a:t>الامينية</a:t>
            </a:r>
            <a:r>
              <a:rPr lang="ar-SA" dirty="0" smtClean="0"/>
              <a:t>, والفوسفات العضوي </a:t>
            </a:r>
            <a:r>
              <a:rPr lang="en-US" dirty="0" err="1" smtClean="0"/>
              <a:t>phosphonates</a:t>
            </a:r>
            <a:r>
              <a:rPr lang="ar-SA" dirty="0" smtClean="0"/>
              <a:t> والنيتروجين متعدد الحلقات, </a:t>
            </a:r>
            <a:r>
              <a:rPr lang="ar-SA" dirty="0" err="1" smtClean="0"/>
              <a:t>و</a:t>
            </a:r>
            <a:r>
              <a:rPr lang="en-US" dirty="0" err="1" smtClean="0"/>
              <a:t>alkylbenzene</a:t>
            </a:r>
            <a:r>
              <a:rPr lang="en-US" dirty="0" smtClean="0"/>
              <a:t> </a:t>
            </a:r>
            <a:r>
              <a:rPr lang="en-US" dirty="0" err="1" smtClean="0"/>
              <a:t>sulfonate</a:t>
            </a:r>
            <a:r>
              <a:rPr lang="ar-SA" dirty="0" smtClean="0"/>
              <a:t> </a:t>
            </a:r>
            <a:r>
              <a:rPr lang="ar-SA" dirty="0" err="1" smtClean="0"/>
              <a:t>والكاتيونات</a:t>
            </a:r>
            <a:r>
              <a:rPr lang="ar-SA" dirty="0" smtClean="0"/>
              <a:t> السطحية ومواد محددة عالية الوزن.</a:t>
            </a:r>
          </a:p>
          <a:p>
            <a:r>
              <a:rPr lang="ar-SA" dirty="0" smtClean="0"/>
              <a:t>كما أن جزيئات عضوية محددة تمتص بكثرة إلى حبيبات الطين والأخرى ترتبط كبيراً أو داخلياً إلى المادة العضوية , ليس فقط العديد من المواد العضوية تمتص ولكن أيضاً العديد من المغذيات العضوية غير التي تحتاجها الكائنات الحية الدقيقة.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هناك مجموعة من العوامل التي تؤثر في امتصاص المركبات العضوية وتشمل:</a:t>
            </a:r>
          </a:p>
          <a:p>
            <a:pPr>
              <a:buNone/>
            </a:pPr>
            <a:r>
              <a:rPr lang="ar-SA" dirty="0" smtClean="0"/>
              <a:t>1- نوع وتركيز المذيبات في السائل المحيط</a:t>
            </a:r>
          </a:p>
          <a:p>
            <a:pPr>
              <a:buNone/>
            </a:pPr>
            <a:r>
              <a:rPr lang="ar-SA" dirty="0" smtClean="0"/>
              <a:t>2-نوع وكمية الحبيبات الطينية</a:t>
            </a:r>
          </a:p>
          <a:p>
            <a:pPr>
              <a:buNone/>
            </a:pPr>
            <a:r>
              <a:rPr lang="ar-SA" dirty="0" smtClean="0"/>
              <a:t>3-كمية المواد العضوية في التربة أو الرسوبيات</a:t>
            </a:r>
          </a:p>
          <a:p>
            <a:pPr>
              <a:buNone/>
            </a:pPr>
            <a:r>
              <a:rPr lang="ar-SA" dirty="0" smtClean="0"/>
              <a:t>4-الرقم الهيدروجيني</a:t>
            </a:r>
          </a:p>
          <a:p>
            <a:pPr>
              <a:buNone/>
            </a:pPr>
            <a:r>
              <a:rPr lang="ar-SA" dirty="0" smtClean="0"/>
              <a:t>5-درجة الحرارة</a:t>
            </a:r>
          </a:p>
          <a:p>
            <a:pPr>
              <a:buNone/>
            </a:pPr>
            <a:r>
              <a:rPr lang="ar-SA" dirty="0" smtClean="0"/>
              <a:t>6-مركبات خاصة ومؤثرة</a:t>
            </a:r>
          </a:p>
          <a:p>
            <a:pPr>
              <a:buNone/>
            </a:pPr>
            <a:r>
              <a:rPr lang="ar-SA" dirty="0" smtClean="0"/>
              <a:t>7-نوع </a:t>
            </a:r>
            <a:r>
              <a:rPr lang="ar-SA" dirty="0" err="1" smtClean="0"/>
              <a:t>الكاتيون</a:t>
            </a:r>
            <a:r>
              <a:rPr lang="ar-SA" dirty="0" smtClean="0"/>
              <a:t> المشبع للطين (مثال هل الطين مشبع بأيونات الطين والكالسيوم أو الهيدروجين).</a:t>
            </a:r>
          </a:p>
          <a:p>
            <a:pPr>
              <a:buNone/>
            </a:pPr>
            <a:r>
              <a:rPr lang="ar-SA" dirty="0" smtClean="0"/>
              <a:t>8-السعة التغيرية ومنطقة السطح الخاصة للطين أيضاً ذات أهمية.</a:t>
            </a:r>
          </a:p>
          <a:p>
            <a:pPr>
              <a:buNone/>
            </a:pPr>
            <a:r>
              <a:rPr lang="ar-SA" dirty="0" smtClean="0"/>
              <a:t>العديد من العمليات الأساسية تهتم بالامتصاص الذي يحدث عند الأسطح لحبيبات الطين والمواد العضوية وهذه ربما تحتوي على مساحات كبيرة لكل وحدة كتلة فعلى سبيل المثال , جرام واحد من التربة ربما يحتوي على منطقة سطحية من 20-80متر مربع.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العوامل التي تؤثر على امتصاص المركبات العضوية:</a:t>
            </a: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57158" y="857232"/>
            <a:ext cx="8429684" cy="5715040"/>
          </a:xfrm>
        </p:spPr>
        <p:txBody>
          <a:bodyPr>
            <a:noAutofit/>
          </a:bodyPr>
          <a:lstStyle/>
          <a:p>
            <a:r>
              <a:rPr lang="ar-SA" sz="2000" dirty="0" smtClean="0"/>
              <a:t>لقد أعطي اهتمام كبير لامتصاص المركبات العضوية إلى كلا الطين والمادة العضوية للتربة والرسوبيات , المعادن الرئيسية في حبيبات الطين تتكون من نوعين رئيسيين هما السليكون </a:t>
            </a:r>
            <a:r>
              <a:rPr lang="ar-SA" sz="2000" dirty="0" err="1" smtClean="0"/>
              <a:t>والألومنيوم</a:t>
            </a:r>
            <a:r>
              <a:rPr lang="ar-SA" sz="2000" dirty="0" smtClean="0"/>
              <a:t> يجتمعا بنسبة (1:1) هكذا </a:t>
            </a:r>
            <a:r>
              <a:rPr lang="en-US" sz="2000" dirty="0" smtClean="0"/>
              <a:t>(-</a:t>
            </a:r>
            <a:r>
              <a:rPr lang="en-US" sz="2000" dirty="0" err="1" smtClean="0"/>
              <a:t>Si·Al·Si·Al·Si·Al</a:t>
            </a:r>
            <a:r>
              <a:rPr lang="en-US" sz="2000" dirty="0" smtClean="0"/>
              <a:t>-)</a:t>
            </a:r>
            <a:r>
              <a:rPr lang="ar-SA" sz="2000" dirty="0" smtClean="0"/>
              <a:t> والثانية فيها الطبقات بنسبة (1:2) </a:t>
            </a:r>
            <a:r>
              <a:rPr lang="en-US" sz="2000" dirty="0" smtClean="0"/>
              <a:t>(-</a:t>
            </a:r>
            <a:r>
              <a:rPr lang="en-US" sz="2000" dirty="0" err="1" smtClean="0"/>
              <a:t>Si·Al·Si·Si·Al·Si</a:t>
            </a:r>
            <a:r>
              <a:rPr lang="en-US" sz="2000" dirty="0" smtClean="0"/>
              <a:t>-)</a:t>
            </a:r>
            <a:r>
              <a:rPr lang="ar-SA" sz="2000" dirty="0" smtClean="0"/>
              <a:t>, في حالة (1:1) طين مثل </a:t>
            </a:r>
            <a:r>
              <a:rPr lang="en-US" sz="2000" dirty="0" err="1" smtClean="0"/>
              <a:t>kaolinite</a:t>
            </a:r>
            <a:r>
              <a:rPr lang="ar-SA" sz="2000" dirty="0" smtClean="0"/>
              <a:t> فإن الطبقات تحمل معاً بتماسك , مثل هذه الحبيبات تحتوي على مناطق سطحية مشابهة وذات سعات أقل للامتصاص من تلك التي بنسبة (1:2) طين.</a:t>
            </a:r>
          </a:p>
          <a:p>
            <a:r>
              <a:rPr lang="ar-SA" sz="2000" dirty="0" smtClean="0"/>
              <a:t>في حالة الطين بنسبة (1:2) مثل هذه الحبيبات الطينية ربما تمتص المركبات العضوية في كل من الأسطح الداخلية والخارجية , مع هذا التوسع الطيني فان الجزيئات العضوية والمغذيات </a:t>
            </a:r>
            <a:r>
              <a:rPr lang="ar-SA" sz="2000" dirty="0" err="1" smtClean="0"/>
              <a:t>اللاعضوية</a:t>
            </a:r>
            <a:r>
              <a:rPr lang="ar-SA" sz="2000" dirty="0" smtClean="0"/>
              <a:t> والماء ربما تتخلل بين الطبقات للبلورات المعدنية , كما أن الإتاحة لكلا الأسطح الخارجية والداخلية تكون ذات أهمية قصوى.</a:t>
            </a:r>
          </a:p>
          <a:p>
            <a:r>
              <a:rPr lang="ar-SA" sz="2000" dirty="0" smtClean="0"/>
              <a:t>يشمل </a:t>
            </a:r>
            <a:r>
              <a:rPr lang="ar-SA" sz="2000" dirty="0" err="1" smtClean="0"/>
              <a:t>الادمصاص</a:t>
            </a:r>
            <a:r>
              <a:rPr lang="ar-SA" sz="2000" dirty="0" smtClean="0"/>
              <a:t> قوى فيزيائية أو نظرية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تبادل أيونات الرابطة الهيدروجينية أو كيمياء الامتصاص . والجزيئات الكبيرة ربما تحتجز على أسطح الطين عن طريق الالتصاق الهيدروجيني.</a:t>
            </a:r>
          </a:p>
          <a:p>
            <a:r>
              <a:rPr lang="ar-SA" sz="2000" dirty="0" smtClean="0"/>
              <a:t>حبيبات الطين والمواد العضوية </a:t>
            </a:r>
            <a:r>
              <a:rPr lang="ar-SA" sz="2000" dirty="0" err="1" smtClean="0"/>
              <a:t>القلويدية</a:t>
            </a:r>
            <a:r>
              <a:rPr lang="ar-SA" sz="2000" dirty="0" smtClean="0"/>
              <a:t> تحتوي على شبكة من شحنة سالبة وعليه فإنها </a:t>
            </a:r>
            <a:r>
              <a:rPr lang="ar-SA" sz="2000" dirty="0" err="1" smtClean="0"/>
              <a:t>كاتيونات</a:t>
            </a:r>
            <a:r>
              <a:rPr lang="ar-SA" sz="2000" dirty="0" smtClean="0"/>
              <a:t> جذابة.</a:t>
            </a:r>
          </a:p>
          <a:p>
            <a:r>
              <a:rPr lang="ar-SA" sz="2000" dirty="0" err="1" smtClean="0"/>
              <a:t>ان</a:t>
            </a:r>
            <a:r>
              <a:rPr lang="ar-SA" sz="2000" dirty="0" smtClean="0"/>
              <a:t> حبيبات الطين ربما تحتوي على ايونات الهيدروجين والكالسيوم </a:t>
            </a:r>
            <a:r>
              <a:rPr lang="ar-SA" sz="2000" dirty="0" err="1" smtClean="0"/>
              <a:t>والبوتاسيوم</a:t>
            </a:r>
            <a:r>
              <a:rPr lang="ar-SA" sz="2000" dirty="0" smtClean="0"/>
              <a:t> أو </a:t>
            </a:r>
            <a:r>
              <a:rPr lang="ar-SA" sz="2000" dirty="0" err="1" smtClean="0"/>
              <a:t>المغنيسيوم</a:t>
            </a:r>
            <a:r>
              <a:rPr lang="ar-SA" sz="2000" dirty="0" smtClean="0"/>
              <a:t> على أسطحها ولكن الجزيء العضوي موجب الشحنة ربما يحدث </a:t>
            </a:r>
            <a:r>
              <a:rPr lang="ar-SA" sz="2000" dirty="0" err="1" smtClean="0"/>
              <a:t>به</a:t>
            </a:r>
            <a:r>
              <a:rPr lang="ar-SA" sz="2000" dirty="0" smtClean="0"/>
              <a:t> إعادة إحلال </a:t>
            </a:r>
            <a:r>
              <a:rPr lang="ar-SA" sz="2000" dirty="0" err="1" smtClean="0"/>
              <a:t>لكاتيون</a:t>
            </a:r>
            <a:r>
              <a:rPr lang="ar-SA" sz="2000" dirty="0" smtClean="0"/>
              <a:t> آخر على أسطح الطين الذي يصبح محتجزاً بواسطة المعدن.</a:t>
            </a:r>
            <a:endParaRPr lang="ar-SA" sz="2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725470"/>
          </a:xfrm>
        </p:spPr>
        <p:txBody>
          <a:bodyPr>
            <a:normAutofit/>
          </a:bodyPr>
          <a:lstStyle/>
          <a:p>
            <a:pPr algn="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كيميائية الامتصاص:</a:t>
            </a: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14348" y="714356"/>
            <a:ext cx="8229600" cy="5650125"/>
          </a:xfrm>
        </p:spPr>
        <p:txBody>
          <a:bodyPr>
            <a:normAutofit fontScale="92500"/>
          </a:bodyPr>
          <a:lstStyle/>
          <a:p>
            <a:r>
              <a:rPr lang="ar-SA" dirty="0" smtClean="0"/>
              <a:t>إن المركبات ذات الشحنة الموجبة ربما أيضاً </a:t>
            </a:r>
            <a:r>
              <a:rPr lang="ar-SA" dirty="0" err="1" smtClean="0"/>
              <a:t>تدمص</a:t>
            </a:r>
            <a:r>
              <a:rPr lang="ar-SA" dirty="0" smtClean="0"/>
              <a:t> إلى مكوناتها العضوية للتربة والرسوبيات والجزيئات سالبة الشحنة.وكنتيجة لذلك فإن الجزيئات ذات الشحنات الموجبة تحتجز أولاً بواسطة أسطح الشحنات السالبة.</a:t>
            </a:r>
          </a:p>
          <a:p>
            <a:r>
              <a:rPr lang="ar-SA" dirty="0" smtClean="0"/>
              <a:t>إن الجزيئات العضوية للتربة والرسوبيات مسئولة عن امتصاص العديد من المركبات , وخصوصاً تلك المائية , العديد من </a:t>
            </a:r>
            <a:r>
              <a:rPr lang="ar-SA" dirty="0" err="1" smtClean="0"/>
              <a:t>الهيدروكربونات</a:t>
            </a:r>
            <a:r>
              <a:rPr lang="ar-SA" dirty="0" smtClean="0"/>
              <a:t> </a:t>
            </a:r>
            <a:r>
              <a:rPr lang="ar-SA" dirty="0" err="1" smtClean="0"/>
              <a:t>الأروماتية</a:t>
            </a:r>
            <a:r>
              <a:rPr lang="ar-SA" dirty="0" smtClean="0"/>
              <a:t> متعددة الحلقات وبعض الملوثات عديمة التأين تمتص أولاً بواسطة المادة العضوية الطبيعية أكثر من الأشكال الطينية للتربة والرسوبيات .</a:t>
            </a:r>
          </a:p>
          <a:p>
            <a:r>
              <a:rPr lang="ar-SA" dirty="0" smtClean="0"/>
              <a:t>التصور الواحد هو أن الجزيء يتركز على السطح الخارجي أو بداخل الفتحات للصلب , وعندئذ يمتص بواسطة القوى الفيزيائية أو الكيميائية, والآخر هو أن الجزيء يحدث له انتشار في الحجم الداخلي للمادة العضوية . هذان المفهومان يختلفان في إمكانية الإتاحة للجزيئات العضوية للكائنات الحية الدقيقة.</a:t>
            </a:r>
          </a:p>
          <a:p>
            <a:pPr algn="ctr"/>
            <a:r>
              <a:rPr lang="ar-SA" dirty="0" smtClean="0"/>
              <a:t>**************************************************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</TotalTime>
  <Words>870</Words>
  <Application>Microsoft Office PowerPoint</Application>
  <PresentationFormat>عرض على الشاشة (3:4)‏</PresentationFormat>
  <Paragraphs>39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ملتقى</vt:lpstr>
      <vt:lpstr>تحلل حيوي -7-</vt:lpstr>
      <vt:lpstr>الامتصاص :</vt:lpstr>
      <vt:lpstr>عرض تقديمي في PowerPoint</vt:lpstr>
      <vt:lpstr>عرض تقديمي في PowerPoint</vt:lpstr>
      <vt:lpstr>العوامل التي تؤثر على امتصاص المركبات العضوية:</vt:lpstr>
      <vt:lpstr>كيميائية الامتصاص: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تحلل حيوي -7-</dc:title>
  <dc:creator>MM</dc:creator>
  <cp:lastModifiedBy>MM</cp:lastModifiedBy>
  <cp:revision>47</cp:revision>
  <dcterms:created xsi:type="dcterms:W3CDTF">2014-03-23T17:18:26Z</dcterms:created>
  <dcterms:modified xsi:type="dcterms:W3CDTF">2017-11-21T18:34:10Z</dcterms:modified>
</cp:coreProperties>
</file>