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02/05/35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02/05/35</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02/05/35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02/05/35</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02/05/35</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02/05/35</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02/05/35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57356" y="2428868"/>
            <a:ext cx="6172200" cy="965668"/>
          </a:xfrm>
        </p:spPr>
        <p:txBody>
          <a:bodyPr>
            <a:normAutofit/>
          </a:bodyPr>
          <a:lstStyle/>
          <a:p>
            <a:pPr algn="ctr"/>
            <a:r>
              <a:rPr lang="ar-SA" sz="3600" dirty="0" smtClean="0">
                <a:solidFill>
                  <a:schemeClr val="tx1"/>
                </a:solidFill>
              </a:rPr>
              <a:t>تحلل حيوي -4-</a:t>
            </a:r>
            <a:endParaRPr lang="ar-SA" sz="3600" dirty="0">
              <a:solidFill>
                <a:schemeClr val="tx1"/>
              </a:solidFill>
            </a:endParaRPr>
          </a:p>
        </p:txBody>
      </p:sp>
      <p:sp>
        <p:nvSpPr>
          <p:cNvPr id="3" name="عنوان فرعي 2"/>
          <p:cNvSpPr>
            <a:spLocks noGrp="1"/>
          </p:cNvSpPr>
          <p:nvPr>
            <p:ph type="subTitle" idx="1"/>
          </p:nvPr>
        </p:nvSpPr>
        <p:spPr>
          <a:xfrm>
            <a:off x="2357422" y="4214818"/>
            <a:ext cx="6172200" cy="1371600"/>
          </a:xfrm>
        </p:spPr>
        <p:txBody>
          <a:bodyPr>
            <a:normAutofit/>
          </a:bodyPr>
          <a:lstStyle/>
          <a:p>
            <a:r>
              <a:rPr lang="ar-SA" sz="2400" dirty="0" smtClean="0">
                <a:solidFill>
                  <a:schemeClr val="tx1"/>
                </a:solidFill>
              </a:rPr>
              <a:t>أ/ فاطمة </a:t>
            </a:r>
            <a:r>
              <a:rPr lang="ar-SA" sz="2400" dirty="0" err="1" smtClean="0">
                <a:solidFill>
                  <a:schemeClr val="tx1"/>
                </a:solidFill>
              </a:rPr>
              <a:t>العتيبي</a:t>
            </a:r>
            <a:endParaRPr lang="ar-SA" sz="2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00042"/>
            <a:ext cx="7758138" cy="5973910"/>
          </a:xfrm>
        </p:spPr>
        <p:txBody>
          <a:bodyPr/>
          <a:lstStyle/>
          <a:p>
            <a:r>
              <a:rPr lang="ar-SA" dirty="0" smtClean="0"/>
              <a:t>إن ظاهرة تعجيل هضم المبيدات ربما يكون لها نفس التفسير كما تم الإشارة إليه سابقاً حيث أن حجم المجموعة يرتفع بعد المعالجة الأولى للتربة مع المبيد الحشري , فإذا كان عدد الخلايا أو الكتلة الحيوية </a:t>
            </a:r>
            <a:r>
              <a:rPr lang="ar-SA" dirty="0" err="1" smtClean="0"/>
              <a:t>لايزال</a:t>
            </a:r>
            <a:r>
              <a:rPr lang="ar-SA" dirty="0" smtClean="0"/>
              <a:t> كبيراً من الفصل إلى الفصل أو بين إضافات المبيد الحشري في الفصل المنفرد فإن الزيادة الثانية </a:t>
            </a:r>
            <a:r>
              <a:rPr lang="ar-SA" dirty="0" err="1" smtClean="0"/>
              <a:t>لاتختفي</a:t>
            </a:r>
            <a:r>
              <a:rPr lang="ar-SA" dirty="0" smtClean="0"/>
              <a:t> بسرعة كبيرة أكثر من الأولى. </a:t>
            </a:r>
            <a:r>
              <a:rPr lang="ar-SA" dirty="0" err="1" smtClean="0"/>
              <a:t>اما</a:t>
            </a:r>
            <a:r>
              <a:rPr lang="ar-SA" dirty="0" smtClean="0"/>
              <a:t> إذا كانت المجموعة تناقصت إلى حوالي حجمها الأصلي قبل الإضافة التالية فإن طول فترة التأقلم سوف يعتبر دليلاً مرة أخرى.</a:t>
            </a:r>
          </a:p>
          <a:p>
            <a:r>
              <a:rPr lang="ar-SA" dirty="0" smtClean="0"/>
              <a:t>وبسبب أن العديد من المبيدات الحشرية تضاف سنوياً إلى التربة فإن تعجيل هضم المبيد ربما يصبح دليلاً على الوقت إذا كان التكرار السنوي قد استخدم النتائج </a:t>
            </a:r>
            <a:r>
              <a:rPr lang="ar-SA" smtClean="0"/>
              <a:t>الكيميائية وكذلك عند </a:t>
            </a:r>
            <a:r>
              <a:rPr lang="ar-SA" dirty="0" smtClean="0"/>
              <a:t>بداية الزرع لكل فصل . حيث يكون حجم المجموعة أكبر منه عند فصل النمو السابق ( وحتى عند موت العديد من الخلايا بعد </a:t>
            </a:r>
            <a:r>
              <a:rPr lang="ar-SA" dirty="0" err="1" smtClean="0"/>
              <a:t>تأيض</a:t>
            </a:r>
            <a:r>
              <a:rPr lang="ar-SA" dirty="0" smtClean="0"/>
              <a:t> كل المواد الكيميائية ) وهذا يرجع إلى أنه سوف تنتج أعداد كبيرة من الخلايا في وقت قصير لطور التأقلم.</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71472" y="0"/>
            <a:ext cx="7467600" cy="1143000"/>
          </a:xfrm>
        </p:spPr>
        <p:txBody>
          <a:bodyPr/>
          <a:lstStyle/>
          <a:p>
            <a:pPr algn="ctr"/>
            <a:r>
              <a:rPr lang="ar-SA" b="1" dirty="0" smtClean="0">
                <a:solidFill>
                  <a:schemeClr val="accent1">
                    <a:lumMod val="75000"/>
                  </a:schemeClr>
                </a:solidFill>
              </a:rPr>
              <a:t>تعجيل الهضم الحيوي للمبيدات الحشرية</a:t>
            </a:r>
            <a:endParaRPr lang="ar-SA" b="1" dirty="0">
              <a:solidFill>
                <a:schemeClr val="accent1">
                  <a:lumMod val="75000"/>
                </a:schemeClr>
              </a:solidFill>
            </a:endParaRPr>
          </a:p>
        </p:txBody>
      </p:sp>
      <p:sp>
        <p:nvSpPr>
          <p:cNvPr id="2" name="عنصر نائب للمحتوى 1"/>
          <p:cNvSpPr>
            <a:spLocks noGrp="1"/>
          </p:cNvSpPr>
          <p:nvPr>
            <p:ph sz="quarter" idx="1"/>
          </p:nvPr>
        </p:nvSpPr>
        <p:spPr>
          <a:xfrm>
            <a:off x="642910" y="1428736"/>
            <a:ext cx="7467600" cy="4873752"/>
          </a:xfrm>
        </p:spPr>
        <p:txBody>
          <a:bodyPr>
            <a:normAutofit fontScale="92500" lnSpcReduction="10000"/>
          </a:bodyPr>
          <a:lstStyle/>
          <a:p>
            <a:pPr algn="just"/>
            <a:r>
              <a:rPr lang="ar-SA" dirty="0" smtClean="0"/>
              <a:t>عادةً المزارعين يزرعون نفس المحاصيل في نفس المواقع المحددة سواء بطريقة مستمرة أو في دورات نظامية متسلسلة ومنفصلة , </a:t>
            </a:r>
            <a:r>
              <a:rPr lang="ar-SA" dirty="0" smtClean="0"/>
              <a:t>و</a:t>
            </a:r>
            <a:r>
              <a:rPr lang="ar-SA" dirty="0" smtClean="0"/>
              <a:t>هذا غالباً ينتج عنها ظهور نفس الحشرات عند نفس الوقت الذي ينمو فيه المحصول . وتلك الآفات قد  تكون حشرات أو أعشاب أو ممرضات فطرية.</a:t>
            </a:r>
          </a:p>
          <a:p>
            <a:pPr algn="just"/>
            <a:r>
              <a:rPr lang="ar-SA" dirty="0" smtClean="0"/>
              <a:t>وللتقليل أو للحد من ظهور الأعداد الكبيرة من الآفات فأنه يتم إضافة المبيدات الحشرية أو الفطرية أو العشبية  للمزارع كل سنة أو عدة مرات خلال  فصل النمو. حيث يتم إضافة المبيد الحشري للتربة قبل الزراعة أو لاحقاً عند ظهور خطورة على المحصول النباتي .</a:t>
            </a:r>
          </a:p>
          <a:p>
            <a:pPr algn="just"/>
            <a:r>
              <a:rPr lang="ar-SA" dirty="0" smtClean="0"/>
              <a:t>فإذا تم إضافة المبيد الحشري قبل الزراعة فإنه لابد أن يبقى طويلاً ليتواجد عند </a:t>
            </a:r>
            <a:r>
              <a:rPr lang="ar-SA" dirty="0" err="1" smtClean="0"/>
              <a:t>تراكيز</a:t>
            </a:r>
            <a:r>
              <a:rPr lang="ar-SA" dirty="0" smtClean="0"/>
              <a:t> عالية كافية لمقاومة الحشرات .</a:t>
            </a:r>
          </a:p>
          <a:p>
            <a:pPr algn="just"/>
            <a:r>
              <a:rPr lang="ar-SA" dirty="0" smtClean="0"/>
              <a:t>إن التغير في ثبات وتثبيط هذه المبيدات للحشرات يحدث مع مرور الوقت في الأعوام التي تلت إضافة هذه المركبات فنجد انه بعد مرور سنة بعد إضافتها مباشرة كانت مقاومة الحشرات الضارة والأعشاب والممرضات النباتية كافية , ومع ذلك نجد المزارعين يواصلون إضافة الكيميائيات كجزء من العمليات الحقلية ذات الفائدة.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00042"/>
            <a:ext cx="7467600" cy="5973910"/>
          </a:xfrm>
        </p:spPr>
        <p:txBody>
          <a:bodyPr>
            <a:normAutofit fontScale="92500" lnSpcReduction="20000"/>
          </a:bodyPr>
          <a:lstStyle/>
          <a:p>
            <a:pPr algn="just"/>
            <a:r>
              <a:rPr lang="ar-SA" dirty="0" smtClean="0"/>
              <a:t>ومع تكرار استخدام مبيدات الحشرات فانه من غير المتوقع عدم وجود مقاومة على المدى الطويل مما يسبب انخفاض واضح في المحصول النباتي, كما أن المبيدات الحشرية تفقد تأثيرها مع الزمن. فقد تكتسب بعض الأنواع مقاومة للمبيدات الحشرية. وفي بعض الحالات ينسب الفقد في الفاعلية إلى الهضم السريع للكيميائيات لأنها تستخدم فصلاً بعد فصل وهذه المشكلة غالباً يطلق عليها </a:t>
            </a:r>
            <a:r>
              <a:rPr lang="ar-SA" dirty="0" smtClean="0">
                <a:solidFill>
                  <a:schemeClr val="accent2">
                    <a:lumMod val="75000"/>
                  </a:schemeClr>
                </a:solidFill>
              </a:rPr>
              <a:t>تعجيل هضم المبيدات الحشرية أو تحسين الهضم الميكروبي. </a:t>
            </a:r>
            <a:r>
              <a:rPr lang="ar-SA" dirty="0" smtClean="0"/>
              <a:t>وهذه سلسلة من التغير في طول فترة التأقلم حيث أن معدل الهضم الحيوي أو كلاهما هو تسلسل مباشر للاستخدام المتكرر وهذه المشكلة تم ملاحظتها بصفة أساسية بسبب فقد المقاومة بواسطة </a:t>
            </a:r>
            <a:r>
              <a:rPr lang="en-US" dirty="0" err="1" smtClean="0">
                <a:solidFill>
                  <a:srgbClr val="0070C0"/>
                </a:solidFill>
              </a:rPr>
              <a:t>carbofuran</a:t>
            </a:r>
            <a:r>
              <a:rPr lang="en-US" dirty="0" smtClean="0"/>
              <a:t> </a:t>
            </a:r>
            <a:r>
              <a:rPr lang="ar-SA" dirty="0" smtClean="0"/>
              <a:t> والمستخدم في مكافحة دودة الجزر والتي تؤثر على الذرة حيث تفقس بويضاتها بعد 3الى5 أسابيع من وضعها. بالإضافة إلى خفض تأثير المبيد</a:t>
            </a:r>
            <a:r>
              <a:rPr lang="ar-SA" dirty="0" smtClean="0">
                <a:solidFill>
                  <a:srgbClr val="0070C0"/>
                </a:solidFill>
              </a:rPr>
              <a:t> </a:t>
            </a:r>
            <a:r>
              <a:rPr lang="en-US" dirty="0" smtClean="0">
                <a:solidFill>
                  <a:srgbClr val="0070C0"/>
                </a:solidFill>
              </a:rPr>
              <a:t>EPTC</a:t>
            </a:r>
            <a:r>
              <a:rPr lang="ar-SA" dirty="0" smtClean="0"/>
              <a:t> والمضاف كمضاد حشري سابق للزراعة لمقاومة الأعشاب الضارة النامية في حقول الذرة.</a:t>
            </a:r>
          </a:p>
          <a:p>
            <a:pPr algn="just"/>
            <a:endParaRPr lang="ar-SA" dirty="0" smtClean="0"/>
          </a:p>
          <a:p>
            <a:pPr algn="just"/>
            <a:r>
              <a:rPr lang="ar-SA" dirty="0" smtClean="0"/>
              <a:t>لقد لوحظ أن تحسن الهضم الميكروبي للمركب </a:t>
            </a:r>
            <a:r>
              <a:rPr lang="en-US" dirty="0" err="1" smtClean="0">
                <a:solidFill>
                  <a:srgbClr val="0070C0"/>
                </a:solidFill>
              </a:rPr>
              <a:t>carbofuran</a:t>
            </a:r>
            <a:r>
              <a:rPr lang="ar-SA" dirty="0" smtClean="0">
                <a:solidFill>
                  <a:srgbClr val="0070C0"/>
                </a:solidFill>
              </a:rPr>
              <a:t> </a:t>
            </a:r>
            <a:r>
              <a:rPr lang="ar-SA" dirty="0" smtClean="0"/>
              <a:t>قد ينتج عنه عدم القدرة على مقاومة الحشرات الأخرى وهذا التأثير يتضمن أنواع مختلفة المحاصيل , كما أن تعجيل هضم المركب </a:t>
            </a:r>
            <a:r>
              <a:rPr lang="en-US" dirty="0" smtClean="0">
                <a:solidFill>
                  <a:srgbClr val="0070C0"/>
                </a:solidFill>
              </a:rPr>
              <a:t>EPTC</a:t>
            </a:r>
            <a:r>
              <a:rPr lang="ar-SA" dirty="0" smtClean="0">
                <a:solidFill>
                  <a:srgbClr val="0070C0"/>
                </a:solidFill>
              </a:rPr>
              <a:t> </a:t>
            </a:r>
            <a:r>
              <a:rPr lang="ar-SA" dirty="0" smtClean="0"/>
              <a:t>كان ذو توزيع نقطي والذي يعتبر مشكلة في بعض الحقول ولكن ليس في المواقع القريبة من نقاط التوزيع.</a:t>
            </a:r>
          </a:p>
          <a:p>
            <a:pPr algn="just"/>
            <a:r>
              <a:rPr lang="ar-SA" dirty="0" smtClean="0"/>
              <a:t>إن الأثر التطبيقي الرئيسي لعدم القدرة على مكافحة حشرات معينة باستعمال مركب </a:t>
            </a:r>
            <a:r>
              <a:rPr lang="en-US" dirty="0" err="1" smtClean="0">
                <a:solidFill>
                  <a:srgbClr val="0070C0"/>
                </a:solidFill>
              </a:rPr>
              <a:t>carbofuran</a:t>
            </a:r>
            <a:r>
              <a:rPr lang="ar-SA" dirty="0" smtClean="0">
                <a:solidFill>
                  <a:srgbClr val="0070C0"/>
                </a:solidFill>
              </a:rPr>
              <a:t> </a:t>
            </a:r>
            <a:r>
              <a:rPr lang="ar-SA" dirty="0" smtClean="0"/>
              <a:t>والعديد من الأعشاب الضارة مع </a:t>
            </a:r>
            <a:r>
              <a:rPr lang="en-US" dirty="0" smtClean="0">
                <a:solidFill>
                  <a:srgbClr val="0070C0"/>
                </a:solidFill>
              </a:rPr>
              <a:t>EPTC</a:t>
            </a:r>
            <a:r>
              <a:rPr lang="ar-SA" dirty="0" smtClean="0">
                <a:solidFill>
                  <a:srgbClr val="0070C0"/>
                </a:solidFill>
              </a:rPr>
              <a:t> </a:t>
            </a:r>
            <a:r>
              <a:rPr lang="ar-SA" dirty="0" smtClean="0"/>
              <a:t>حفز البحث الاعتباري في زيادة معدل هضم هذه المركبات.</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285728"/>
            <a:ext cx="7758138" cy="6188224"/>
          </a:xfrm>
        </p:spPr>
        <p:txBody>
          <a:bodyPr>
            <a:normAutofit fontScale="92500" lnSpcReduction="10000"/>
          </a:bodyPr>
          <a:lstStyle/>
          <a:p>
            <a:r>
              <a:rPr lang="ar-SA" dirty="0" smtClean="0"/>
              <a:t>فقد المقاومة الحشرية بواسطة </a:t>
            </a:r>
            <a:r>
              <a:rPr lang="en-US" dirty="0" err="1" smtClean="0">
                <a:solidFill>
                  <a:srgbClr val="0070C0"/>
                </a:solidFill>
              </a:rPr>
              <a:t>carbofuran</a:t>
            </a:r>
            <a:r>
              <a:rPr lang="ar-SA" dirty="0" smtClean="0"/>
              <a:t> تم ملاحظته إذا </a:t>
            </a:r>
            <a:r>
              <a:rPr lang="ar-SA" dirty="0" err="1" smtClean="0"/>
              <a:t>ماتم</a:t>
            </a:r>
            <a:r>
              <a:rPr lang="ar-SA" dirty="0" smtClean="0"/>
              <a:t> استخدام المركب سابقاً لمدة 2-4سنوات. وفي الدراسات المعملية لوحظ أنه حتى الإضافة المفردة للمركب </a:t>
            </a:r>
            <a:r>
              <a:rPr lang="en-US" dirty="0" smtClean="0">
                <a:solidFill>
                  <a:srgbClr val="0070C0"/>
                </a:solidFill>
              </a:rPr>
              <a:t>EPTC</a:t>
            </a:r>
            <a:r>
              <a:rPr lang="ar-SA" dirty="0" smtClean="0"/>
              <a:t> إلى التربة تؤدي إلى معدنة سريعة جدا عن التربة التي لم تعامل سابقاً مع المبيد العشبي. كما لوحظ أن التغيرات في معدل المعدنة وليس في </a:t>
            </a:r>
            <a:r>
              <a:rPr lang="ar-SA" dirty="0" smtClean="0"/>
              <a:t>طور الأقلمة المصاحب </a:t>
            </a:r>
            <a:r>
              <a:rPr lang="ar-SA" dirty="0" smtClean="0"/>
              <a:t>للمعاملتين.</a:t>
            </a:r>
            <a:endParaRPr lang="ar-SA" dirty="0" smtClean="0"/>
          </a:p>
          <a:p>
            <a:r>
              <a:rPr lang="ar-SA" dirty="0" smtClean="0"/>
              <a:t>لقد لوحظ أن التحسن في الهضم تكون نتيجة للأثر الميكروبي للعديد وليس لكل تلك المركبات حيث ثبت ذلك بالبرهان أن القليل لا تحدث له معدنة أو فقد المفعول </a:t>
            </a:r>
            <a:r>
              <a:rPr lang="ar-SA" dirty="0" err="1" smtClean="0"/>
              <a:t>المبيدي</a:t>
            </a:r>
            <a:r>
              <a:rPr lang="ar-SA" dirty="0" smtClean="0">
                <a:solidFill>
                  <a:srgbClr val="FF0000"/>
                </a:solidFill>
              </a:rPr>
              <a:t> أو </a:t>
            </a:r>
            <a:r>
              <a:rPr lang="ar-SA" dirty="0" smtClean="0"/>
              <a:t>وجود الكيميائيات نفسها في تربة معقمة على الأقل مع تلك المواد المختبرة , </a:t>
            </a:r>
            <a:r>
              <a:rPr lang="ar-SA" dirty="0" smtClean="0">
                <a:solidFill>
                  <a:srgbClr val="FF0000"/>
                </a:solidFill>
              </a:rPr>
              <a:t>كما</a:t>
            </a:r>
            <a:r>
              <a:rPr lang="ar-SA" dirty="0" smtClean="0"/>
              <a:t> أنه ليس كل المبيدات الحشرية عرضة لتعجيل التحولات بعد استخدامها المنظم لمقاومة الحشرات والأعشاب الضارة أو الممرضات النباتية ومنها على سبيل المثال مركبات </a:t>
            </a:r>
            <a:r>
              <a:rPr lang="en-US" dirty="0" err="1" smtClean="0"/>
              <a:t>simazine</a:t>
            </a:r>
            <a:r>
              <a:rPr lang="en-US" dirty="0" smtClean="0"/>
              <a:t> , </a:t>
            </a:r>
            <a:r>
              <a:rPr lang="en-US" dirty="0" err="1" smtClean="0"/>
              <a:t>atrazine</a:t>
            </a:r>
            <a:r>
              <a:rPr lang="ar-SA" dirty="0" smtClean="0"/>
              <a:t> </a:t>
            </a:r>
          </a:p>
          <a:p>
            <a:r>
              <a:rPr lang="ar-SA" dirty="0" err="1" smtClean="0"/>
              <a:t>ان</a:t>
            </a:r>
            <a:r>
              <a:rPr lang="ar-SA" dirty="0" smtClean="0"/>
              <a:t> السبب في التحسن أو التعجيل في الهضم الحيوي للمبيدات الحشرية ربما يرجع إلى الزيادة المتبوعة للإضافة الأولى في المجموعة أو الكتلة الحيوية للكائنات الدقيقة التي لها القدرة على هدم المركب واستخدامه كمصدر للكربون والطاقة , فإذا كانت المجموعة أو الكتلة الحيوية </a:t>
            </a:r>
            <a:r>
              <a:rPr lang="ar-SA" dirty="0" err="1" smtClean="0"/>
              <a:t>لاتزال</a:t>
            </a:r>
            <a:r>
              <a:rPr lang="ar-SA" dirty="0" smtClean="0"/>
              <a:t> كبيرة عندما تكون التربة تستقبل مرة أخرى المبيدات الحشرية فان الاختفاء عندها سوف يحدث بدون زمن التعجيل. أما إذا تحدد حجم المجموعة مع زمن الإضافة الثانية أو إذا </a:t>
            </a:r>
            <a:r>
              <a:rPr lang="ar-SA" dirty="0" err="1" smtClean="0"/>
              <a:t>تأيض</a:t>
            </a:r>
            <a:r>
              <a:rPr lang="ar-SA" dirty="0" smtClean="0"/>
              <a:t> المركب ولكن لم يخدم كمصدر للكربون فانه لن يكون هناك أي دليل على التعجيل.</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57158" y="1357298"/>
            <a:ext cx="7758138" cy="3000396"/>
          </a:xfrm>
        </p:spPr>
        <p:txBody>
          <a:bodyPr>
            <a:normAutofit/>
          </a:bodyPr>
          <a:lstStyle/>
          <a:p>
            <a:r>
              <a:rPr lang="ar-SA" dirty="0" smtClean="0"/>
              <a:t>ولتحسين مقاومة الكيميائيات ولإتاحة المقاومة للحشرات التي سوف لا تتوقف طويلا يجب أن تضاف الكيميائيات الأخرى مع عامل المقاومة الحشرية.</a:t>
            </a:r>
          </a:p>
          <a:p>
            <a:r>
              <a:rPr lang="ar-SA" dirty="0" smtClean="0"/>
              <a:t>المركب الثاني أحياناً يمكن أن يمدد بسبب تمدد عمر المبيد الحشري والذي يؤثر عن طريق تثبيط المجموعات الحيوية الهاضمة المضافة لزيادة فترة فاعلية المركب </a:t>
            </a:r>
            <a:r>
              <a:rPr lang="en-US" dirty="0" smtClean="0">
                <a:solidFill>
                  <a:srgbClr val="0070C0"/>
                </a:solidFill>
              </a:rPr>
              <a:t>EPTC</a:t>
            </a:r>
            <a:r>
              <a:rPr lang="ar-SA" dirty="0" smtClean="0">
                <a:solidFill>
                  <a:srgbClr val="0070C0"/>
                </a:solidFill>
              </a:rPr>
              <a:t>.</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75000"/>
                  </a:schemeClr>
                </a:solidFill>
              </a:rPr>
              <a:t>التفسيرات لطور التأقلم الميكروبي</a:t>
            </a:r>
            <a:endParaRPr lang="ar-SA" dirty="0">
              <a:solidFill>
                <a:schemeClr val="accent1">
                  <a:lumMod val="75000"/>
                </a:schemeClr>
              </a:solidFill>
            </a:endParaRPr>
          </a:p>
        </p:txBody>
      </p:sp>
      <p:sp>
        <p:nvSpPr>
          <p:cNvPr id="3" name="عنصر نائب للمحتوى 2"/>
          <p:cNvSpPr>
            <a:spLocks noGrp="1"/>
          </p:cNvSpPr>
          <p:nvPr>
            <p:ph sz="quarter" idx="1"/>
          </p:nvPr>
        </p:nvSpPr>
        <p:spPr/>
        <p:txBody>
          <a:bodyPr>
            <a:normAutofit fontScale="92500"/>
          </a:bodyPr>
          <a:lstStyle/>
          <a:p>
            <a:r>
              <a:rPr lang="ar-SA" dirty="0" smtClean="0"/>
              <a:t>وضعت العديد من التفسيرات لتأقلم المجموعات الميكروبية للهضم الحيوي للمركبات العضوية في الماء الطبيعي أو التربة أو المخلفات السائلة ومعظم تلك التفسيرات وضعت استناداً إلى الدراسات الأولية للمزارع النقية للبكتيريا النامية على البيئات المحتوية على مركبات عضوية مفردة . وبعضها استند على الأبحاث الخاصة بالكيمياء الحيوية أو وراثة الأنواع المفردة ودورها في البيئة النقية عند </a:t>
            </a:r>
            <a:r>
              <a:rPr lang="ar-SA" dirty="0" err="1" smtClean="0"/>
              <a:t>تراكيز</a:t>
            </a:r>
            <a:r>
              <a:rPr lang="ar-SA" dirty="0" smtClean="0"/>
              <a:t> عالية من السكريات والأحماض </a:t>
            </a:r>
            <a:r>
              <a:rPr lang="ar-SA" dirty="0" err="1" smtClean="0"/>
              <a:t>الأمينية</a:t>
            </a:r>
            <a:r>
              <a:rPr lang="ar-SA" dirty="0" smtClean="0"/>
              <a:t> أو  بعض المنتجات الطبيعية , والقليل من التفسيرات اشتقت من الدراسات الطبيعية للمجاميع الميكروبية على المركبات المصنعة عند </a:t>
            </a:r>
            <a:r>
              <a:rPr lang="ar-SA" dirty="0" err="1" smtClean="0"/>
              <a:t>تراكيز</a:t>
            </a:r>
            <a:r>
              <a:rPr lang="ar-SA" dirty="0" smtClean="0"/>
              <a:t> متوافقة بيئياً.</a:t>
            </a:r>
          </a:p>
          <a:p>
            <a:r>
              <a:rPr lang="ar-SA" dirty="0" smtClean="0"/>
              <a:t>كما أن هناك المزيد من الدراسات الحديثة قد صممت لتقييم هذه النظريات والتي اعتمدت على ا</a:t>
            </a:r>
            <a:r>
              <a:rPr lang="ar-SA" dirty="0" smtClean="0">
                <a:solidFill>
                  <a:schemeClr val="accent2">
                    <a:lumMod val="75000"/>
                  </a:schemeClr>
                </a:solidFill>
              </a:rPr>
              <a:t>لمجاميع الطبيعية </a:t>
            </a:r>
            <a:r>
              <a:rPr lang="ar-SA" dirty="0" smtClean="0"/>
              <a:t>مقارنة بالبيئات النقية والى </a:t>
            </a:r>
            <a:r>
              <a:rPr lang="ar-SA" dirty="0" smtClean="0">
                <a:solidFill>
                  <a:schemeClr val="accent2">
                    <a:lumMod val="75000"/>
                  </a:schemeClr>
                </a:solidFill>
              </a:rPr>
              <a:t>الكثافة الخلوية</a:t>
            </a:r>
            <a:r>
              <a:rPr lang="ar-SA" dirty="0" smtClean="0"/>
              <a:t> والتي تعتبر أكثر وصفاً للأنظمة البيئية أكثر من تلك الكثافة البكتيرية والتي تستخدم عادةً لاختبار المزارع النقية والى </a:t>
            </a:r>
            <a:r>
              <a:rPr lang="ar-SA" dirty="0" smtClean="0">
                <a:solidFill>
                  <a:schemeClr val="accent2">
                    <a:lumMod val="75000"/>
                  </a:schemeClr>
                </a:solidFill>
              </a:rPr>
              <a:t>المركبات المصن</a:t>
            </a:r>
            <a:r>
              <a:rPr lang="ar-SA" dirty="0" smtClean="0">
                <a:solidFill>
                  <a:srgbClr val="0070C0"/>
                </a:solidFill>
              </a:rPr>
              <a:t>عة</a:t>
            </a:r>
            <a:r>
              <a:rPr lang="ar-SA" dirty="0" smtClean="0"/>
              <a:t> والتي تؤثر فقط على القليل مقارنة بالأجناس الميكروبية المتنوعة والى </a:t>
            </a:r>
            <a:r>
              <a:rPr lang="ar-SA" dirty="0" err="1" smtClean="0">
                <a:solidFill>
                  <a:srgbClr val="0070C0"/>
                </a:solidFill>
              </a:rPr>
              <a:t>التراكي</a:t>
            </a:r>
            <a:r>
              <a:rPr lang="ar-SA" dirty="0" err="1" smtClean="0"/>
              <a:t>ز</a:t>
            </a:r>
            <a:r>
              <a:rPr lang="ar-SA" dirty="0" smtClean="0"/>
              <a:t> التي تمثل خصائص الملوثات البيئية أكثر من المغذيات العضوية الموجودة في بيئة المزرعة,</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071546"/>
            <a:ext cx="7758138" cy="5402406"/>
          </a:xfrm>
        </p:spPr>
        <p:txBody>
          <a:bodyPr/>
          <a:lstStyle/>
          <a:p>
            <a:r>
              <a:rPr lang="ar-SA" dirty="0" smtClean="0">
                <a:solidFill>
                  <a:srgbClr val="C00000"/>
                </a:solidFill>
              </a:rPr>
              <a:t>تلك الاستعمالات </a:t>
            </a:r>
            <a:r>
              <a:rPr lang="ar-SA" dirty="0" err="1" smtClean="0">
                <a:solidFill>
                  <a:srgbClr val="C00000"/>
                </a:solidFill>
              </a:rPr>
              <a:t>لاتؤدي</a:t>
            </a:r>
            <a:r>
              <a:rPr lang="ar-SA" dirty="0" smtClean="0">
                <a:solidFill>
                  <a:srgbClr val="C00000"/>
                </a:solidFill>
              </a:rPr>
              <a:t> غالباً إلى رفض جميع النظريات السابقة ولكنها تؤسس بعض الآليات المختلفة والتي تعد من أهم الحالات للتأقلم الميكروبي وتلك التفسيرات تتعلق بالتالي:-</a:t>
            </a:r>
          </a:p>
          <a:p>
            <a:pPr>
              <a:buFont typeface="Wingdings" pitchFamily="2" charset="2"/>
              <a:buChar char="v"/>
            </a:pPr>
            <a:r>
              <a:rPr lang="ar-SA" dirty="0" smtClean="0"/>
              <a:t>1- تكاثر المجاميع الصغيرة </a:t>
            </a:r>
          </a:p>
          <a:p>
            <a:pPr>
              <a:buFont typeface="Wingdings" pitchFamily="2" charset="2"/>
              <a:buChar char="v"/>
            </a:pPr>
            <a:r>
              <a:rPr lang="ar-SA" dirty="0" smtClean="0"/>
              <a:t>2- ظهور السموم</a:t>
            </a:r>
          </a:p>
          <a:p>
            <a:pPr>
              <a:buFont typeface="Wingdings" pitchFamily="2" charset="2"/>
              <a:buChar char="v"/>
            </a:pPr>
            <a:r>
              <a:rPr lang="ar-SA" dirty="0" smtClean="0"/>
              <a:t>3-ا لافتراس بواسطة الأوليات</a:t>
            </a:r>
          </a:p>
          <a:p>
            <a:pPr>
              <a:buFont typeface="Wingdings" pitchFamily="2" charset="2"/>
              <a:buChar char="v"/>
            </a:pPr>
            <a:r>
              <a:rPr lang="ar-SA" dirty="0" smtClean="0"/>
              <a:t>4- الأنماط الوراثية الجديدة </a:t>
            </a:r>
          </a:p>
          <a:p>
            <a:pPr>
              <a:buFont typeface="Wingdings" pitchFamily="2" charset="2"/>
              <a:buChar char="v"/>
            </a:pPr>
            <a:r>
              <a:rPr lang="ar-SA" dirty="0" smtClean="0"/>
              <a:t>5- الطور الثنائي</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rgbClr val="FF0000"/>
                </a:solidFill>
              </a:rPr>
              <a:t>1- تكاثر المجاميع الصغيرة:-</a:t>
            </a:r>
            <a:endParaRPr lang="ar-SA" dirty="0">
              <a:solidFill>
                <a:srgbClr val="FF0000"/>
              </a:solidFill>
            </a:endParaRPr>
          </a:p>
        </p:txBody>
      </p:sp>
      <p:sp>
        <p:nvSpPr>
          <p:cNvPr id="3" name="عنصر نائب للمحتوى 2"/>
          <p:cNvSpPr>
            <a:spLocks noGrp="1"/>
          </p:cNvSpPr>
          <p:nvPr>
            <p:ph sz="quarter" idx="1"/>
          </p:nvPr>
        </p:nvSpPr>
        <p:spPr/>
        <p:txBody>
          <a:bodyPr>
            <a:normAutofit fontScale="92500" lnSpcReduction="20000"/>
          </a:bodyPr>
          <a:lstStyle/>
          <a:p>
            <a:pPr algn="just"/>
            <a:r>
              <a:rPr lang="ar-SA" dirty="0" smtClean="0"/>
              <a:t>إن التربة والمياه الطبيعية ومخلفات الصرف الصحي والمخلفات السائلة تحتوي نموذجياً على مجاميع صغيرة من الكائنات الحية الدقيقة تؤثر على العديد من المركبات العضوية المصنعة التي تكون لها القدرة على مساندة النمو , المجموعة صغيرة جداً بحيث لا يمكن لواحدة أو اثنين أو العديد من المضاعفات للعدد الخلوي أن يحرز فقد يمكن تقديره للكيميائيات. فعلى سبيل المثال: إذا كانت الكثافة العددية الأساسية للبكتيريا </a:t>
            </a:r>
            <a:r>
              <a:rPr lang="ar-SA" dirty="0" smtClean="0"/>
              <a:t>(</a:t>
            </a:r>
            <a:r>
              <a:rPr lang="ar-SA" dirty="0" smtClean="0"/>
              <a:t>10)</a:t>
            </a:r>
            <a:r>
              <a:rPr lang="ar-SA" baseline="30000" dirty="0" smtClean="0"/>
              <a:t>2</a:t>
            </a:r>
            <a:r>
              <a:rPr lang="ar-SA" dirty="0" smtClean="0"/>
              <a:t> خلية/وحدة حجم وكل خلية تنقسم تحطم 1ميكروجرام من المادة العضوية فإن النقص في تركيز المركب يظهر بدائياً عند 0.1ميكروجرام/وحدة حجم والذي </a:t>
            </a:r>
            <a:r>
              <a:rPr lang="ar-SA" dirty="0" err="1" smtClean="0"/>
              <a:t>لايمكن</a:t>
            </a:r>
            <a:r>
              <a:rPr lang="ar-SA" dirty="0" smtClean="0"/>
              <a:t> ملاحظته بدائياً حتى عند نمو البكتيريا. وعليه فانه لابد من ظهور طور التأقلم الميكروبي. </a:t>
            </a:r>
          </a:p>
          <a:p>
            <a:pPr algn="just"/>
            <a:r>
              <a:rPr lang="ar-SA" dirty="0" smtClean="0"/>
              <a:t>حالياً أوضحت بعض الأبحاث أن عدد البكتيريا النامية عند وجود كيميائيات عضوية خاصة ترتفع مثل مركب  </a:t>
            </a:r>
            <a:r>
              <a:rPr lang="en-US" dirty="0" smtClean="0"/>
              <a:t>2,4-D</a:t>
            </a:r>
            <a:r>
              <a:rPr lang="ar-SA" dirty="0" smtClean="0"/>
              <a:t> في مياه البحيرة </a:t>
            </a:r>
            <a:r>
              <a:rPr lang="ar-SA" dirty="0" err="1" smtClean="0"/>
              <a:t>و</a:t>
            </a:r>
            <a:r>
              <a:rPr lang="ar-SA" dirty="0" smtClean="0"/>
              <a:t> </a:t>
            </a:r>
            <a:r>
              <a:rPr lang="en-US" dirty="0" smtClean="0">
                <a:solidFill>
                  <a:schemeClr val="accent1">
                    <a:lumMod val="75000"/>
                  </a:schemeClr>
                </a:solidFill>
              </a:rPr>
              <a:t>4-nitrophenol</a:t>
            </a:r>
            <a:r>
              <a:rPr lang="ar-SA" dirty="0" smtClean="0"/>
              <a:t> في المياه الطبيعية والرسوبيات. </a:t>
            </a:r>
            <a:r>
              <a:rPr lang="ar-SA" dirty="0" smtClean="0">
                <a:solidFill>
                  <a:srgbClr val="0070C0"/>
                </a:solidFill>
              </a:rPr>
              <a:t>على سبيل المثال </a:t>
            </a:r>
            <a:r>
              <a:rPr lang="ar-SA" dirty="0" smtClean="0"/>
              <a:t>في ماء البحيرة الملقحة باثنين ملليجرام من مركب </a:t>
            </a:r>
            <a:r>
              <a:rPr lang="en-US" dirty="0" smtClean="0">
                <a:solidFill>
                  <a:schemeClr val="accent1">
                    <a:lumMod val="75000"/>
                  </a:schemeClr>
                </a:solidFill>
              </a:rPr>
              <a:t>4-nitrophenol</a:t>
            </a:r>
            <a:r>
              <a:rPr lang="ar-SA" dirty="0" smtClean="0"/>
              <a:t> / لتر نجد </a:t>
            </a:r>
            <a:r>
              <a:rPr lang="ar-SA" dirty="0" err="1" smtClean="0"/>
              <a:t>ان</a:t>
            </a:r>
            <a:r>
              <a:rPr lang="ar-SA" dirty="0" smtClean="0"/>
              <a:t> عدد الخلايا قادر على </a:t>
            </a:r>
            <a:r>
              <a:rPr lang="ar-SA" dirty="0" err="1" smtClean="0"/>
              <a:t>تأيض</a:t>
            </a:r>
            <a:r>
              <a:rPr lang="ar-SA" dirty="0" smtClean="0"/>
              <a:t> المركب الزائد قليلاً بعد الإضافة ولكن الفقد في الكيميائيات يمكن ملاحظته فقط بعد حوالي 8 أيام وعندها فإن زمن الكثافة الخلوية يكون فعالاً على </a:t>
            </a:r>
            <a:r>
              <a:rPr lang="en-US" dirty="0" smtClean="0">
                <a:solidFill>
                  <a:schemeClr val="accent1">
                    <a:lumMod val="75000"/>
                  </a:schemeClr>
                </a:solidFill>
              </a:rPr>
              <a:t>4-nitrophenol</a:t>
            </a:r>
            <a:r>
              <a:rPr lang="ar-SA" dirty="0" smtClean="0"/>
              <a:t> والذي يصل </a:t>
            </a:r>
            <a:r>
              <a:rPr lang="ar-SA" dirty="0" err="1" smtClean="0"/>
              <a:t>الى</a:t>
            </a:r>
            <a:r>
              <a:rPr lang="ar-SA" dirty="0" smtClean="0"/>
              <a:t> </a:t>
            </a:r>
            <a:r>
              <a:rPr lang="ar-SA" baseline="30000" dirty="0" smtClean="0"/>
              <a:t>5</a:t>
            </a:r>
            <a:r>
              <a:rPr lang="ar-SA" dirty="0" smtClean="0"/>
              <a:t>10 </a:t>
            </a:r>
            <a:r>
              <a:rPr lang="ar-SA" dirty="0" smtClean="0"/>
              <a:t>/ </a:t>
            </a:r>
            <a:r>
              <a:rPr lang="ar-SA" dirty="0" err="1" smtClean="0"/>
              <a:t>ملليلتر</a:t>
            </a:r>
            <a:endParaRPr lang="en-US"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00042"/>
            <a:ext cx="7686700" cy="5973910"/>
          </a:xfrm>
        </p:spPr>
        <p:txBody>
          <a:bodyPr>
            <a:normAutofit lnSpcReduction="10000"/>
          </a:bodyPr>
          <a:lstStyle/>
          <a:p>
            <a:pPr>
              <a:buNone/>
            </a:pPr>
            <a:r>
              <a:rPr lang="ar-SA" dirty="0" smtClean="0"/>
              <a:t>في العديد من هذه الدراسات نجد أن الأعداد الخلوية تكون اقل من تلك المتوقعة استناداً إلى التركيز الابتدائي للكيميائيات , ولكن العديد من تلك الخلايا المتكونة وبدون أي شك تموت باستمرار أو تستهلك بواسطة المفترسات مثل الأوليات فإذا كان المركب </a:t>
            </a:r>
            <a:r>
              <a:rPr lang="ar-SA" dirty="0" err="1" smtClean="0"/>
              <a:t>المتأيض</a:t>
            </a:r>
            <a:r>
              <a:rPr lang="ar-SA" dirty="0" smtClean="0"/>
              <a:t> لم يساند النمو الميكروبي في طور التأقلم فإن هذا التفسير وبشكل واضح </a:t>
            </a:r>
            <a:r>
              <a:rPr lang="ar-SA" dirty="0" err="1" smtClean="0"/>
              <a:t>لايطبق</a:t>
            </a:r>
            <a:r>
              <a:rPr lang="ar-SA" dirty="0" smtClean="0"/>
              <a:t>.</a:t>
            </a:r>
          </a:p>
          <a:p>
            <a:r>
              <a:rPr lang="ar-SA" dirty="0" smtClean="0"/>
              <a:t>ومن المقترحات أيضاً انه عندما يحث التأقلم ببطء فأن هذا يعكس زمن حجم المجموعة الميكروبية بحيث يصبح كبيراً وبشكل كاف للتأثير على التغير الملاحظ . فنجد أن أي عامل من الممكن أن يحسن أو يقلل من معدل النمو والذي قد يكون قصيراً أو طويلاً للتأقلم. وعليه فأن البيئات التي تكون فيها </a:t>
            </a:r>
            <a:r>
              <a:rPr lang="ar-SA" dirty="0" err="1" smtClean="0"/>
              <a:t>تراكيز</a:t>
            </a:r>
            <a:r>
              <a:rPr lang="ar-SA" dirty="0" smtClean="0"/>
              <a:t> النيتروجين والفسفور أو ربما مغذيات </a:t>
            </a:r>
            <a:r>
              <a:rPr lang="ar-SA" dirty="0" err="1" smtClean="0"/>
              <a:t>لاعضوية</a:t>
            </a:r>
            <a:r>
              <a:rPr lang="ar-SA" dirty="0" smtClean="0"/>
              <a:t> أخرى قليلة ربما يكون فيها طور التأقلم طويلاً أكثر من البيئات المشابهة التي تحتوي على مستويات عالية, كما أن إضافة النيتروجين إلى البيئات الفقيرة في النيتروجين والفسفور أو البيئات ناقصة الفسفور ربما يؤدي إلى تقصير طور التأقلم. مثل تلك التأثيرات تمت ملاحظتها خلال عملية هضم المركب </a:t>
            </a:r>
            <a:r>
              <a:rPr lang="en-US" dirty="0" smtClean="0">
                <a:solidFill>
                  <a:schemeClr val="accent1">
                    <a:lumMod val="75000"/>
                  </a:schemeClr>
                </a:solidFill>
              </a:rPr>
              <a:t>p-cresol</a:t>
            </a:r>
            <a:r>
              <a:rPr lang="ar-SA" dirty="0" smtClean="0">
                <a:solidFill>
                  <a:schemeClr val="accent1">
                    <a:lumMod val="75000"/>
                  </a:schemeClr>
                </a:solidFill>
              </a:rPr>
              <a:t> </a:t>
            </a:r>
            <a:r>
              <a:rPr lang="ar-SA" dirty="0" smtClean="0"/>
              <a:t>بواسطة خليط من الكائنات الحية الدقيقة, وخلال معدنة المركب </a:t>
            </a:r>
            <a:r>
              <a:rPr lang="en-US" dirty="0" smtClean="0">
                <a:solidFill>
                  <a:schemeClr val="accent1">
                    <a:lumMod val="75000"/>
                  </a:schemeClr>
                </a:solidFill>
              </a:rPr>
              <a:t>4-nitrophenol</a:t>
            </a:r>
            <a:r>
              <a:rPr lang="ar-SA" dirty="0" smtClean="0">
                <a:solidFill>
                  <a:schemeClr val="accent1">
                    <a:lumMod val="75000"/>
                  </a:schemeClr>
                </a:solidFill>
              </a:rPr>
              <a:t> </a:t>
            </a:r>
            <a:r>
              <a:rPr lang="ar-SA" dirty="0" smtClean="0"/>
              <a:t>في مياه الصرف الصحي وفي مياه البحيرة.</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338</TotalTime>
  <Words>1374</Words>
  <PresentationFormat>عرض على الشاشة (3:4)‏</PresentationFormat>
  <Paragraphs>32</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مشربية</vt:lpstr>
      <vt:lpstr>تحلل حيوي -4-</vt:lpstr>
      <vt:lpstr>تعجيل الهضم الحيوي للمبيدات الحشرية</vt:lpstr>
      <vt:lpstr>الشريحة 3</vt:lpstr>
      <vt:lpstr>الشريحة 4</vt:lpstr>
      <vt:lpstr>الشريحة 5</vt:lpstr>
      <vt:lpstr>التفسيرات لطور التأقلم الميكروبي</vt:lpstr>
      <vt:lpstr>الشريحة 7</vt:lpstr>
      <vt:lpstr>1- تكاثر المجاميع الصغيرة:-</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تحلل حيوي -4-</dc:title>
  <dc:creator>MM</dc:creator>
  <cp:lastModifiedBy>MM</cp:lastModifiedBy>
  <cp:revision>61</cp:revision>
  <dcterms:created xsi:type="dcterms:W3CDTF">2014-03-03T14:40:35Z</dcterms:created>
  <dcterms:modified xsi:type="dcterms:W3CDTF">2014-03-03T20:22:55Z</dcterms:modified>
</cp:coreProperties>
</file>