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12"/>
  </p:notesMasterIdLst>
  <p:sldIdLst>
    <p:sldId id="280" r:id="rId2"/>
    <p:sldId id="281" r:id="rId3"/>
    <p:sldId id="282" r:id="rId4"/>
    <p:sldId id="284" r:id="rId5"/>
    <p:sldId id="285" r:id="rId6"/>
    <p:sldId id="286" r:id="rId7"/>
    <p:sldId id="287" r:id="rId8"/>
    <p:sldId id="289" r:id="rId9"/>
    <p:sldId id="290" r:id="rId10"/>
    <p:sldId id="292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9FFF"/>
    <a:srgbClr val="6ADF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DEF5365-99DC-427E-89E5-F989A9B19117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1014043-D8E9-4C65-9CEA-356E0985451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Y6PIL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0" y="1556792"/>
            <a:ext cx="9144000" cy="204365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9600" b="1" i="0" u="none" strike="noStrike" kern="1200" cap="none" spc="0" normalizeH="0" baseline="0" noProof="0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  <a:t>التحلل الحيوي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6000" b="1" dirty="0" smtClean="0">
                <a:ln w="24500" cmpd="dbl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D9FFF"/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Agency FB" pitchFamily="34" charset="0"/>
                <a:cs typeface="PT Bold Heading" pitchFamily="2" charset="-78"/>
              </a:rPr>
              <a:t>Biodegradation</a:t>
            </a:r>
            <a:endParaRPr lang="ar-SA" sz="6000" b="1" dirty="0" smtClean="0">
              <a:ln w="24500" cmpd="dbl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rgbClr val="ED9FFF"/>
              </a:solidFill>
              <a:effectLst>
                <a:glow rad="101600">
                  <a:schemeClr val="bg2">
                    <a:lumMod val="50000"/>
                    <a:alpha val="6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latin typeface="Agency FB" pitchFamily="34" charset="0"/>
              <a:cs typeface="PT Bold Heading" pitchFamily="2" charset="-78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8000" b="0" i="0" u="none" strike="noStrike" kern="1200" cap="none" spc="0" normalizeH="0" baseline="0" noProof="0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  <a:t/>
            </a:r>
            <a:br>
              <a:rPr kumimoji="0" lang="ar-SA" sz="8000" b="0" i="0" u="none" strike="noStrike" kern="1200" cap="none" spc="0" normalizeH="0" baseline="0" noProof="0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lgerian" pitchFamily="82" charset="0"/>
                <a:ea typeface="+mj-ea"/>
                <a:cs typeface="W1 0024." pitchFamily="2" charset="-78"/>
              </a:rPr>
            </a:br>
            <a:endParaRPr kumimoji="0" lang="ar-SA" sz="5400" b="0" i="0" u="none" strike="noStrike" kern="1200" cap="none" spc="0" normalizeH="0" baseline="0" noProof="0" dirty="0">
              <a:ln w="10160">
                <a:solidFill>
                  <a:srgbClr val="C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lgerian" pitchFamily="82" charset="0"/>
              <a:ea typeface="+mj-ea"/>
              <a:cs typeface="W1 0024." pitchFamily="2" charset="-78"/>
            </a:endParaRPr>
          </a:p>
        </p:txBody>
      </p:sp>
      <p:sp>
        <p:nvSpPr>
          <p:cNvPr id="8" name="عنوان فرعي 2"/>
          <p:cNvSpPr txBox="1">
            <a:spLocks/>
          </p:cNvSpPr>
          <p:nvPr/>
        </p:nvSpPr>
        <p:spPr>
          <a:xfrm>
            <a:off x="1357290" y="2420888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6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ar-SA" sz="6600" b="1" i="0" u="none" strike="noStrike" kern="1200" cap="all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دور الانزيمات الميكروبية في التحلل الحيوي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6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6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OTJM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مستطيل 4"/>
          <p:cNvSpPr/>
          <p:nvPr/>
        </p:nvSpPr>
        <p:spPr>
          <a:xfrm>
            <a:off x="0" y="357166"/>
            <a:ext cx="94297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9900FF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تم بحمد الله</a:t>
            </a:r>
            <a:endParaRPr lang="ar-SA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rgbClr val="9900FF">
                    <a:alpha val="60000"/>
                  </a:srgbClr>
                </a:glow>
                <a:outerShdw blurRad="50800" algn="tl" rotWithShape="0">
                  <a:srgbClr val="000000"/>
                </a:outerShdw>
              </a:effectLst>
              <a:cs typeface="W1 THAGHR 03 035" pitchFamily="2" charset="-78"/>
            </a:endParaRPr>
          </a:p>
        </p:txBody>
      </p:sp>
      <p:pic>
        <p:nvPicPr>
          <p:cNvPr id="6" name="صورة 5" descr="23213zxfb3cboyeoq8xy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785926"/>
            <a:ext cx="7929617" cy="507207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Y6PIL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0" y="1268760"/>
            <a:ext cx="9144000" cy="258886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8000" b="1" i="0" strike="noStrike" kern="1200" cap="none" spc="50" normalizeH="0" baseline="0" noProof="0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W1 0024." pitchFamily="2" charset="-78"/>
              </a:rPr>
              <a:t>3- انزيم تكسير الدهون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b="1" spc="50" dirty="0" smtClean="0">
                <a:ln w="11430"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Lipid Hydrolysis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strike="noStrike" kern="1200" cap="none" spc="50" normalizeH="0" baseline="0" noProof="0" dirty="0" err="1" smtClean="0">
                <a:ln w="11430">
                  <a:solidFill>
                    <a:schemeClr val="bg1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en-US" sz="6600" b="1" i="0" strike="noStrike" kern="1200" cap="none" spc="50" normalizeH="0" baseline="0" noProof="0" dirty="0" smtClean="0">
                <a:ln w="11430">
                  <a:solidFill>
                    <a:schemeClr val="bg1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Lipase</a:t>
            </a:r>
            <a:r>
              <a:rPr kumimoji="0" lang="ar-SA" sz="6600" b="1" i="0" strike="noStrike" kern="1200" cap="none" spc="50" normalizeH="0" baseline="0" noProof="0" dirty="0" err="1" smtClean="0">
                <a:ln w="11430">
                  <a:solidFill>
                    <a:schemeClr val="bg1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ar-SA" sz="6600" b="1" i="0" strike="noStrike" kern="1200" cap="none" spc="50" normalizeH="0" baseline="0" noProof="0" dirty="0">
              <a:ln w="11430">
                <a:solidFill>
                  <a:schemeClr val="bg1"/>
                </a:solidFill>
              </a:ln>
              <a:solidFill>
                <a:schemeClr val="accent4">
                  <a:lumMod val="7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عنوان فرعي 2"/>
          <p:cNvSpPr txBox="1">
            <a:spLocks/>
          </p:cNvSpPr>
          <p:nvPr/>
        </p:nvSpPr>
        <p:spPr>
          <a:xfrm>
            <a:off x="1285852" y="3929066"/>
            <a:ext cx="6400800" cy="1440160"/>
          </a:xfrm>
          <a:prstGeom prst="rect">
            <a:avLst/>
          </a:prstGeom>
        </p:spPr>
        <p:txBody>
          <a:bodyPr vert="horz" lIns="91440" tIns="45720" rIns="91440" bIns="45720" rtlCol="1">
            <a:normAutofit fontScale="325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accent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accent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16000" b="1" i="0" u="none" strike="noStrike" kern="1200" cap="all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الدرس </a:t>
            </a:r>
            <a:r>
              <a:rPr kumimoji="0" lang="ar-SA" sz="16000" b="1" i="0" u="none" strike="noStrike" kern="1200" cap="all" spc="0" normalizeH="0" baseline="0" noProof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العملي العاشر</a:t>
            </a:r>
            <a:endParaRPr kumimoji="0" lang="ar-SA" sz="16000" b="1" i="0" u="none" strike="noStrike" kern="1200" cap="all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accent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accent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600" b="1" i="0" u="none" strike="noStrike" kern="1200" cap="all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accent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RGZ23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0" y="1124744"/>
            <a:ext cx="8964488" cy="3528392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7200" b="1" i="0" strike="noStrike" kern="1200" cap="none" spc="50" normalizeH="0" baseline="0" noProof="0" dirty="0" smtClean="0">
                <a:ln w="1143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W1 0024." pitchFamily="2" charset="-78"/>
              </a:rPr>
              <a:t>الغرض من </a:t>
            </a:r>
            <a:r>
              <a:rPr kumimoji="0" lang="ar-SA" sz="7200" b="1" i="0" strike="noStrike" kern="1200" cap="none" spc="50" normalizeH="0" baseline="0" noProof="0" dirty="0" err="1" smtClean="0">
                <a:ln w="1143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W1 0024." pitchFamily="2" charset="-78"/>
              </a:rPr>
              <a:t>التجربة:</a:t>
            </a:r>
            <a:endParaRPr kumimoji="0" lang="ar-SA" sz="7200" b="1" i="0" strike="noStrike" kern="1200" cap="none" spc="50" normalizeH="0" baseline="0" noProof="0" dirty="0" smtClean="0">
              <a:ln w="11430"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glow rad="101600">
                  <a:schemeClr val="tx1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W1 0024." pitchFamily="2" charset="-78"/>
            </a:endParaRPr>
          </a:p>
          <a:p>
            <a:pPr marL="0" marR="0" lvl="0" indent="0" defTabSz="914400" rtl="1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6000" b="1" spc="50" dirty="0" smtClean="0">
                <a:ln w="11430">
                  <a:solidFill>
                    <a:schemeClr val="bg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W1 0024." pitchFamily="2" charset="-78"/>
              </a:rPr>
              <a:t>اختبار كفاءة الكائن البكتيري على افراز انزيم تحلل </a:t>
            </a:r>
            <a:r>
              <a:rPr lang="ar-SA" sz="6000" b="1" spc="50" dirty="0" err="1" smtClean="0">
                <a:ln w="11430">
                  <a:solidFill>
                    <a:schemeClr val="bg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W1 0024." pitchFamily="2" charset="-78"/>
              </a:rPr>
              <a:t>الدهون (</a:t>
            </a:r>
            <a:r>
              <a:rPr lang="en-US" sz="5400" b="1" spc="50" dirty="0" smtClean="0">
                <a:ln w="11430">
                  <a:solidFill>
                    <a:schemeClr val="bg1"/>
                  </a:solidFill>
                </a:ln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Lipase</a:t>
            </a:r>
            <a:r>
              <a:rPr lang="ar-SA" sz="6000" b="1" spc="50" dirty="0" err="1" smtClean="0">
                <a:ln w="11430">
                  <a:solidFill>
                    <a:schemeClr val="bg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W1 0024." pitchFamily="2" charset="-78"/>
              </a:rPr>
              <a:t>).</a:t>
            </a:r>
            <a:endParaRPr kumimoji="0" lang="ar-SA" sz="4400" b="1" i="0" strike="noStrike" kern="1200" cap="none" spc="50" normalizeH="0" baseline="0" noProof="0" dirty="0">
              <a:ln w="11430">
                <a:solidFill>
                  <a:schemeClr val="bg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W1 0024.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RGZ23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مستطيل 4"/>
          <p:cNvSpPr/>
          <p:nvPr/>
        </p:nvSpPr>
        <p:spPr>
          <a:xfrm>
            <a:off x="179512" y="1124744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  <a:sym typeface="Symbol"/>
              </a:rPr>
              <a:t>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تحلل الدهون يؤدي إلى توفر كميات كبيرة من الطاقة أكثر من الطاقة الناتجة عن تحلل السكريات.</a:t>
            </a:r>
          </a:p>
          <a:p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  <a:sym typeface="Symbol"/>
              </a:rPr>
              <a:t>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إن قدرة الكائن الدقيق على تحليل الدهون يرجع إلى إفراز إنزيم  </a:t>
            </a:r>
            <a:r>
              <a:rPr lang="en-US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lipase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 وهذا الأنزيم يقسم جزئ الدهن إلى 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جزئ </a:t>
            </a:r>
            <a:r>
              <a:rPr lang="ar-SA" sz="2800" b="1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جلسرول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 وثلاثة جزيئات من ثلاثة أحماض </a:t>
            </a:r>
            <a:r>
              <a:rPr lang="ar-SA" sz="2800" b="1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دهنية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 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– وناتج هذا التحلل تستخدمه الخلية البكتيرية في تخليق الدهون البكتيرية وغيرها من المواد 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اللازمة 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للخلية – </a:t>
            </a:r>
          </a:p>
          <a:p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  <a:sym typeface="Symbol"/>
              </a:rPr>
              <a:t>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في بعض الأحيان تحت الظروف الهوائية يحدث </a:t>
            </a:r>
            <a:r>
              <a:rPr lang="ar-SA" sz="2800" b="1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للجسرول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 والأحماض </a:t>
            </a:r>
            <a:r>
              <a:rPr lang="ar-SA" sz="2800" b="1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الدهنية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 الناتجة من التحلل عملية أكسدة يكون نتيجتها الحصول على الطاقة</a:t>
            </a:r>
          </a:p>
          <a:p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  <a:sym typeface="Symbol"/>
              </a:rPr>
              <a:t>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قدرة </a:t>
            </a:r>
            <a:r>
              <a:rPr lang="ar-SA" sz="2800" b="1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البكتيرات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 على تحليل الدهون يعتبر من الأمور الهامة في </a:t>
            </a:r>
            <a:r>
              <a:rPr lang="ar-SA" sz="2800" b="1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تزنيخ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 الأطعمة المحتوية على </a:t>
            </a:r>
            <a:r>
              <a:rPr lang="ar-SA" sz="2800" b="1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دهون.</a:t>
            </a:r>
            <a:r>
              <a:rPr lang="ar-SA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W1 THAGHR 03 035" pitchFamily="2" charset="-78"/>
              </a:rPr>
              <a:t> </a:t>
            </a:r>
            <a:endParaRPr lang="ar-SA" sz="2800" dirty="0">
              <a:ln>
                <a:solidFill>
                  <a:schemeClr val="accent4">
                    <a:lumMod val="75000"/>
                  </a:schemeClr>
                </a:solidFill>
              </a:ln>
              <a:effectLst>
                <a:glow rad="101600">
                  <a:schemeClr val="tx1">
                    <a:alpha val="60000"/>
                  </a:schemeClr>
                </a:glow>
              </a:effectLst>
              <a:cs typeface="W1 THAGHR 03 035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843808" y="-171400"/>
            <a:ext cx="36004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72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</a:effectLst>
                <a:cs typeface="W1 0016." pitchFamily="2" charset="-78"/>
              </a:rPr>
              <a:t>الدهون</a:t>
            </a:r>
            <a:endParaRPr lang="ar-SA" sz="7200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101600">
                  <a:schemeClr val="accent1">
                    <a:lumMod val="60000"/>
                    <a:lumOff val="40000"/>
                    <a:alpha val="60000"/>
                  </a:schemeClr>
                </a:glow>
              </a:effectLst>
              <a:cs typeface="W1 0016.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MOFRL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67544" y="1184023"/>
            <a:ext cx="846214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متطلبات العمل : </a:t>
            </a:r>
            <a:endParaRPr kumimoji="0" lang="en-US" sz="36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tabLst/>
            </a:pP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ED9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  <a:sym typeface="Symbol"/>
              </a:rPr>
              <a:t>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لكل مجموعة طبقي بتري تحتوي</a:t>
            </a: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 على وسط غذائي يحتوي على </a:t>
            </a:r>
            <a:r>
              <a:rPr kumimoji="0" lang="ar-SA" sz="3600" b="0" i="0" u="none" strike="noStrike" cap="none" normalizeH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الاجار</a:t>
            </a: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 المغذي المحتوي على </a:t>
            </a:r>
            <a:r>
              <a:rPr kumimoji="0" lang="ar-SA" sz="3600" b="0" i="0" u="none" strike="noStrike" cap="none" normalizeH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البيوترين</a:t>
            </a: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 </a:t>
            </a:r>
            <a:r>
              <a:rPr kumimoji="0" lang="ar-SA" sz="3600" b="0" i="0" u="none" strike="noStrike" cap="none" normalizeH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الثلاثي </a:t>
            </a: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(دهن</a:t>
            </a:r>
            <a:r>
              <a:rPr kumimoji="0" lang="ar-SA" sz="3600" b="0" i="0" u="none" strike="noStrike" cap="none" normalizeH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)</a:t>
            </a:r>
            <a:r>
              <a:rPr kumimoji="0" lang="ar-SA" sz="3600" b="0" i="0" u="none" strike="noStrike" cap="none" normalizeH="0" baseline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ar-SA" sz="3600" dirty="0" smtClean="0">
                <a:solidFill>
                  <a:srgbClr val="ED9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  <a:sym typeface="Symbol"/>
              </a:rPr>
              <a:t>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كاشف محلول كبريتات النحاس.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ar-SA" sz="3600" dirty="0" smtClean="0">
                <a:solidFill>
                  <a:srgbClr val="ED9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  <a:sym typeface="Symbol"/>
              </a:rPr>
              <a:t>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مزرعة نقية </a:t>
            </a:r>
            <a:r>
              <a:rPr kumimoji="0" lang="ar-SA" sz="3600" b="0" i="0" u="none" strike="noStrike" cap="none" normalizeH="0" baseline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من 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(البكتيريا</a:t>
            </a:r>
            <a:r>
              <a:rPr kumimoji="0" lang="ar-SA" sz="3600" b="0" i="0" u="none" strike="noStrike" cap="none" normalizeH="0" baseline="0" dirty="0" err="1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).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ar-SA" sz="3600" dirty="0" smtClean="0">
                <a:solidFill>
                  <a:srgbClr val="ED9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  <a:sym typeface="Symbol"/>
              </a:rPr>
              <a:t>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إبرة تلقيح.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ar-SA" sz="3600" dirty="0" err="1" smtClean="0">
                <a:solidFill>
                  <a:srgbClr val="ED9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  <a:sym typeface="Symbol"/>
              </a:rPr>
              <a:t></a:t>
            </a:r>
            <a:r>
              <a:rPr kumimoji="0" lang="ar-SA" sz="3600" b="0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W1 THAGHR 03 035" pitchFamily="2" charset="-78"/>
              </a:rPr>
              <a:t>(يتم العمل تحت ظروف التعقيم).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W1 THAGHR 03 035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MOFRL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ستطيل 4"/>
          <p:cNvSpPr/>
          <p:nvPr/>
        </p:nvSpPr>
        <p:spPr>
          <a:xfrm>
            <a:off x="251520" y="188640"/>
            <a:ext cx="856895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  <a:defRPr/>
            </a:pP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cs typeface="W1 THAGHR 03 035" pitchFamily="2" charset="-78"/>
              </a:rPr>
              <a:t>طريقة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cs typeface="W1 THAGHR 03 035" pitchFamily="2" charset="-78"/>
              </a:rPr>
              <a:t>العمل:</a:t>
            </a:r>
            <a:endParaRPr lang="ar-SA" sz="2800" b="1" dirty="0" smtClean="0">
              <a:ln>
                <a:solidFill>
                  <a:schemeClr val="tx1"/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cs typeface="W1 THAGHR 03 035" pitchFamily="2" charset="-78"/>
            </a:endParaRPr>
          </a:p>
          <a:p>
            <a:pPr>
              <a:buClr>
                <a:schemeClr val="accent3"/>
              </a:buClr>
              <a:defRPr/>
            </a:pP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cs typeface="W1 THAGHR 03 035" pitchFamily="2" charset="-78"/>
                <a:sym typeface="Symbol"/>
              </a:rPr>
              <a:t>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كل مجموعة يكون لديها طبقي بتري تحتوي بيئة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آجار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 الدهن.</a:t>
            </a:r>
          </a:p>
          <a:p>
            <a:pPr>
              <a:buClr>
                <a:schemeClr val="accent3"/>
              </a:buClr>
              <a:defRPr/>
            </a:pP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cs typeface="W1 THAGHR 03 035" pitchFamily="2" charset="-78"/>
                <a:sym typeface="Symbol"/>
              </a:rPr>
              <a:t>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يلقح وسط الطبق بمزرعة حديثة العمر بإبرة التلقيح والطبق الثاني كنترول.</a:t>
            </a:r>
          </a:p>
          <a:p>
            <a:pPr>
              <a:buClr>
                <a:schemeClr val="accent3"/>
              </a:buClr>
              <a:defRPr/>
            </a:pP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cs typeface="W1 THAGHR 03 035" pitchFamily="2" charset="-78"/>
                <a:sym typeface="Symbol"/>
              </a:rPr>
              <a:t>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يحضن الطبق عند 37 م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/>
              </a:rPr>
              <a:t> لمدة 96 ساعة.</a:t>
            </a:r>
            <a:endParaRPr lang="ar-SA" sz="28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W1 THAGHR 03 035" pitchFamily="2" charset="-78"/>
            </a:endParaRPr>
          </a:p>
          <a:p>
            <a:pPr>
              <a:buClr>
                <a:schemeClr val="accent3"/>
              </a:buClr>
              <a:defRPr/>
            </a:pP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cs typeface="W1 THAGHR 03 035" pitchFamily="2" charset="-78"/>
                <a:sym typeface="Symbol"/>
              </a:rPr>
              <a:t>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يتم الكشف عن تحلل الدهون وذلك بإضافة كمية من محلول كبريتات النحاس 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CuSO</a:t>
            </a:r>
            <a:r>
              <a:rPr lang="en-US" sz="2800" b="1" baseline="-25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4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 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 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10 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- 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20 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% لمدة 10 دقائق إلى البيئة ، ثم يتم التخلص من المحلول.</a:t>
            </a:r>
          </a:p>
          <a:p>
            <a:pPr>
              <a:buClr>
                <a:schemeClr val="accent3"/>
              </a:buClr>
              <a:defRPr/>
            </a:pP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حيث سوف نلاحظ تكون نقاط ذات لون أخضر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مزرق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 حول النمو البكتيري وهذا دليل على أن البكتيريا قادرة على إفراز إنزيم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اللايبيز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  الذي يعمل على تحليل الدهون إلى أحماض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دهنية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وجليسرول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 حيث تتفاعل كبريتات النحاس مع الأحماض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الدهنية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 لتعطي مركب معقد لونه اخضر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مزرق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W1 THAGHR 03 035" pitchFamily="2" charset="-78"/>
              </a:rPr>
              <a:t> وهذا دليل على تحلل الدهون.</a:t>
            </a:r>
            <a:endParaRPr lang="en-US" sz="28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cs typeface="W1 THAGHR 03 035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سسس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683568" y="0"/>
            <a:ext cx="7772400" cy="1362456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W1 THAGHR 03 035" pitchFamily="2" charset="-78"/>
              </a:rPr>
              <a:t>3- تحلل الدهون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  <a:ea typeface="+mj-ea"/>
              <a:cs typeface="W1 THAGHR 03 035" pitchFamily="2" charset="-78"/>
            </a:endParaRPr>
          </a:p>
        </p:txBody>
      </p:sp>
      <p:pic>
        <p:nvPicPr>
          <p:cNvPr id="6" name="Picture 5" descr="fat-hydrolysi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2005013"/>
            <a:ext cx="3960812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A8UHL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ستطيل 4"/>
          <p:cNvSpPr/>
          <p:nvPr/>
        </p:nvSpPr>
        <p:spPr>
          <a:xfrm>
            <a:off x="4427984" y="188640"/>
            <a:ext cx="45365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9600" b="1" cap="none" spc="50" dirty="0" smtClean="0">
                <a:ln w="11430">
                  <a:solidFill>
                    <a:schemeClr val="bg1"/>
                  </a:solidFill>
                </a:ln>
                <a:blipFill>
                  <a:blip r:embed="rId3"/>
                  <a:tile tx="0" ty="0" sx="100000" sy="100000" flip="none" algn="tl"/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أجيبي</a:t>
            </a:r>
            <a:endParaRPr lang="ar-SA" sz="9600" b="1" cap="none" spc="50" dirty="0">
              <a:ln w="11430">
                <a:solidFill>
                  <a:schemeClr val="bg1"/>
                </a:solidFill>
              </a:ln>
              <a:blipFill>
                <a:blip r:embed="rId3"/>
                <a:tile tx="0" ty="0" sx="100000" sy="100000" flip="none" algn="tl"/>
              </a:blipFill>
              <a:effectLst>
                <a:glow rad="101600">
                  <a:schemeClr val="tx1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PT Bold Heading" pitchFamily="2" charset="-78"/>
            </a:endParaRPr>
          </a:p>
        </p:txBody>
      </p:sp>
      <p:sp>
        <p:nvSpPr>
          <p:cNvPr id="6" name="عنوان فرعي 2"/>
          <p:cNvSpPr txBox="1">
            <a:spLocks/>
          </p:cNvSpPr>
          <p:nvPr/>
        </p:nvSpPr>
        <p:spPr>
          <a:xfrm>
            <a:off x="0" y="764704"/>
            <a:ext cx="9144000" cy="4464496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6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ar-SA" sz="5400" b="1" i="0" u="none" strike="noStrike" kern="1200" cap="all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  <a:sym typeface="AGA Arabesque"/>
              </a:rPr>
              <a:t></a:t>
            </a:r>
            <a:r>
              <a:rPr kumimoji="0" lang="ar-SA" sz="6600" b="1" i="0" u="none" strike="noStrike" kern="1200" cap="all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 اكتبي تقرير </a:t>
            </a:r>
            <a:r>
              <a:rPr kumimoji="0" lang="ar-SA" sz="6600" b="1" i="0" u="none" strike="noStrike" kern="1200" cap="all" spc="0" normalizeH="0" baseline="0" noProof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للتجربة ...</a:t>
            </a:r>
            <a:endParaRPr kumimoji="0" lang="ar-SA" sz="6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ar-SA" sz="5400" b="1" cap="all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W1 0024." pitchFamily="2" charset="-78"/>
                <a:sym typeface="AGA Arabesque"/>
              </a:rPr>
              <a:t></a:t>
            </a:r>
            <a:r>
              <a:rPr lang="ar-SA" sz="6600" b="1" cap="all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W1 0024." pitchFamily="2" charset="-78"/>
                <a:sym typeface="AGA Arabesque"/>
              </a:rPr>
              <a:t> </a:t>
            </a:r>
            <a:r>
              <a:rPr lang="ar-SA" sz="6600" b="1" cap="all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W1 0024." pitchFamily="2" charset="-78"/>
              </a:rPr>
              <a:t>ذاكروا </a:t>
            </a:r>
            <a:r>
              <a:rPr lang="ar-SA" sz="6600" b="1" cap="all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W1 0024." pitchFamily="2" charset="-78"/>
              </a:rPr>
              <a:t>للامتحان...</a:t>
            </a:r>
            <a:endParaRPr lang="ar-SA" sz="6600" b="1" cap="all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W1 0024." pitchFamily="2" charset="-78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ar-SA" sz="6600" b="1" i="0" u="none" strike="noStrike" kern="1200" cap="all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واخلص</a:t>
            </a:r>
            <a:r>
              <a:rPr kumimoji="0" lang="ar-SA" sz="6600" b="1" i="0" u="none" strike="noStrike" kern="1200" cap="all" spc="0" normalizeH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 الامنيات لكم بالتوفيق </a:t>
            </a:r>
            <a:r>
              <a:rPr kumimoji="0" lang="ar-SA" sz="6600" b="1" i="0" u="none" strike="noStrike" kern="1200" cap="all" spc="0" normalizeH="0" noProof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itchFamily="34" charset="0"/>
                <a:cs typeface="W1 0024." pitchFamily="2" charset="-78"/>
              </a:rPr>
              <a:t>والسداد...</a:t>
            </a:r>
            <a:endParaRPr kumimoji="0" lang="ar-SA" sz="6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6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6600" b="1" i="0" u="none" strike="noStrike" kern="1200" cap="all" spc="0" normalizeH="0" baseline="0" noProof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itchFamily="34" charset="0"/>
              <a:cs typeface="W1 0024." pitchFamily="2" charset="-78"/>
            </a:endParaRPr>
          </a:p>
        </p:txBody>
      </p:sp>
      <p:pic>
        <p:nvPicPr>
          <p:cNvPr id="7" name="Picture 3" descr="G:\صور للعرض\question-mark8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88640"/>
            <a:ext cx="3523262" cy="15972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A8UHL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ستطيل 4"/>
          <p:cNvSpPr/>
          <p:nvPr/>
        </p:nvSpPr>
        <p:spPr>
          <a:xfrm>
            <a:off x="0" y="357166"/>
            <a:ext cx="94297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أ. منيرة </a:t>
            </a:r>
            <a:r>
              <a:rPr lang="ar-SA" sz="9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الدوسري</a:t>
            </a:r>
            <a:endParaRPr lang="ar-SA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blipFill>
                <a:blip r:embed="rId3"/>
                <a:stretch>
                  <a:fillRect/>
                </a:stretch>
              </a:blipFill>
              <a:effectLst>
                <a:glow rad="101600">
                  <a:schemeClr val="tx1">
                    <a:alpha val="60000"/>
                  </a:schemeClr>
                </a:glow>
                <a:outerShdw blurRad="50800" algn="tl" rotWithShape="0">
                  <a:srgbClr val="000000"/>
                </a:outerShdw>
              </a:effectLst>
              <a:cs typeface="W1 THAGHR 03 035" pitchFamily="2" charset="-78"/>
            </a:endParaRPr>
          </a:p>
        </p:txBody>
      </p:sp>
      <p:pic>
        <p:nvPicPr>
          <p:cNvPr id="14" name="صورة 13" descr="thankyou-2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1700808"/>
            <a:ext cx="8136903" cy="4464496"/>
          </a:xfrm>
          <a:prstGeom prst="rect">
            <a:avLst/>
          </a:prstGeom>
        </p:spPr>
      </p:pic>
    </p:spTree>
  </p:cSld>
  <p:clrMapOvr>
    <a:masterClrMapping/>
  </p:clrMapOvr>
  <p:transition spd="med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سمة Office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895</TotalTime>
  <Words>330</Words>
  <Application>Microsoft Office PowerPoint</Application>
  <PresentationFormat>عرض على الشاشة (3:4)‏</PresentationFormat>
  <Paragraphs>38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تأثير غاز الإيثيلين على نمو بادرات الفول النامية في الظلام</dc:title>
  <dc:creator>skills2</dc:creator>
  <cp:lastModifiedBy>win7</cp:lastModifiedBy>
  <cp:revision>65</cp:revision>
  <dcterms:modified xsi:type="dcterms:W3CDTF">2014-04-09T19:56:22Z</dcterms:modified>
</cp:coreProperties>
</file>