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72" r:id="rId1"/>
  </p:sldMasterIdLst>
  <p:notesMasterIdLst>
    <p:notesMasterId r:id="rId9"/>
  </p:notesMasterIdLst>
  <p:sldIdLst>
    <p:sldId id="256" r:id="rId2"/>
    <p:sldId id="257" r:id="rId3"/>
    <p:sldId id="264" r:id="rId4"/>
    <p:sldId id="265" r:id="rId5"/>
    <p:sldId id="258" r:id="rId6"/>
    <p:sldId id="259" r:id="rId7"/>
    <p:sldId id="260" r:id="rId8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5A3"/>
    <a:srgbClr val="FF9BBC"/>
    <a:srgbClr val="FF3B7C"/>
    <a:srgbClr val="FF99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4380"/>
    <p:restoredTop sz="94660"/>
  </p:normalViewPr>
  <p:slideViewPr>
    <p:cSldViewPr>
      <p:cViewPr>
        <p:scale>
          <a:sx n="94" d="100"/>
          <a:sy n="94" d="100"/>
        </p:scale>
        <p:origin x="-882" y="27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388620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1588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/>
          <a:lstStyle>
            <a:lvl1pPr algn="l">
              <a:defRPr sz="1200"/>
            </a:lvl1pPr>
          </a:lstStyle>
          <a:p>
            <a:fld id="{FC827835-2ACC-4DCA-9EDC-CD930BE87A87}" type="datetimeFigureOut">
              <a:rPr lang="ar-SA" smtClean="0"/>
              <a:pPr/>
              <a:t>16/07/1438</a:t>
            </a:fld>
            <a:endParaRPr lang="ar-SA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1" anchor="ctr"/>
          <a:lstStyle/>
          <a:p>
            <a:endParaRPr lang="ar-SA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388620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r">
              <a:defRPr sz="1200"/>
            </a:lvl1pPr>
          </a:lstStyle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1588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1" anchor="b"/>
          <a:lstStyle>
            <a:lvl1pPr algn="l">
              <a:defRPr sz="1200"/>
            </a:lvl1pPr>
          </a:lstStyle>
          <a:p>
            <a:fld id="{90944961-2D0D-4754-AB48-06BBAFA4E7D5}" type="slidenum">
              <a:rPr lang="ar-SA" smtClean="0"/>
              <a:pPr/>
              <a:t>‹#›</a:t>
            </a:fld>
            <a:endParaRPr lang="ar-SA"/>
          </a:p>
        </p:txBody>
      </p:sp>
    </p:spTree>
    <p:extLst>
      <p:ext uri="{BB962C8B-B14F-4D97-AF65-F5344CB8AC3E}">
        <p14:creationId xmlns:p14="http://schemas.microsoft.com/office/powerpoint/2010/main" val="20774518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44961-2D0D-4754-AB48-06BBAFA4E7D5}" type="slidenum">
              <a:rPr lang="ar-SA" smtClean="0"/>
              <a:pPr/>
              <a:t>1</a:t>
            </a:fld>
            <a:endParaRPr lang="ar-S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44961-2D0D-4754-AB48-06BBAFA4E7D5}" type="slidenum">
              <a:rPr lang="ar-SA" smtClean="0"/>
              <a:pPr/>
              <a:t>2</a:t>
            </a:fld>
            <a:endParaRPr lang="ar-S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44961-2D0D-4754-AB48-06BBAFA4E7D5}" type="slidenum">
              <a:rPr lang="ar-SA" smtClean="0"/>
              <a:pPr/>
              <a:t>3</a:t>
            </a:fld>
            <a:endParaRPr lang="ar-S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44961-2D0D-4754-AB48-06BBAFA4E7D5}" type="slidenum">
              <a:rPr lang="ar-SA" smtClean="0"/>
              <a:pPr/>
              <a:t>4</a:t>
            </a:fld>
            <a:endParaRPr lang="ar-S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44961-2D0D-4754-AB48-06BBAFA4E7D5}" type="slidenum">
              <a:rPr lang="ar-SA" smtClean="0"/>
              <a:pPr/>
              <a:t>5</a:t>
            </a:fld>
            <a:endParaRPr lang="ar-S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44961-2D0D-4754-AB48-06BBAFA4E7D5}" type="slidenum">
              <a:rPr lang="ar-SA" smtClean="0"/>
              <a:pPr/>
              <a:t>6</a:t>
            </a:fld>
            <a:endParaRPr lang="ar-S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صورة الشريحة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عنصر نائب للملاحظات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0944961-2D0D-4754-AB48-06BBAFA4E7D5}" type="slidenum">
              <a:rPr lang="ar-SA" smtClean="0"/>
              <a:pPr/>
              <a:t>7</a:t>
            </a:fld>
            <a:endParaRPr lang="ar-S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59003-CC9B-4FB2-ABE5-923FA1DE0CBF}" type="datetimeFigureOut">
              <a:rPr lang="ar-SA" smtClean="0"/>
              <a:pPr/>
              <a:t>16/07/1438</a:t>
            </a:fld>
            <a:endParaRPr lang="ar-SA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3C9EC-EE41-4ED9-9212-90A5A4B5884A}" type="slidenum">
              <a:rPr lang="ar-SA" smtClean="0"/>
              <a:pPr/>
              <a:t>‹#›</a:t>
            </a:fld>
            <a:endParaRPr lang="ar-SA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59003-CC9B-4FB2-ABE5-923FA1DE0CBF}" type="datetimeFigureOut">
              <a:rPr lang="ar-SA" smtClean="0"/>
              <a:pPr/>
              <a:t>16/07/1438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3C9EC-EE41-4ED9-9212-90A5A4B5884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59003-CC9B-4FB2-ABE5-923FA1DE0CBF}" type="datetimeFigureOut">
              <a:rPr lang="ar-SA" smtClean="0"/>
              <a:pPr/>
              <a:t>16/07/1438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3C9EC-EE41-4ED9-9212-90A5A4B5884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59003-CC9B-4FB2-ABE5-923FA1DE0CBF}" type="datetimeFigureOut">
              <a:rPr lang="ar-SA" smtClean="0"/>
              <a:pPr/>
              <a:t>16/07/1438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3C9EC-EE41-4ED9-9212-90A5A4B5884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59003-CC9B-4FB2-ABE5-923FA1DE0CBF}" type="datetimeFigureOut">
              <a:rPr lang="ar-SA" smtClean="0"/>
              <a:pPr/>
              <a:t>16/07/1438</a:t>
            </a:fld>
            <a:endParaRPr lang="ar-S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1EA3C9EC-EE41-4ED9-9212-90A5A4B5884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59003-CC9B-4FB2-ABE5-923FA1DE0CBF}" type="datetimeFigureOut">
              <a:rPr lang="ar-SA" smtClean="0"/>
              <a:pPr/>
              <a:t>16/07/1438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3C9EC-EE41-4ED9-9212-90A5A4B5884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59003-CC9B-4FB2-ABE5-923FA1DE0CBF}" type="datetimeFigureOut">
              <a:rPr lang="ar-SA" smtClean="0"/>
              <a:pPr/>
              <a:t>16/07/1438</a:t>
            </a:fld>
            <a:endParaRPr lang="ar-S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3C9EC-EE41-4ED9-9212-90A5A4B5884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59003-CC9B-4FB2-ABE5-923FA1DE0CBF}" type="datetimeFigureOut">
              <a:rPr lang="ar-SA" smtClean="0"/>
              <a:pPr/>
              <a:t>16/07/1438</a:t>
            </a:fld>
            <a:endParaRPr lang="ar-S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3C9EC-EE41-4ED9-9212-90A5A4B5884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59003-CC9B-4FB2-ABE5-923FA1DE0CBF}" type="datetimeFigureOut">
              <a:rPr lang="ar-SA" smtClean="0"/>
              <a:pPr/>
              <a:t>16/07/1438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3C9EC-EE41-4ED9-9212-90A5A4B5884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59003-CC9B-4FB2-ABE5-923FA1DE0CBF}" type="datetimeFigureOut">
              <a:rPr lang="ar-SA" smtClean="0"/>
              <a:pPr/>
              <a:t>16/07/1438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3C9EC-EE41-4ED9-9212-90A5A4B5884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C59003-CC9B-4FB2-ABE5-923FA1DE0CBF}" type="datetimeFigureOut">
              <a:rPr lang="ar-SA" smtClean="0"/>
              <a:pPr/>
              <a:t>16/07/1438</a:t>
            </a:fld>
            <a:endParaRPr lang="ar-S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EA3C9EC-EE41-4ED9-9212-90A5A4B5884A}" type="slidenum">
              <a:rPr lang="ar-SA" smtClean="0"/>
              <a:pPr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EEC59003-CC9B-4FB2-ABE5-923FA1DE0CBF}" type="datetimeFigureOut">
              <a:rPr lang="ar-SA" smtClean="0"/>
              <a:pPr/>
              <a:t>16/07/1438</a:t>
            </a:fld>
            <a:endParaRPr lang="ar-S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1EA3C9EC-EE41-4ED9-9212-90A5A4B5884A}" type="slidenum">
              <a:rPr lang="ar-SA" smtClean="0"/>
              <a:pPr/>
              <a:t>‹#›</a:t>
            </a:fld>
            <a:endParaRPr lang="ar-SA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1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r" rtl="1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r" rtl="1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r" rtl="1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r" rtl="1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r" rtl="1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r" rtl="1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rtl="1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ar.wikipedia.org/wiki/%D9%87%D9%8A%D8%AF%D8%B1%D9%88%D9%83%D8%B1%D8%A8%D9%88%D9%86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251520" y="1988840"/>
            <a:ext cx="8305800" cy="1944216"/>
          </a:xfrm>
        </p:spPr>
        <p:txBody>
          <a:bodyPr/>
          <a:lstStyle/>
          <a:p>
            <a:pPr algn="ctr"/>
            <a:r>
              <a:rPr lang="ar-EG" sz="3200" b="1" dirty="0" smtClean="0"/>
              <a:t>عزل وتوصيف البكتيريا المحللة للديزل</a:t>
            </a:r>
            <a:endParaRPr lang="ar-SA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rmAutofit fontScale="90000"/>
          </a:bodyPr>
          <a:lstStyle/>
          <a:p>
            <a:pPr algn="ctr"/>
            <a:r>
              <a:rPr lang="ar-SA" sz="6000" dirty="0" smtClean="0">
                <a:cs typeface="PT Bold Arch" pitchFamily="2" charset="-78"/>
              </a:rPr>
              <a:t>الـنـفــط</a:t>
            </a:r>
            <a:endParaRPr lang="ar-SA" sz="6000" dirty="0">
              <a:cs typeface="PT Bold Arch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539552" y="1772816"/>
            <a:ext cx="8229600" cy="4211960"/>
          </a:xfrm>
        </p:spPr>
        <p:txBody>
          <a:bodyPr>
            <a:normAutofit/>
          </a:bodyPr>
          <a:lstStyle/>
          <a:p>
            <a:r>
              <a:rPr lang="ar-SA" b="1" dirty="0" smtClean="0">
                <a:solidFill>
                  <a:schemeClr val="bg1"/>
                </a:solidFill>
                <a:latin typeface="Arial Black" pitchFamily="34" charset="0"/>
              </a:rPr>
              <a:t>يتكون النفط من خليط معقد من</a:t>
            </a:r>
            <a:r>
              <a:rPr lang="en-US" b="1" dirty="0" smtClean="0">
                <a:solidFill>
                  <a:schemeClr val="bg1"/>
                </a:solidFill>
                <a:latin typeface="Arial Black" pitchFamily="34" charset="0"/>
              </a:rPr>
              <a:t> </a:t>
            </a:r>
            <a:r>
              <a:rPr lang="ar-SA" b="1" dirty="0" err="1" smtClean="0">
                <a:solidFill>
                  <a:schemeClr val="bg1"/>
                </a:solidFill>
                <a:latin typeface="Arial Black" pitchFamily="34" charset="0"/>
                <a:hlinkClick r:id="rId3" tooltip="هيدروكربون"/>
              </a:rPr>
              <a:t>الهيدروكربونات</a:t>
            </a:r>
            <a:r>
              <a:rPr lang="ar-SA" b="1" dirty="0" smtClean="0">
                <a:solidFill>
                  <a:schemeClr val="bg1"/>
                </a:solidFill>
                <a:latin typeface="Arial Black" pitchFamily="34" charset="0"/>
              </a:rPr>
              <a:t> وهي مركبات عضوية تركيبها الأساسي هو الكربون</a:t>
            </a:r>
            <a:r>
              <a:rPr lang="ar-IQ" b="1" dirty="0" smtClean="0">
                <a:solidFill>
                  <a:schemeClr val="bg1"/>
                </a:solidFill>
                <a:latin typeface="Arial Black" pitchFamily="34" charset="0"/>
              </a:rPr>
              <a:t> والهيدروجين</a:t>
            </a:r>
            <a:r>
              <a:rPr lang="ar-SA" b="1" dirty="0" smtClean="0">
                <a:solidFill>
                  <a:schemeClr val="bg1"/>
                </a:solidFill>
                <a:latin typeface="Arial Black" pitchFamily="34" charset="0"/>
              </a:rPr>
              <a:t> والأوكسجين.</a:t>
            </a:r>
            <a:endParaRPr lang="en-US" b="1" dirty="0" smtClean="0">
              <a:solidFill>
                <a:schemeClr val="bg1"/>
              </a:solidFill>
              <a:latin typeface="Arial Black" pitchFamily="34" charset="0"/>
            </a:endParaRPr>
          </a:p>
          <a:p>
            <a:r>
              <a:rPr lang="ar-SA" b="1" dirty="0" smtClean="0">
                <a:solidFill>
                  <a:schemeClr val="bg1"/>
                </a:solidFill>
                <a:latin typeface="Arial Black" pitchFamily="34" charset="0"/>
              </a:rPr>
              <a:t>تكون هذه المواد مقاومة للتحلل , لذلك فهي تتجمع بكميات ضخمة في البيئة حيث تتواجد هذه المواد في البيئة من حرق الوقود وانبعاثات عوادم السيارات وعمليات استخراج النفط ,بالإضافة إلى المولدات و المخلفات الصناعية وغيرها من المصادر الأخرى.</a:t>
            </a:r>
          </a:p>
          <a:p>
            <a:pPr>
              <a:buNone/>
            </a:pPr>
            <a:endParaRPr lang="ar-SA" b="1" dirty="0"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251520" y="44624"/>
            <a:ext cx="8686800" cy="1224136"/>
          </a:xfrm>
          <a:solidFill>
            <a:schemeClr val="bg1"/>
          </a:solidFill>
        </p:spPr>
        <p:txBody>
          <a:bodyPr anchor="ctr">
            <a:normAutofit/>
          </a:bodyPr>
          <a:lstStyle/>
          <a:p>
            <a:pPr algn="r"/>
            <a:r>
              <a:rPr lang="ar-EG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  </a:t>
            </a:r>
            <a:r>
              <a:rPr lang="ar-IQ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دور</a:t>
            </a:r>
            <a:r>
              <a:rPr lang="en-US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 </a:t>
            </a:r>
            <a:r>
              <a:rPr lang="ar-IQ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ا لأحياء </a:t>
            </a:r>
            <a:r>
              <a:rPr lang="ar-IQ" sz="32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المجهرية</a:t>
            </a:r>
            <a:r>
              <a:rPr lang="ar-IQ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في تحلل المواد </a:t>
            </a:r>
            <a:r>
              <a:rPr lang="ar-IQ" sz="32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الهيدروكربونيه</a:t>
            </a:r>
            <a:r>
              <a:rPr lang="en-US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r>
              <a:rPr lang="ar-IQ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(النفط</a:t>
            </a:r>
            <a:r>
              <a:rPr lang="ar-IQ" sz="3200" b="1" dirty="0" err="1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) :</a:t>
            </a:r>
            <a:r>
              <a:rPr lang="ar-IQ" sz="3200" b="1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 </a:t>
            </a:r>
            <a:endParaRPr lang="ar-SA" sz="3200" dirty="0">
              <a:solidFill>
                <a:schemeClr val="accent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884040"/>
            <a:ext cx="8229600" cy="3849216"/>
          </a:xfrm>
        </p:spPr>
        <p:txBody>
          <a:bodyPr>
            <a:normAutofit/>
          </a:bodyPr>
          <a:lstStyle/>
          <a:p>
            <a:r>
              <a:rPr lang="ar-IQ" sz="3200" b="1" dirty="0" smtClean="0">
                <a:solidFill>
                  <a:schemeClr val="bg1"/>
                </a:solidFill>
              </a:rPr>
              <a:t>توجد أنواع عديدة من الإحياء </a:t>
            </a:r>
            <a:r>
              <a:rPr lang="ar-IQ" sz="3200" b="1" dirty="0" err="1" smtClean="0">
                <a:solidFill>
                  <a:schemeClr val="bg1"/>
                </a:solidFill>
              </a:rPr>
              <a:t>المجهرية</a:t>
            </a:r>
            <a:r>
              <a:rPr lang="ar-IQ" sz="3200" b="1" dirty="0" smtClean="0">
                <a:solidFill>
                  <a:schemeClr val="bg1"/>
                </a:solidFill>
              </a:rPr>
              <a:t> كالبكتريا والفطريات والتي لها القابلية على التحليل </a:t>
            </a:r>
            <a:r>
              <a:rPr lang="ar-IQ" sz="3200" b="1" dirty="0" err="1" smtClean="0">
                <a:solidFill>
                  <a:schemeClr val="bg1"/>
                </a:solidFill>
              </a:rPr>
              <a:t>البايلوجي</a:t>
            </a:r>
            <a:r>
              <a:rPr lang="ar-IQ" sz="3200" b="1" dirty="0" smtClean="0">
                <a:solidFill>
                  <a:schemeClr val="bg1"/>
                </a:solidFill>
              </a:rPr>
              <a:t> للمواد </a:t>
            </a:r>
            <a:r>
              <a:rPr lang="ar-IQ" sz="3200" b="1" dirty="0" err="1" smtClean="0">
                <a:solidFill>
                  <a:schemeClr val="bg1"/>
                </a:solidFill>
              </a:rPr>
              <a:t>الهيدروكاربونية</a:t>
            </a:r>
            <a:r>
              <a:rPr lang="ar-IQ" sz="3200" b="1" dirty="0" smtClean="0">
                <a:solidFill>
                  <a:schemeClr val="bg1"/>
                </a:solidFill>
              </a:rPr>
              <a:t> </a:t>
            </a:r>
            <a:r>
              <a:rPr lang="ar-IQ" sz="3200" b="1" dirty="0" err="1" smtClean="0">
                <a:solidFill>
                  <a:schemeClr val="bg1"/>
                </a:solidFill>
              </a:rPr>
              <a:t>.</a:t>
            </a:r>
            <a:r>
              <a:rPr lang="ar-IQ" sz="3200" b="1" dirty="0" smtClean="0">
                <a:solidFill>
                  <a:schemeClr val="bg1"/>
                </a:solidFill>
              </a:rPr>
              <a:t> </a:t>
            </a:r>
            <a:endParaRPr lang="en-US" sz="3200" b="1" dirty="0" smtClean="0">
              <a:solidFill>
                <a:schemeClr val="bg1"/>
              </a:solidFill>
            </a:endParaRPr>
          </a:p>
          <a:p>
            <a:r>
              <a:rPr lang="ar-IQ" sz="3200" b="1" dirty="0" smtClean="0">
                <a:solidFill>
                  <a:schemeClr val="bg1"/>
                </a:solidFill>
              </a:rPr>
              <a:t>حيث إن لكل كائن دور معين في عملية التحليل</a:t>
            </a:r>
            <a:r>
              <a:rPr lang="ar-EG" sz="3200" b="1" dirty="0" smtClean="0">
                <a:solidFill>
                  <a:schemeClr val="bg1"/>
                </a:solidFill>
              </a:rPr>
              <a:t> </a:t>
            </a:r>
            <a:r>
              <a:rPr lang="ar-EG" sz="3200" b="1" dirty="0" err="1" smtClean="0">
                <a:solidFill>
                  <a:schemeClr val="bg1"/>
                </a:solidFill>
              </a:rPr>
              <a:t>،</a:t>
            </a:r>
            <a:r>
              <a:rPr lang="ar-EG" sz="3200" b="1" dirty="0" smtClean="0">
                <a:solidFill>
                  <a:schemeClr val="bg1"/>
                </a:solidFill>
              </a:rPr>
              <a:t> </a:t>
            </a:r>
            <a:r>
              <a:rPr lang="ar-IQ" sz="3200" b="1" dirty="0" smtClean="0">
                <a:solidFill>
                  <a:schemeClr val="bg1"/>
                </a:solidFill>
              </a:rPr>
              <a:t>إذ تنشط  البكتريا  في البيئات المائية.</a:t>
            </a:r>
            <a:endParaRPr lang="en-US" sz="3200" b="1" dirty="0" smtClean="0">
              <a:solidFill>
                <a:schemeClr val="bg1"/>
              </a:solidFill>
            </a:endParaRPr>
          </a:p>
          <a:p>
            <a:r>
              <a:rPr lang="ar-IQ" sz="3200" b="1" dirty="0" smtClean="0">
                <a:solidFill>
                  <a:schemeClr val="bg1"/>
                </a:solidFill>
              </a:rPr>
              <a:t> أما الفطريات فدورها يتجلى في بيئات اليابسة على الاغلب.</a:t>
            </a:r>
            <a:endParaRPr lang="ar-SA" sz="3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خطط انسيابي: محطة طرفية 3"/>
          <p:cNvSpPr/>
          <p:nvPr/>
        </p:nvSpPr>
        <p:spPr>
          <a:xfrm>
            <a:off x="2987824" y="260648"/>
            <a:ext cx="3744416" cy="792088"/>
          </a:xfrm>
          <a:prstGeom prst="flowChartTerminator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EG" sz="3200" b="1" dirty="0" smtClean="0"/>
              <a:t>مـراحـل تحلل الـنـفـط</a:t>
            </a:r>
            <a:endParaRPr lang="ar-SA" sz="3200" b="1" dirty="0"/>
          </a:p>
        </p:txBody>
      </p:sp>
      <p:sp>
        <p:nvSpPr>
          <p:cNvPr id="5" name="مخطط انسيابي: محطة طرفية 4"/>
          <p:cNvSpPr/>
          <p:nvPr/>
        </p:nvSpPr>
        <p:spPr>
          <a:xfrm>
            <a:off x="6300192" y="1556792"/>
            <a:ext cx="2555776" cy="720080"/>
          </a:xfrm>
          <a:prstGeom prst="flowChartTerminator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mtClean="0"/>
              <a:t>التحلل </a:t>
            </a:r>
            <a:r>
              <a:rPr lang="ar-SA" dirty="0" smtClean="0"/>
              <a:t>البيولوجي</a:t>
            </a:r>
            <a:endParaRPr lang="ar-EG" dirty="0" smtClean="0"/>
          </a:p>
          <a:p>
            <a:pPr algn="ctr"/>
            <a:r>
              <a:rPr lang="ar-SA" b="1" dirty="0" err="1"/>
              <a:t>(</a:t>
            </a:r>
            <a:r>
              <a:rPr lang="en-US" b="1" dirty="0"/>
              <a:t>Biodegradation</a:t>
            </a:r>
            <a:r>
              <a:rPr lang="ar-SA" b="1" dirty="0" err="1"/>
              <a:t>)</a:t>
            </a:r>
            <a:endParaRPr lang="ar-SA" dirty="0"/>
          </a:p>
        </p:txBody>
      </p:sp>
      <p:sp>
        <p:nvSpPr>
          <p:cNvPr id="6" name="مخطط انسيابي: محطة طرفية 5"/>
          <p:cNvSpPr/>
          <p:nvPr/>
        </p:nvSpPr>
        <p:spPr>
          <a:xfrm>
            <a:off x="323528" y="1556792"/>
            <a:ext cx="2843808" cy="792088"/>
          </a:xfrm>
          <a:prstGeom prst="flowChartTerminator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sz="1400" b="1" dirty="0"/>
              <a:t>المعالجة البيولوجيه والتراكم </a:t>
            </a:r>
            <a:r>
              <a:rPr lang="ar-SA" sz="1400" b="1" dirty="0" smtClean="0"/>
              <a:t>البيولوجي</a:t>
            </a:r>
          </a:p>
          <a:p>
            <a:pPr algn="ctr"/>
            <a:r>
              <a:rPr lang="ar-SA" sz="1400" b="1" dirty="0" err="1"/>
              <a:t>(</a:t>
            </a:r>
            <a:r>
              <a:rPr lang="en-US" sz="1400" b="1" dirty="0"/>
              <a:t>Bioremediation and Bioaccumulation </a:t>
            </a:r>
            <a:r>
              <a:rPr lang="ar-SA" sz="1400" b="1" dirty="0" err="1"/>
              <a:t>)</a:t>
            </a:r>
            <a:endParaRPr lang="ar-SA" sz="1400" dirty="0"/>
          </a:p>
        </p:txBody>
      </p:sp>
      <p:sp>
        <p:nvSpPr>
          <p:cNvPr id="7" name="مخطط انسيابي: محطة طرفية 6"/>
          <p:cNvSpPr/>
          <p:nvPr/>
        </p:nvSpPr>
        <p:spPr>
          <a:xfrm>
            <a:off x="3491880" y="1556792"/>
            <a:ext cx="2376264" cy="720080"/>
          </a:xfrm>
          <a:prstGeom prst="flowChartTerminator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1" anchor="ctr"/>
          <a:lstStyle/>
          <a:p>
            <a:pPr algn="ctr"/>
            <a:r>
              <a:rPr lang="ar-SA" b="1" dirty="0" err="1"/>
              <a:t>التمعدن</a:t>
            </a:r>
            <a:r>
              <a:rPr lang="ar-SA" b="1" dirty="0"/>
              <a:t> </a:t>
            </a:r>
            <a:r>
              <a:rPr lang="ar-SA" b="1" dirty="0" err="1"/>
              <a:t>(</a:t>
            </a:r>
            <a:r>
              <a:rPr lang="en-US" b="1" dirty="0"/>
              <a:t>Mineralization </a:t>
            </a:r>
            <a:r>
              <a:rPr lang="ar-SA" b="1" dirty="0" err="1"/>
              <a:t>)</a:t>
            </a:r>
            <a:endParaRPr lang="ar-SA" dirty="0"/>
          </a:p>
        </p:txBody>
      </p:sp>
      <p:sp>
        <p:nvSpPr>
          <p:cNvPr id="9" name="مستطيل مستدير الزوايا 8"/>
          <p:cNvSpPr/>
          <p:nvPr/>
        </p:nvSpPr>
        <p:spPr>
          <a:xfrm>
            <a:off x="6228184" y="3356992"/>
            <a:ext cx="2808312" cy="2952328"/>
          </a:xfrm>
          <a:prstGeom prst="roundRect">
            <a:avLst/>
          </a:prstGeom>
          <a:solidFill>
            <a:schemeClr val="accent1">
              <a:alpha val="27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t"/>
          <a:lstStyle/>
          <a:p>
            <a:r>
              <a:rPr lang="ar-SA" dirty="0" smtClean="0"/>
              <a:t>تفكيك وتكسير المركبات العضوية الكبيرة إلى مركبات بسيطة غير ضارة بالبيئة </a:t>
            </a:r>
          </a:p>
          <a:p>
            <a:r>
              <a:rPr lang="ar-SA" dirty="0" smtClean="0"/>
              <a:t>(</a:t>
            </a:r>
            <a:r>
              <a:rPr lang="ar-SA" b="1" dirty="0" smtClean="0"/>
              <a:t>قد ينتج بعض المركبات السامه</a:t>
            </a:r>
            <a:r>
              <a:rPr lang="ar-SA" dirty="0" smtClean="0"/>
              <a:t>) من خلال الفطريات والبكتريا بصفة خاصة فى وجود الأكسجين</a:t>
            </a:r>
            <a:r>
              <a:rPr lang="en-US" dirty="0" smtClean="0"/>
              <a:t> aerobic </a:t>
            </a:r>
            <a:r>
              <a:rPr lang="ar-SA" dirty="0" smtClean="0"/>
              <a:t> أو فى غياب الأكسجين</a:t>
            </a:r>
            <a:r>
              <a:rPr lang="en-US" dirty="0" smtClean="0"/>
              <a:t> anaerobic </a:t>
            </a:r>
            <a:r>
              <a:rPr lang="en-US" b="1" dirty="0" smtClean="0"/>
              <a:t> </a:t>
            </a:r>
            <a:endParaRPr lang="ar-SA" dirty="0"/>
          </a:p>
        </p:txBody>
      </p:sp>
      <p:sp>
        <p:nvSpPr>
          <p:cNvPr id="10" name="مستطيل مستدير الزوايا 9"/>
          <p:cNvSpPr/>
          <p:nvPr/>
        </p:nvSpPr>
        <p:spPr>
          <a:xfrm>
            <a:off x="3203848" y="3356992"/>
            <a:ext cx="2808312" cy="2952328"/>
          </a:xfrm>
          <a:prstGeom prst="roundRect">
            <a:avLst/>
          </a:prstGeom>
          <a:solidFill>
            <a:schemeClr val="accent1">
              <a:alpha val="27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t"/>
          <a:lstStyle/>
          <a:p>
            <a:r>
              <a:rPr lang="ar-SA" dirty="0" smtClean="0"/>
              <a:t>إعادة العناصر المعدنية للتربة </a:t>
            </a:r>
            <a:r>
              <a:rPr lang="ar-SA" b="1" dirty="0" smtClean="0"/>
              <a:t>ومن اهم هذه العناصر الكربون والنيتروجين والفسفور حيث إن الناتج هو ماء وغاز </a:t>
            </a:r>
            <a:r>
              <a:rPr lang="en-US" b="1" dirty="0" smtClean="0"/>
              <a:t>CO2</a:t>
            </a:r>
            <a:r>
              <a:rPr lang="ar-SA" b="1" dirty="0" smtClean="0"/>
              <a:t>وغيرها من المواد الغير عضوية</a:t>
            </a:r>
            <a:r>
              <a:rPr lang="ar-SA" dirty="0" smtClean="0"/>
              <a:t>.</a:t>
            </a:r>
            <a:endParaRPr lang="en-US" dirty="0" smtClean="0"/>
          </a:p>
          <a:p>
            <a:endParaRPr lang="ar-SA" dirty="0"/>
          </a:p>
        </p:txBody>
      </p:sp>
      <p:sp>
        <p:nvSpPr>
          <p:cNvPr id="12" name="مستطيل مستدير الزوايا 11"/>
          <p:cNvSpPr/>
          <p:nvPr/>
        </p:nvSpPr>
        <p:spPr>
          <a:xfrm>
            <a:off x="179512" y="3356992"/>
            <a:ext cx="2808312" cy="2952328"/>
          </a:xfrm>
          <a:prstGeom prst="roundRect">
            <a:avLst/>
          </a:prstGeom>
          <a:solidFill>
            <a:schemeClr val="accent1">
              <a:alpha val="27000"/>
            </a:schemeClr>
          </a:solidFill>
          <a:ln>
            <a:solidFill>
              <a:schemeClr val="bg2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1" anchor="t"/>
          <a:lstStyle/>
          <a:p>
            <a:r>
              <a:rPr lang="ar-IQ" b="1" dirty="0" smtClean="0"/>
              <a:t>تحويل المواد الأكثر سمية إلى مواد اقل سمية. </a:t>
            </a:r>
            <a:endParaRPr lang="ar-SA" b="1" dirty="0" smtClean="0"/>
          </a:p>
          <a:p>
            <a:r>
              <a:rPr lang="ar-IQ" b="1" dirty="0" smtClean="0"/>
              <a:t>وأخيرا التراكم الحياتي الذي تعمل فيه الأحياء الدقيقه على تركيز وتراكم المواد في أجسامها</a:t>
            </a:r>
            <a:endParaRPr lang="ar-SA" dirty="0"/>
          </a:p>
        </p:txBody>
      </p:sp>
      <p:sp>
        <p:nvSpPr>
          <p:cNvPr id="13" name="سهم للأسفل 12"/>
          <p:cNvSpPr/>
          <p:nvPr/>
        </p:nvSpPr>
        <p:spPr>
          <a:xfrm>
            <a:off x="7092280" y="2348880"/>
            <a:ext cx="1008112" cy="720080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4" name="سهم للأسفل 13"/>
          <p:cNvSpPr/>
          <p:nvPr/>
        </p:nvSpPr>
        <p:spPr>
          <a:xfrm>
            <a:off x="1115616" y="2420888"/>
            <a:ext cx="1008112" cy="720080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  <p:sp>
        <p:nvSpPr>
          <p:cNvPr id="15" name="سهم للأسفل 14"/>
          <p:cNvSpPr/>
          <p:nvPr/>
        </p:nvSpPr>
        <p:spPr>
          <a:xfrm>
            <a:off x="4211960" y="2348880"/>
            <a:ext cx="1008112" cy="720080"/>
          </a:xfrm>
          <a:prstGeom prst="downArrow">
            <a:avLst/>
          </a:prstGeom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rtlCol="1" anchor="ctr"/>
          <a:lstStyle/>
          <a:p>
            <a:pPr algn="ctr"/>
            <a:endParaRPr lang="ar-SA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9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900" decel="100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9" grpId="0" animBg="1"/>
      <p:bldP spid="10" grpId="0" animBg="1"/>
      <p:bldP spid="12" grpId="0" animBg="1"/>
      <p:bldP spid="13" grpId="0" animBg="1"/>
      <p:bldP spid="14" grpId="0" animBg="1"/>
      <p:bldP spid="1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 anchor="ctr">
            <a:normAutofit/>
          </a:bodyPr>
          <a:lstStyle/>
          <a:p>
            <a:pPr algn="r"/>
            <a:r>
              <a:rPr lang="ar-EG" sz="5400" dirty="0" err="1" smtClean="0">
                <a:cs typeface="Mudir MT" pitchFamily="2" charset="-78"/>
              </a:rPr>
              <a:t>التجربة :</a:t>
            </a:r>
            <a:endParaRPr lang="ar-SA" sz="5400" dirty="0">
              <a:cs typeface="Mudir MT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ar-EG" sz="3600" b="1" dirty="0" err="1" smtClean="0">
                <a:solidFill>
                  <a:srgbClr val="FF9933"/>
                </a:solidFill>
              </a:rPr>
              <a:t>الأدوات :</a:t>
            </a:r>
            <a:endParaRPr lang="ar-EG" sz="3600" b="1" dirty="0" smtClean="0">
              <a:solidFill>
                <a:srgbClr val="FF9933"/>
              </a:solidFill>
            </a:endParaRPr>
          </a:p>
          <a:p>
            <a:r>
              <a:rPr lang="ar-EG" sz="3600" b="1" dirty="0" smtClean="0"/>
              <a:t>ظروف تعقيم</a:t>
            </a:r>
          </a:p>
          <a:p>
            <a:r>
              <a:rPr lang="ar-EG" sz="3600" b="1" dirty="0" smtClean="0"/>
              <a:t>بيئة </a:t>
            </a:r>
            <a:r>
              <a:rPr lang="ar-EG" sz="3600" b="1" dirty="0" err="1" smtClean="0"/>
              <a:t>الديزل</a:t>
            </a:r>
            <a:r>
              <a:rPr lang="ar-EG" sz="3600" b="1" dirty="0" smtClean="0"/>
              <a:t> سائلة في دوارق و صلبة في أطباق.</a:t>
            </a:r>
          </a:p>
          <a:p>
            <a:r>
              <a:rPr lang="ar-EG" sz="3600" b="1" dirty="0" smtClean="0"/>
              <a:t>تربة ملوثة بالنفط</a:t>
            </a:r>
          </a:p>
          <a:p>
            <a:r>
              <a:rPr lang="ar-EG" sz="3600" b="1" dirty="0" smtClean="0"/>
              <a:t>قطارات معقمة</a:t>
            </a:r>
          </a:p>
          <a:p>
            <a:endParaRPr lang="ar-EG" dirty="0" smtClean="0"/>
          </a:p>
          <a:p>
            <a:endParaRPr lang="ar-EG" dirty="0" smtClean="0"/>
          </a:p>
          <a:p>
            <a:endParaRPr lang="ar-S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125760"/>
            <a:ext cx="8229600" cy="1143000"/>
          </a:xfrm>
          <a:solidFill>
            <a:schemeClr val="bg1"/>
          </a:solidFill>
        </p:spPr>
        <p:txBody>
          <a:bodyPr>
            <a:normAutofit/>
          </a:bodyPr>
          <a:lstStyle/>
          <a:p>
            <a:pPr algn="ctr"/>
            <a:r>
              <a:rPr lang="ar-EG" sz="4800" dirty="0" smtClean="0">
                <a:cs typeface="Mudir MT" pitchFamily="2" charset="-78"/>
              </a:rPr>
              <a:t>تحضير بيئة </a:t>
            </a:r>
            <a:r>
              <a:rPr lang="ar-EG" sz="4800" dirty="0" err="1" smtClean="0">
                <a:cs typeface="Mudir MT" pitchFamily="2" charset="-78"/>
              </a:rPr>
              <a:t>الديزل</a:t>
            </a:r>
            <a:endParaRPr lang="ar-SA" sz="4800" dirty="0">
              <a:cs typeface="Mudir MT" pitchFamily="2" charset="-78"/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03648" y="1524000"/>
            <a:ext cx="7283152" cy="4572000"/>
          </a:xfrm>
        </p:spPr>
        <p:txBody>
          <a:bodyPr/>
          <a:lstStyle/>
          <a:p>
            <a:pPr algn="l">
              <a:buNone/>
            </a:pPr>
            <a:r>
              <a:rPr lang="en-US" sz="3200" b="1" dirty="0" smtClean="0">
                <a:latin typeface="Berlin Sans FB Demi" pitchFamily="34" charset="0"/>
              </a:rPr>
              <a:t>0.7 gm K</a:t>
            </a:r>
            <a:r>
              <a:rPr lang="en-US" sz="3200" b="1" baseline="-25000" dirty="0" smtClean="0">
                <a:latin typeface="Berlin Sans FB Demi" pitchFamily="34" charset="0"/>
              </a:rPr>
              <a:t>2</a:t>
            </a:r>
            <a:r>
              <a:rPr lang="en-US" sz="3200" b="1" dirty="0" smtClean="0">
                <a:latin typeface="Berlin Sans FB Demi" pitchFamily="34" charset="0"/>
              </a:rPr>
              <a:t>HPO</a:t>
            </a:r>
            <a:r>
              <a:rPr lang="en-US" sz="3200" b="1" baseline="-25000" dirty="0" smtClean="0">
                <a:latin typeface="Berlin Sans FB Demi" pitchFamily="34" charset="0"/>
              </a:rPr>
              <a:t>4</a:t>
            </a:r>
            <a:endParaRPr lang="en-US" sz="3200" dirty="0" smtClean="0">
              <a:latin typeface="Berlin Sans FB Demi" pitchFamily="34" charset="0"/>
            </a:endParaRPr>
          </a:p>
          <a:p>
            <a:pPr algn="l">
              <a:buNone/>
            </a:pPr>
            <a:r>
              <a:rPr lang="en-US" sz="3200" b="1" dirty="0" smtClean="0">
                <a:latin typeface="Berlin Sans FB Demi" pitchFamily="34" charset="0"/>
              </a:rPr>
              <a:t>0.1 gm (NH</a:t>
            </a:r>
            <a:r>
              <a:rPr lang="en-US" sz="3200" b="1" baseline="-25000" dirty="0" smtClean="0">
                <a:latin typeface="Berlin Sans FB Demi" pitchFamily="34" charset="0"/>
              </a:rPr>
              <a:t>4</a:t>
            </a:r>
            <a:r>
              <a:rPr lang="en-US" sz="3200" b="1" dirty="0" smtClean="0">
                <a:latin typeface="Berlin Sans FB Demi" pitchFamily="34" charset="0"/>
              </a:rPr>
              <a:t>)2SO</a:t>
            </a:r>
            <a:r>
              <a:rPr lang="en-US" sz="3200" b="1" baseline="-25000" dirty="0" smtClean="0">
                <a:latin typeface="Berlin Sans FB Demi" pitchFamily="34" charset="0"/>
              </a:rPr>
              <a:t>4</a:t>
            </a:r>
            <a:endParaRPr lang="en-US" sz="3200" dirty="0" smtClean="0">
              <a:latin typeface="Berlin Sans FB Demi" pitchFamily="34" charset="0"/>
            </a:endParaRPr>
          </a:p>
          <a:p>
            <a:pPr algn="l">
              <a:buNone/>
            </a:pPr>
            <a:r>
              <a:rPr lang="en-US" sz="3200" b="1" dirty="0" smtClean="0">
                <a:latin typeface="Berlin Sans FB Demi" pitchFamily="34" charset="0"/>
              </a:rPr>
              <a:t>0.3 gm KH</a:t>
            </a:r>
            <a:r>
              <a:rPr lang="en-US" sz="3200" b="1" baseline="-25000" dirty="0" smtClean="0">
                <a:latin typeface="Berlin Sans FB Demi" pitchFamily="34" charset="0"/>
              </a:rPr>
              <a:t>2</a:t>
            </a:r>
            <a:r>
              <a:rPr lang="en-US" sz="3200" b="1" dirty="0" smtClean="0">
                <a:latin typeface="Berlin Sans FB Demi" pitchFamily="34" charset="0"/>
              </a:rPr>
              <a:t>PO</a:t>
            </a:r>
            <a:r>
              <a:rPr lang="en-US" sz="3200" b="1" baseline="-25000" dirty="0" smtClean="0">
                <a:latin typeface="Berlin Sans FB Demi" pitchFamily="34" charset="0"/>
              </a:rPr>
              <a:t>4</a:t>
            </a:r>
            <a:endParaRPr lang="en-US" sz="3200" dirty="0" smtClean="0">
              <a:latin typeface="Berlin Sans FB Demi" pitchFamily="34" charset="0"/>
            </a:endParaRPr>
          </a:p>
          <a:p>
            <a:pPr algn="l">
              <a:buNone/>
            </a:pPr>
            <a:r>
              <a:rPr lang="en-US" sz="3200" b="1" dirty="0" smtClean="0">
                <a:latin typeface="Berlin Sans FB Demi" pitchFamily="34" charset="0"/>
              </a:rPr>
              <a:t>0.3 gm MgSO</a:t>
            </a:r>
            <a:r>
              <a:rPr lang="en-US" sz="3200" b="1" baseline="-25000" dirty="0" smtClean="0">
                <a:latin typeface="Berlin Sans FB Demi" pitchFamily="34" charset="0"/>
              </a:rPr>
              <a:t>4</a:t>
            </a:r>
            <a:r>
              <a:rPr lang="en-US" sz="3200" b="1" dirty="0" smtClean="0">
                <a:latin typeface="Berlin Sans FB Demi" pitchFamily="34" charset="0"/>
              </a:rPr>
              <a:t>7H</a:t>
            </a:r>
            <a:r>
              <a:rPr lang="en-US" sz="3200" b="1" baseline="-25000" dirty="0" smtClean="0">
                <a:latin typeface="Berlin Sans FB Demi" pitchFamily="34" charset="0"/>
              </a:rPr>
              <a:t>2</a:t>
            </a:r>
            <a:r>
              <a:rPr lang="en-US" sz="3200" b="1" dirty="0" smtClean="0">
                <a:latin typeface="Berlin Sans FB Demi" pitchFamily="34" charset="0"/>
              </a:rPr>
              <a:t>O</a:t>
            </a:r>
            <a:endParaRPr lang="en-US" sz="3200" dirty="0" smtClean="0">
              <a:latin typeface="Berlin Sans FB Demi" pitchFamily="34" charset="0"/>
            </a:endParaRPr>
          </a:p>
          <a:p>
            <a:pPr algn="l">
              <a:buNone/>
            </a:pPr>
            <a:r>
              <a:rPr lang="en-US" sz="3200" b="1" dirty="0" smtClean="0">
                <a:latin typeface="Berlin Sans FB Demi" pitchFamily="34" charset="0"/>
              </a:rPr>
              <a:t>2.2 gm agar–agar </a:t>
            </a:r>
            <a:endParaRPr lang="en-US" sz="3200" dirty="0" smtClean="0">
              <a:latin typeface="Berlin Sans FB Demi" pitchFamily="34" charset="0"/>
            </a:endParaRPr>
          </a:p>
          <a:p>
            <a:pPr>
              <a:buNone/>
            </a:pPr>
            <a:endParaRPr lang="ar-EG" dirty="0" smtClean="0"/>
          </a:p>
          <a:p>
            <a:pPr>
              <a:buNone/>
            </a:pPr>
            <a:r>
              <a:rPr lang="ar-EG" b="1" dirty="0" smtClean="0"/>
              <a:t>تذوب جميع المكونات في 100 مل ماء مقطر ويضاف لها</a:t>
            </a:r>
          </a:p>
          <a:p>
            <a:pPr>
              <a:buNone/>
            </a:pPr>
            <a:r>
              <a:rPr lang="ar-EG" b="1" dirty="0" smtClean="0"/>
              <a:t> 2 مل من </a:t>
            </a:r>
            <a:r>
              <a:rPr lang="ar-EG" b="1" dirty="0" err="1" smtClean="0"/>
              <a:t>ديزل</a:t>
            </a:r>
            <a:r>
              <a:rPr lang="ar-EG" b="1" dirty="0" smtClean="0"/>
              <a:t> المحركات وتعقم في </a:t>
            </a:r>
            <a:r>
              <a:rPr lang="ar-EG" b="1" dirty="0" err="1" smtClean="0"/>
              <a:t>الأوتوكلايف.</a:t>
            </a:r>
            <a:endParaRPr lang="ar-SA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solidFill>
            <a:schemeClr val="bg1"/>
          </a:solidFill>
        </p:spPr>
        <p:txBody>
          <a:bodyPr anchor="ctr"/>
          <a:lstStyle/>
          <a:p>
            <a:pPr algn="r"/>
            <a:r>
              <a:rPr lang="ar-EG" sz="4800" dirty="0" smtClean="0">
                <a:cs typeface="Mudir MT" pitchFamily="2" charset="-78"/>
              </a:rPr>
              <a:t>طريقة العمل:</a:t>
            </a:r>
            <a:endParaRPr lang="ar-SA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5001344"/>
          </a:xfrm>
        </p:spPr>
        <p:txBody>
          <a:bodyPr>
            <a:normAutofit/>
          </a:bodyPr>
          <a:lstStyle/>
          <a:p>
            <a:pPr marL="514350" indent="-514350">
              <a:buSzPct val="90000"/>
              <a:buFont typeface="+mj-lt"/>
              <a:buAutoNum type="arabicPeriod"/>
            </a:pPr>
            <a:r>
              <a:rPr lang="ar-EG" dirty="0" smtClean="0"/>
              <a:t>تعقم البيئة وتوزع في </a:t>
            </a:r>
            <a:r>
              <a:rPr lang="ar-EG" dirty="0" err="1" smtClean="0"/>
              <a:t>فلاسكات</a:t>
            </a:r>
            <a:r>
              <a:rPr lang="ar-EG" dirty="0" smtClean="0"/>
              <a:t> (السائلة) والصلبة تصب في الأطباق.</a:t>
            </a:r>
          </a:p>
          <a:p>
            <a:pPr marL="514350" indent="-514350">
              <a:buSzPct val="90000"/>
              <a:buFont typeface="+mj-lt"/>
              <a:buAutoNum type="arabicPeriod"/>
            </a:pPr>
            <a:r>
              <a:rPr lang="ar-EG" dirty="0" smtClean="0"/>
              <a:t>وزن </a:t>
            </a:r>
            <a:r>
              <a:rPr lang="en-US" dirty="0" smtClean="0"/>
              <a:t>0.5 g</a:t>
            </a:r>
            <a:r>
              <a:rPr lang="ar-EG" dirty="0" smtClean="0"/>
              <a:t> من التربة الملوثة </a:t>
            </a:r>
          </a:p>
          <a:p>
            <a:pPr marL="514350" indent="-514350">
              <a:buSzPct val="90000"/>
              <a:buFont typeface="+mj-lt"/>
              <a:buAutoNum type="arabicPeriod"/>
            </a:pPr>
            <a:r>
              <a:rPr lang="ar-EG" dirty="0" smtClean="0"/>
              <a:t>اضافتها للبيئة السائلة في </a:t>
            </a:r>
            <a:r>
              <a:rPr lang="ar-EG" dirty="0" err="1" smtClean="0"/>
              <a:t>الفلاسكة</a:t>
            </a:r>
            <a:endParaRPr lang="ar-EG" dirty="0" smtClean="0"/>
          </a:p>
          <a:p>
            <a:pPr marL="514350" indent="-514350">
              <a:buSzPct val="90000"/>
              <a:buFont typeface="+mj-lt"/>
              <a:buAutoNum type="arabicPeriod"/>
            </a:pPr>
            <a:r>
              <a:rPr lang="ar-EG" dirty="0" smtClean="0"/>
              <a:t>تحضينها في </a:t>
            </a:r>
            <a:r>
              <a:rPr lang="ar-EG" dirty="0" err="1" smtClean="0"/>
              <a:t>الحضان</a:t>
            </a:r>
            <a:r>
              <a:rPr lang="ar-EG" dirty="0" smtClean="0"/>
              <a:t> عند </a:t>
            </a:r>
            <a:r>
              <a:rPr lang="ar-EG" dirty="0" err="1" smtClean="0"/>
              <a:t>73ْ</a:t>
            </a:r>
            <a:r>
              <a:rPr lang="ar-EG" dirty="0" smtClean="0"/>
              <a:t> لمدة أسبوع</a:t>
            </a:r>
          </a:p>
          <a:p>
            <a:pPr marL="514350" indent="-514350">
              <a:buSzPct val="90000"/>
              <a:buFont typeface="+mj-lt"/>
              <a:buAutoNum type="arabicPeriod"/>
            </a:pPr>
            <a:r>
              <a:rPr lang="ar-EG" dirty="0" smtClean="0"/>
              <a:t>بعد أسبوع :</a:t>
            </a:r>
            <a:r>
              <a:rPr lang="en-US" dirty="0" smtClean="0"/>
              <a:t> </a:t>
            </a:r>
            <a:r>
              <a:rPr lang="ar-EG" dirty="0" smtClean="0"/>
              <a:t>يتم تلقيح الأطباق من الفلاسكات بوضع قطرة ونشرها على سطح البيئة </a:t>
            </a:r>
            <a:endParaRPr lang="ar-SA" dirty="0" smtClean="0"/>
          </a:p>
          <a:p>
            <a:pPr marL="514350" indent="-514350">
              <a:buSzPct val="90000"/>
              <a:buFont typeface="+mj-lt"/>
              <a:buAutoNum type="arabicPeriod"/>
            </a:pPr>
            <a:r>
              <a:rPr lang="ar-SA" dirty="0" smtClean="0"/>
              <a:t> تحضن لمدة 24-48 ساعة .</a:t>
            </a:r>
          </a:p>
          <a:p>
            <a:pPr marL="514350" indent="-514350">
              <a:buSzPct val="90000"/>
              <a:buFont typeface="+mj-lt"/>
              <a:buAutoNum type="arabicPeriod"/>
            </a:pPr>
            <a:r>
              <a:rPr lang="ar-SA" dirty="0" smtClean="0"/>
              <a:t> وصف المستعمرات وصبغها .</a:t>
            </a:r>
            <a:endParaRPr lang="ar-EG" dirty="0" smtClean="0"/>
          </a:p>
          <a:p>
            <a:pPr marL="514350" indent="-514350">
              <a:buSzPct val="90000"/>
              <a:buNone/>
            </a:pPr>
            <a:r>
              <a:rPr lang="en-US" dirty="0" smtClean="0"/>
              <a:t>       </a:t>
            </a:r>
            <a:endParaRPr lang="ar-SA" dirty="0" smtClean="0"/>
          </a:p>
          <a:p>
            <a:pPr marL="514350" indent="-514350">
              <a:buSzPct val="90000"/>
              <a:buNone/>
            </a:pPr>
            <a:endParaRPr lang="ar-EG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1052</TotalTime>
  <Words>298</Words>
  <Application>Microsoft Office PowerPoint</Application>
  <PresentationFormat>عرض على الشاشة (3:4)‏</PresentationFormat>
  <Paragraphs>51</Paragraphs>
  <Slides>7</Slides>
  <Notes>7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7</vt:i4>
      </vt:variant>
    </vt:vector>
  </HeadingPairs>
  <TitlesOfParts>
    <vt:vector size="8" baseType="lpstr">
      <vt:lpstr>Apex</vt:lpstr>
      <vt:lpstr>عرض تقديمي في PowerPoint</vt:lpstr>
      <vt:lpstr>الـنـفــط</vt:lpstr>
      <vt:lpstr>   دور  ا لأحياء المجهرية في تحلل المواد الهيدروكربونيه (النفط) : </vt:lpstr>
      <vt:lpstr>عرض تقديمي في PowerPoint</vt:lpstr>
      <vt:lpstr>التجربة :</vt:lpstr>
      <vt:lpstr>تحضير بيئة الديزل</vt:lpstr>
      <vt:lpstr>طريقة العمل: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ميكروبيولوجيا البترول   466  حدق</dc:title>
  <dc:creator>user</dc:creator>
  <cp:lastModifiedBy>Administrator</cp:lastModifiedBy>
  <cp:revision>54</cp:revision>
  <dcterms:created xsi:type="dcterms:W3CDTF">2013-09-28T14:55:06Z</dcterms:created>
  <dcterms:modified xsi:type="dcterms:W3CDTF">2017-04-12T05:35:00Z</dcterms:modified>
</cp:coreProperties>
</file>