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5" r:id="rId15"/>
    <p:sldId id="271" r:id="rId16"/>
    <p:sldId id="267" r:id="rId17"/>
    <p:sldId id="273" r:id="rId18"/>
    <p:sldId id="274" r:id="rId19"/>
    <p:sldId id="268" r:id="rId20"/>
    <p:sldId id="275" r:id="rId21"/>
    <p:sldId id="269" r:id="rId22"/>
    <p:sldId id="277" r:id="rId23"/>
    <p:sldId id="278" r:id="rId24"/>
    <p:sldId id="280" r:id="rId25"/>
    <p:sldId id="281" r:id="rId26"/>
    <p:sldId id="302" r:id="rId27"/>
    <p:sldId id="296" r:id="rId28"/>
    <p:sldId id="297" r:id="rId29"/>
    <p:sldId id="298" r:id="rId30"/>
    <p:sldId id="299" r:id="rId31"/>
    <p:sldId id="300" r:id="rId32"/>
    <p:sldId id="301" r:id="rId33"/>
    <p:sldId id="303" r:id="rId34"/>
    <p:sldId id="283" r:id="rId35"/>
    <p:sldId id="284" r:id="rId36"/>
    <p:sldId id="292" r:id="rId37"/>
    <p:sldId id="293" r:id="rId38"/>
    <p:sldId id="294" r:id="rId39"/>
    <p:sldId id="295" r:id="rId40"/>
    <p:sldId id="304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4" r:id="rId49"/>
    <p:sldId id="313" r:id="rId50"/>
    <p:sldId id="315" r:id="rId51"/>
    <p:sldId id="316" r:id="rId52"/>
    <p:sldId id="317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54262D-2FF2-4AFC-B453-69B9C1EE5533}" type="doc">
      <dgm:prSet loTypeId="urn:microsoft.com/office/officeart/2005/8/layout/process4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pPr rtl="1"/>
          <a:endParaRPr lang="ar-SA"/>
        </a:p>
      </dgm:t>
    </dgm:pt>
    <dgm:pt modelId="{18FF7819-DC9D-427B-9812-9ACF7BBDB2B7}">
      <dgm:prSet phldrT="[نص]"/>
      <dgm:spPr/>
      <dgm:t>
        <a:bodyPr/>
        <a:lstStyle/>
        <a:p>
          <a:pPr rtl="1"/>
          <a:r>
            <a:rPr lang="ar-S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الإيرادات = إجمالي التكاليف </a:t>
          </a:r>
          <a:endParaRPr lang="ar-SA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64EDB4C-98A4-496C-BEB2-4854E66C7554}" type="parTrans" cxnId="{5CF7FE04-56C0-4259-A91D-7363DE712352}">
      <dgm:prSet/>
      <dgm:spPr/>
      <dgm:t>
        <a:bodyPr/>
        <a:lstStyle/>
        <a:p>
          <a:pPr rtl="1"/>
          <a:endParaRPr lang="ar-SA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63D7801-4975-4372-8CAB-7E020F47DF9A}" type="sibTrans" cxnId="{5CF7FE04-56C0-4259-A91D-7363DE712352}">
      <dgm:prSet/>
      <dgm:spPr/>
      <dgm:t>
        <a:bodyPr/>
        <a:lstStyle/>
        <a:p>
          <a:pPr rtl="1"/>
          <a:endParaRPr lang="ar-SA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973CF60-C9B5-46B9-9FFD-59655F543CF1}">
      <dgm:prSet phldrT="[نص]"/>
      <dgm:spPr/>
      <dgm:t>
        <a:bodyPr/>
        <a:lstStyle/>
        <a:p>
          <a:pPr rtl="1"/>
          <a:r>
            <a:rPr lang="ar-S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عدد الوحدات المباعة * سعر الوحدة = التكاليف الثابتة + التكاليف المتغيرة </a:t>
          </a:r>
          <a:endParaRPr lang="ar-SA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72EA559-B422-4F0D-B10F-43479193F1D2}" type="parTrans" cxnId="{5216EF80-C827-4792-AC0E-F4240CFA91FF}">
      <dgm:prSet/>
      <dgm:spPr/>
      <dgm:t>
        <a:bodyPr/>
        <a:lstStyle/>
        <a:p>
          <a:pPr rtl="1"/>
          <a:endParaRPr lang="ar-SA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93059DA-4704-4FD9-9701-8905AD9D01D8}" type="sibTrans" cxnId="{5216EF80-C827-4792-AC0E-F4240CFA91FF}">
      <dgm:prSet/>
      <dgm:spPr/>
      <dgm:t>
        <a:bodyPr/>
        <a:lstStyle/>
        <a:p>
          <a:pPr rtl="1"/>
          <a:endParaRPr lang="ar-SA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0D1F720-CEEC-4A30-913D-4833BB59E52C}">
      <dgm:prSet phldrT="[نص]"/>
      <dgm:spPr/>
      <dgm:t>
        <a:bodyPr/>
        <a:lstStyle/>
        <a:p>
          <a:pPr rtl="1"/>
          <a:r>
            <a:rPr lang="ar-S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إيرادات التعادل = عدد وحدات التعادل * سعر الوحدة  </a:t>
          </a:r>
          <a:endParaRPr lang="ar-SA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85039ED-3335-4D46-A576-EB519F6659E5}" type="parTrans" cxnId="{F560E531-D74F-41F0-8A80-75775D1C9FEB}">
      <dgm:prSet/>
      <dgm:spPr/>
      <dgm:t>
        <a:bodyPr/>
        <a:lstStyle/>
        <a:p>
          <a:pPr rtl="1"/>
          <a:endParaRPr lang="ar-SA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7EF3769-1CF7-4649-B6A9-8B41403FAE5A}" type="sibTrans" cxnId="{F560E531-D74F-41F0-8A80-75775D1C9FEB}">
      <dgm:prSet/>
      <dgm:spPr/>
      <dgm:t>
        <a:bodyPr/>
        <a:lstStyle/>
        <a:p>
          <a:pPr rtl="1"/>
          <a:endParaRPr lang="ar-SA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D2A5441-71C1-4172-916F-E4129231CB12}" type="pres">
      <dgm:prSet presAssocID="{C154262D-2FF2-4AFC-B453-69B9C1EE553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7C07074-65BF-479E-BD58-790FABFB2A81}" type="pres">
      <dgm:prSet presAssocID="{70D1F720-CEEC-4A30-913D-4833BB59E52C}" presName="boxAndChildren" presStyleCnt="0"/>
      <dgm:spPr/>
    </dgm:pt>
    <dgm:pt modelId="{211D6B55-8736-41CF-924F-A082D3442EF5}" type="pres">
      <dgm:prSet presAssocID="{70D1F720-CEEC-4A30-913D-4833BB59E52C}" presName="parentTextBox" presStyleLbl="node1" presStyleIdx="0" presStyleCnt="3"/>
      <dgm:spPr/>
      <dgm:t>
        <a:bodyPr/>
        <a:lstStyle/>
        <a:p>
          <a:pPr rtl="1"/>
          <a:endParaRPr lang="ar-SA"/>
        </a:p>
      </dgm:t>
    </dgm:pt>
    <dgm:pt modelId="{C1098DFB-83A4-40DD-83E0-CCBECA180AA0}" type="pres">
      <dgm:prSet presAssocID="{E93059DA-4704-4FD9-9701-8905AD9D01D8}" presName="sp" presStyleCnt="0"/>
      <dgm:spPr/>
    </dgm:pt>
    <dgm:pt modelId="{63BC9205-F045-48B5-9B5D-D7045CA710D2}" type="pres">
      <dgm:prSet presAssocID="{6973CF60-C9B5-46B9-9FFD-59655F543CF1}" presName="arrowAndChildren" presStyleCnt="0"/>
      <dgm:spPr/>
    </dgm:pt>
    <dgm:pt modelId="{7C7328FB-A111-4F50-87F9-F8F1F2EB21EC}" type="pres">
      <dgm:prSet presAssocID="{6973CF60-C9B5-46B9-9FFD-59655F543CF1}" presName="parentTextArrow" presStyleLbl="node1" presStyleIdx="1" presStyleCnt="3"/>
      <dgm:spPr/>
      <dgm:t>
        <a:bodyPr/>
        <a:lstStyle/>
        <a:p>
          <a:pPr rtl="1"/>
          <a:endParaRPr lang="ar-SA"/>
        </a:p>
      </dgm:t>
    </dgm:pt>
    <dgm:pt modelId="{5F86B66C-4BF6-4CE4-BF4C-4BA95C977529}" type="pres">
      <dgm:prSet presAssocID="{863D7801-4975-4372-8CAB-7E020F47DF9A}" presName="sp" presStyleCnt="0"/>
      <dgm:spPr/>
    </dgm:pt>
    <dgm:pt modelId="{5AAEF3E0-7DF9-4435-A734-5907EC49D5D5}" type="pres">
      <dgm:prSet presAssocID="{18FF7819-DC9D-427B-9812-9ACF7BBDB2B7}" presName="arrowAndChildren" presStyleCnt="0"/>
      <dgm:spPr/>
    </dgm:pt>
    <dgm:pt modelId="{3CF80B76-0433-4BAA-903D-17526FA597A6}" type="pres">
      <dgm:prSet presAssocID="{18FF7819-DC9D-427B-9812-9ACF7BBDB2B7}" presName="parentTextArrow" presStyleLbl="node1" presStyleIdx="2" presStyleCnt="3"/>
      <dgm:spPr/>
      <dgm:t>
        <a:bodyPr/>
        <a:lstStyle/>
        <a:p>
          <a:pPr rtl="1"/>
          <a:endParaRPr lang="ar-SA"/>
        </a:p>
      </dgm:t>
    </dgm:pt>
  </dgm:ptLst>
  <dgm:cxnLst>
    <dgm:cxn modelId="{167FB24C-2290-421B-BBED-4F52A1C2B035}" type="presOf" srcId="{C154262D-2FF2-4AFC-B453-69B9C1EE5533}" destId="{CD2A5441-71C1-4172-916F-E4129231CB12}" srcOrd="0" destOrd="0" presId="urn:microsoft.com/office/officeart/2005/8/layout/process4"/>
    <dgm:cxn modelId="{AD28E424-331F-4949-80D6-80CEA6038A0A}" type="presOf" srcId="{6973CF60-C9B5-46B9-9FFD-59655F543CF1}" destId="{7C7328FB-A111-4F50-87F9-F8F1F2EB21EC}" srcOrd="0" destOrd="0" presId="urn:microsoft.com/office/officeart/2005/8/layout/process4"/>
    <dgm:cxn modelId="{2AF9F0B9-A8B0-453A-AEF7-3760B96CB734}" type="presOf" srcId="{70D1F720-CEEC-4A30-913D-4833BB59E52C}" destId="{211D6B55-8736-41CF-924F-A082D3442EF5}" srcOrd="0" destOrd="0" presId="urn:microsoft.com/office/officeart/2005/8/layout/process4"/>
    <dgm:cxn modelId="{F560E531-D74F-41F0-8A80-75775D1C9FEB}" srcId="{C154262D-2FF2-4AFC-B453-69B9C1EE5533}" destId="{70D1F720-CEEC-4A30-913D-4833BB59E52C}" srcOrd="2" destOrd="0" parTransId="{285039ED-3335-4D46-A576-EB519F6659E5}" sibTransId="{97EF3769-1CF7-4649-B6A9-8B41403FAE5A}"/>
    <dgm:cxn modelId="{A74BE507-123B-4B1E-B833-7D8EF37DD7F1}" type="presOf" srcId="{18FF7819-DC9D-427B-9812-9ACF7BBDB2B7}" destId="{3CF80B76-0433-4BAA-903D-17526FA597A6}" srcOrd="0" destOrd="0" presId="urn:microsoft.com/office/officeart/2005/8/layout/process4"/>
    <dgm:cxn modelId="{5216EF80-C827-4792-AC0E-F4240CFA91FF}" srcId="{C154262D-2FF2-4AFC-B453-69B9C1EE5533}" destId="{6973CF60-C9B5-46B9-9FFD-59655F543CF1}" srcOrd="1" destOrd="0" parTransId="{572EA559-B422-4F0D-B10F-43479193F1D2}" sibTransId="{E93059DA-4704-4FD9-9701-8905AD9D01D8}"/>
    <dgm:cxn modelId="{5CF7FE04-56C0-4259-A91D-7363DE712352}" srcId="{C154262D-2FF2-4AFC-B453-69B9C1EE5533}" destId="{18FF7819-DC9D-427B-9812-9ACF7BBDB2B7}" srcOrd="0" destOrd="0" parTransId="{264EDB4C-98A4-496C-BEB2-4854E66C7554}" sibTransId="{863D7801-4975-4372-8CAB-7E020F47DF9A}"/>
    <dgm:cxn modelId="{E39CC94B-92E6-48C9-8045-BB9665A018D5}" type="presParOf" srcId="{CD2A5441-71C1-4172-916F-E4129231CB12}" destId="{37C07074-65BF-479E-BD58-790FABFB2A81}" srcOrd="0" destOrd="0" presId="urn:microsoft.com/office/officeart/2005/8/layout/process4"/>
    <dgm:cxn modelId="{5A6A5369-904F-4959-8AFF-8738FA62620E}" type="presParOf" srcId="{37C07074-65BF-479E-BD58-790FABFB2A81}" destId="{211D6B55-8736-41CF-924F-A082D3442EF5}" srcOrd="0" destOrd="0" presId="urn:microsoft.com/office/officeart/2005/8/layout/process4"/>
    <dgm:cxn modelId="{FBFDB6B0-D26E-4004-9FB4-8DF335571E42}" type="presParOf" srcId="{CD2A5441-71C1-4172-916F-E4129231CB12}" destId="{C1098DFB-83A4-40DD-83E0-CCBECA180AA0}" srcOrd="1" destOrd="0" presId="urn:microsoft.com/office/officeart/2005/8/layout/process4"/>
    <dgm:cxn modelId="{C8328846-C338-4BE3-A8BA-8820D6DE0DA2}" type="presParOf" srcId="{CD2A5441-71C1-4172-916F-E4129231CB12}" destId="{63BC9205-F045-48B5-9B5D-D7045CA710D2}" srcOrd="2" destOrd="0" presId="urn:microsoft.com/office/officeart/2005/8/layout/process4"/>
    <dgm:cxn modelId="{DFB5D4E6-E3F0-48BC-8085-5999D662C3A2}" type="presParOf" srcId="{63BC9205-F045-48B5-9B5D-D7045CA710D2}" destId="{7C7328FB-A111-4F50-87F9-F8F1F2EB21EC}" srcOrd="0" destOrd="0" presId="urn:microsoft.com/office/officeart/2005/8/layout/process4"/>
    <dgm:cxn modelId="{3C4F8942-819C-4B7D-AB21-74593E099316}" type="presParOf" srcId="{CD2A5441-71C1-4172-916F-E4129231CB12}" destId="{5F86B66C-4BF6-4CE4-BF4C-4BA95C977529}" srcOrd="3" destOrd="0" presId="urn:microsoft.com/office/officeart/2005/8/layout/process4"/>
    <dgm:cxn modelId="{8E3DB0CA-682A-4C18-AD1E-224B464CD224}" type="presParOf" srcId="{CD2A5441-71C1-4172-916F-E4129231CB12}" destId="{5AAEF3E0-7DF9-4435-A734-5907EC49D5D5}" srcOrd="4" destOrd="0" presId="urn:microsoft.com/office/officeart/2005/8/layout/process4"/>
    <dgm:cxn modelId="{C7E1E82E-6446-44AC-B552-FCD32630CB06}" type="presParOf" srcId="{5AAEF3E0-7DF9-4435-A734-5907EC49D5D5}" destId="{3CF80B76-0433-4BAA-903D-17526FA597A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54262D-2FF2-4AFC-B453-69B9C1EE5533}" type="doc">
      <dgm:prSet loTypeId="urn:microsoft.com/office/officeart/2005/8/layout/process4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pPr rtl="1"/>
          <a:endParaRPr lang="ar-SA"/>
        </a:p>
      </dgm:t>
    </dgm:pt>
    <dgm:pt modelId="{18FF7819-DC9D-427B-9812-9ACF7BBDB2B7}">
      <dgm:prSet phldrT="[نص]" custT="1"/>
      <dgm:spPr/>
      <dgm:t>
        <a:bodyPr/>
        <a:lstStyle/>
        <a:p>
          <a:pPr rtl="1"/>
          <a:r>
            <a:rPr lang="ar-SA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هامش المساهمة = سعر بيع الوحدة – التكاليف المتغيرة للوحدة </a:t>
          </a:r>
          <a:endParaRPr lang="ar-SA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64EDB4C-98A4-496C-BEB2-4854E66C7554}" type="parTrans" cxnId="{5CF7FE04-56C0-4259-A91D-7363DE712352}">
      <dgm:prSet/>
      <dgm:spPr/>
      <dgm:t>
        <a:bodyPr/>
        <a:lstStyle/>
        <a:p>
          <a:pPr rtl="1"/>
          <a:endParaRPr lang="ar-SA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63D7801-4975-4372-8CAB-7E020F47DF9A}" type="sibTrans" cxnId="{5CF7FE04-56C0-4259-A91D-7363DE712352}">
      <dgm:prSet/>
      <dgm:spPr/>
      <dgm:t>
        <a:bodyPr/>
        <a:lstStyle/>
        <a:p>
          <a:pPr rtl="1"/>
          <a:endParaRPr lang="ar-SA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973CF60-C9B5-46B9-9FFD-59655F543CF1}">
      <dgm:prSet phldrT="[نص]" custT="1"/>
      <dgm:spPr/>
      <dgm:t>
        <a:bodyPr/>
        <a:lstStyle/>
        <a:p>
          <a:pPr rtl="1"/>
          <a:r>
            <a:rPr lang="ar-SA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نقطة التعادل بالوحدات = التكاليف الثابتة / هامش المساهمة للوحدة </a:t>
          </a:r>
          <a:endParaRPr lang="ar-SA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72EA559-B422-4F0D-B10F-43479193F1D2}" type="parTrans" cxnId="{5216EF80-C827-4792-AC0E-F4240CFA91FF}">
      <dgm:prSet/>
      <dgm:spPr/>
      <dgm:t>
        <a:bodyPr/>
        <a:lstStyle/>
        <a:p>
          <a:pPr rtl="1"/>
          <a:endParaRPr lang="ar-SA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93059DA-4704-4FD9-9701-8905AD9D01D8}" type="sibTrans" cxnId="{5216EF80-C827-4792-AC0E-F4240CFA91FF}">
      <dgm:prSet/>
      <dgm:spPr/>
      <dgm:t>
        <a:bodyPr/>
        <a:lstStyle/>
        <a:p>
          <a:pPr rtl="1"/>
          <a:endParaRPr lang="ar-SA" sz="2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463A91FB-826A-451C-A67E-3EB9E349CC9E}">
      <dgm:prSet custT="1"/>
      <dgm:spPr/>
      <dgm:t>
        <a:bodyPr/>
        <a:lstStyle/>
        <a:p>
          <a:pPr rtl="1"/>
          <a:r>
            <a:rPr lang="ar-SA" sz="2000" b="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نقطة التعادل بالريال = نقطة التعادل بالوحدات * سعر الوحدة   </a:t>
          </a:r>
          <a:endParaRPr lang="ar-SA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F20FA1CC-D6F7-4323-9678-3E78EDE66C0D}" type="parTrans" cxnId="{2F43C797-AF80-42F0-A3BA-0556BCADB621}">
      <dgm:prSet/>
      <dgm:spPr/>
      <dgm:t>
        <a:bodyPr/>
        <a:lstStyle/>
        <a:p>
          <a:pPr rtl="1"/>
          <a:endParaRPr lang="ar-SA" sz="2000"/>
        </a:p>
      </dgm:t>
    </dgm:pt>
    <dgm:pt modelId="{34BE1F91-4173-4CF2-86AB-660B8C590336}" type="sibTrans" cxnId="{2F43C797-AF80-42F0-A3BA-0556BCADB621}">
      <dgm:prSet/>
      <dgm:spPr/>
      <dgm:t>
        <a:bodyPr/>
        <a:lstStyle/>
        <a:p>
          <a:pPr rtl="1"/>
          <a:endParaRPr lang="ar-SA" sz="2000"/>
        </a:p>
      </dgm:t>
    </dgm:pt>
    <dgm:pt modelId="{CD2A5441-71C1-4172-916F-E4129231CB12}" type="pres">
      <dgm:prSet presAssocID="{C154262D-2FF2-4AFC-B453-69B9C1EE553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AC9E1FC-4051-443F-999E-9630A9649C09}" type="pres">
      <dgm:prSet presAssocID="{463A91FB-826A-451C-A67E-3EB9E349CC9E}" presName="boxAndChildren" presStyleCnt="0"/>
      <dgm:spPr/>
    </dgm:pt>
    <dgm:pt modelId="{688CD534-29D2-4513-BA8E-1A4F706A761D}" type="pres">
      <dgm:prSet presAssocID="{463A91FB-826A-451C-A67E-3EB9E349CC9E}" presName="parentTextBox" presStyleLbl="node1" presStyleIdx="0" presStyleCnt="3"/>
      <dgm:spPr/>
      <dgm:t>
        <a:bodyPr/>
        <a:lstStyle/>
        <a:p>
          <a:pPr rtl="1"/>
          <a:endParaRPr lang="ar-SA"/>
        </a:p>
      </dgm:t>
    </dgm:pt>
    <dgm:pt modelId="{C1098DFB-83A4-40DD-83E0-CCBECA180AA0}" type="pres">
      <dgm:prSet presAssocID="{E93059DA-4704-4FD9-9701-8905AD9D01D8}" presName="sp" presStyleCnt="0"/>
      <dgm:spPr/>
    </dgm:pt>
    <dgm:pt modelId="{63BC9205-F045-48B5-9B5D-D7045CA710D2}" type="pres">
      <dgm:prSet presAssocID="{6973CF60-C9B5-46B9-9FFD-59655F543CF1}" presName="arrowAndChildren" presStyleCnt="0"/>
      <dgm:spPr/>
    </dgm:pt>
    <dgm:pt modelId="{7C7328FB-A111-4F50-87F9-F8F1F2EB21EC}" type="pres">
      <dgm:prSet presAssocID="{6973CF60-C9B5-46B9-9FFD-59655F543CF1}" presName="parentTextArrow" presStyleLbl="node1" presStyleIdx="1" presStyleCnt="3"/>
      <dgm:spPr/>
      <dgm:t>
        <a:bodyPr/>
        <a:lstStyle/>
        <a:p>
          <a:pPr rtl="1"/>
          <a:endParaRPr lang="ar-SA"/>
        </a:p>
      </dgm:t>
    </dgm:pt>
    <dgm:pt modelId="{5F86B66C-4BF6-4CE4-BF4C-4BA95C977529}" type="pres">
      <dgm:prSet presAssocID="{863D7801-4975-4372-8CAB-7E020F47DF9A}" presName="sp" presStyleCnt="0"/>
      <dgm:spPr/>
    </dgm:pt>
    <dgm:pt modelId="{5AAEF3E0-7DF9-4435-A734-5907EC49D5D5}" type="pres">
      <dgm:prSet presAssocID="{18FF7819-DC9D-427B-9812-9ACF7BBDB2B7}" presName="arrowAndChildren" presStyleCnt="0"/>
      <dgm:spPr/>
    </dgm:pt>
    <dgm:pt modelId="{3CF80B76-0433-4BAA-903D-17526FA597A6}" type="pres">
      <dgm:prSet presAssocID="{18FF7819-DC9D-427B-9812-9ACF7BBDB2B7}" presName="parentTextArrow" presStyleLbl="node1" presStyleIdx="2" presStyleCnt="3"/>
      <dgm:spPr/>
      <dgm:t>
        <a:bodyPr/>
        <a:lstStyle/>
        <a:p>
          <a:pPr rtl="1"/>
          <a:endParaRPr lang="ar-SA"/>
        </a:p>
      </dgm:t>
    </dgm:pt>
  </dgm:ptLst>
  <dgm:cxnLst>
    <dgm:cxn modelId="{2D39848D-3FAB-4830-A1B3-13DFDF48B049}" type="presOf" srcId="{6973CF60-C9B5-46B9-9FFD-59655F543CF1}" destId="{7C7328FB-A111-4F50-87F9-F8F1F2EB21EC}" srcOrd="0" destOrd="0" presId="urn:microsoft.com/office/officeart/2005/8/layout/process4"/>
    <dgm:cxn modelId="{84FB69AF-07E4-4C27-AB0D-AD5F4B4FD15D}" type="presOf" srcId="{463A91FB-826A-451C-A67E-3EB9E349CC9E}" destId="{688CD534-29D2-4513-BA8E-1A4F706A761D}" srcOrd="0" destOrd="0" presId="urn:microsoft.com/office/officeart/2005/8/layout/process4"/>
    <dgm:cxn modelId="{5216EF80-C827-4792-AC0E-F4240CFA91FF}" srcId="{C154262D-2FF2-4AFC-B453-69B9C1EE5533}" destId="{6973CF60-C9B5-46B9-9FFD-59655F543CF1}" srcOrd="1" destOrd="0" parTransId="{572EA559-B422-4F0D-B10F-43479193F1D2}" sibTransId="{E93059DA-4704-4FD9-9701-8905AD9D01D8}"/>
    <dgm:cxn modelId="{D255F2D6-644B-4B35-A50F-7ED66C46EA10}" type="presOf" srcId="{18FF7819-DC9D-427B-9812-9ACF7BBDB2B7}" destId="{3CF80B76-0433-4BAA-903D-17526FA597A6}" srcOrd="0" destOrd="0" presId="urn:microsoft.com/office/officeart/2005/8/layout/process4"/>
    <dgm:cxn modelId="{8F61DDEA-D124-40FE-8CE7-8557C79F340A}" type="presOf" srcId="{C154262D-2FF2-4AFC-B453-69B9C1EE5533}" destId="{CD2A5441-71C1-4172-916F-E4129231CB12}" srcOrd="0" destOrd="0" presId="urn:microsoft.com/office/officeart/2005/8/layout/process4"/>
    <dgm:cxn modelId="{2F43C797-AF80-42F0-A3BA-0556BCADB621}" srcId="{C154262D-2FF2-4AFC-B453-69B9C1EE5533}" destId="{463A91FB-826A-451C-A67E-3EB9E349CC9E}" srcOrd="2" destOrd="0" parTransId="{F20FA1CC-D6F7-4323-9678-3E78EDE66C0D}" sibTransId="{34BE1F91-4173-4CF2-86AB-660B8C590336}"/>
    <dgm:cxn modelId="{5CF7FE04-56C0-4259-A91D-7363DE712352}" srcId="{C154262D-2FF2-4AFC-B453-69B9C1EE5533}" destId="{18FF7819-DC9D-427B-9812-9ACF7BBDB2B7}" srcOrd="0" destOrd="0" parTransId="{264EDB4C-98A4-496C-BEB2-4854E66C7554}" sibTransId="{863D7801-4975-4372-8CAB-7E020F47DF9A}"/>
    <dgm:cxn modelId="{B9CE465C-FA4E-4C35-A245-CC09A76C959F}" type="presParOf" srcId="{CD2A5441-71C1-4172-916F-E4129231CB12}" destId="{6AC9E1FC-4051-443F-999E-9630A9649C09}" srcOrd="0" destOrd="0" presId="urn:microsoft.com/office/officeart/2005/8/layout/process4"/>
    <dgm:cxn modelId="{F8B0876D-D355-4BC1-86B3-BE80181BB204}" type="presParOf" srcId="{6AC9E1FC-4051-443F-999E-9630A9649C09}" destId="{688CD534-29D2-4513-BA8E-1A4F706A761D}" srcOrd="0" destOrd="0" presId="urn:microsoft.com/office/officeart/2005/8/layout/process4"/>
    <dgm:cxn modelId="{E0A660EB-E3C4-4EB4-8599-C65ED9BBDB74}" type="presParOf" srcId="{CD2A5441-71C1-4172-916F-E4129231CB12}" destId="{C1098DFB-83A4-40DD-83E0-CCBECA180AA0}" srcOrd="1" destOrd="0" presId="urn:microsoft.com/office/officeart/2005/8/layout/process4"/>
    <dgm:cxn modelId="{EDAF11E1-8D6D-4042-B10C-429D34F44EED}" type="presParOf" srcId="{CD2A5441-71C1-4172-916F-E4129231CB12}" destId="{63BC9205-F045-48B5-9B5D-D7045CA710D2}" srcOrd="2" destOrd="0" presId="urn:microsoft.com/office/officeart/2005/8/layout/process4"/>
    <dgm:cxn modelId="{5670BF9D-E1C1-440B-AE9B-1BEF40C43D63}" type="presParOf" srcId="{63BC9205-F045-48B5-9B5D-D7045CA710D2}" destId="{7C7328FB-A111-4F50-87F9-F8F1F2EB21EC}" srcOrd="0" destOrd="0" presId="urn:microsoft.com/office/officeart/2005/8/layout/process4"/>
    <dgm:cxn modelId="{40E47F09-6D8E-4573-8E9A-1AFB1402BE78}" type="presParOf" srcId="{CD2A5441-71C1-4172-916F-E4129231CB12}" destId="{5F86B66C-4BF6-4CE4-BF4C-4BA95C977529}" srcOrd="3" destOrd="0" presId="urn:microsoft.com/office/officeart/2005/8/layout/process4"/>
    <dgm:cxn modelId="{5B1AD78A-D2D1-434D-877C-15E3E8D516AF}" type="presParOf" srcId="{CD2A5441-71C1-4172-916F-E4129231CB12}" destId="{5AAEF3E0-7DF9-4435-A734-5907EC49D5D5}" srcOrd="4" destOrd="0" presId="urn:microsoft.com/office/officeart/2005/8/layout/process4"/>
    <dgm:cxn modelId="{0600C6FD-48BC-4CD2-813C-86D5C875F50C}" type="presParOf" srcId="{5AAEF3E0-7DF9-4435-A734-5907EC49D5D5}" destId="{3CF80B76-0433-4BAA-903D-17526FA597A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504E70-84AA-496C-B58D-20ED32118969}" type="doc">
      <dgm:prSet loTypeId="urn:microsoft.com/office/officeart/2005/8/layout/process4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pPr rtl="1"/>
          <a:endParaRPr lang="ar-SA"/>
        </a:p>
      </dgm:t>
    </dgm:pt>
    <dgm:pt modelId="{1C08AB25-9A6F-4F3F-B169-665C91C1D4E1}">
      <dgm:prSet phldrT="[نص]" custT="1"/>
      <dgm:spPr/>
      <dgm:t>
        <a:bodyPr/>
        <a:lstStyle/>
        <a:p>
          <a:pPr rtl="1"/>
          <a:r>
            <a:rPr lang="ar-SA" sz="1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حجم النشاط المستهدف = ( التكاليف الثابتة + الأرباح المستهدفة )/ هامش المساهمة للوحدة </a:t>
          </a:r>
          <a:endParaRPr lang="ar-SA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430C1FA-E7B3-4BAA-853D-3EF68557DB60}" type="parTrans" cxnId="{85BA7133-2F85-4835-A487-C717B2311530}">
      <dgm:prSet/>
      <dgm:spPr/>
      <dgm:t>
        <a:bodyPr/>
        <a:lstStyle/>
        <a:p>
          <a:pPr rtl="1"/>
          <a:endParaRPr lang="ar-SA" sz="18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3BECE50-15E1-4532-85C5-CA62149A5529}" type="sibTrans" cxnId="{85BA7133-2F85-4835-A487-C717B2311530}">
      <dgm:prSet/>
      <dgm:spPr/>
      <dgm:t>
        <a:bodyPr/>
        <a:lstStyle/>
        <a:p>
          <a:pPr rtl="1"/>
          <a:endParaRPr lang="ar-SA" sz="18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D50213E7-0EB3-4490-86E6-B4691D67E9AE}">
      <dgm:prSet phldrT="[نص]" custT="1"/>
      <dgm:spPr/>
      <dgm:t>
        <a:bodyPr/>
        <a:lstStyle/>
        <a:p>
          <a:pPr rtl="1"/>
          <a:r>
            <a:rPr lang="ar-SA" sz="1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الربح (الخسارة) = الايرادات – إجمالي التكاليف </a:t>
          </a:r>
          <a:endParaRPr lang="ar-SA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E91F3C3-AE2D-4FB9-B15D-3D11604A36CE}" type="parTrans" cxnId="{C07F5447-E49F-4CE4-8C73-51B13B53E208}">
      <dgm:prSet/>
      <dgm:spPr/>
      <dgm:t>
        <a:bodyPr/>
        <a:lstStyle/>
        <a:p>
          <a:pPr rtl="1"/>
          <a:endParaRPr lang="ar-SA" sz="18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F915673-4906-4D17-8760-E3D4E064A18C}" type="sibTrans" cxnId="{C07F5447-E49F-4CE4-8C73-51B13B53E208}">
      <dgm:prSet/>
      <dgm:spPr/>
      <dgm:t>
        <a:bodyPr/>
        <a:lstStyle/>
        <a:p>
          <a:pPr rtl="1"/>
          <a:endParaRPr lang="ar-SA" sz="18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4B039A58-7B18-48A6-AA90-AB30F63DA519}" type="pres">
      <dgm:prSet presAssocID="{F4504E70-84AA-496C-B58D-20ED321189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7F2AD4A-EDA8-4F38-9A5E-3281FAB302F0}" type="pres">
      <dgm:prSet presAssocID="{D50213E7-0EB3-4490-86E6-B4691D67E9AE}" presName="boxAndChildren" presStyleCnt="0"/>
      <dgm:spPr/>
    </dgm:pt>
    <dgm:pt modelId="{F072BC2C-AB78-4F4B-85D8-16BE274C325D}" type="pres">
      <dgm:prSet presAssocID="{D50213E7-0EB3-4490-86E6-B4691D67E9AE}" presName="parentTextBox" presStyleLbl="node1" presStyleIdx="0" presStyleCnt="2"/>
      <dgm:spPr/>
      <dgm:t>
        <a:bodyPr/>
        <a:lstStyle/>
        <a:p>
          <a:pPr rtl="1"/>
          <a:endParaRPr lang="ar-SA"/>
        </a:p>
      </dgm:t>
    </dgm:pt>
    <dgm:pt modelId="{BDFA7124-E16F-4A93-B256-FFC439AE4FC9}" type="pres">
      <dgm:prSet presAssocID="{E3BECE50-15E1-4532-85C5-CA62149A5529}" presName="sp" presStyleCnt="0"/>
      <dgm:spPr/>
    </dgm:pt>
    <dgm:pt modelId="{8943B6D4-EA30-47F9-9B61-B8B7EE9A5AEC}" type="pres">
      <dgm:prSet presAssocID="{1C08AB25-9A6F-4F3F-B169-665C91C1D4E1}" presName="arrowAndChildren" presStyleCnt="0"/>
      <dgm:spPr/>
    </dgm:pt>
    <dgm:pt modelId="{6B33A658-BF39-473C-A627-91BB82EDA0A3}" type="pres">
      <dgm:prSet presAssocID="{1C08AB25-9A6F-4F3F-B169-665C91C1D4E1}" presName="parentTextArrow" presStyleLbl="node1" presStyleIdx="1" presStyleCnt="2"/>
      <dgm:spPr/>
      <dgm:t>
        <a:bodyPr/>
        <a:lstStyle/>
        <a:p>
          <a:pPr rtl="1"/>
          <a:endParaRPr lang="ar-SA"/>
        </a:p>
      </dgm:t>
    </dgm:pt>
  </dgm:ptLst>
  <dgm:cxnLst>
    <dgm:cxn modelId="{85BA7133-2F85-4835-A487-C717B2311530}" srcId="{F4504E70-84AA-496C-B58D-20ED32118969}" destId="{1C08AB25-9A6F-4F3F-B169-665C91C1D4E1}" srcOrd="0" destOrd="0" parTransId="{8430C1FA-E7B3-4BAA-853D-3EF68557DB60}" sibTransId="{E3BECE50-15E1-4532-85C5-CA62149A5529}"/>
    <dgm:cxn modelId="{045C6EC8-FB14-4C32-B36C-DE7C70153EEA}" type="presOf" srcId="{F4504E70-84AA-496C-B58D-20ED32118969}" destId="{4B039A58-7B18-48A6-AA90-AB30F63DA519}" srcOrd="0" destOrd="0" presId="urn:microsoft.com/office/officeart/2005/8/layout/process4"/>
    <dgm:cxn modelId="{75BE9932-12BF-4CF2-9902-48895EF1175A}" type="presOf" srcId="{1C08AB25-9A6F-4F3F-B169-665C91C1D4E1}" destId="{6B33A658-BF39-473C-A627-91BB82EDA0A3}" srcOrd="0" destOrd="0" presId="urn:microsoft.com/office/officeart/2005/8/layout/process4"/>
    <dgm:cxn modelId="{4CF63CF7-31F3-429D-87AC-C729A5D13DD2}" type="presOf" srcId="{D50213E7-0EB3-4490-86E6-B4691D67E9AE}" destId="{F072BC2C-AB78-4F4B-85D8-16BE274C325D}" srcOrd="0" destOrd="0" presId="urn:microsoft.com/office/officeart/2005/8/layout/process4"/>
    <dgm:cxn modelId="{C07F5447-E49F-4CE4-8C73-51B13B53E208}" srcId="{F4504E70-84AA-496C-B58D-20ED32118969}" destId="{D50213E7-0EB3-4490-86E6-B4691D67E9AE}" srcOrd="1" destOrd="0" parTransId="{AE91F3C3-AE2D-4FB9-B15D-3D11604A36CE}" sibTransId="{EF915673-4906-4D17-8760-E3D4E064A18C}"/>
    <dgm:cxn modelId="{9ACB6FC9-DF6B-4E3C-87EC-22FB10EC2BE6}" type="presParOf" srcId="{4B039A58-7B18-48A6-AA90-AB30F63DA519}" destId="{37F2AD4A-EDA8-4F38-9A5E-3281FAB302F0}" srcOrd="0" destOrd="0" presId="urn:microsoft.com/office/officeart/2005/8/layout/process4"/>
    <dgm:cxn modelId="{B7C085EB-7222-4F42-95E3-336190E9B6CA}" type="presParOf" srcId="{37F2AD4A-EDA8-4F38-9A5E-3281FAB302F0}" destId="{F072BC2C-AB78-4F4B-85D8-16BE274C325D}" srcOrd="0" destOrd="0" presId="urn:microsoft.com/office/officeart/2005/8/layout/process4"/>
    <dgm:cxn modelId="{4A379433-6540-4F62-9556-1B8456AB2B8F}" type="presParOf" srcId="{4B039A58-7B18-48A6-AA90-AB30F63DA519}" destId="{BDFA7124-E16F-4A93-B256-FFC439AE4FC9}" srcOrd="1" destOrd="0" presId="urn:microsoft.com/office/officeart/2005/8/layout/process4"/>
    <dgm:cxn modelId="{5F7C71DF-AFD7-4B3E-B246-002136FE207D}" type="presParOf" srcId="{4B039A58-7B18-48A6-AA90-AB30F63DA519}" destId="{8943B6D4-EA30-47F9-9B61-B8B7EE9A5AEC}" srcOrd="2" destOrd="0" presId="urn:microsoft.com/office/officeart/2005/8/layout/process4"/>
    <dgm:cxn modelId="{675BE01C-64AC-4E66-BA7B-A1E2EB659D03}" type="presParOf" srcId="{8943B6D4-EA30-47F9-9B61-B8B7EE9A5AEC}" destId="{6B33A658-BF39-473C-A627-91BB82EDA0A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1D6B55-8736-41CF-924F-A082D3442EF5}">
      <dsp:nvSpPr>
        <dsp:cNvPr id="0" name=""/>
        <dsp:cNvSpPr/>
      </dsp:nvSpPr>
      <dsp:spPr>
        <a:xfrm>
          <a:off x="0" y="3059187"/>
          <a:ext cx="6096000" cy="100409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إيرادات التعادل = عدد وحدات التعادل * سعر الوحدة  </a:t>
          </a:r>
          <a:endParaRPr lang="ar-SA" sz="2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0" y="3059187"/>
        <a:ext cx="6096000" cy="1004093"/>
      </dsp:txXfrm>
    </dsp:sp>
    <dsp:sp modelId="{7C7328FB-A111-4F50-87F9-F8F1F2EB21EC}">
      <dsp:nvSpPr>
        <dsp:cNvPr id="0" name=""/>
        <dsp:cNvSpPr/>
      </dsp:nvSpPr>
      <dsp:spPr>
        <a:xfrm rot="10800000">
          <a:off x="0" y="1529953"/>
          <a:ext cx="6096000" cy="1544296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عدد الوحدات المباعة * سعر الوحدة = التكاليف الثابتة + التكاليف المتغيرة </a:t>
          </a:r>
          <a:endParaRPr lang="ar-SA" sz="2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10800000">
        <a:off x="0" y="1529953"/>
        <a:ext cx="6096000" cy="1003437"/>
      </dsp:txXfrm>
    </dsp:sp>
    <dsp:sp modelId="{3CF80B76-0433-4BAA-903D-17526FA597A6}">
      <dsp:nvSpPr>
        <dsp:cNvPr id="0" name=""/>
        <dsp:cNvSpPr/>
      </dsp:nvSpPr>
      <dsp:spPr>
        <a:xfrm rot="10800000">
          <a:off x="0" y="718"/>
          <a:ext cx="6096000" cy="1544296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الإيرادات = إجمالي التكاليف </a:t>
          </a:r>
          <a:endParaRPr lang="ar-SA" sz="2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10800000">
        <a:off x="0" y="718"/>
        <a:ext cx="6096000" cy="10034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8CD534-29D2-4513-BA8E-1A4F706A761D}">
      <dsp:nvSpPr>
        <dsp:cNvPr id="0" name=""/>
        <dsp:cNvSpPr/>
      </dsp:nvSpPr>
      <dsp:spPr>
        <a:xfrm>
          <a:off x="0" y="2185064"/>
          <a:ext cx="7128792" cy="71718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0" kern="1200" cap="none" spc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نقطة التعادل بالريال = نقطة التعادل بالوحدات * سعر الوحدة   </a:t>
          </a:r>
          <a:endParaRPr lang="ar-SA" sz="20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0" y="2185064"/>
        <a:ext cx="7128792" cy="717186"/>
      </dsp:txXfrm>
    </dsp:sp>
    <dsp:sp modelId="{7C7328FB-A111-4F50-87F9-F8F1F2EB21EC}">
      <dsp:nvSpPr>
        <dsp:cNvPr id="0" name=""/>
        <dsp:cNvSpPr/>
      </dsp:nvSpPr>
      <dsp:spPr>
        <a:xfrm rot="10800000">
          <a:off x="0" y="1092788"/>
          <a:ext cx="7128792" cy="1103033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نقطة التعادل بالوحدات = التكاليف الثابتة / هامش المساهمة للوحدة </a:t>
          </a:r>
          <a:endParaRPr lang="ar-SA" sz="20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10800000">
        <a:off x="0" y="1092788"/>
        <a:ext cx="7128792" cy="716718"/>
      </dsp:txXfrm>
    </dsp:sp>
    <dsp:sp modelId="{3CF80B76-0433-4BAA-903D-17526FA597A6}">
      <dsp:nvSpPr>
        <dsp:cNvPr id="0" name=""/>
        <dsp:cNvSpPr/>
      </dsp:nvSpPr>
      <dsp:spPr>
        <a:xfrm rot="10800000">
          <a:off x="0" y="513"/>
          <a:ext cx="7128792" cy="1103033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هامش المساهمة = سعر بيع الوحدة – التكاليف المتغيرة للوحدة </a:t>
          </a:r>
          <a:endParaRPr lang="ar-SA" sz="20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10800000">
        <a:off x="0" y="513"/>
        <a:ext cx="7128792" cy="7167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72BC2C-AB78-4F4B-85D8-16BE274C325D}">
      <dsp:nvSpPr>
        <dsp:cNvPr id="0" name=""/>
        <dsp:cNvSpPr/>
      </dsp:nvSpPr>
      <dsp:spPr>
        <a:xfrm>
          <a:off x="0" y="1364583"/>
          <a:ext cx="8712968" cy="89531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الربح (الخسارة) = الايرادات – إجمالي التكاليف </a:t>
          </a:r>
          <a:endParaRPr lang="ar-SA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0" y="1364583"/>
        <a:ext cx="8712968" cy="895314"/>
      </dsp:txXfrm>
    </dsp:sp>
    <dsp:sp modelId="{6B33A658-BF39-473C-A627-91BB82EDA0A3}">
      <dsp:nvSpPr>
        <dsp:cNvPr id="0" name=""/>
        <dsp:cNvSpPr/>
      </dsp:nvSpPr>
      <dsp:spPr>
        <a:xfrm rot="10800000">
          <a:off x="0" y="1019"/>
          <a:ext cx="8712968" cy="1376994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حجم النشاط المستهدف = ( التكاليف الثابتة + الأرباح المستهدفة )/ هامش المساهمة للوحدة </a:t>
          </a:r>
          <a:endParaRPr lang="ar-SA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10800000">
        <a:off x="0" y="1019"/>
        <a:ext cx="8712968" cy="894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BB72F-B283-4706-B685-A6E9ED6F32D9}" type="datetimeFigureOut">
              <a:rPr lang="en-US" smtClean="0"/>
              <a:pPr/>
              <a:t>12/29/2013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CE5BB-446F-4B9E-B16E-08FB458480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/>
          <a:lstStyle/>
          <a:p>
            <a:r>
              <a:rPr lang="ar-S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تحليل العلاقة بين التكلفة والحجم والربح -1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إعداد:</a:t>
            </a:r>
          </a:p>
          <a:p>
            <a:r>
              <a:rPr lang="ar-S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الأستاذة نوف الداوود</a:t>
            </a:r>
          </a:p>
          <a:p>
            <a:endParaRPr lang="ar-S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chemeClr val="accent1"/>
                </a:solidFill>
              </a:rPr>
              <a:t>تخطيط الربحية 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نقطة التعادل تحدد النقطة الفاصلة مابين الربح والخسارة </a:t>
            </a:r>
          </a:p>
          <a:p>
            <a:pPr algn="r" rtl="1"/>
            <a:r>
              <a:rPr lang="ar-SA" dirty="0" smtClean="0"/>
              <a:t>المنشآت ليس هدفها فقط معرفة مقدار الربح أو الخسارة عند كل مستوى من مستويات النشاط بل معرفة مستوى النشاط الذي يحقق لهم الأرباح .</a:t>
            </a:r>
            <a:endParaRPr lang="en-US" dirty="0"/>
          </a:p>
        </p:txBody>
      </p:sp>
      <p:graphicFrame>
        <p:nvGraphicFramePr>
          <p:cNvPr id="9" name="رسم تخطيطي 8"/>
          <p:cNvGraphicFramePr/>
          <p:nvPr>
            <p:extLst>
              <p:ext uri="{D42A27DB-BD31-4B8C-83A1-F6EECF244321}">
                <p14:modId xmlns:p14="http://schemas.microsoft.com/office/powerpoint/2010/main" xmlns="" val="325350265"/>
              </p:ext>
            </p:extLst>
          </p:nvPr>
        </p:nvGraphicFramePr>
        <p:xfrm>
          <a:off x="215516" y="4127411"/>
          <a:ext cx="8712968" cy="22609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38542" b="35833"/>
          <a:stretch>
            <a:fillRect/>
          </a:stretch>
        </p:blipFill>
        <p:spPr bwMode="auto">
          <a:xfrm>
            <a:off x="285720" y="800442"/>
            <a:ext cx="842962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28596" y="3657962"/>
            <a:ext cx="2500330" cy="28575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ستطيل 3"/>
          <p:cNvSpPr/>
          <p:nvPr/>
        </p:nvSpPr>
        <p:spPr>
          <a:xfrm>
            <a:off x="4714876" y="5729664"/>
            <a:ext cx="3500462" cy="28575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142976" y="6444044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b="1" dirty="0" smtClean="0">
                <a:solidFill>
                  <a:srgbClr val="FF0000"/>
                </a:solidFill>
              </a:rPr>
              <a:t>حجم النشاط المستهدف = ( التكاليف الثابتة + الأرباح المستهدفة )/ هامش المساهمة للوحدة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>
                <a:solidFill>
                  <a:srgbClr val="FF0000"/>
                </a:solidFill>
              </a:rPr>
              <a:t>حساب حجم النشاط المستهدف </a:t>
            </a:r>
            <a:r>
              <a:rPr lang="ar-SA" sz="2000" b="1" dirty="0" smtClean="0">
                <a:solidFill>
                  <a:srgbClr val="FF0000"/>
                </a:solidFill>
              </a:rPr>
              <a:t>: </a:t>
            </a:r>
            <a:endParaRPr lang="ar-SA" sz="2000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09" t="18555" r="67041" b="79297"/>
          <a:stretch/>
        </p:blipFill>
        <p:spPr bwMode="auto">
          <a:xfrm>
            <a:off x="271457" y="6401181"/>
            <a:ext cx="1019572" cy="38973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-1835572" y="3284984"/>
            <a:ext cx="51114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b="1" dirty="0" smtClean="0">
                <a:solidFill>
                  <a:srgbClr val="FF0000"/>
                </a:solidFill>
              </a:rPr>
              <a:t>يجب تحديد مبلغ الربح الذي ترغبه الشركة</a:t>
            </a:r>
            <a:endParaRPr lang="ar-S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chemeClr val="accent1"/>
                </a:solidFill>
              </a:rPr>
              <a:t>تدعيم النموذج بالخرائط 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b="1" dirty="0" smtClean="0">
                <a:solidFill>
                  <a:schemeClr val="accent1"/>
                </a:solidFill>
              </a:rPr>
              <a:t>إيجاد سلاسل البيانات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 smtClean="0"/>
              <a:t>تحديد مستويات النشاط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 smtClean="0"/>
              <a:t>إيجاد سلسلة بيانات التكاليف الثابتة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/>
              <a:t>إيجاد سلسلة بيانات التكاليف </a:t>
            </a:r>
            <a:r>
              <a:rPr lang="ar-SA" dirty="0" smtClean="0"/>
              <a:t>المتغيرة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 smtClean="0"/>
              <a:t>الحصول على إجمالي التكاليف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 smtClean="0"/>
              <a:t>الحصول على سلسلة بيانات الإيرادات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/>
              <a:t>الحصول على سلسلة بيانات </a:t>
            </a:r>
            <a:r>
              <a:rPr lang="ar-SA" dirty="0" smtClean="0"/>
              <a:t>الربح (الخسارة)</a:t>
            </a:r>
            <a:endParaRPr lang="ar-SA" dirty="0"/>
          </a:p>
          <a:p>
            <a:pPr marL="914400" lvl="1" indent="-514350" algn="r" rtl="1">
              <a:buFont typeface="+mj-lt"/>
              <a:buAutoNum type="arabicPeriod"/>
            </a:pPr>
            <a:endParaRPr lang="ar-SA" dirty="0" smtClean="0"/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  <a:p>
            <a:pPr marL="914400" lvl="1" indent="-514350" algn="r" rtl="1">
              <a:buFont typeface="+mj-lt"/>
              <a:buAutoNum type="arabicPeriod"/>
            </a:pPr>
            <a:endParaRPr lang="ar-SA" dirty="0" smtClean="0"/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231516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32292" r="520" b="23333"/>
          <a:stretch>
            <a:fillRect/>
          </a:stretch>
        </p:blipFill>
        <p:spPr bwMode="auto">
          <a:xfrm>
            <a:off x="428596" y="903449"/>
            <a:ext cx="8286776" cy="590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000100" y="5832671"/>
            <a:ext cx="7358114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1000099" y="5475481"/>
            <a:ext cx="5876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ar-SA" b="1" dirty="0">
                <a:solidFill>
                  <a:srgbClr val="FF0000"/>
                </a:solidFill>
              </a:rPr>
              <a:t>تحديد مستويات النشاط </a:t>
            </a:r>
            <a:r>
              <a:rPr lang="ar-SA" b="1" dirty="0" smtClean="0">
                <a:solidFill>
                  <a:srgbClr val="FF0000"/>
                </a:solidFill>
              </a:rPr>
              <a:t> يتم </a:t>
            </a:r>
            <a:r>
              <a:rPr lang="ar-SA" b="1" dirty="0" err="1" smtClean="0">
                <a:solidFill>
                  <a:srgbClr val="FF0000"/>
                </a:solidFill>
              </a:rPr>
              <a:t>افتراضة</a:t>
            </a:r>
            <a:r>
              <a:rPr lang="ar-SA" b="1" dirty="0" smtClean="0">
                <a:solidFill>
                  <a:srgbClr val="FF0000"/>
                </a:solidFill>
              </a:rPr>
              <a:t> بناء على حجم النشاط المستهدف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1- تحديد </a:t>
            </a:r>
            <a:r>
              <a:rPr lang="ar-SA" sz="2000" b="1" dirty="0">
                <a:solidFill>
                  <a:srgbClr val="FF0000"/>
                </a:solidFill>
              </a:rPr>
              <a:t>مستويات النشاط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32292" r="520" b="23333"/>
          <a:stretch>
            <a:fillRect/>
          </a:stretch>
        </p:blipFill>
        <p:spPr bwMode="auto">
          <a:xfrm>
            <a:off x="428596" y="903449"/>
            <a:ext cx="8286776" cy="590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000100" y="6095576"/>
            <a:ext cx="7358114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ربع نص 14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2- إيجاد </a:t>
            </a:r>
            <a:r>
              <a:rPr lang="ar-SA" sz="2000" b="1" dirty="0">
                <a:solidFill>
                  <a:srgbClr val="FF0000"/>
                </a:solidFill>
              </a:rPr>
              <a:t>سلسلة بيانات التكاليف الثابتة </a:t>
            </a:r>
          </a:p>
        </p:txBody>
      </p:sp>
      <p:cxnSp>
        <p:nvCxnSpPr>
          <p:cNvPr id="6" name="رابط كسهم مستقيم 5"/>
          <p:cNvCxnSpPr/>
          <p:nvPr/>
        </p:nvCxnSpPr>
        <p:spPr>
          <a:xfrm rot="16200000" flipV="1">
            <a:off x="5536413" y="4986007"/>
            <a:ext cx="1928826" cy="28575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17188" t="18333" r="79687" b="79167"/>
          <a:stretch>
            <a:fillRect/>
          </a:stretch>
        </p:blipFill>
        <p:spPr bwMode="auto">
          <a:xfrm>
            <a:off x="6572264" y="4725144"/>
            <a:ext cx="736040" cy="36802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07070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32292" r="520" b="23333"/>
          <a:stretch>
            <a:fillRect/>
          </a:stretch>
        </p:blipFill>
        <p:spPr bwMode="auto">
          <a:xfrm>
            <a:off x="428596" y="476672"/>
            <a:ext cx="8286776" cy="590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000100" y="5956831"/>
            <a:ext cx="7358114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ربع نص 14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3- إيجاد </a:t>
            </a:r>
            <a:r>
              <a:rPr lang="ar-SA" sz="2000" b="1" dirty="0">
                <a:solidFill>
                  <a:srgbClr val="FF0000"/>
                </a:solidFill>
              </a:rPr>
              <a:t>سلسلة بيانات التكاليف المتغيرة 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3571868" y="6237312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التكاليف المتغيرة = مستوى النشاط * التكاليف المتغيرة للوحدة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 l="17188" t="18333" r="77083" b="79167"/>
          <a:stretch>
            <a:fillRect/>
          </a:stretch>
        </p:blipFill>
        <p:spPr bwMode="auto">
          <a:xfrm>
            <a:off x="1907704" y="6407154"/>
            <a:ext cx="1462927" cy="3989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15517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36979" b="30833"/>
          <a:stretch>
            <a:fillRect/>
          </a:stretch>
        </p:blipFill>
        <p:spPr bwMode="auto">
          <a:xfrm>
            <a:off x="285784" y="657590"/>
            <a:ext cx="8643934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42844" y="5375496"/>
            <a:ext cx="8286808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3428992" y="6444044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b="1" dirty="0" smtClean="0">
                <a:solidFill>
                  <a:srgbClr val="FF0000"/>
                </a:solidFill>
              </a:rPr>
              <a:t>إجمالي التكاليف= التكاليف الثابتة + التكاليف المتغيرة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4- الحصول </a:t>
            </a:r>
            <a:r>
              <a:rPr lang="ar-SA" sz="2000" b="1" dirty="0">
                <a:solidFill>
                  <a:srgbClr val="FF0000"/>
                </a:solidFill>
              </a:rPr>
              <a:t>على إجمالي التكاليف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45" t="18347" r="67944" b="79234"/>
          <a:stretch/>
        </p:blipFill>
        <p:spPr bwMode="auto">
          <a:xfrm>
            <a:off x="2123728" y="6338688"/>
            <a:ext cx="1708741" cy="46501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36979" b="30833"/>
          <a:stretch>
            <a:fillRect/>
          </a:stretch>
        </p:blipFill>
        <p:spPr bwMode="auto">
          <a:xfrm>
            <a:off x="285784" y="657590"/>
            <a:ext cx="8643934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42844" y="5658226"/>
            <a:ext cx="8286808" cy="2857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3428992" y="6444044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b="1" dirty="0" smtClean="0">
                <a:solidFill>
                  <a:srgbClr val="FF0000"/>
                </a:solidFill>
              </a:rPr>
              <a:t>إجمالي الإيرادات = مستوى النشاط * سعر الوحدة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5- الحصول </a:t>
            </a:r>
            <a:r>
              <a:rPr lang="ar-SA" sz="2000" b="1" dirty="0">
                <a:solidFill>
                  <a:srgbClr val="FF0000"/>
                </a:solidFill>
              </a:rPr>
              <a:t>على سلسلة بيانات الإيرادات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45" t="18750" r="67490" b="79234"/>
          <a:stretch/>
        </p:blipFill>
        <p:spPr bwMode="auto">
          <a:xfrm>
            <a:off x="3347864" y="6381328"/>
            <a:ext cx="796413" cy="3943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0655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32292" b="15000"/>
          <a:stretch>
            <a:fillRect/>
          </a:stretch>
        </p:blipFill>
        <p:spPr bwMode="auto">
          <a:xfrm>
            <a:off x="251520" y="620688"/>
            <a:ext cx="867645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>
                <a:solidFill>
                  <a:srgbClr val="FF0000"/>
                </a:solidFill>
              </a:rPr>
              <a:t>6- الحصول على سلسلة بيانات الربح (الخسارة)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827584" y="6093295"/>
            <a:ext cx="7632848" cy="2880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3962118" y="6372035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b="1" dirty="0">
                <a:solidFill>
                  <a:srgbClr val="FF0000"/>
                </a:solidFill>
              </a:rPr>
              <a:t>الربح (الخسارة) = الايرادات – إجمالي التكاليف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45" t="18750" r="69153" b="79234"/>
          <a:stretch/>
        </p:blipFill>
        <p:spPr bwMode="auto">
          <a:xfrm>
            <a:off x="4326917" y="6419036"/>
            <a:ext cx="634181" cy="3943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chemeClr val="accent1"/>
                </a:solidFill>
              </a:rPr>
              <a:t>تدعيم النموذج بالخرائط 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b="1" dirty="0">
                <a:solidFill>
                  <a:schemeClr val="accent1"/>
                </a:solidFill>
              </a:rPr>
              <a:t>الحصول على خريطة التعادل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/>
              <a:t>تحديد سلاسل البيانات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/>
              <a:t>اختيار نوع التخطيط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/>
              <a:t>تنسيق الخريطة </a:t>
            </a:r>
          </a:p>
          <a:p>
            <a:pPr marL="914400" lvl="1" indent="-514350" algn="r" rtl="1">
              <a:buFont typeface="+mj-lt"/>
              <a:buAutoNum type="arabicPeriod"/>
            </a:pPr>
            <a:endParaRPr lang="ar-SA" dirty="0" smtClean="0"/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  <a:p>
            <a:pPr marL="914400" lvl="1" indent="-514350" algn="r" rtl="1">
              <a:buFont typeface="+mj-lt"/>
              <a:buAutoNum type="arabicPeriod"/>
            </a:pPr>
            <a:endParaRPr lang="ar-SA" dirty="0" smtClean="0"/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53743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b="1" dirty="0" smtClean="0">
                <a:solidFill>
                  <a:schemeClr val="accent1"/>
                </a:solidFill>
              </a:rPr>
              <a:t>يعتمد تحليل العلاقة بين التكلفة والحجم والربح ..</a:t>
            </a:r>
          </a:p>
          <a:p>
            <a:pPr lvl="1" algn="r" rtl="1"/>
            <a:r>
              <a:rPr lang="ar-SA" dirty="0" smtClean="0"/>
              <a:t>معرفة سلوك التكاليف </a:t>
            </a:r>
          </a:p>
          <a:p>
            <a:pPr lvl="1" algn="r" rtl="1"/>
            <a:r>
              <a:rPr lang="ar-SA" dirty="0" smtClean="0"/>
              <a:t>الفصل مابين التكاليف الثابتة والمتغيرة </a:t>
            </a:r>
          </a:p>
          <a:p>
            <a:pPr lvl="1" algn="r" rtl="1"/>
            <a:r>
              <a:rPr lang="ar-SA" dirty="0" smtClean="0"/>
              <a:t>يقصد بسلوك التكاليف استجابة عناصر التكاليف للتغير في حجم النشاط </a:t>
            </a:r>
          </a:p>
          <a:p>
            <a:pPr lvl="1" algn="r" rtl="1"/>
            <a:r>
              <a:rPr lang="ar-SA" dirty="0" err="1" smtClean="0"/>
              <a:t>التكالبف</a:t>
            </a:r>
            <a:r>
              <a:rPr lang="ar-SA" dirty="0" smtClean="0"/>
              <a:t> المتغيرة : عناصر التكاليف التي تتغير مع تغير حجم النشاط </a:t>
            </a:r>
          </a:p>
          <a:p>
            <a:pPr lvl="1" algn="r" rtl="1"/>
            <a:r>
              <a:rPr lang="ar-SA" dirty="0" smtClean="0"/>
              <a:t>التكاليف الثابتة : هي التكاليف التي </a:t>
            </a:r>
            <a:r>
              <a:rPr lang="ar-SA" dirty="0" err="1" smtClean="0"/>
              <a:t>لاتتغير</a:t>
            </a:r>
            <a:r>
              <a:rPr lang="ar-SA" dirty="0" smtClean="0"/>
              <a:t> مع التغير في حجم </a:t>
            </a:r>
            <a:r>
              <a:rPr lang="ar-SA" dirty="0" err="1" smtClean="0"/>
              <a:t>النشلط</a:t>
            </a:r>
            <a:r>
              <a:rPr lang="ar-SA" dirty="0" smtClean="0"/>
              <a:t> .</a:t>
            </a:r>
          </a:p>
          <a:p>
            <a:pPr lvl="1" algn="r" rtl="1"/>
            <a:endParaRPr lang="ar-SA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32292" b="15000"/>
          <a:stretch>
            <a:fillRect/>
          </a:stretch>
        </p:blipFill>
        <p:spPr bwMode="auto">
          <a:xfrm>
            <a:off x="251520" y="620688"/>
            <a:ext cx="867645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ربع نص 3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1- تحديد </a:t>
            </a:r>
            <a:r>
              <a:rPr lang="ar-SA" sz="2000" b="1" dirty="0">
                <a:solidFill>
                  <a:srgbClr val="FF0000"/>
                </a:solidFill>
              </a:rPr>
              <a:t>سلاسل البيانات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827584" y="5589241"/>
            <a:ext cx="7632848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3962118" y="6372035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b="1" dirty="0" smtClean="0">
                <a:solidFill>
                  <a:srgbClr val="FF0000"/>
                </a:solidFill>
              </a:rPr>
              <a:t>تظليل سلسلة بيانات إجمالي التكاليف وإجمالي الايرادات </a:t>
            </a:r>
            <a:endParaRPr lang="ar-S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14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086"/>
          <a:stretch/>
        </p:blipFill>
        <p:spPr bwMode="auto">
          <a:xfrm>
            <a:off x="251520" y="908720"/>
            <a:ext cx="834995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2- اختيار </a:t>
            </a:r>
            <a:r>
              <a:rPr lang="ar-SA" sz="2000" b="1" dirty="0">
                <a:solidFill>
                  <a:srgbClr val="FF0000"/>
                </a:solidFill>
              </a:rPr>
              <a:t>نوع التخطيط</a:t>
            </a:r>
          </a:p>
        </p:txBody>
      </p:sp>
      <p:sp>
        <p:nvSpPr>
          <p:cNvPr id="2" name="شكل بيضاوي 1"/>
          <p:cNvSpPr/>
          <p:nvPr/>
        </p:nvSpPr>
        <p:spPr>
          <a:xfrm>
            <a:off x="4355976" y="1844824"/>
            <a:ext cx="43204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5076056" y="4509120"/>
            <a:ext cx="57606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843808" y="5485023"/>
            <a:ext cx="792088" cy="3240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652120" y="3266982"/>
            <a:ext cx="1008112" cy="1890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15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718"/>
          <a:stretch/>
        </p:blipFill>
        <p:spPr bwMode="auto">
          <a:xfrm>
            <a:off x="937084" y="476672"/>
            <a:ext cx="7269832" cy="623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2- اختيار </a:t>
            </a:r>
            <a:r>
              <a:rPr lang="ar-SA" sz="2000" b="1" dirty="0">
                <a:solidFill>
                  <a:srgbClr val="FF0000"/>
                </a:solidFill>
              </a:rPr>
              <a:t>نوع التخطيط</a:t>
            </a:r>
          </a:p>
        </p:txBody>
      </p:sp>
    </p:spTree>
    <p:extLst>
      <p:ext uri="{BB962C8B-B14F-4D97-AF65-F5344CB8AC3E}">
        <p14:creationId xmlns:p14="http://schemas.microsoft.com/office/powerpoint/2010/main" xmlns="" val="108276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ar-SA" sz="2800" b="1" dirty="0" smtClean="0">
                <a:solidFill>
                  <a:srgbClr val="FF0000"/>
                </a:solidFill>
              </a:rPr>
              <a:t>تنسيق الخريطة </a:t>
            </a:r>
            <a:br>
              <a:rPr lang="ar-SA" sz="2800" b="1" dirty="0" smtClean="0">
                <a:solidFill>
                  <a:srgbClr val="FF0000"/>
                </a:solidFill>
              </a:rPr>
            </a:br>
            <a:endParaRPr lang="ar-SA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39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378"/>
          <a:stretch/>
        </p:blipFill>
        <p:spPr bwMode="auto">
          <a:xfrm>
            <a:off x="323528" y="908720"/>
            <a:ext cx="8316416" cy="5777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تعديل تسميات المحور الأفقي 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948264" y="1340768"/>
            <a:ext cx="432048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02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5652120" y="1232756"/>
            <a:ext cx="936104" cy="3240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993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3131840" y="2132856"/>
            <a:ext cx="216024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498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79512" y="4905164"/>
            <a:ext cx="6984776" cy="3240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224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4798752" y="2636912"/>
            <a:ext cx="709351" cy="1800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513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4716016" y="4293096"/>
            <a:ext cx="280831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285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إجمالي التكاليف : هي التكاليف الثابتة والمتغيرة .</a:t>
            </a:r>
          </a:p>
          <a:p>
            <a:pPr algn="r" rtl="1"/>
            <a:r>
              <a:rPr lang="ar-SA" dirty="0"/>
              <a:t> </a:t>
            </a:r>
            <a:r>
              <a:rPr lang="ar-SA" dirty="0" smtClean="0"/>
              <a:t>التكاليف الثابتة تتحملها المنشأة سواء </a:t>
            </a:r>
            <a:r>
              <a:rPr lang="ar-SA" dirty="0" err="1" smtClean="0"/>
              <a:t>انتجت</a:t>
            </a:r>
            <a:r>
              <a:rPr lang="ar-SA" dirty="0" smtClean="0"/>
              <a:t> أم لم تنتج .</a:t>
            </a:r>
          </a:p>
          <a:p>
            <a:pPr algn="r" rtl="1"/>
            <a:r>
              <a:rPr lang="ar-SA" dirty="0" smtClean="0"/>
              <a:t>التكاليف المتغيرة يتوقف مقدارها الذي </a:t>
            </a:r>
            <a:r>
              <a:rPr lang="ar-SA" dirty="0" err="1" smtClean="0"/>
              <a:t>تتحملة</a:t>
            </a:r>
            <a:r>
              <a:rPr lang="ar-SA" dirty="0" smtClean="0"/>
              <a:t> المنشأة على مستوى النشاط .</a:t>
            </a:r>
          </a:p>
          <a:p>
            <a:pPr algn="r" rtl="1"/>
            <a:r>
              <a:rPr lang="ar-SA" dirty="0" smtClean="0"/>
              <a:t>إجمالي التكاليف ( الأرباح = صفر ) </a:t>
            </a:r>
          </a:p>
          <a:p>
            <a:pPr algn="r" rtl="1"/>
            <a:endParaRPr lang="ar-SA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500"/>
          <a:stretch/>
        </p:blipFill>
        <p:spPr bwMode="auto">
          <a:xfrm>
            <a:off x="0" y="484584"/>
            <a:ext cx="91440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6372200" y="0"/>
            <a:ext cx="3600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2000" b="1" dirty="0" smtClean="0">
                <a:solidFill>
                  <a:srgbClr val="FF0000"/>
                </a:solidFill>
              </a:rPr>
              <a:t>إدراج عنوان للمخطط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516216" y="1033264"/>
            <a:ext cx="54006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876800" y="1969368"/>
            <a:ext cx="1941998" cy="5203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78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3995936" y="3032956"/>
            <a:ext cx="1296144" cy="3240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130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492"/>
          <a:stretch/>
        </p:blipFill>
        <p:spPr bwMode="auto">
          <a:xfrm>
            <a:off x="-36512" y="410842"/>
            <a:ext cx="9141024" cy="647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6156176" y="10732"/>
            <a:ext cx="3600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2000" b="1" dirty="0" smtClean="0">
                <a:solidFill>
                  <a:srgbClr val="FF0000"/>
                </a:solidFill>
              </a:rPr>
              <a:t>إدراج عنوان للمحور الافقي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652120" y="959522"/>
            <a:ext cx="57606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619672" y="2039642"/>
            <a:ext cx="2672863" cy="376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680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5220072" y="5301208"/>
            <a:ext cx="72008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477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5220072" y="5301208"/>
            <a:ext cx="72008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05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69"/>
          <a:stretch/>
        </p:blipFill>
        <p:spPr bwMode="auto">
          <a:xfrm>
            <a:off x="179512" y="692696"/>
            <a:ext cx="8748464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5580112" y="1124744"/>
            <a:ext cx="57606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619672" y="2332590"/>
            <a:ext cx="2672863" cy="376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012160" y="10732"/>
            <a:ext cx="3600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SA" sz="2000" b="1" dirty="0" smtClean="0">
                <a:solidFill>
                  <a:srgbClr val="FF0000"/>
                </a:solidFill>
              </a:rPr>
              <a:t>إدراج عنوان للمحور العمودي</a:t>
            </a:r>
            <a:endParaRPr lang="ar-SA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566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3707904" y="3212976"/>
            <a:ext cx="296599" cy="1152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789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chemeClr val="accent1"/>
                </a:solidFill>
              </a:rPr>
              <a:t>تدعيم النموذج بالخرائط 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b="1" dirty="0">
                <a:solidFill>
                  <a:schemeClr val="accent1"/>
                </a:solidFill>
              </a:rPr>
              <a:t>الحصول على خريطة </a:t>
            </a:r>
            <a:r>
              <a:rPr lang="ar-SA" b="1" dirty="0" smtClean="0">
                <a:solidFill>
                  <a:schemeClr val="accent1"/>
                </a:solidFill>
              </a:rPr>
              <a:t>الربحية</a:t>
            </a:r>
            <a:endParaRPr lang="ar-SA" b="1" dirty="0">
              <a:solidFill>
                <a:schemeClr val="accent1"/>
              </a:solidFill>
            </a:endParaRP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/>
              <a:t>تحديد سلاسل البيانات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/>
              <a:t>اختيار نوع التخطيط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dirty="0"/>
              <a:t>تنسيق الخريطة </a:t>
            </a:r>
          </a:p>
          <a:p>
            <a:pPr marL="914400" lvl="1" indent="-514350" algn="r" rtl="1">
              <a:buFont typeface="+mj-lt"/>
              <a:buAutoNum type="arabicPeriod"/>
            </a:pPr>
            <a:endParaRPr lang="ar-SA" dirty="0" smtClean="0"/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  <a:p>
            <a:pPr marL="914400" lvl="1" indent="-514350" algn="r" rtl="1">
              <a:buFont typeface="+mj-lt"/>
              <a:buAutoNum type="arabicPeriod"/>
            </a:pPr>
            <a:endParaRPr lang="ar-SA" dirty="0" smtClean="0"/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66522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920"/>
          <a:stretch/>
        </p:blipFill>
        <p:spPr bwMode="auto">
          <a:xfrm>
            <a:off x="0" y="517549"/>
            <a:ext cx="9144000" cy="6223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07504" y="6093296"/>
            <a:ext cx="9036496" cy="3240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427529" y="964438"/>
            <a:ext cx="1520735" cy="376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578887" y="1484784"/>
            <a:ext cx="944671" cy="376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658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0650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chemeClr val="accent1"/>
                </a:solidFill>
              </a:rPr>
              <a:t>نقطة التعادل 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هي ذلك المستوى من النشاط الذي يكون عنده :</a:t>
            </a:r>
          </a:p>
        </p:txBody>
      </p:sp>
      <p:graphicFrame>
        <p:nvGraphicFramePr>
          <p:cNvPr id="4" name="رسم تخطيطي 3"/>
          <p:cNvGraphicFramePr/>
          <p:nvPr>
            <p:extLst>
              <p:ext uri="{D42A27DB-BD31-4B8C-83A1-F6EECF244321}">
                <p14:modId xmlns:p14="http://schemas.microsoft.com/office/powerpoint/2010/main" xmlns="" val="3519650471"/>
              </p:ext>
            </p:extLst>
          </p:nvPr>
        </p:nvGraphicFramePr>
        <p:xfrm>
          <a:off x="1524000" y="242088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7812360" y="648546"/>
            <a:ext cx="584631" cy="6202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79512" y="4675210"/>
            <a:ext cx="7344816" cy="310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012160" y="2370954"/>
            <a:ext cx="936104" cy="310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SA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314259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4716016" y="2780928"/>
            <a:ext cx="864096" cy="188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46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2699792" y="2947018"/>
            <a:ext cx="1368152" cy="310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364088" y="3789040"/>
            <a:ext cx="180020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852192" y="5157192"/>
            <a:ext cx="1368152" cy="310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5852558" y="3257125"/>
            <a:ext cx="223224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b="1" dirty="0" smtClean="0">
                <a:solidFill>
                  <a:srgbClr val="FF0000"/>
                </a:solidFill>
              </a:rPr>
              <a:t>عمل تنسيقات الخريطة كما سبق </a:t>
            </a:r>
            <a:endParaRPr lang="ar-S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72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chemeClr val="accent1"/>
                </a:solidFill>
              </a:rPr>
              <a:t>تحليل الحساسية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ar-SA" b="1" dirty="0" smtClean="0">
                <a:solidFill>
                  <a:schemeClr val="accent1"/>
                </a:solidFill>
              </a:rPr>
              <a:t>تغير سعر البيع</a:t>
            </a:r>
          </a:p>
          <a:p>
            <a:pPr algn="r" rtl="1">
              <a:buFont typeface="Wingdings" pitchFamily="2" charset="2"/>
              <a:buChar char="q"/>
            </a:pPr>
            <a:r>
              <a:rPr lang="ar-SA" b="1" dirty="0" smtClean="0">
                <a:solidFill>
                  <a:schemeClr val="accent1"/>
                </a:solidFill>
              </a:rPr>
              <a:t>تغيير التكاليف المتغيرة </a:t>
            </a:r>
          </a:p>
          <a:p>
            <a:pPr algn="r" rtl="1">
              <a:buFont typeface="Wingdings" pitchFamily="2" charset="2"/>
              <a:buChar char="q"/>
            </a:pPr>
            <a:r>
              <a:rPr lang="ar-SA" b="1" dirty="0" smtClean="0">
                <a:solidFill>
                  <a:schemeClr val="accent1"/>
                </a:solidFill>
              </a:rPr>
              <a:t>تغيير التكاليف الثابتة </a:t>
            </a:r>
          </a:p>
          <a:p>
            <a:pPr marL="0" indent="0" algn="r" rtl="1">
              <a:buNone/>
            </a:pPr>
            <a:r>
              <a:rPr lang="ar-SA" b="1" dirty="0" smtClean="0">
                <a:solidFill>
                  <a:srgbClr val="FF0000"/>
                </a:solidFill>
              </a:rPr>
              <a:t>ملاحظة : تغيير </a:t>
            </a:r>
            <a:r>
              <a:rPr lang="ar-SA" b="1" u="sng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أحد</a:t>
            </a:r>
            <a:r>
              <a:rPr lang="ar-SA" b="1" dirty="0" smtClean="0">
                <a:solidFill>
                  <a:schemeClr val="accent3"/>
                </a:solidFill>
              </a:rPr>
              <a:t> </a:t>
            </a:r>
            <a:r>
              <a:rPr lang="ar-SA" b="1" dirty="0" smtClean="0">
                <a:solidFill>
                  <a:srgbClr val="FF0000"/>
                </a:solidFill>
              </a:rPr>
              <a:t>العناصر السابقة سوف يؤثر على جميع مفردات النموذج التي لها علاقة وكذلك خرائط النموذج </a:t>
            </a:r>
            <a:endParaRPr lang="ar-SA" dirty="0" smtClean="0">
              <a:solidFill>
                <a:srgbClr val="FF0000"/>
              </a:solidFill>
            </a:endParaRPr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  <a:p>
            <a:pPr marL="400050" lvl="1" indent="0" algn="r" rtl="1">
              <a:buNone/>
            </a:pPr>
            <a:endParaRPr lang="ar-SA" dirty="0" smtClean="0"/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171477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291"/>
          <a:stretch/>
        </p:blipFill>
        <p:spPr bwMode="auto">
          <a:xfrm>
            <a:off x="251520" y="1085358"/>
            <a:ext cx="8676456" cy="5772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5868144" y="2947017"/>
            <a:ext cx="792088" cy="7700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عنوان 1"/>
          <p:cNvSpPr txBox="1">
            <a:spLocks/>
          </p:cNvSpPr>
          <p:nvPr/>
        </p:nvSpPr>
        <p:spPr>
          <a:xfrm>
            <a:off x="914400" y="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SA" sz="2000" b="1" smtClean="0">
                <a:solidFill>
                  <a:srgbClr val="FF0000"/>
                </a:solidFill>
              </a:rPr>
              <a:t>تحليل الحساسية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15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b="1" dirty="0">
                <a:solidFill>
                  <a:schemeClr val="accent1"/>
                </a:solidFill>
              </a:rPr>
              <a:t>دراسة البدائل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ar-SA" b="1" dirty="0" smtClean="0">
                <a:solidFill>
                  <a:schemeClr val="accent1"/>
                </a:solidFill>
              </a:rPr>
              <a:t>نسخ </a:t>
            </a:r>
            <a:r>
              <a:rPr lang="ar-SA" b="1" dirty="0">
                <a:solidFill>
                  <a:schemeClr val="accent1"/>
                </a:solidFill>
              </a:rPr>
              <a:t>النموذج على عدة أوراق عمل.</a:t>
            </a:r>
          </a:p>
          <a:p>
            <a:pPr algn="r" rtl="1">
              <a:buFont typeface="Wingdings" pitchFamily="2" charset="2"/>
              <a:buChar char="q"/>
            </a:pPr>
            <a:r>
              <a:rPr lang="ar-SA" b="1" dirty="0">
                <a:solidFill>
                  <a:schemeClr val="accent1"/>
                </a:solidFill>
              </a:rPr>
              <a:t>إجراء التعديلات المطلوبة</a:t>
            </a:r>
            <a:r>
              <a:rPr lang="ar-SA" b="1" dirty="0" smtClean="0">
                <a:solidFill>
                  <a:schemeClr val="accent1"/>
                </a:solidFill>
              </a:rPr>
              <a:t>.</a:t>
            </a:r>
          </a:p>
          <a:p>
            <a:pPr algn="r" rtl="1">
              <a:buFont typeface="Wingdings" pitchFamily="2" charset="2"/>
              <a:buChar char="q"/>
            </a:pPr>
            <a:endParaRPr lang="ar-SA" b="1" dirty="0">
              <a:solidFill>
                <a:schemeClr val="accent1"/>
              </a:solidFill>
            </a:endParaRPr>
          </a:p>
          <a:p>
            <a:pPr marL="0" indent="0" algn="r" rtl="1">
              <a:buNone/>
            </a:pPr>
            <a:r>
              <a:rPr lang="ar-SA" b="1" dirty="0">
                <a:solidFill>
                  <a:srgbClr val="FF0000"/>
                </a:solidFill>
              </a:rPr>
              <a:t>ملاحظة : </a:t>
            </a:r>
            <a:r>
              <a:rPr lang="ar-SA" b="1" dirty="0" smtClean="0">
                <a:solidFill>
                  <a:srgbClr val="FF0000"/>
                </a:solidFill>
              </a:rPr>
              <a:t>الاختيار بين البدائل (اختيار أفضل الطرق للإنتاج الجديد) يكون بناء على ما يلي.. 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b="1" dirty="0" smtClean="0">
                <a:solidFill>
                  <a:srgbClr val="FF0000"/>
                </a:solidFill>
              </a:rPr>
              <a:t>البديل الذي يعطي أقل نقطة تعادل</a:t>
            </a:r>
          </a:p>
          <a:p>
            <a:pPr marL="914400" lvl="1" indent="-514350" algn="r" rtl="1">
              <a:buFont typeface="+mj-lt"/>
              <a:buAutoNum type="arabicPeriod"/>
            </a:pPr>
            <a:r>
              <a:rPr lang="ar-SA" b="1" dirty="0" smtClean="0">
                <a:solidFill>
                  <a:srgbClr val="FF0000"/>
                </a:solidFill>
              </a:rPr>
              <a:t>يحقق هدف الربحية عند أقل مستوى نشاط </a:t>
            </a:r>
            <a:endParaRPr lang="ar-SA" dirty="0">
              <a:solidFill>
                <a:srgbClr val="FF0000"/>
              </a:solidFill>
            </a:endParaRPr>
          </a:p>
          <a:p>
            <a:pPr marL="0" indent="0" algn="r" rtl="1">
              <a:buNone/>
            </a:pPr>
            <a:endParaRPr lang="ar-SA" b="1" dirty="0">
              <a:solidFill>
                <a:schemeClr val="accent1"/>
              </a:solidFill>
            </a:endParaRPr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  <a:p>
            <a:pPr marL="400050" lvl="1" indent="0" algn="r" rtl="1">
              <a:buNone/>
            </a:pPr>
            <a:endParaRPr lang="ar-SA" dirty="0" smtClean="0"/>
          </a:p>
          <a:p>
            <a:pPr marL="914400" lvl="1" indent="-514350" algn="r" rtl="1">
              <a:buFont typeface="+mj-lt"/>
              <a:buAutoNum type="arabicPeriod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424486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50"/>
          <a:stretch/>
        </p:blipFill>
        <p:spPr bwMode="auto">
          <a:xfrm>
            <a:off x="648635" y="670384"/>
            <a:ext cx="7846730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372200" y="5899584"/>
            <a:ext cx="172819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4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50"/>
          <a:stretch/>
        </p:blipFill>
        <p:spPr bwMode="auto">
          <a:xfrm>
            <a:off x="719572" y="769047"/>
            <a:ext cx="7704856" cy="5972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948264" y="6437895"/>
            <a:ext cx="576064" cy="3034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012160" y="2592289"/>
            <a:ext cx="792088" cy="7355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619672" y="2520281"/>
            <a:ext cx="648072" cy="3677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430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50"/>
          <a:stretch/>
        </p:blipFill>
        <p:spPr bwMode="auto">
          <a:xfrm>
            <a:off x="378278" y="908720"/>
            <a:ext cx="838744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372200" y="6381328"/>
            <a:ext cx="792088" cy="3034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156176" y="2636912"/>
            <a:ext cx="792088" cy="7355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259632" y="2636912"/>
            <a:ext cx="792088" cy="2558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ar-S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734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2"/>
          <p:cNvSpPr txBox="1">
            <a:spLocks/>
          </p:cNvSpPr>
          <p:nvPr/>
        </p:nvSpPr>
        <p:spPr>
          <a:xfrm>
            <a:off x="971600" y="2420888"/>
            <a:ext cx="7772400" cy="17281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ctr">
              <a:buFont typeface="Arial" pitchFamily="34" charset="0"/>
              <a:buNone/>
            </a:pPr>
            <a:endParaRPr lang="ar-SA" dirty="0" smtClean="0">
              <a:solidFill>
                <a:schemeClr val="accent6"/>
              </a:solidFill>
            </a:endParaRPr>
          </a:p>
          <a:p>
            <a:pPr indent="457200" algn="ctr" rtl="1">
              <a:buFont typeface="Arial" pitchFamily="34" charset="0"/>
              <a:buNone/>
            </a:pPr>
            <a:r>
              <a:rPr lang="ar-SA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raditional Arabic" pitchFamily="2" charset="-78"/>
              </a:rPr>
              <a:t>أي البدائل سوف تختاري .. ولماذا ؟ </a:t>
            </a:r>
            <a:endParaRPr lang="ar-SA" sz="3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Traditional Arabic" pitchFamily="2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4365104"/>
            <a:ext cx="144016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607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chemeClr val="accent1"/>
                </a:solidFill>
              </a:rPr>
              <a:t>هامش المساهمة 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هو مقدار </a:t>
            </a:r>
            <a:r>
              <a:rPr lang="ar-SA" dirty="0" err="1" smtClean="0"/>
              <a:t>ماتساهم</a:t>
            </a:r>
            <a:r>
              <a:rPr lang="ar-SA" dirty="0" smtClean="0"/>
              <a:t> به الوحدة في استرداد التكاليف الثابتة وتحقيق الأرباح </a:t>
            </a:r>
            <a:endParaRPr lang="en-US" dirty="0" smtClean="0"/>
          </a:p>
          <a:p>
            <a:pPr algn="r" rtl="1"/>
            <a:r>
              <a:rPr lang="ar-SA" dirty="0" smtClean="0"/>
              <a:t>هو الفرق مابين سعر بيع الوحدة وتكلفتها المتغيرة </a:t>
            </a:r>
          </a:p>
        </p:txBody>
      </p:sp>
      <p:graphicFrame>
        <p:nvGraphicFramePr>
          <p:cNvPr id="6" name="رسم تخطيطي 5"/>
          <p:cNvGraphicFramePr/>
          <p:nvPr>
            <p:extLst>
              <p:ext uri="{D42A27DB-BD31-4B8C-83A1-F6EECF244321}">
                <p14:modId xmlns:p14="http://schemas.microsoft.com/office/powerpoint/2010/main" xmlns="" val="1537456673"/>
              </p:ext>
            </p:extLst>
          </p:nvPr>
        </p:nvGraphicFramePr>
        <p:xfrm>
          <a:off x="829009" y="3645024"/>
          <a:ext cx="7128792" cy="2902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5834" b="48333"/>
          <a:stretch>
            <a:fillRect/>
          </a:stretch>
        </p:blipFill>
        <p:spPr bwMode="auto">
          <a:xfrm>
            <a:off x="928662" y="2060848"/>
            <a:ext cx="742945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ربع نص 1"/>
          <p:cNvSpPr txBox="1"/>
          <p:nvPr/>
        </p:nvSpPr>
        <p:spPr>
          <a:xfrm>
            <a:off x="755576" y="1280954"/>
            <a:ext cx="76328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شركة القصيم للمياه الجوفية تقوم بإنتاج وبيع قوارير المياه سعة 20 لتر والآتي أهم بيانات التكاليف والإيرادات : 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chemeClr val="accent1"/>
                </a:solidFill>
              </a:rPr>
              <a:t>نموذج تحليل التعادل منتج وحيد </a:t>
            </a:r>
            <a:endParaRPr lang="ar-SA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59375" b="46667"/>
          <a:stretch>
            <a:fillRect/>
          </a:stretch>
        </p:blipFill>
        <p:spPr bwMode="auto">
          <a:xfrm>
            <a:off x="2000232" y="1000108"/>
            <a:ext cx="5572100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ربع نص 2"/>
          <p:cNvSpPr txBox="1"/>
          <p:nvPr/>
        </p:nvSpPr>
        <p:spPr>
          <a:xfrm>
            <a:off x="714348" y="5572140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b="1" dirty="0" smtClean="0">
                <a:solidFill>
                  <a:srgbClr val="FF0000"/>
                </a:solidFill>
              </a:rPr>
              <a:t>هامش المساهمة = سعر بيع الوحدة – التكاليف المتغيرة للوحدة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357554" y="5000636"/>
            <a:ext cx="3786214" cy="357190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حساب هامش المساهمة للوحدة: </a:t>
            </a:r>
            <a:endParaRPr lang="ar-SA" sz="2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24" t="18066" r="70263" b="78809"/>
          <a:stretch/>
        </p:blipFill>
        <p:spPr bwMode="auto">
          <a:xfrm>
            <a:off x="3726483" y="6080103"/>
            <a:ext cx="1610271" cy="66066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58334" b="35000"/>
          <a:stretch>
            <a:fillRect/>
          </a:stretch>
        </p:blipFill>
        <p:spPr bwMode="auto">
          <a:xfrm>
            <a:off x="1714480" y="500042"/>
            <a:ext cx="571494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3500430" y="4786322"/>
            <a:ext cx="3500462" cy="35719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ربع نص 3"/>
          <p:cNvSpPr txBox="1"/>
          <p:nvPr/>
        </p:nvSpPr>
        <p:spPr>
          <a:xfrm>
            <a:off x="428596" y="5301208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b="1" dirty="0" smtClean="0">
                <a:solidFill>
                  <a:srgbClr val="FF0000"/>
                </a:solidFill>
              </a:rPr>
              <a:t>نقطة التعادل بالوحدات = التكاليف الثابتة / هامش المساهمة للوحدة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>
                <a:solidFill>
                  <a:srgbClr val="FF0000"/>
                </a:solidFill>
              </a:rPr>
              <a:t>حساب نقطة التعادل بالوحدات :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70" t="18360" r="70117" b="78906"/>
          <a:stretch/>
        </p:blipFill>
        <p:spPr bwMode="auto">
          <a:xfrm>
            <a:off x="3772555" y="6072182"/>
            <a:ext cx="1478105" cy="53060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55729" b="40833"/>
          <a:stretch>
            <a:fillRect/>
          </a:stretch>
        </p:blipFill>
        <p:spPr bwMode="auto">
          <a:xfrm>
            <a:off x="1643042" y="571480"/>
            <a:ext cx="6072166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3714744" y="5214950"/>
            <a:ext cx="3500462" cy="28575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714348" y="5786454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800" b="1" dirty="0" smtClean="0">
                <a:solidFill>
                  <a:srgbClr val="FF0000"/>
                </a:solidFill>
              </a:rPr>
              <a:t>نقطة التعادل بالريال= نقطة التعادل بالوحدات* سعر الوحدة 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11152" y="0"/>
            <a:ext cx="76328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SA" sz="2000" b="1" dirty="0">
                <a:solidFill>
                  <a:srgbClr val="FF0000"/>
                </a:solidFill>
              </a:rPr>
              <a:t>حساب نقطة التعادل </a:t>
            </a:r>
            <a:r>
              <a:rPr lang="ar-SA" sz="2000" b="1" dirty="0" smtClean="0">
                <a:solidFill>
                  <a:srgbClr val="FF0000"/>
                </a:solidFill>
              </a:rPr>
              <a:t>بالريال </a:t>
            </a:r>
            <a:r>
              <a:rPr lang="ar-SA" sz="2000" b="1" dirty="0">
                <a:solidFill>
                  <a:srgbClr val="FF0000"/>
                </a:solidFill>
              </a:rPr>
              <a:t>: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24" t="18750" r="69531" b="79297"/>
          <a:stretch/>
        </p:blipFill>
        <p:spPr bwMode="auto">
          <a:xfrm>
            <a:off x="3821717" y="6309674"/>
            <a:ext cx="1714816" cy="38973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B0D96E8340A547BE1F7D62D552B0DE" ma:contentTypeVersion="0" ma:contentTypeDescription="Create a new document." ma:contentTypeScope="" ma:versionID="4adf5b0fd546f1c0f174cc8a3f2c62b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F13912-B2DF-4E49-BFDF-1DD2F887F3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D449A0E-B18A-4837-96B2-FC585275A97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FC6829B-DDC9-40E5-8849-22158EBFE5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625</Words>
  <Application>Microsoft Office PowerPoint</Application>
  <PresentationFormat>عرض على الشاشة (3:4)‏</PresentationFormat>
  <Paragraphs>121</Paragraphs>
  <Slides>49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49</vt:i4>
      </vt:variant>
    </vt:vector>
  </HeadingPairs>
  <TitlesOfParts>
    <vt:vector size="50" baseType="lpstr">
      <vt:lpstr>سمة Office</vt:lpstr>
      <vt:lpstr>تحليل العلاقة بين التكلفة والحجم والربح -1</vt:lpstr>
      <vt:lpstr>الشريحة 2</vt:lpstr>
      <vt:lpstr>الشريحة 3</vt:lpstr>
      <vt:lpstr>نقطة التعادل </vt:lpstr>
      <vt:lpstr>هامش المساهمة </vt:lpstr>
      <vt:lpstr>نموذج تحليل التعادل منتج وحيد </vt:lpstr>
      <vt:lpstr>الشريحة 7</vt:lpstr>
      <vt:lpstr>الشريحة 8</vt:lpstr>
      <vt:lpstr>الشريحة 9</vt:lpstr>
      <vt:lpstr>تخطيط الربحية </vt:lpstr>
      <vt:lpstr>الشريحة 11</vt:lpstr>
      <vt:lpstr>تدعيم النموذج بالخرائط 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تدعيم النموذج بالخرائط </vt:lpstr>
      <vt:lpstr>الشريحة 20</vt:lpstr>
      <vt:lpstr>الشريحة 21</vt:lpstr>
      <vt:lpstr>الشريحة 22</vt:lpstr>
      <vt:lpstr>تنسيق الخريطة  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تدعيم النموذج بالخرائط </vt:lpstr>
      <vt:lpstr>الشريحة 38</vt:lpstr>
      <vt:lpstr>الشريحة 39</vt:lpstr>
      <vt:lpstr>الشريحة 40</vt:lpstr>
      <vt:lpstr>الشريحة 41</vt:lpstr>
      <vt:lpstr>الشريحة 42</vt:lpstr>
      <vt:lpstr>تحليل الحساسية</vt:lpstr>
      <vt:lpstr>الشريحة 44</vt:lpstr>
      <vt:lpstr>دراسة البدائل</vt:lpstr>
      <vt:lpstr>الشريحة 46</vt:lpstr>
      <vt:lpstr>الشريحة 47</vt:lpstr>
      <vt:lpstr>الشريحة 48</vt:lpstr>
      <vt:lpstr>الشريحة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تحليل العلاقة بين التكلفة والحجم والربح</dc:title>
  <dc:creator>haya</dc:creator>
  <cp:lastModifiedBy>user1</cp:lastModifiedBy>
  <cp:revision>46</cp:revision>
  <dcterms:created xsi:type="dcterms:W3CDTF">2013-09-25T05:31:58Z</dcterms:created>
  <dcterms:modified xsi:type="dcterms:W3CDTF">2013-12-29T04:37:45Z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0x010100E5B0D96E8340A547BE1F7D62D552B0DE</vt:lpwstr>
  </property>
</Properties>
</file>