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256" r:id="rId5"/>
    <p:sldId id="261" r:id="rId6"/>
    <p:sldId id="262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32" r:id="rId15"/>
    <p:sldId id="325" r:id="rId16"/>
    <p:sldId id="326" r:id="rId17"/>
    <p:sldId id="328" r:id="rId18"/>
    <p:sldId id="329" r:id="rId19"/>
    <p:sldId id="330" r:id="rId20"/>
    <p:sldId id="331" r:id="rId21"/>
    <p:sldId id="333" r:id="rId22"/>
    <p:sldId id="334" r:id="rId23"/>
    <p:sldId id="335" r:id="rId24"/>
    <p:sldId id="336" r:id="rId25"/>
    <p:sldId id="271" r:id="rId26"/>
    <p:sldId id="267" r:id="rId27"/>
    <p:sldId id="273" r:id="rId28"/>
    <p:sldId id="274" r:id="rId29"/>
    <p:sldId id="337" r:id="rId30"/>
    <p:sldId id="268" r:id="rId31"/>
    <p:sldId id="275" r:id="rId32"/>
    <p:sldId id="269" r:id="rId33"/>
    <p:sldId id="277" r:id="rId34"/>
    <p:sldId id="338" r:id="rId35"/>
    <p:sldId id="33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18864E-504F-4311-B825-5632B2072401}" type="datetimeFigureOut">
              <a:rPr lang="ar-SA" smtClean="0"/>
              <a:pPr/>
              <a:t>26/02/35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89CDDD-B708-49F0-BF8A-CDAF987AF21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2023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9CDDD-B708-49F0-BF8A-CDAF987AF213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93827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9CDDD-B708-49F0-BF8A-CDAF987AF213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9382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470025"/>
          </a:xfrm>
        </p:spPr>
        <p:txBody>
          <a:bodyPr/>
          <a:lstStyle/>
          <a:p>
            <a:r>
              <a:rPr lang="ar-S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تحليل العلاقة بين التكلفة والحجم والربح -2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إعداد:</a:t>
            </a:r>
          </a:p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الأستاذة نوف الداوود</a:t>
            </a:r>
          </a:p>
          <a:p>
            <a:endParaRPr lang="ar-SA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متوسط هامش المساهمة 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105"/>
          <a:stretch/>
        </p:blipFill>
        <p:spPr bwMode="auto">
          <a:xfrm>
            <a:off x="179512" y="1165123"/>
            <a:ext cx="8712968" cy="452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4932040" y="5225732"/>
            <a:ext cx="1080120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410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2747963"/>
            <a:ext cx="7772400" cy="1362075"/>
          </a:xfrm>
        </p:spPr>
        <p:txBody>
          <a:bodyPr/>
          <a:lstStyle/>
          <a:p>
            <a:pPr algn="ctr"/>
            <a:r>
              <a:rPr lang="ar-SA" dirty="0" smtClean="0">
                <a:solidFill>
                  <a:schemeClr val="accent1"/>
                </a:solidFill>
              </a:rPr>
              <a:t>لإيجاد نقطة التعادل بالريال لابد أولاً من إيجاد نقطة التعادل بالوحدات</a:t>
            </a:r>
            <a:endParaRPr lang="ar-SA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01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التعادل بالوحدات :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786"/>
          <a:stretch/>
        </p:blipFill>
        <p:spPr bwMode="auto">
          <a:xfrm>
            <a:off x="415280" y="1029150"/>
            <a:ext cx="8313440" cy="469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339752" y="5043978"/>
            <a:ext cx="1080120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أولاً: نقطة التعادل لتشكيلة المنتجات = التكاليف الثابتة / متوسط هامش المساهمة للوحدة 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925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</a:t>
            </a:r>
            <a:r>
              <a:rPr lang="ar-SA" sz="2000" b="1" dirty="0">
                <a:solidFill>
                  <a:srgbClr val="FF0000"/>
                </a:solidFill>
              </a:rPr>
              <a:t>التعادل بالوحدات :</a:t>
            </a:r>
            <a:endParaRPr lang="ar-SA" sz="2000" b="1" dirty="0" smtClean="0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576"/>
          <a:stretch/>
        </p:blipFill>
        <p:spPr bwMode="auto">
          <a:xfrm>
            <a:off x="487288" y="1124744"/>
            <a:ext cx="8261176" cy="4785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411760" y="5153724"/>
            <a:ext cx="1080120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ربع نص 8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أولاً: نقطة التعادل لتشكيلة المنتجات = التكاليف الثابتة / متوسط هامش المساهمة للوحدة 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22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</a:t>
            </a:r>
            <a:r>
              <a:rPr lang="ar-SA" sz="2000" b="1" dirty="0">
                <a:solidFill>
                  <a:srgbClr val="FF0000"/>
                </a:solidFill>
              </a:rPr>
              <a:t>التعادل بالوحدات :</a:t>
            </a:r>
            <a:endParaRPr lang="ar-SA" sz="2000" b="1" dirty="0" smtClean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669"/>
          <a:stretch/>
        </p:blipFill>
        <p:spPr bwMode="auto">
          <a:xfrm>
            <a:off x="303596" y="1385093"/>
            <a:ext cx="8536809" cy="485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195736" y="4433644"/>
            <a:ext cx="1224136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ثانياً: نقطة التعادل للمنتج</a:t>
            </a:r>
            <a:r>
              <a:rPr lang="ar-SA" sz="2000" b="1" dirty="0">
                <a:solidFill>
                  <a:schemeClr val="accent1"/>
                </a:solidFill>
              </a:rPr>
              <a:t>= نقطة التعادل لتشكيلة المنتجات </a:t>
            </a:r>
            <a:r>
              <a:rPr lang="ar-SA" sz="2000" b="1" dirty="0" smtClean="0">
                <a:solidFill>
                  <a:schemeClr val="accent1"/>
                </a:solidFill>
              </a:rPr>
              <a:t>* نسبة المنتج في تشكيلة المنتجات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693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</a:t>
            </a:r>
            <a:r>
              <a:rPr lang="ar-SA" sz="2000" b="1" dirty="0">
                <a:solidFill>
                  <a:srgbClr val="FF0000"/>
                </a:solidFill>
              </a:rPr>
              <a:t>التعادل بالوحدات :</a:t>
            </a:r>
            <a:endParaRPr lang="ar-SA" sz="2000" b="1" dirty="0" smtClean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621"/>
          <a:stretch/>
        </p:blipFill>
        <p:spPr bwMode="auto">
          <a:xfrm>
            <a:off x="233772" y="1230673"/>
            <a:ext cx="8676456" cy="529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195736" y="3878008"/>
            <a:ext cx="1224136" cy="14952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ثانياً: نقطة التعادل للمنتج</a:t>
            </a:r>
            <a:r>
              <a:rPr lang="ar-SA" sz="2000" b="1" dirty="0">
                <a:solidFill>
                  <a:schemeClr val="accent1"/>
                </a:solidFill>
              </a:rPr>
              <a:t>= نقطة التعادل لتشكيلة المنتجات </a:t>
            </a:r>
            <a:r>
              <a:rPr lang="ar-SA" sz="2000" b="1" dirty="0" smtClean="0">
                <a:solidFill>
                  <a:schemeClr val="accent1"/>
                </a:solidFill>
              </a:rPr>
              <a:t>* نسبة المنتج في تشكيلة المنتجات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31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</a:t>
            </a:r>
            <a:r>
              <a:rPr lang="ar-SA" sz="2000" b="1" dirty="0">
                <a:solidFill>
                  <a:srgbClr val="FF0000"/>
                </a:solidFill>
              </a:rPr>
              <a:t>التعادل بالوحدات :</a:t>
            </a:r>
            <a:endParaRPr lang="ar-SA" sz="2000" b="1" dirty="0" smtClean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767"/>
          <a:stretch/>
        </p:blipFill>
        <p:spPr bwMode="auto">
          <a:xfrm>
            <a:off x="303596" y="1107644"/>
            <a:ext cx="8536809" cy="46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195736" y="3878008"/>
            <a:ext cx="1224136" cy="1351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ثانياً: نقطة التعادل للمنتج</a:t>
            </a:r>
            <a:r>
              <a:rPr lang="ar-SA" sz="2000" b="1" dirty="0">
                <a:solidFill>
                  <a:schemeClr val="accent1"/>
                </a:solidFill>
              </a:rPr>
              <a:t>= نقطة التعادل لتشكيلة المنتجات </a:t>
            </a:r>
            <a:r>
              <a:rPr lang="ar-SA" sz="2000" b="1" dirty="0" smtClean="0">
                <a:solidFill>
                  <a:schemeClr val="accent1"/>
                </a:solidFill>
              </a:rPr>
              <a:t>* نسبة المنتج في تشكيلة المنتجات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341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التعادل بالريال :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887"/>
          <a:stretch/>
        </p:blipFill>
        <p:spPr bwMode="auto">
          <a:xfrm>
            <a:off x="204020" y="1084007"/>
            <a:ext cx="8735961" cy="468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331640" y="4094032"/>
            <a:ext cx="864096" cy="343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ثانياً: نقطة التعادل بالريال= </a:t>
            </a:r>
            <a:r>
              <a:rPr lang="ar-SA" sz="2000" b="1" dirty="0">
                <a:solidFill>
                  <a:schemeClr val="accent1"/>
                </a:solidFill>
              </a:rPr>
              <a:t>نقطة التعادل </a:t>
            </a:r>
            <a:r>
              <a:rPr lang="ar-SA" sz="2000" b="1" dirty="0" smtClean="0">
                <a:solidFill>
                  <a:schemeClr val="accent1"/>
                </a:solidFill>
              </a:rPr>
              <a:t>بالوحدات * سعر البيع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22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إيجاد نقطة التعادل بالريال :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081"/>
          <a:stretch/>
        </p:blipFill>
        <p:spPr bwMode="auto">
          <a:xfrm>
            <a:off x="320741" y="1054510"/>
            <a:ext cx="8502518" cy="474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475656" y="4094032"/>
            <a:ext cx="864096" cy="135119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ربع نص 6"/>
          <p:cNvSpPr txBox="1"/>
          <p:nvPr/>
        </p:nvSpPr>
        <p:spPr>
          <a:xfrm>
            <a:off x="607191" y="613873"/>
            <a:ext cx="792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ثانياً: نقطة التعادل بالريال= </a:t>
            </a:r>
            <a:r>
              <a:rPr lang="ar-SA" sz="2000" b="1" dirty="0">
                <a:solidFill>
                  <a:schemeClr val="accent1"/>
                </a:solidFill>
              </a:rPr>
              <a:t>نقطة التعادل </a:t>
            </a:r>
            <a:r>
              <a:rPr lang="ar-SA" sz="2000" b="1" dirty="0" smtClean="0">
                <a:solidFill>
                  <a:schemeClr val="accent1"/>
                </a:solidFill>
              </a:rPr>
              <a:t>بالوحدات * سعر البيع</a:t>
            </a:r>
            <a:endParaRPr lang="en-US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29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حجم النشاط المستهدف: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467544" y="611396"/>
            <a:ext cx="82947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حجم النشاط المستهدف = ( التكاليف الثابتة + الأرباح المستهدفة )/ متوسط هامش المساهمة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350"/>
          <a:stretch/>
        </p:blipFill>
        <p:spPr bwMode="auto">
          <a:xfrm>
            <a:off x="521804" y="1434802"/>
            <a:ext cx="8100392" cy="398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475656" y="4941168"/>
            <a:ext cx="1224136" cy="2520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185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280954"/>
            <a:ext cx="76328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ينتج مصنع القصيم للألبان أربعة منتجات هي الحليب واللبن والزبادي والقشطة والآتي بيانات الأسعار والتكاليف وتشكيلة المنتجات: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نموذج تحليل التعادل وتنوع المنتجات</a:t>
            </a:r>
            <a:endParaRPr lang="ar-SA" b="1" dirty="0">
              <a:solidFill>
                <a:schemeClr val="accent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078"/>
          <a:stretch/>
        </p:blipFill>
        <p:spPr bwMode="auto">
          <a:xfrm>
            <a:off x="683568" y="2204864"/>
            <a:ext cx="777686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حجم النشاط المستهدف: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0" y="6113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حجم النشاط المستهدف للمنتج = </a:t>
            </a:r>
            <a:r>
              <a:rPr lang="ar-SA" sz="2000" b="1" dirty="0">
                <a:solidFill>
                  <a:schemeClr val="accent1"/>
                </a:solidFill>
              </a:rPr>
              <a:t>حجم النشاط المستهدف </a:t>
            </a:r>
            <a:r>
              <a:rPr lang="ar-SA" sz="2000" b="1" dirty="0" smtClean="0">
                <a:solidFill>
                  <a:schemeClr val="accent1"/>
                </a:solidFill>
              </a:rPr>
              <a:t>لتشكيلة المنتجات* </a:t>
            </a:r>
            <a:r>
              <a:rPr lang="ar-SA" sz="2000" b="1" dirty="0">
                <a:solidFill>
                  <a:schemeClr val="accent1"/>
                </a:solidFill>
              </a:rPr>
              <a:t>نسبة المنتج في تشكيلة المنتجات</a:t>
            </a:r>
            <a:endParaRPr lang="en-US" sz="2000" b="1" dirty="0">
              <a:solidFill>
                <a:schemeClr val="accent1"/>
              </a:solidFill>
            </a:endParaRPr>
          </a:p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350"/>
          <a:stretch/>
        </p:blipFill>
        <p:spPr bwMode="auto">
          <a:xfrm>
            <a:off x="521804" y="1434802"/>
            <a:ext cx="8100392" cy="398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403648" y="4094032"/>
            <a:ext cx="864096" cy="271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505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حجم النشاط المستهدف:</a:t>
            </a:r>
          </a:p>
        </p:txBody>
      </p:sp>
      <p:sp>
        <p:nvSpPr>
          <p:cNvPr id="8" name="مربع نص 7"/>
          <p:cNvSpPr txBox="1"/>
          <p:nvPr/>
        </p:nvSpPr>
        <p:spPr>
          <a:xfrm>
            <a:off x="0" y="6113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حجم النشاط المستهدف للمنتج = </a:t>
            </a:r>
            <a:r>
              <a:rPr lang="ar-SA" sz="2000" b="1" dirty="0">
                <a:solidFill>
                  <a:schemeClr val="accent1"/>
                </a:solidFill>
              </a:rPr>
              <a:t>حجم النشاط المستهدف </a:t>
            </a:r>
            <a:r>
              <a:rPr lang="ar-SA" sz="2000" b="1" dirty="0" smtClean="0">
                <a:solidFill>
                  <a:schemeClr val="accent1"/>
                </a:solidFill>
              </a:rPr>
              <a:t>لتشكيلة المنتجات* </a:t>
            </a:r>
            <a:r>
              <a:rPr lang="ar-SA" sz="2000" b="1" dirty="0">
                <a:solidFill>
                  <a:schemeClr val="accent1"/>
                </a:solidFill>
              </a:rPr>
              <a:t>نسبة المنتج في تشكيلة المنتجات</a:t>
            </a:r>
            <a:endParaRPr lang="en-US" sz="2000" b="1" dirty="0">
              <a:solidFill>
                <a:schemeClr val="accent1"/>
              </a:solidFill>
            </a:endParaRPr>
          </a:p>
          <a:p>
            <a:pPr algn="r"/>
            <a:r>
              <a:rPr lang="ar-SA" sz="2000" b="1" dirty="0" smtClean="0">
                <a:solidFill>
                  <a:schemeClr val="accent1"/>
                </a:solidFill>
              </a:rPr>
              <a:t>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476"/>
          <a:stretch/>
        </p:blipFill>
        <p:spPr bwMode="auto">
          <a:xfrm>
            <a:off x="873460" y="1032387"/>
            <a:ext cx="7397080" cy="479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1511152" y="4310056"/>
            <a:ext cx="828600" cy="9911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151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تدعيم النموذج بالخرائط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accent1"/>
                </a:solidFill>
              </a:rPr>
              <a:t>إيجاد سلاسل البيانات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 smtClean="0"/>
              <a:t>تحديد مستويات النشاط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 smtClean="0"/>
              <a:t>إيجاد سلسلة بيانات التكاليف الثابتة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/>
              <a:t>إيجاد سلسلة بيانات التكاليف </a:t>
            </a:r>
            <a:r>
              <a:rPr lang="ar-SA" dirty="0" smtClean="0"/>
              <a:t>المتغيرة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 smtClean="0"/>
              <a:t>الحصول على إجمالي التكاليف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 smtClean="0"/>
              <a:t>الحصول على سلسلة بيانات الإيرادات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/>
              <a:t>الحصول على سلسلة بيانات </a:t>
            </a:r>
            <a:r>
              <a:rPr lang="ar-SA" dirty="0" smtClean="0"/>
              <a:t>الربح (الخسارة)</a:t>
            </a:r>
            <a:endParaRPr lang="ar-SA" dirty="0"/>
          </a:p>
          <a:p>
            <a:pPr marL="914400" lvl="1" indent="-514350" algn="r" rtl="1">
              <a:buFont typeface="+mj-lt"/>
              <a:buAutoNum type="arabicPeriod"/>
            </a:pPr>
            <a:endParaRPr lang="ar-SA" dirty="0" smtClean="0"/>
          </a:p>
          <a:p>
            <a:pPr marL="914400" lvl="1" indent="-514350" algn="r" rtl="1">
              <a:buFont typeface="+mj-lt"/>
              <a:buAutoNum type="arabicPeriod"/>
            </a:pPr>
            <a:endParaRPr lang="ar-SA" dirty="0"/>
          </a:p>
          <a:p>
            <a:pPr marL="914400" lvl="1" indent="-514350" algn="r" rtl="1">
              <a:buFont typeface="+mj-lt"/>
              <a:buAutoNum type="arabicPeriod"/>
            </a:pPr>
            <a:endParaRPr lang="ar-SA" dirty="0" smtClean="0"/>
          </a:p>
          <a:p>
            <a:pPr marL="914400" lvl="1" indent="-514350" algn="r" rtl="1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151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351"/>
          <a:stretch/>
        </p:blipFill>
        <p:spPr bwMode="auto">
          <a:xfrm>
            <a:off x="347650" y="953721"/>
            <a:ext cx="8448700" cy="5021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1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1- تحديد </a:t>
            </a:r>
            <a:r>
              <a:rPr lang="ar-SA" sz="2000" b="1" dirty="0">
                <a:solidFill>
                  <a:srgbClr val="FF0000"/>
                </a:solidFill>
              </a:rPr>
              <a:t>مستويات النشاط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1000100" y="5445224"/>
            <a:ext cx="760434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605"/>
          <a:stretch/>
        </p:blipFill>
        <p:spPr bwMode="auto">
          <a:xfrm>
            <a:off x="195250" y="986933"/>
            <a:ext cx="8753500" cy="488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مربع نص 1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2- إيجاد </a:t>
            </a:r>
            <a:r>
              <a:rPr lang="ar-SA" sz="2000" b="1" dirty="0">
                <a:solidFill>
                  <a:srgbClr val="FF0000"/>
                </a:solidFill>
              </a:rPr>
              <a:t>سلسلة بيانات التكاليف الثابتة </a:t>
            </a:r>
          </a:p>
        </p:txBody>
      </p:sp>
      <p:cxnSp>
        <p:nvCxnSpPr>
          <p:cNvPr id="6" name="رابط كسهم مستقيم 5"/>
          <p:cNvCxnSpPr/>
          <p:nvPr/>
        </p:nvCxnSpPr>
        <p:spPr>
          <a:xfrm rot="16200000" flipV="1">
            <a:off x="6486767" y="4233636"/>
            <a:ext cx="1928826" cy="2857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755576" y="5231480"/>
            <a:ext cx="799288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45" t="18952" r="72026" b="79435"/>
          <a:stretch/>
        </p:blipFill>
        <p:spPr bwMode="auto">
          <a:xfrm>
            <a:off x="7540463" y="3595305"/>
            <a:ext cx="687810" cy="530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7070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ربع نص 1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3- إيجاد </a:t>
            </a:r>
            <a:r>
              <a:rPr lang="ar-SA" sz="2000" b="1" dirty="0">
                <a:solidFill>
                  <a:srgbClr val="FF0000"/>
                </a:solidFill>
              </a:rPr>
              <a:t>سلسلة بيانات التكاليف المتغيرة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798"/>
          <a:stretch/>
        </p:blipFill>
        <p:spPr bwMode="auto">
          <a:xfrm>
            <a:off x="108992" y="678426"/>
            <a:ext cx="8926016" cy="550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6804248" y="5661248"/>
            <a:ext cx="949402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3571868" y="6237312"/>
            <a:ext cx="524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التكاليف المتغيرة = مستوى النشاط * متوسط التكلفة المتغيرة للوحدة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517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ربع نص 1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3- إيجاد </a:t>
            </a:r>
            <a:r>
              <a:rPr lang="ar-SA" sz="2000" b="1" dirty="0">
                <a:solidFill>
                  <a:srgbClr val="FF0000"/>
                </a:solidFill>
              </a:rPr>
              <a:t>سلسلة بيانات التكاليف المتغيرة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690"/>
          <a:stretch/>
        </p:blipFill>
        <p:spPr bwMode="auto">
          <a:xfrm>
            <a:off x="347650" y="637868"/>
            <a:ext cx="8448700" cy="558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899592" y="5661248"/>
            <a:ext cx="7704856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701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428992" y="6444044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إجمالي التكاليف= التكاليف الثابتة + التكاليف المتغيرة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4- الحصول </a:t>
            </a:r>
            <a:r>
              <a:rPr lang="ar-SA" sz="2000" b="1" dirty="0">
                <a:solidFill>
                  <a:srgbClr val="FF0000"/>
                </a:solidFill>
              </a:rPr>
              <a:t>على إجمالي التكاليف 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750"/>
          <a:stretch/>
        </p:blipFill>
        <p:spPr bwMode="auto">
          <a:xfrm>
            <a:off x="685056" y="685881"/>
            <a:ext cx="7773888" cy="5486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187624" y="5519512"/>
            <a:ext cx="7206688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36" t="18383" r="68845" b="78996"/>
          <a:stretch/>
        </p:blipFill>
        <p:spPr bwMode="auto">
          <a:xfrm>
            <a:off x="2267744" y="6278575"/>
            <a:ext cx="1503339" cy="48756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275856" y="6381328"/>
            <a:ext cx="571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إجمالي الإيرادات = مستوى النشاط * متوسط سعر البيع لتشكيلة المنتجات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5- الحصول </a:t>
            </a:r>
            <a:r>
              <a:rPr lang="ar-SA" sz="2000" b="1" dirty="0">
                <a:solidFill>
                  <a:srgbClr val="FF0000"/>
                </a:solidFill>
              </a:rPr>
              <a:t>على سلسلة بيانات الإيرادات 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0698"/>
          <a:stretch/>
        </p:blipFill>
        <p:spPr bwMode="auto">
          <a:xfrm>
            <a:off x="450776" y="977840"/>
            <a:ext cx="8242448" cy="490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1043608" y="5658226"/>
            <a:ext cx="7416824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45" t="18548" r="67944" b="78831"/>
          <a:stretch/>
        </p:blipFill>
        <p:spPr bwMode="auto">
          <a:xfrm>
            <a:off x="1465951" y="6118672"/>
            <a:ext cx="1045382" cy="6319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655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>
                <a:solidFill>
                  <a:srgbClr val="FF0000"/>
                </a:solidFill>
              </a:rPr>
              <a:t>6- الحصول على سلسلة بيانات الربح (الخسارة)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3962118" y="6372035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>
                <a:solidFill>
                  <a:srgbClr val="FF0000"/>
                </a:solidFill>
              </a:rPr>
              <a:t>الربح (الخسارة) = الايرادات – إجمالي التكاليف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735"/>
          <a:stretch/>
        </p:blipFill>
        <p:spPr bwMode="auto">
          <a:xfrm>
            <a:off x="397024" y="759153"/>
            <a:ext cx="8349952" cy="53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899592" y="5733256"/>
            <a:ext cx="7632848" cy="2880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90" t="19052" r="68599" b="79133"/>
          <a:stretch/>
        </p:blipFill>
        <p:spPr bwMode="auto">
          <a:xfrm>
            <a:off x="2339752" y="6205682"/>
            <a:ext cx="1054052" cy="53568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هامش المساهمة لوحدة المنتج: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234"/>
          <a:stretch/>
        </p:blipFill>
        <p:spPr bwMode="auto">
          <a:xfrm>
            <a:off x="256159" y="1412777"/>
            <a:ext cx="8631682" cy="474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مستطيل 8"/>
          <p:cNvSpPr/>
          <p:nvPr/>
        </p:nvSpPr>
        <p:spPr>
          <a:xfrm>
            <a:off x="4932040" y="4655986"/>
            <a:ext cx="2664296" cy="3571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تدعيم النموذج بالخرائط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>
                <a:solidFill>
                  <a:schemeClr val="accent1"/>
                </a:solidFill>
              </a:rPr>
              <a:t>الحصول على خريطة التعادل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/>
              <a:t>تحديد سلاسل البيانات 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/>
              <a:t>اختيار نوع التخطيط</a:t>
            </a:r>
          </a:p>
          <a:p>
            <a:pPr marL="914400" lvl="1" indent="-514350" algn="r" rtl="1">
              <a:buFont typeface="+mj-lt"/>
              <a:buAutoNum type="arabicPeriod"/>
            </a:pPr>
            <a:r>
              <a:rPr lang="ar-SA" dirty="0"/>
              <a:t>تنسيق الخريطة </a:t>
            </a:r>
          </a:p>
          <a:p>
            <a:pPr marL="914400" lvl="1" indent="-514350" algn="r" rtl="1">
              <a:buFont typeface="+mj-lt"/>
              <a:buAutoNum type="arabicPeriod"/>
            </a:pPr>
            <a:endParaRPr lang="ar-SA" dirty="0" smtClean="0"/>
          </a:p>
          <a:p>
            <a:pPr marL="914400" lvl="1" indent="-514350" algn="r" rtl="1">
              <a:buFont typeface="+mj-lt"/>
              <a:buAutoNum type="arabicPeriod"/>
            </a:pPr>
            <a:endParaRPr lang="ar-SA" dirty="0"/>
          </a:p>
          <a:p>
            <a:pPr marL="914400" lvl="1" indent="-514350" algn="r" rtl="1">
              <a:buFont typeface="+mj-lt"/>
              <a:buAutoNum type="arabicPeriod"/>
            </a:pPr>
            <a:endParaRPr lang="ar-SA" dirty="0" smtClean="0"/>
          </a:p>
          <a:p>
            <a:pPr marL="914400" lvl="1" indent="-514350" algn="r" rtl="1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374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خريطة التعادل 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26" t="36492" r="45237" b="27016"/>
          <a:stretch/>
        </p:blipFill>
        <p:spPr bwMode="auto">
          <a:xfrm>
            <a:off x="1346418" y="1477478"/>
            <a:ext cx="6451164" cy="390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331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1"/>
                </a:solidFill>
              </a:rPr>
              <a:t>خريطة الربحية</a:t>
            </a:r>
            <a:endParaRPr lang="en-US" b="1" dirty="0">
              <a:solidFill>
                <a:schemeClr val="accent1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24" t="52621" r="51613" b="11694"/>
          <a:stretch/>
        </p:blipFill>
        <p:spPr bwMode="auto">
          <a:xfrm>
            <a:off x="1149200" y="1409548"/>
            <a:ext cx="6845600" cy="403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3594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هامش المساهمة لوحدة المنتج: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996"/>
          <a:stretch/>
        </p:blipFill>
        <p:spPr bwMode="auto">
          <a:xfrm>
            <a:off x="179512" y="1479814"/>
            <a:ext cx="8631682" cy="460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4860032" y="4221088"/>
            <a:ext cx="1152128" cy="14401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926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هامش المساهمة لوحدة المنتج: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305"/>
          <a:stretch/>
        </p:blipFill>
        <p:spPr bwMode="auto">
          <a:xfrm>
            <a:off x="256159" y="1479814"/>
            <a:ext cx="8631682" cy="458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004048" y="4221088"/>
            <a:ext cx="1008112" cy="14401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18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متوسط هامش المساهمة 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8629"/>
          <a:stretch/>
        </p:blipFill>
        <p:spPr bwMode="auto">
          <a:xfrm>
            <a:off x="318336" y="764704"/>
            <a:ext cx="8507328" cy="558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6876256" y="5085184"/>
            <a:ext cx="1728192" cy="10835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666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متوسط هامش المساهمة 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088"/>
          <a:stretch/>
        </p:blipFill>
        <p:spPr bwMode="auto">
          <a:xfrm>
            <a:off x="297396" y="1091381"/>
            <a:ext cx="8549208" cy="4675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868144" y="5085184"/>
            <a:ext cx="1728192" cy="4355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7520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متوسط هامش المساهمة 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500"/>
          <a:stretch/>
        </p:blipFill>
        <p:spPr bwMode="auto">
          <a:xfrm>
            <a:off x="143508" y="1368152"/>
            <a:ext cx="8856984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940152" y="5157192"/>
            <a:ext cx="1728192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564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ربع نص 4"/>
          <p:cNvSpPr txBox="1"/>
          <p:nvPr/>
        </p:nvSpPr>
        <p:spPr>
          <a:xfrm>
            <a:off x="1511152" y="0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FF0000"/>
                </a:solidFill>
              </a:rPr>
              <a:t>حساب متوسط هامش المساهمة :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677"/>
          <a:stretch/>
        </p:blipFill>
        <p:spPr bwMode="auto">
          <a:xfrm>
            <a:off x="36984" y="1039762"/>
            <a:ext cx="9070032" cy="4778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5004048" y="5081716"/>
            <a:ext cx="1080120" cy="3635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019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B0D96E8340A547BE1F7D62D552B0DE" ma:contentTypeVersion="0" ma:contentTypeDescription="Create a new document." ma:contentTypeScope="" ma:versionID="4adf5b0fd546f1c0f174cc8a3f2c62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20AF64-458F-4897-AB37-8731B9251F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12D8D0A-B0B0-44BD-8E38-C0203E4AD8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4C5019-B1ED-492A-B8FE-055FF54ACA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425</Words>
  <Application>Microsoft Office PowerPoint</Application>
  <PresentationFormat>عرض على الشاشة (3:4)‏</PresentationFormat>
  <Paragraphs>68</Paragraphs>
  <Slides>32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3" baseType="lpstr">
      <vt:lpstr>سمة Office</vt:lpstr>
      <vt:lpstr>تحليل العلاقة بين التكلفة والحجم والربح -2</vt:lpstr>
      <vt:lpstr>نموذج تحليل التعادل وتنوع المنتجات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لإيجاد نقطة التعادل بالريال لابد أولاً من إيجاد نقطة التعادل بالوحدات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تدعيم النموذج بالخرائط 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تدعيم النموذج بالخرائط </vt:lpstr>
      <vt:lpstr>خريطة التعادل </vt:lpstr>
      <vt:lpstr>خريطة الربحية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العلاقة بين التكلفة والحجم والربح</dc:title>
  <dc:creator>haya</dc:creator>
  <cp:lastModifiedBy>user1</cp:lastModifiedBy>
  <cp:revision>76</cp:revision>
  <dcterms:created xsi:type="dcterms:W3CDTF">2013-09-25T05:31:58Z</dcterms:created>
  <dcterms:modified xsi:type="dcterms:W3CDTF">2013-12-29T04:37:08Z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0x010100E5B0D96E8340A547BE1F7D62D552B0DE</vt:lpwstr>
  </property>
</Properties>
</file>