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73" r:id="rId8"/>
    <p:sldId id="272" r:id="rId9"/>
    <p:sldId id="269" r:id="rId10"/>
    <p:sldId id="262" r:id="rId11"/>
    <p:sldId id="274" r:id="rId12"/>
    <p:sldId id="275" r:id="rId13"/>
    <p:sldId id="276" r:id="rId14"/>
    <p:sldId id="277" r:id="rId15"/>
    <p:sldId id="278" r:id="rId16"/>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6625" autoAdjust="0"/>
  </p:normalViewPr>
  <p:slideViewPr>
    <p:cSldViewPr>
      <p:cViewPr>
        <p:scale>
          <a:sx n="70" d="100"/>
          <a:sy n="70" d="100"/>
        </p:scale>
        <p:origin x="-1386" y="-12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27/04/1437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27/04/1437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27/04/1437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27/04/1437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27/04/1437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27/04/1437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27/04/1437</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27/04/1437</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27/04/1437</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27/04/1437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27/04/1437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27/04/1437</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22313" y="3789040"/>
            <a:ext cx="7772400" cy="1979935"/>
          </a:xfrm>
        </p:spPr>
        <p:txBody>
          <a:bodyPr/>
          <a:lstStyle/>
          <a:p>
            <a:pPr lvl="0" algn="ctr">
              <a:spcBef>
                <a:spcPct val="20000"/>
              </a:spcBef>
            </a:pPr>
            <a:r>
              <a:rPr lang="ar-SA" sz="4800" b="0" cap="none" dirty="0">
                <a:solidFill>
                  <a:srgbClr val="FF0000"/>
                </a:solidFill>
                <a:ea typeface="+mn-ea"/>
                <a:cs typeface="Arial"/>
              </a:rPr>
              <a:t>(تحليل التعادل)</a:t>
            </a:r>
            <a:endParaRPr lang="en-US" sz="4800" b="0" cap="none" dirty="0">
              <a:solidFill>
                <a:srgbClr val="FF0000"/>
              </a:solidFill>
              <a:ea typeface="+mn-ea"/>
              <a:cs typeface="+mn-cs"/>
            </a:endParaRPr>
          </a:p>
        </p:txBody>
      </p:sp>
      <p:sp>
        <p:nvSpPr>
          <p:cNvPr id="5" name="Title 1"/>
          <p:cNvSpPr txBox="1">
            <a:spLocks/>
          </p:cNvSpPr>
          <p:nvPr/>
        </p:nvSpPr>
        <p:spPr>
          <a:xfrm>
            <a:off x="457200" y="1417638"/>
            <a:ext cx="8229600" cy="1143000"/>
          </a:xfrm>
          <a:prstGeom prst="rect">
            <a:avLst/>
          </a:prstGeom>
        </p:spPr>
        <p:txBody>
          <a:bodyPr vert="horz" lIns="91440" tIns="45720" rIns="91440" bIns="45720" rtlCol="1" anchor="t">
            <a:normAutofit fontScale="97500"/>
          </a:bodyPr>
          <a:lstStyle>
            <a:lvl1pPr algn="r" defTabSz="914400" rtl="1" eaLnBrk="1" latinLnBrk="0" hangingPunct="1">
              <a:spcBef>
                <a:spcPct val="0"/>
              </a:spcBef>
              <a:buNone/>
              <a:defRPr sz="4000" b="1" kern="1200" cap="all">
                <a:solidFill>
                  <a:schemeClr val="tx1"/>
                </a:solidFill>
                <a:latin typeface="+mj-lt"/>
                <a:ea typeface="+mj-ea"/>
                <a:cs typeface="+mj-cs"/>
              </a:defRPr>
            </a:lvl1pPr>
          </a:lstStyle>
          <a:p>
            <a:pPr algn="ctr"/>
            <a:r>
              <a:rPr lang="ar-SA" sz="3600" dirty="0" smtClean="0">
                <a:solidFill>
                  <a:srgbClr val="FF0000"/>
                </a:solidFill>
              </a:rPr>
              <a:t>تحليل العلاقة بين التكلفة والربح والحجم </a:t>
            </a:r>
            <a:endParaRPr lang="en-US" dirty="0"/>
          </a:p>
        </p:txBody>
      </p:sp>
    </p:spTree>
    <p:extLst>
      <p:ext uri="{BB962C8B-B14F-4D97-AF65-F5344CB8AC3E}">
        <p14:creationId xmlns:p14="http://schemas.microsoft.com/office/powerpoint/2010/main" val="66190319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a:r>
              <a:rPr lang="ar-SA" dirty="0" smtClean="0">
                <a:solidFill>
                  <a:srgbClr val="FF0000"/>
                </a:solidFill>
              </a:rPr>
              <a:t>تدعيم النموذج بالخرائط : </a:t>
            </a:r>
            <a:r>
              <a:rPr lang="en-US" dirty="0" smtClean="0">
                <a:solidFill>
                  <a:srgbClr val="FF0000"/>
                </a:solidFill>
              </a:rPr>
              <a:t>Adding Charts</a:t>
            </a:r>
            <a:endParaRPr lang="en-US" dirty="0">
              <a:solidFill>
                <a:srgbClr val="FF0000"/>
              </a:solidFill>
            </a:endParaRPr>
          </a:p>
        </p:txBody>
      </p:sp>
      <p:sp>
        <p:nvSpPr>
          <p:cNvPr id="3" name="Content Placeholder 2"/>
          <p:cNvSpPr>
            <a:spLocks noGrp="1"/>
          </p:cNvSpPr>
          <p:nvPr>
            <p:ph idx="1"/>
          </p:nvPr>
        </p:nvSpPr>
        <p:spPr>
          <a:xfrm>
            <a:off x="457200" y="1600201"/>
            <a:ext cx="8229600" cy="2836912"/>
          </a:xfrm>
        </p:spPr>
        <p:txBody>
          <a:bodyPr>
            <a:normAutofit/>
          </a:bodyPr>
          <a:lstStyle/>
          <a:p>
            <a:r>
              <a:rPr lang="ar-SA" sz="2800" dirty="0" smtClean="0"/>
              <a:t>الاشكال البيانية التي تناسب تحليل التعادل هي المنحنيات الخطية ، ولرسم أي منحنى يجب ان يكون لدينا مجموعة من الاحداثيات أو النقاط .يجب تحديد عدة مستويات مفترضة للنشاط ولتكن: </a:t>
            </a:r>
          </a:p>
          <a:p>
            <a:r>
              <a:rPr lang="ar-SA" sz="2800" dirty="0" smtClean="0"/>
              <a:t>7000،6000،5000،4000،3000،2000،1000 حتى يستطيع الحاسب الالي حساب التكاليف الثابتة والمتغيرة واجمالي التكاليف والايرادات والارباح عند كل مستوى من هذه المستويات.</a:t>
            </a:r>
          </a:p>
        </p:txBody>
      </p:sp>
      <p:sp>
        <p:nvSpPr>
          <p:cNvPr id="4" name="Content Placeholder 2"/>
          <p:cNvSpPr txBox="1">
            <a:spLocks/>
          </p:cNvSpPr>
          <p:nvPr/>
        </p:nvSpPr>
        <p:spPr>
          <a:xfrm>
            <a:off x="467544" y="4869160"/>
            <a:ext cx="8229600" cy="1460376"/>
          </a:xfrm>
          <a:prstGeom prst="rect">
            <a:avLst/>
          </a:prstGeom>
        </p:spPr>
        <p:txBody>
          <a:bodyPr vert="horz" lIns="91440" tIns="45720" rIns="91440" bIns="45720" rtlCol="1">
            <a:normAutofit lnSpcReduction="10000"/>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ar-SA" sz="3000" dirty="0" smtClean="0"/>
              <a:t>أنقر الخلية (</a:t>
            </a:r>
            <a:r>
              <a:rPr lang="en-GB" sz="3000" dirty="0" smtClean="0"/>
              <a:t>A9</a:t>
            </a:r>
            <a:r>
              <a:rPr lang="ar-SA" sz="3000" dirty="0" smtClean="0"/>
              <a:t>) وأكتب ’مستوى النشاط‘</a:t>
            </a:r>
          </a:p>
          <a:p>
            <a:r>
              <a:rPr lang="ar-SA" sz="3000" dirty="0" smtClean="0"/>
              <a:t>أنقر الخلية (</a:t>
            </a:r>
            <a:r>
              <a:rPr lang="en-GB" sz="3000" dirty="0" smtClean="0"/>
              <a:t>B9</a:t>
            </a:r>
            <a:r>
              <a:rPr lang="ar-SA" sz="3000" dirty="0" smtClean="0"/>
              <a:t>) وأكتب 1000 ، وإلى الخلية (</a:t>
            </a:r>
            <a:r>
              <a:rPr lang="en-GB" sz="3000" dirty="0" smtClean="0"/>
              <a:t>C9</a:t>
            </a:r>
            <a:r>
              <a:rPr lang="ar-SA" sz="3000" dirty="0" smtClean="0"/>
              <a:t>) وأكتب 2000 وهكذا .... </a:t>
            </a:r>
            <a:endParaRPr lang="en-GB" sz="3000" dirty="0"/>
          </a:p>
        </p:txBody>
      </p:sp>
    </p:spTree>
    <p:extLst>
      <p:ext uri="{BB962C8B-B14F-4D97-AF65-F5344CB8AC3E}">
        <p14:creationId xmlns:p14="http://schemas.microsoft.com/office/powerpoint/2010/main" val="18901855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circle(in)">
                                      <p:cBhvr>
                                        <p:cTn id="17" dur="75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22114"/>
          </a:xfrm>
        </p:spPr>
        <p:txBody>
          <a:bodyPr/>
          <a:lstStyle/>
          <a:p>
            <a:r>
              <a:rPr lang="ar-SA" dirty="0" smtClean="0"/>
              <a:t>إيجاد سلسلة بيانات التكاليف</a:t>
            </a:r>
            <a:endParaRPr lang="en-GB" dirty="0"/>
          </a:p>
        </p:txBody>
      </p:sp>
      <p:sp>
        <p:nvSpPr>
          <p:cNvPr id="3" name="Content Placeholder 2"/>
          <p:cNvSpPr>
            <a:spLocks noGrp="1"/>
          </p:cNvSpPr>
          <p:nvPr>
            <p:ph idx="1"/>
          </p:nvPr>
        </p:nvSpPr>
        <p:spPr>
          <a:xfrm>
            <a:off x="0" y="1340768"/>
            <a:ext cx="9144000" cy="5517232"/>
          </a:xfrm>
        </p:spPr>
        <p:txBody>
          <a:bodyPr>
            <a:normAutofit lnSpcReduction="10000"/>
          </a:bodyPr>
          <a:lstStyle/>
          <a:p>
            <a:pPr marL="0" indent="0">
              <a:buNone/>
            </a:pPr>
            <a:r>
              <a:rPr lang="ar-SA" dirty="0" smtClean="0"/>
              <a:t>1- أنقر الخلية (</a:t>
            </a:r>
            <a:r>
              <a:rPr lang="en-GB" dirty="0" smtClean="0"/>
              <a:t>A10</a:t>
            </a:r>
            <a:r>
              <a:rPr lang="ar-SA" dirty="0" smtClean="0"/>
              <a:t>)  وأكتب ’التكاليف الثابت‘</a:t>
            </a:r>
          </a:p>
          <a:p>
            <a:pPr marL="0" indent="0">
              <a:buNone/>
            </a:pPr>
            <a:r>
              <a:rPr lang="ar-SA" dirty="0" smtClean="0"/>
              <a:t>لربط الخلية (</a:t>
            </a:r>
            <a:r>
              <a:rPr lang="en-GB" dirty="0" smtClean="0"/>
              <a:t>C4</a:t>
            </a:r>
            <a:r>
              <a:rPr lang="ar-SA" dirty="0" smtClean="0"/>
              <a:t>)  التي بها التكاليف بكل خلايا النطاق</a:t>
            </a:r>
            <a:r>
              <a:rPr lang="en-GB" dirty="0" smtClean="0"/>
              <a:t> </a:t>
            </a:r>
            <a:r>
              <a:rPr lang="ar-SA" dirty="0" smtClean="0"/>
              <a:t>(</a:t>
            </a:r>
            <a:r>
              <a:rPr lang="en-GB" dirty="0" smtClean="0"/>
              <a:t>B10:I10</a:t>
            </a:r>
            <a:r>
              <a:rPr lang="ar-SA" dirty="0" smtClean="0"/>
              <a:t>) أنقر الخلية (</a:t>
            </a:r>
            <a:r>
              <a:rPr lang="en-GB" dirty="0" smtClean="0"/>
              <a:t>B10</a:t>
            </a:r>
            <a:r>
              <a:rPr lang="ar-SA" dirty="0" smtClean="0"/>
              <a:t>) وأكتب المعادلة:</a:t>
            </a:r>
          </a:p>
          <a:p>
            <a:pPr marL="0" indent="0">
              <a:buNone/>
            </a:pPr>
            <a:r>
              <a:rPr lang="en-GB" dirty="0" smtClean="0">
                <a:solidFill>
                  <a:srgbClr val="002060"/>
                </a:solidFill>
              </a:rPr>
              <a:t>=$C4   </a:t>
            </a:r>
            <a:endParaRPr lang="ar-SA" dirty="0" smtClean="0">
              <a:solidFill>
                <a:srgbClr val="002060"/>
              </a:solidFill>
            </a:endParaRPr>
          </a:p>
          <a:p>
            <a:pPr marL="0" lvl="0" indent="0">
              <a:buNone/>
            </a:pPr>
            <a:r>
              <a:rPr lang="ar-SA" dirty="0" smtClean="0">
                <a:solidFill>
                  <a:prstClr val="black"/>
                </a:solidFill>
              </a:rPr>
              <a:t>2- أنقر </a:t>
            </a:r>
            <a:r>
              <a:rPr lang="ar-SA" dirty="0">
                <a:solidFill>
                  <a:prstClr val="black"/>
                </a:solidFill>
              </a:rPr>
              <a:t>الخلية (</a:t>
            </a:r>
            <a:r>
              <a:rPr lang="en-GB" dirty="0" smtClean="0">
                <a:solidFill>
                  <a:prstClr val="black"/>
                </a:solidFill>
              </a:rPr>
              <a:t>A11</a:t>
            </a:r>
            <a:r>
              <a:rPr lang="ar-SA" dirty="0" smtClean="0">
                <a:solidFill>
                  <a:prstClr val="black"/>
                </a:solidFill>
              </a:rPr>
              <a:t>)  </a:t>
            </a:r>
            <a:r>
              <a:rPr lang="ar-SA" dirty="0">
                <a:solidFill>
                  <a:prstClr val="black"/>
                </a:solidFill>
              </a:rPr>
              <a:t>وأكتب ’التكاليف </a:t>
            </a:r>
            <a:r>
              <a:rPr lang="ar-SA" dirty="0" smtClean="0"/>
              <a:t>المتغيره‘ </a:t>
            </a:r>
            <a:endParaRPr lang="en-GB" dirty="0" smtClean="0"/>
          </a:p>
          <a:p>
            <a:pPr marL="0" lvl="0" indent="0">
              <a:buNone/>
            </a:pPr>
            <a:r>
              <a:rPr lang="ar-SA" dirty="0">
                <a:solidFill>
                  <a:prstClr val="black"/>
                </a:solidFill>
              </a:rPr>
              <a:t>أنقر الخلية (</a:t>
            </a:r>
            <a:r>
              <a:rPr lang="en-GB" dirty="0" smtClean="0">
                <a:solidFill>
                  <a:prstClr val="black"/>
                </a:solidFill>
              </a:rPr>
              <a:t>B11</a:t>
            </a:r>
            <a:r>
              <a:rPr lang="ar-SA" dirty="0" smtClean="0">
                <a:solidFill>
                  <a:prstClr val="black"/>
                </a:solidFill>
              </a:rPr>
              <a:t>) </a:t>
            </a:r>
            <a:r>
              <a:rPr lang="ar-SA" dirty="0">
                <a:solidFill>
                  <a:prstClr val="black"/>
                </a:solidFill>
              </a:rPr>
              <a:t>وأكتب المعادلة</a:t>
            </a:r>
            <a:r>
              <a:rPr lang="ar-SA" dirty="0" smtClean="0">
                <a:solidFill>
                  <a:prstClr val="black"/>
                </a:solidFill>
              </a:rPr>
              <a:t>:</a:t>
            </a:r>
            <a:endParaRPr lang="en-GB" dirty="0" smtClean="0"/>
          </a:p>
          <a:p>
            <a:pPr marL="0" lvl="0" indent="0">
              <a:buNone/>
            </a:pPr>
            <a:r>
              <a:rPr lang="en-GB" dirty="0" smtClean="0">
                <a:solidFill>
                  <a:srgbClr val="002060"/>
                </a:solidFill>
              </a:rPr>
              <a:t>=B9*$C3   </a:t>
            </a:r>
            <a:endParaRPr lang="ar-SA" dirty="0" smtClean="0">
              <a:solidFill>
                <a:srgbClr val="002060"/>
              </a:solidFill>
            </a:endParaRPr>
          </a:p>
          <a:p>
            <a:pPr marL="0" lvl="0" indent="0">
              <a:buNone/>
            </a:pPr>
            <a:r>
              <a:rPr lang="ar-SA" dirty="0" smtClean="0"/>
              <a:t>3- </a:t>
            </a:r>
            <a:r>
              <a:rPr lang="ar-SA" dirty="0"/>
              <a:t>أنقر الخلية (</a:t>
            </a:r>
            <a:r>
              <a:rPr lang="en-GB" dirty="0" smtClean="0"/>
              <a:t>A1</a:t>
            </a:r>
            <a:r>
              <a:rPr lang="en-GB" dirty="0"/>
              <a:t>2</a:t>
            </a:r>
            <a:r>
              <a:rPr lang="ar-SA" dirty="0" smtClean="0"/>
              <a:t>)  </a:t>
            </a:r>
            <a:r>
              <a:rPr lang="ar-SA" dirty="0"/>
              <a:t>وأكتب </a:t>
            </a:r>
            <a:r>
              <a:rPr lang="ar-SA" dirty="0" smtClean="0"/>
              <a:t>’إجمالي التكاليف ‘ </a:t>
            </a:r>
            <a:endParaRPr lang="en-GB" dirty="0"/>
          </a:p>
          <a:p>
            <a:pPr marL="0" lvl="0" indent="0">
              <a:buNone/>
            </a:pPr>
            <a:r>
              <a:rPr lang="ar-SA" dirty="0">
                <a:solidFill>
                  <a:prstClr val="black"/>
                </a:solidFill>
              </a:rPr>
              <a:t>أنقر الخلية (</a:t>
            </a:r>
            <a:r>
              <a:rPr lang="en-GB" dirty="0" smtClean="0">
                <a:solidFill>
                  <a:prstClr val="black"/>
                </a:solidFill>
              </a:rPr>
              <a:t>B12</a:t>
            </a:r>
            <a:r>
              <a:rPr lang="ar-SA" dirty="0" smtClean="0">
                <a:solidFill>
                  <a:prstClr val="black"/>
                </a:solidFill>
              </a:rPr>
              <a:t>) </a:t>
            </a:r>
            <a:r>
              <a:rPr lang="ar-SA" dirty="0">
                <a:solidFill>
                  <a:prstClr val="black"/>
                </a:solidFill>
              </a:rPr>
              <a:t>وأكتب المعادلة:</a:t>
            </a:r>
            <a:endParaRPr lang="en-GB" dirty="0">
              <a:solidFill>
                <a:prstClr val="black"/>
              </a:solidFill>
            </a:endParaRPr>
          </a:p>
          <a:p>
            <a:pPr marL="0" lvl="0" indent="0">
              <a:buNone/>
            </a:pPr>
            <a:r>
              <a:rPr lang="en-GB" dirty="0">
                <a:solidFill>
                  <a:srgbClr val="002060"/>
                </a:solidFill>
              </a:rPr>
              <a:t>=</a:t>
            </a:r>
            <a:r>
              <a:rPr lang="en-GB" dirty="0" smtClean="0">
                <a:solidFill>
                  <a:srgbClr val="002060"/>
                </a:solidFill>
              </a:rPr>
              <a:t>B10+B11   </a:t>
            </a:r>
            <a:endParaRPr lang="en-GB" dirty="0">
              <a:solidFill>
                <a:srgbClr val="002060"/>
              </a:solidFill>
            </a:endParaRPr>
          </a:p>
        </p:txBody>
      </p:sp>
    </p:spTree>
    <p:extLst>
      <p:ext uri="{BB962C8B-B14F-4D97-AF65-F5344CB8AC3E}">
        <p14:creationId xmlns:p14="http://schemas.microsoft.com/office/powerpoint/2010/main" val="111494116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ircle(in)">
                                      <p:cBhvr>
                                        <p:cTn id="17" dur="75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ircle(in)">
                                      <p:cBhvr>
                                        <p:cTn id="22" dur="75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ircle(in)">
                                      <p:cBhvr>
                                        <p:cTn id="27" dur="75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6" presetClass="entr" presetSubtype="16"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circle(in)">
                                      <p:cBhvr>
                                        <p:cTn id="32" dur="75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6" presetClass="entr" presetSubtype="16"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circle(in)">
                                      <p:cBhvr>
                                        <p:cTn id="37" dur="75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6" presetClass="entr" presetSubtype="16"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circle(in)">
                                      <p:cBhvr>
                                        <p:cTn id="42" dur="750"/>
                                        <p:tgtEl>
                                          <p:spTgt spid="3">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6" presetClass="entr" presetSubtype="16" fill="hold" grpId="0" nodeType="clickEffect">
                                  <p:stCondLst>
                                    <p:cond delay="0"/>
                                  </p:stCondLst>
                                  <p:childTnLst>
                                    <p:set>
                                      <p:cBhvr>
                                        <p:cTn id="46" dur="1" fill="hold">
                                          <p:stCondLst>
                                            <p:cond delay="0"/>
                                          </p:stCondLst>
                                        </p:cTn>
                                        <p:tgtEl>
                                          <p:spTgt spid="3">
                                            <p:txEl>
                                              <p:pRg st="8" end="8"/>
                                            </p:txEl>
                                          </p:spTgt>
                                        </p:tgtEl>
                                        <p:attrNameLst>
                                          <p:attrName>style.visibility</p:attrName>
                                        </p:attrNameLst>
                                      </p:cBhvr>
                                      <p:to>
                                        <p:strVal val="visible"/>
                                      </p:to>
                                    </p:set>
                                    <p:animEffect transition="in" filter="circle(in)">
                                      <p:cBhvr>
                                        <p:cTn id="47" dur="750"/>
                                        <p:tgtEl>
                                          <p:spTgt spid="3">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22114"/>
          </a:xfrm>
        </p:spPr>
        <p:txBody>
          <a:bodyPr>
            <a:normAutofit fontScale="90000"/>
          </a:bodyPr>
          <a:lstStyle/>
          <a:p>
            <a:r>
              <a:rPr lang="ar-SA" dirty="0" smtClean="0"/>
              <a:t>إيجاد سلسلة بيانات الإيرادات</a:t>
            </a:r>
            <a:r>
              <a:rPr lang="en-GB" dirty="0" smtClean="0"/>
              <a:t> </a:t>
            </a:r>
            <a:r>
              <a:rPr lang="ar-SA" dirty="0" smtClean="0"/>
              <a:t>والأرباح </a:t>
            </a:r>
            <a:r>
              <a:rPr lang="ar-SA" dirty="0" smtClean="0"/>
              <a:t>والخسائر</a:t>
            </a:r>
            <a:endParaRPr lang="en-GB" dirty="0"/>
          </a:p>
        </p:txBody>
      </p:sp>
      <p:sp>
        <p:nvSpPr>
          <p:cNvPr id="3" name="Content Placeholder 2"/>
          <p:cNvSpPr>
            <a:spLocks noGrp="1"/>
          </p:cNvSpPr>
          <p:nvPr>
            <p:ph idx="1"/>
          </p:nvPr>
        </p:nvSpPr>
        <p:spPr>
          <a:xfrm>
            <a:off x="251520" y="1628800"/>
            <a:ext cx="8568952" cy="3899025"/>
          </a:xfrm>
        </p:spPr>
        <p:txBody>
          <a:bodyPr>
            <a:normAutofit/>
          </a:bodyPr>
          <a:lstStyle/>
          <a:p>
            <a:pPr marL="0" indent="0">
              <a:buNone/>
            </a:pPr>
            <a:r>
              <a:rPr lang="ar-SA" dirty="0" smtClean="0"/>
              <a:t>4- أنقر الخلية (</a:t>
            </a:r>
            <a:r>
              <a:rPr lang="en-GB" dirty="0" smtClean="0"/>
              <a:t>A13</a:t>
            </a:r>
            <a:r>
              <a:rPr lang="ar-SA" dirty="0" smtClean="0"/>
              <a:t>)  وأكتب ’إجمالي الإيرادات‘</a:t>
            </a:r>
          </a:p>
          <a:p>
            <a:pPr marL="0" indent="0">
              <a:buNone/>
            </a:pPr>
            <a:r>
              <a:rPr lang="ar-SA" dirty="0" smtClean="0"/>
              <a:t>أنقر الخلية (</a:t>
            </a:r>
            <a:r>
              <a:rPr lang="en-GB" dirty="0" smtClean="0"/>
              <a:t>B13</a:t>
            </a:r>
            <a:r>
              <a:rPr lang="ar-SA" dirty="0" smtClean="0"/>
              <a:t>) وأكتب المعادلة:</a:t>
            </a:r>
          </a:p>
          <a:p>
            <a:pPr marL="0" indent="0">
              <a:buNone/>
            </a:pPr>
            <a:r>
              <a:rPr lang="en-GB" dirty="0" smtClean="0">
                <a:solidFill>
                  <a:srgbClr val="002060"/>
                </a:solidFill>
              </a:rPr>
              <a:t>=B19*$C2   </a:t>
            </a:r>
            <a:endParaRPr lang="ar-SA" dirty="0" smtClean="0">
              <a:solidFill>
                <a:srgbClr val="002060"/>
              </a:solidFill>
            </a:endParaRPr>
          </a:p>
          <a:p>
            <a:pPr marL="0" lvl="0" indent="0">
              <a:buNone/>
            </a:pPr>
            <a:r>
              <a:rPr lang="ar-SA" dirty="0" smtClean="0">
                <a:solidFill>
                  <a:prstClr val="black"/>
                </a:solidFill>
              </a:rPr>
              <a:t>5- أنقر </a:t>
            </a:r>
            <a:r>
              <a:rPr lang="ar-SA" dirty="0">
                <a:solidFill>
                  <a:prstClr val="black"/>
                </a:solidFill>
              </a:rPr>
              <a:t>الخلية (</a:t>
            </a:r>
            <a:r>
              <a:rPr lang="en-GB" dirty="0" smtClean="0">
                <a:solidFill>
                  <a:prstClr val="black"/>
                </a:solidFill>
              </a:rPr>
              <a:t>A14</a:t>
            </a:r>
            <a:r>
              <a:rPr lang="ar-SA" dirty="0" smtClean="0">
                <a:solidFill>
                  <a:prstClr val="black"/>
                </a:solidFill>
              </a:rPr>
              <a:t>)  </a:t>
            </a:r>
            <a:r>
              <a:rPr lang="ar-SA" dirty="0">
                <a:solidFill>
                  <a:prstClr val="black"/>
                </a:solidFill>
              </a:rPr>
              <a:t>وأكتب </a:t>
            </a:r>
            <a:r>
              <a:rPr lang="ar-SA" dirty="0" smtClean="0">
                <a:solidFill>
                  <a:prstClr val="black"/>
                </a:solidFill>
              </a:rPr>
              <a:t>’الربح (الخسارة)</a:t>
            </a:r>
            <a:r>
              <a:rPr lang="ar-SA" dirty="0" smtClean="0"/>
              <a:t>‘ </a:t>
            </a:r>
            <a:endParaRPr lang="en-GB" dirty="0" smtClean="0"/>
          </a:p>
          <a:p>
            <a:pPr marL="0" lvl="0" indent="0">
              <a:buNone/>
            </a:pPr>
            <a:r>
              <a:rPr lang="ar-SA" dirty="0">
                <a:solidFill>
                  <a:prstClr val="black"/>
                </a:solidFill>
              </a:rPr>
              <a:t>أنقر الخلية (</a:t>
            </a:r>
            <a:r>
              <a:rPr lang="en-GB" dirty="0" smtClean="0">
                <a:solidFill>
                  <a:prstClr val="black"/>
                </a:solidFill>
              </a:rPr>
              <a:t>B14</a:t>
            </a:r>
            <a:r>
              <a:rPr lang="ar-SA" dirty="0" smtClean="0">
                <a:solidFill>
                  <a:prstClr val="black"/>
                </a:solidFill>
              </a:rPr>
              <a:t>) </a:t>
            </a:r>
            <a:r>
              <a:rPr lang="ar-SA" dirty="0">
                <a:solidFill>
                  <a:prstClr val="black"/>
                </a:solidFill>
              </a:rPr>
              <a:t>وأكتب المعادلة</a:t>
            </a:r>
            <a:r>
              <a:rPr lang="ar-SA" dirty="0" smtClean="0">
                <a:solidFill>
                  <a:prstClr val="black"/>
                </a:solidFill>
              </a:rPr>
              <a:t>:</a:t>
            </a:r>
            <a:endParaRPr lang="en-GB" dirty="0" smtClean="0"/>
          </a:p>
          <a:p>
            <a:pPr marL="0" lvl="0" indent="0">
              <a:buNone/>
            </a:pPr>
            <a:r>
              <a:rPr lang="en-GB" dirty="0" smtClean="0">
                <a:solidFill>
                  <a:srgbClr val="002060"/>
                </a:solidFill>
              </a:rPr>
              <a:t>=B13-B12   </a:t>
            </a:r>
            <a:endParaRPr lang="ar-SA" dirty="0" smtClean="0">
              <a:solidFill>
                <a:srgbClr val="002060"/>
              </a:solidFill>
            </a:endParaRPr>
          </a:p>
          <a:p>
            <a:pPr marL="0" lvl="0" indent="0">
              <a:buNone/>
            </a:pPr>
            <a:endParaRPr lang="en-GB" dirty="0">
              <a:solidFill>
                <a:srgbClr val="002060"/>
              </a:solidFill>
            </a:endParaRPr>
          </a:p>
        </p:txBody>
      </p:sp>
    </p:spTree>
    <p:extLst>
      <p:ext uri="{BB962C8B-B14F-4D97-AF65-F5344CB8AC3E}">
        <p14:creationId xmlns:p14="http://schemas.microsoft.com/office/powerpoint/2010/main" val="356768308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ircle(in)">
                                      <p:cBhvr>
                                        <p:cTn id="17" dur="75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ircle(in)">
                                      <p:cBhvr>
                                        <p:cTn id="22" dur="75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ircle(in)">
                                      <p:cBhvr>
                                        <p:cTn id="27" dur="75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6" presetClass="entr" presetSubtype="16"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circle(in)">
                                      <p:cBhvr>
                                        <p:cTn id="32" dur="75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22114"/>
          </a:xfrm>
        </p:spPr>
        <p:txBody>
          <a:bodyPr>
            <a:normAutofit/>
          </a:bodyPr>
          <a:lstStyle/>
          <a:p>
            <a:r>
              <a:rPr lang="ar-SA" dirty="0" smtClean="0"/>
              <a:t>الحصول على خريطة التعادل</a:t>
            </a:r>
            <a:endParaRPr lang="en-GB" dirty="0"/>
          </a:p>
        </p:txBody>
      </p:sp>
      <p:sp>
        <p:nvSpPr>
          <p:cNvPr id="3" name="Content Placeholder 2"/>
          <p:cNvSpPr>
            <a:spLocks noGrp="1"/>
          </p:cNvSpPr>
          <p:nvPr>
            <p:ph idx="1"/>
          </p:nvPr>
        </p:nvSpPr>
        <p:spPr>
          <a:xfrm>
            <a:off x="251520" y="1628800"/>
            <a:ext cx="8568952" cy="3899025"/>
          </a:xfrm>
        </p:spPr>
        <p:txBody>
          <a:bodyPr>
            <a:normAutofit/>
          </a:bodyPr>
          <a:lstStyle/>
          <a:p>
            <a:pPr marL="0" indent="0">
              <a:buNone/>
            </a:pPr>
            <a:r>
              <a:rPr lang="ar-SA" dirty="0" smtClean="0"/>
              <a:t>1- نحدد سلاسل البيانات التي نريد تمثيلها بيانيا وهي: </a:t>
            </a:r>
          </a:p>
          <a:p>
            <a:pPr marL="0" indent="0">
              <a:buNone/>
            </a:pPr>
            <a:r>
              <a:rPr lang="ar-SA" dirty="0" smtClean="0"/>
              <a:t>سلسلة بيانات إجمالي التكاليف </a:t>
            </a:r>
          </a:p>
          <a:p>
            <a:pPr marL="0" lvl="0" indent="0">
              <a:buNone/>
            </a:pPr>
            <a:r>
              <a:rPr lang="ar-SA" sz="3100" dirty="0">
                <a:solidFill>
                  <a:prstClr val="black"/>
                </a:solidFill>
              </a:rPr>
              <a:t>النطاق (</a:t>
            </a:r>
            <a:r>
              <a:rPr lang="en-GB" sz="3100" dirty="0" smtClean="0">
                <a:solidFill>
                  <a:prstClr val="black"/>
                </a:solidFill>
              </a:rPr>
              <a:t>A12:I12</a:t>
            </a:r>
            <a:r>
              <a:rPr lang="ar-SA" sz="3100" dirty="0" smtClean="0">
                <a:solidFill>
                  <a:prstClr val="black"/>
                </a:solidFill>
              </a:rPr>
              <a:t>)  </a:t>
            </a:r>
            <a:endParaRPr lang="ar-SA" dirty="0"/>
          </a:p>
          <a:p>
            <a:pPr marL="0" indent="0">
              <a:buNone/>
            </a:pPr>
            <a:r>
              <a:rPr lang="ar-SA" dirty="0" smtClean="0"/>
              <a:t>وسلسلة بيانات الإيرادات </a:t>
            </a:r>
          </a:p>
          <a:p>
            <a:pPr marL="0" indent="0">
              <a:buNone/>
            </a:pPr>
            <a:r>
              <a:rPr lang="ar-SA" dirty="0" smtClean="0"/>
              <a:t>النطاق (</a:t>
            </a:r>
            <a:r>
              <a:rPr lang="en-GB" dirty="0" smtClean="0"/>
              <a:t>A13:I13</a:t>
            </a:r>
            <a:r>
              <a:rPr lang="ar-SA" dirty="0" smtClean="0"/>
              <a:t>)  </a:t>
            </a:r>
            <a:endParaRPr lang="en-GB" dirty="0" smtClean="0"/>
          </a:p>
          <a:p>
            <a:pPr marL="0" indent="0">
              <a:buNone/>
            </a:pPr>
            <a:r>
              <a:rPr lang="ar-SA" dirty="0" smtClean="0"/>
              <a:t>2- ثم نختار نوع التخطيط</a:t>
            </a:r>
            <a:endParaRPr lang="en-GB" dirty="0">
              <a:solidFill>
                <a:srgbClr val="002060"/>
              </a:solidFill>
            </a:endParaRPr>
          </a:p>
        </p:txBody>
      </p:sp>
    </p:spTree>
    <p:extLst>
      <p:ext uri="{BB962C8B-B14F-4D97-AF65-F5344CB8AC3E}">
        <p14:creationId xmlns:p14="http://schemas.microsoft.com/office/powerpoint/2010/main" val="120802563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ircle(in)">
                                      <p:cBhvr>
                                        <p:cTn id="17" dur="75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ircle(in)">
                                      <p:cBhvr>
                                        <p:cTn id="22" dur="75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ircle(in)">
                                      <p:cBhvr>
                                        <p:cTn id="27" dur="75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6" presetClass="entr" presetSubtype="16"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circle(in)">
                                      <p:cBhvr>
                                        <p:cTn id="32" dur="75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22114"/>
          </a:xfrm>
        </p:spPr>
        <p:txBody>
          <a:bodyPr>
            <a:normAutofit/>
          </a:bodyPr>
          <a:lstStyle/>
          <a:p>
            <a:r>
              <a:rPr lang="ar-SA" dirty="0" smtClean="0"/>
              <a:t>الحصول على خريطة </a:t>
            </a:r>
            <a:r>
              <a:rPr lang="ar-SA" dirty="0" smtClean="0"/>
              <a:t>الربحية</a:t>
            </a:r>
            <a:endParaRPr lang="en-GB" dirty="0"/>
          </a:p>
        </p:txBody>
      </p:sp>
      <p:sp>
        <p:nvSpPr>
          <p:cNvPr id="3" name="Content Placeholder 2"/>
          <p:cNvSpPr>
            <a:spLocks noGrp="1"/>
          </p:cNvSpPr>
          <p:nvPr>
            <p:ph idx="1"/>
          </p:nvPr>
        </p:nvSpPr>
        <p:spPr>
          <a:xfrm>
            <a:off x="251520" y="1628800"/>
            <a:ext cx="8568952" cy="3899025"/>
          </a:xfrm>
        </p:spPr>
        <p:txBody>
          <a:bodyPr>
            <a:normAutofit/>
          </a:bodyPr>
          <a:lstStyle/>
          <a:p>
            <a:pPr marL="0" indent="0">
              <a:buNone/>
            </a:pPr>
            <a:r>
              <a:rPr lang="ar-SA" dirty="0" smtClean="0"/>
              <a:t>1- نحدد سلاسل البيانات التي نريد تمثيلها بيانيا </a:t>
            </a:r>
            <a:r>
              <a:rPr lang="ar-SA" dirty="0" smtClean="0"/>
              <a:t>وهي</a:t>
            </a:r>
            <a:r>
              <a:rPr lang="ar-SA" dirty="0"/>
              <a:t> </a:t>
            </a:r>
            <a:r>
              <a:rPr lang="ar-SA" dirty="0" smtClean="0"/>
              <a:t>مستويات النشاط بالوحدات </a:t>
            </a:r>
            <a:r>
              <a:rPr lang="ar-SA" dirty="0" smtClean="0"/>
              <a:t>و </a:t>
            </a:r>
            <a:r>
              <a:rPr lang="ar-SA" dirty="0" smtClean="0"/>
              <a:t>الربح (الخسارة) لتمثيل منحني الربحية </a:t>
            </a:r>
          </a:p>
          <a:p>
            <a:pPr marL="0" indent="0">
              <a:buNone/>
            </a:pPr>
            <a:r>
              <a:rPr lang="ar-SA" dirty="0" smtClean="0"/>
              <a:t>انتقل إلى الخلية (</a:t>
            </a:r>
            <a:r>
              <a:rPr lang="en-GB" dirty="0" smtClean="0"/>
              <a:t>A14</a:t>
            </a:r>
            <a:r>
              <a:rPr lang="ar-SA" dirty="0" smtClean="0"/>
              <a:t>) وظلل النطاق </a:t>
            </a:r>
            <a:r>
              <a:rPr lang="en-GB" dirty="0" smtClean="0"/>
              <a:t>A14:I14</a:t>
            </a:r>
            <a:endParaRPr lang="ar-SA" dirty="0" smtClean="0"/>
          </a:p>
        </p:txBody>
      </p:sp>
    </p:spTree>
    <p:extLst>
      <p:ext uri="{BB962C8B-B14F-4D97-AF65-F5344CB8AC3E}">
        <p14:creationId xmlns:p14="http://schemas.microsoft.com/office/powerpoint/2010/main" val="17360430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دراسة البدائل</a:t>
            </a:r>
            <a:endParaRPr lang="en-GB" dirty="0"/>
          </a:p>
        </p:txBody>
      </p:sp>
      <p:sp>
        <p:nvSpPr>
          <p:cNvPr id="3" name="Content Placeholder 2"/>
          <p:cNvSpPr>
            <a:spLocks noGrp="1"/>
          </p:cNvSpPr>
          <p:nvPr>
            <p:ph idx="1"/>
          </p:nvPr>
        </p:nvSpPr>
        <p:spPr/>
        <p:txBody>
          <a:bodyPr/>
          <a:lstStyle/>
          <a:p>
            <a:r>
              <a:rPr lang="ar-SA" dirty="0" smtClean="0"/>
              <a:t>يساعد نموذج العلاقة بين التكلفة والحجم والربح في دراسة البدائل لاختيار البديل الأنسب </a:t>
            </a:r>
          </a:p>
          <a:p>
            <a:r>
              <a:rPr lang="ar-SA" dirty="0" smtClean="0"/>
              <a:t>بعد دراسة البديل الأول والبديل الثاني يتم اختيار البديل الذي يعطي أقل نقطة تعادل. </a:t>
            </a:r>
            <a:r>
              <a:rPr lang="ar-SA" smtClean="0"/>
              <a:t>والذي يحقق هدف الربحية عند أقل مستوى نشاط. </a:t>
            </a:r>
            <a:endParaRPr lang="en-GB" dirty="0"/>
          </a:p>
        </p:txBody>
      </p:sp>
    </p:spTree>
    <p:extLst>
      <p:ext uri="{BB962C8B-B14F-4D97-AF65-F5344CB8AC3E}">
        <p14:creationId xmlns:p14="http://schemas.microsoft.com/office/powerpoint/2010/main" val="30943075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SA" sz="3600" dirty="0">
                <a:solidFill>
                  <a:srgbClr val="FF0000"/>
                </a:solidFill>
              </a:rPr>
              <a:t>تحليل العلاقة بين التكلفة والربح والحجم </a:t>
            </a:r>
            <a:br>
              <a:rPr lang="ar-SA" sz="3600" dirty="0">
                <a:solidFill>
                  <a:srgbClr val="FF0000"/>
                </a:solidFill>
              </a:rPr>
            </a:br>
            <a:r>
              <a:rPr lang="ar-SA" sz="3600" dirty="0">
                <a:solidFill>
                  <a:srgbClr val="FF0000"/>
                </a:solidFill>
              </a:rPr>
              <a:t>(تحليل التعادل </a:t>
            </a:r>
            <a:r>
              <a:rPr lang="ar-SA" sz="3600" dirty="0" smtClean="0">
                <a:solidFill>
                  <a:srgbClr val="FF0000"/>
                </a:solidFill>
              </a:rPr>
              <a:t>)</a:t>
            </a:r>
            <a:endParaRPr lang="en-US" dirty="0"/>
          </a:p>
        </p:txBody>
      </p:sp>
      <p:sp>
        <p:nvSpPr>
          <p:cNvPr id="3" name="Content Placeholder 2"/>
          <p:cNvSpPr>
            <a:spLocks noGrp="1"/>
          </p:cNvSpPr>
          <p:nvPr>
            <p:ph idx="1"/>
          </p:nvPr>
        </p:nvSpPr>
        <p:spPr/>
        <p:txBody>
          <a:bodyPr/>
          <a:lstStyle/>
          <a:p>
            <a:pPr lvl="0"/>
            <a:r>
              <a:rPr lang="ar-SA" sz="2800" dirty="0">
                <a:solidFill>
                  <a:prstClr val="black"/>
                </a:solidFill>
              </a:rPr>
              <a:t>يعتمد تحليل العلاقة بين التكلفة والربح والحجم على معرفة سلوك التكاليف </a:t>
            </a:r>
            <a:r>
              <a:rPr lang="en-US" sz="2800" dirty="0">
                <a:solidFill>
                  <a:prstClr val="black"/>
                </a:solidFill>
              </a:rPr>
              <a:t>cost behavior</a:t>
            </a:r>
            <a:r>
              <a:rPr lang="ar-SA" sz="2800" dirty="0">
                <a:solidFill>
                  <a:prstClr val="black"/>
                </a:solidFill>
              </a:rPr>
              <a:t> والفصل بين التكاليف الثابتة والمتغيرة .</a:t>
            </a:r>
          </a:p>
          <a:p>
            <a:pPr lvl="0"/>
            <a:r>
              <a:rPr lang="ar-SA" sz="2800" dirty="0">
                <a:solidFill>
                  <a:prstClr val="black"/>
                </a:solidFill>
              </a:rPr>
              <a:t>عناصر التكاليف التي تتغير مع تغير حجم النشاط يطلق عليها التكاليف المتغيرة</a:t>
            </a:r>
            <a:r>
              <a:rPr lang="en-US" sz="2800" dirty="0">
                <a:solidFill>
                  <a:prstClr val="black"/>
                </a:solidFill>
              </a:rPr>
              <a:t>variable cost </a:t>
            </a:r>
            <a:r>
              <a:rPr lang="ar-SA" sz="2800" dirty="0">
                <a:solidFill>
                  <a:prstClr val="black"/>
                </a:solidFill>
              </a:rPr>
              <a:t> والتي لا تتغير مع التغير في حجم النشاط يطلق عليها التكاليف </a:t>
            </a:r>
            <a:r>
              <a:rPr lang="ar-SA" sz="2800" dirty="0" smtClean="0">
                <a:solidFill>
                  <a:prstClr val="black"/>
                </a:solidFill>
              </a:rPr>
              <a:t>الثابتة </a:t>
            </a:r>
            <a:r>
              <a:rPr lang="en-US" sz="2800" dirty="0" smtClean="0">
                <a:solidFill>
                  <a:prstClr val="black"/>
                </a:solidFill>
              </a:rPr>
              <a:t>Fixed cost</a:t>
            </a:r>
            <a:r>
              <a:rPr lang="ar-SA" sz="2800" dirty="0" smtClean="0">
                <a:solidFill>
                  <a:prstClr val="black"/>
                </a:solidFill>
              </a:rPr>
              <a:t>.</a:t>
            </a:r>
            <a:endParaRPr lang="ar-SA" sz="2800" dirty="0">
              <a:solidFill>
                <a:prstClr val="black"/>
              </a:solidFill>
            </a:endParaRPr>
          </a:p>
          <a:p>
            <a:pPr lvl="0"/>
            <a:r>
              <a:rPr lang="ar-SA" sz="2800" dirty="0">
                <a:solidFill>
                  <a:srgbClr val="FF0000"/>
                </a:solidFill>
              </a:rPr>
              <a:t>نقطة التعادل </a:t>
            </a:r>
            <a:r>
              <a:rPr lang="en-US" sz="2800" dirty="0">
                <a:solidFill>
                  <a:srgbClr val="FF0000"/>
                </a:solidFill>
              </a:rPr>
              <a:t>The breakeven point</a:t>
            </a:r>
            <a:r>
              <a:rPr lang="ar-SA" sz="2800" dirty="0">
                <a:solidFill>
                  <a:srgbClr val="FF0000"/>
                </a:solidFill>
              </a:rPr>
              <a:t> </a:t>
            </a:r>
            <a:r>
              <a:rPr lang="ar-SA" sz="2800" dirty="0">
                <a:solidFill>
                  <a:prstClr val="black"/>
                </a:solidFill>
              </a:rPr>
              <a:t>:</a:t>
            </a:r>
          </a:p>
          <a:p>
            <a:pPr lvl="0"/>
            <a:r>
              <a:rPr lang="ar-SA" sz="2800" dirty="0">
                <a:solidFill>
                  <a:prstClr val="black"/>
                </a:solidFill>
              </a:rPr>
              <a:t>هي ذلك المستوى من النشاط الذي يكون عنده :</a:t>
            </a:r>
          </a:p>
          <a:p>
            <a:pPr marL="0" lvl="0" indent="0">
              <a:buNone/>
            </a:pPr>
            <a:r>
              <a:rPr lang="ar-SA" sz="2800" dirty="0">
                <a:solidFill>
                  <a:prstClr val="black"/>
                </a:solidFill>
              </a:rPr>
              <a:t>              </a:t>
            </a:r>
            <a:r>
              <a:rPr lang="ar-SA" sz="2800" dirty="0">
                <a:solidFill>
                  <a:srgbClr val="FF0000"/>
                </a:solidFill>
              </a:rPr>
              <a:t>الايرادات = اجمالي التكاليف </a:t>
            </a:r>
            <a:endParaRPr lang="en-US" sz="2800" dirty="0">
              <a:solidFill>
                <a:srgbClr val="FF0000"/>
              </a:solidFill>
            </a:endParaRPr>
          </a:p>
          <a:p>
            <a:endParaRPr lang="en-US" dirty="0"/>
          </a:p>
        </p:txBody>
      </p:sp>
    </p:spTree>
    <p:extLst>
      <p:ext uri="{BB962C8B-B14F-4D97-AF65-F5344CB8AC3E}">
        <p14:creationId xmlns:p14="http://schemas.microsoft.com/office/powerpoint/2010/main" val="39009137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z="2800" dirty="0">
                <a:solidFill>
                  <a:srgbClr val="FF0000"/>
                </a:solidFill>
              </a:rPr>
              <a:t>عدد الوحدات المباعة× سعر الوحدة = التكاليف الثابتة+ التكاليف المتغيرة </a:t>
            </a:r>
            <a:endParaRPr lang="en-US" dirty="0"/>
          </a:p>
        </p:txBody>
      </p:sp>
      <p:sp>
        <p:nvSpPr>
          <p:cNvPr id="3" name="Content Placeholder 2"/>
          <p:cNvSpPr>
            <a:spLocks noGrp="1"/>
          </p:cNvSpPr>
          <p:nvPr>
            <p:ph idx="1"/>
          </p:nvPr>
        </p:nvSpPr>
        <p:spPr/>
        <p:txBody>
          <a:bodyPr/>
          <a:lstStyle/>
          <a:p>
            <a:pPr lvl="0"/>
            <a:r>
              <a:rPr lang="ar-SA" sz="2400" dirty="0">
                <a:solidFill>
                  <a:srgbClr val="FF0000"/>
                </a:solidFill>
              </a:rPr>
              <a:t>ايرادات التعادل =عدد وحدات التعادل × سعر الوحدة </a:t>
            </a:r>
          </a:p>
          <a:p>
            <a:pPr lvl="0"/>
            <a:r>
              <a:rPr lang="ar-SA" sz="2400" dirty="0">
                <a:solidFill>
                  <a:srgbClr val="FF0000"/>
                </a:solidFill>
              </a:rPr>
              <a:t>هامش المساهمة </a:t>
            </a:r>
            <a:r>
              <a:rPr lang="ar-SA" sz="2400" dirty="0" smtClean="0">
                <a:solidFill>
                  <a:srgbClr val="FF0000"/>
                </a:solidFill>
              </a:rPr>
              <a:t>للوحدة = سعر البيع – التكلفة المتغيرة للوحدة</a:t>
            </a:r>
            <a:endParaRPr lang="en-GB" sz="2400" dirty="0" smtClean="0">
              <a:solidFill>
                <a:srgbClr val="FF0000"/>
              </a:solidFill>
            </a:endParaRPr>
          </a:p>
          <a:p>
            <a:pPr lvl="0"/>
            <a:r>
              <a:rPr lang="ar-SA" sz="2400" dirty="0" smtClean="0">
                <a:solidFill>
                  <a:srgbClr val="FF0000"/>
                </a:solidFill>
              </a:rPr>
              <a:t>وحدات التعادل = </a:t>
            </a:r>
            <a:r>
              <a:rPr lang="ar-SA" sz="2400" dirty="0">
                <a:solidFill>
                  <a:srgbClr val="FF0000"/>
                </a:solidFill>
              </a:rPr>
              <a:t>التكاليف الثابتة </a:t>
            </a:r>
            <a:r>
              <a:rPr lang="en-US" sz="2400" dirty="0">
                <a:solidFill>
                  <a:srgbClr val="FF0000"/>
                </a:solidFill>
              </a:rPr>
              <a:t>  </a:t>
            </a:r>
            <a:r>
              <a:rPr lang="en-US" sz="2400" dirty="0" smtClean="0">
                <a:solidFill>
                  <a:srgbClr val="FF0000"/>
                </a:solidFill>
              </a:rPr>
              <a:t>/</a:t>
            </a:r>
            <a:r>
              <a:rPr lang="ar-SA" sz="2400" dirty="0" smtClean="0">
                <a:solidFill>
                  <a:srgbClr val="FF0000"/>
                </a:solidFill>
              </a:rPr>
              <a:t>هامش </a:t>
            </a:r>
            <a:r>
              <a:rPr lang="ar-SA" sz="2400" dirty="0">
                <a:solidFill>
                  <a:srgbClr val="FF0000"/>
                </a:solidFill>
              </a:rPr>
              <a:t>المساهمة للوحدة </a:t>
            </a:r>
          </a:p>
          <a:p>
            <a:pPr lvl="0"/>
            <a:r>
              <a:rPr lang="ar-SA" sz="2400" dirty="0">
                <a:solidFill>
                  <a:prstClr val="black"/>
                </a:solidFill>
              </a:rPr>
              <a:t>عند نقطة التعادل لا يكون هنالك ارباح أو خسائر وقبلها تحقق المنشأة خسائر وبعدها تحقق ارباح ، فيجب على المنشأة التي تريد تحقيق ارباح ان يكون مستوى نشاطها أكبر من مستوى وحدات التعادل حتى يغطي اجمالي هامش المساهمة التكاليف الثابتة ويحقق الارباح المستهدفة ويعبر عن ذلك بالمعادلة الاتية </a:t>
            </a:r>
            <a:r>
              <a:rPr lang="ar-SA" sz="2400" dirty="0" smtClean="0">
                <a:solidFill>
                  <a:prstClr val="black"/>
                </a:solidFill>
              </a:rPr>
              <a:t>:</a:t>
            </a:r>
            <a:endParaRPr lang="ar-SA" sz="2400" dirty="0">
              <a:solidFill>
                <a:prstClr val="black"/>
              </a:solidFill>
            </a:endParaRPr>
          </a:p>
          <a:p>
            <a:pPr lvl="0"/>
            <a:r>
              <a:rPr lang="ar-SA" sz="2000" dirty="0">
                <a:solidFill>
                  <a:srgbClr val="FF0000"/>
                </a:solidFill>
              </a:rPr>
              <a:t>حجم النشاط المستهدف = (التكاليف الثابتة + الارباح </a:t>
            </a:r>
            <a:r>
              <a:rPr lang="ar-SA" sz="2000" dirty="0" smtClean="0">
                <a:solidFill>
                  <a:srgbClr val="FF0000"/>
                </a:solidFill>
              </a:rPr>
              <a:t>المستهدفة) </a:t>
            </a:r>
            <a:r>
              <a:rPr lang="en-US" sz="2000" dirty="0" smtClean="0">
                <a:solidFill>
                  <a:srgbClr val="FF0000"/>
                </a:solidFill>
              </a:rPr>
              <a:t>/</a:t>
            </a:r>
            <a:r>
              <a:rPr lang="ar-SA" sz="2000" dirty="0" smtClean="0">
                <a:solidFill>
                  <a:srgbClr val="FF0000"/>
                </a:solidFill>
              </a:rPr>
              <a:t> </a:t>
            </a:r>
            <a:r>
              <a:rPr lang="ar-SA" sz="2000" dirty="0">
                <a:solidFill>
                  <a:srgbClr val="FF0000"/>
                </a:solidFill>
              </a:rPr>
              <a:t>هامش المساهمة للوحدة</a:t>
            </a:r>
          </a:p>
          <a:p>
            <a:pPr marL="0" lvl="0" indent="0">
              <a:buNone/>
            </a:pPr>
            <a:r>
              <a:rPr lang="ar-SA" sz="2000" dirty="0">
                <a:solidFill>
                  <a:srgbClr val="FF0000"/>
                </a:solidFill>
              </a:rPr>
              <a:t>  </a:t>
            </a:r>
            <a:r>
              <a:rPr lang="ar-SA" sz="2000" dirty="0">
                <a:solidFill>
                  <a:prstClr val="black"/>
                </a:solidFill>
              </a:rPr>
              <a:t>كما يمكن معرفة مقدار الربح أو الخسارة بالمعادلة:</a:t>
            </a:r>
          </a:p>
          <a:p>
            <a:pPr marL="0" lvl="0" indent="0">
              <a:buNone/>
            </a:pPr>
            <a:r>
              <a:rPr lang="ar-SA" sz="2000" dirty="0">
                <a:solidFill>
                  <a:srgbClr val="FF0000"/>
                </a:solidFill>
              </a:rPr>
              <a:t>      </a:t>
            </a:r>
            <a:r>
              <a:rPr lang="ar-SA" sz="2400" dirty="0">
                <a:solidFill>
                  <a:srgbClr val="FF0000"/>
                </a:solidFill>
              </a:rPr>
              <a:t>الربح ( الخسارة) =الايرادات – اجمالي التكاليف  </a:t>
            </a:r>
            <a:endParaRPr lang="en-US" sz="2400" dirty="0">
              <a:solidFill>
                <a:srgbClr val="FF0000"/>
              </a:solidFill>
            </a:endParaRPr>
          </a:p>
          <a:p>
            <a:endParaRPr lang="en-US" dirty="0"/>
          </a:p>
        </p:txBody>
      </p:sp>
    </p:spTree>
    <p:extLst>
      <p:ext uri="{BB962C8B-B14F-4D97-AF65-F5344CB8AC3E}">
        <p14:creationId xmlns:p14="http://schemas.microsoft.com/office/powerpoint/2010/main" val="17138680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solidFill>
                  <a:srgbClr val="FF0000"/>
                </a:solidFill>
              </a:rPr>
              <a:t>تحليل الحساسية </a:t>
            </a:r>
            <a:r>
              <a:rPr lang="en-US" dirty="0">
                <a:solidFill>
                  <a:srgbClr val="FF0000"/>
                </a:solidFill>
              </a:rPr>
              <a:t>Sensitivity  Analysis: </a:t>
            </a:r>
            <a:endParaRPr lang="en-US" dirty="0"/>
          </a:p>
        </p:txBody>
      </p:sp>
      <p:sp>
        <p:nvSpPr>
          <p:cNvPr id="3" name="Content Placeholder 2"/>
          <p:cNvSpPr>
            <a:spLocks noGrp="1"/>
          </p:cNvSpPr>
          <p:nvPr>
            <p:ph idx="1"/>
          </p:nvPr>
        </p:nvSpPr>
        <p:spPr/>
        <p:txBody>
          <a:bodyPr/>
          <a:lstStyle/>
          <a:p>
            <a:pPr lvl="0"/>
            <a:r>
              <a:rPr lang="ar-SA" sz="3000" dirty="0">
                <a:solidFill>
                  <a:prstClr val="black"/>
                </a:solidFill>
              </a:rPr>
              <a:t>دنيا الاعمال لا تعرف الثبات ،فقد تضطر المنشأة الي تخفيض السعر أو زيادته بسبب ظروف المنافسة، فزيادة السعر مثلاً تؤدي الي زيادة هامش المساهمة وتحقيق التعادل عند عدد أقل من الوحدات والعكس صحيح</a:t>
            </a:r>
            <a:r>
              <a:rPr lang="ar-SA" sz="3000" dirty="0" smtClean="0">
                <a:solidFill>
                  <a:prstClr val="black"/>
                </a:solidFill>
              </a:rPr>
              <a:t>.</a:t>
            </a:r>
          </a:p>
          <a:p>
            <a:pPr lvl="0"/>
            <a:r>
              <a:rPr lang="ar-SA" sz="3000" dirty="0" smtClean="0">
                <a:solidFill>
                  <a:prstClr val="black"/>
                </a:solidFill>
              </a:rPr>
              <a:t>لذا يجب أن تدرس وتعرف المنشأة مقدما أثر كل تغيير محتمل في سعر البيع وعناصر الت</a:t>
            </a:r>
            <a:r>
              <a:rPr lang="ar-SA" sz="3000" dirty="0">
                <a:solidFill>
                  <a:prstClr val="black"/>
                </a:solidFill>
              </a:rPr>
              <a:t>ك</a:t>
            </a:r>
            <a:r>
              <a:rPr lang="ar-SA" sz="3000" dirty="0" smtClean="0">
                <a:solidFill>
                  <a:prstClr val="black"/>
                </a:solidFill>
              </a:rPr>
              <a:t>اليف على نقطة التعادل والأرباح المتوقعة. </a:t>
            </a:r>
            <a:endParaRPr lang="en-US" sz="3000" dirty="0">
              <a:solidFill>
                <a:prstClr val="black"/>
              </a:solidFill>
            </a:endParaRPr>
          </a:p>
        </p:txBody>
      </p:sp>
    </p:spTree>
    <p:extLst>
      <p:ext uri="{BB962C8B-B14F-4D97-AF65-F5344CB8AC3E}">
        <p14:creationId xmlns:p14="http://schemas.microsoft.com/office/powerpoint/2010/main" val="104739238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066130"/>
          </a:xfrm>
        </p:spPr>
        <p:txBody>
          <a:bodyPr/>
          <a:lstStyle/>
          <a:p>
            <a:r>
              <a:rPr lang="ar-SA" dirty="0">
                <a:solidFill>
                  <a:srgbClr val="FF0000"/>
                </a:solidFill>
              </a:rPr>
              <a:t>نموذج تحليل التعادل  </a:t>
            </a:r>
            <a:r>
              <a:rPr lang="en-US" dirty="0">
                <a:solidFill>
                  <a:srgbClr val="FF0000"/>
                </a:solidFill>
              </a:rPr>
              <a:t>“</a:t>
            </a:r>
            <a:r>
              <a:rPr lang="ar-SA" dirty="0">
                <a:solidFill>
                  <a:srgbClr val="FF0000"/>
                </a:solidFill>
              </a:rPr>
              <a:t> منتج وحيد</a:t>
            </a:r>
            <a:r>
              <a:rPr lang="en-US" dirty="0">
                <a:solidFill>
                  <a:srgbClr val="FF0000"/>
                </a:solidFill>
              </a:rPr>
              <a:t> “ </a:t>
            </a:r>
            <a:endParaRPr lang="en-US" dirty="0"/>
          </a:p>
        </p:txBody>
      </p:sp>
      <p:sp>
        <p:nvSpPr>
          <p:cNvPr id="3" name="Content Placeholder 2"/>
          <p:cNvSpPr>
            <a:spLocks noGrp="1"/>
          </p:cNvSpPr>
          <p:nvPr>
            <p:ph idx="1"/>
          </p:nvPr>
        </p:nvSpPr>
        <p:spPr>
          <a:xfrm>
            <a:off x="611560" y="1268760"/>
            <a:ext cx="8229600" cy="4525963"/>
          </a:xfrm>
        </p:spPr>
        <p:txBody>
          <a:bodyPr/>
          <a:lstStyle/>
          <a:p>
            <a:pPr lvl="0"/>
            <a:r>
              <a:rPr lang="ar-SA" dirty="0">
                <a:solidFill>
                  <a:prstClr val="black"/>
                </a:solidFill>
              </a:rPr>
              <a:t>لبيان خطوات بناء نموذج تحليل العلاقة بين التكلفة والربح والحجم في حالة منتج واحد نأخذ المثال التالي:</a:t>
            </a:r>
          </a:p>
          <a:p>
            <a:pPr lvl="0"/>
            <a:r>
              <a:rPr lang="ar-SA" dirty="0">
                <a:solidFill>
                  <a:prstClr val="black"/>
                </a:solidFill>
              </a:rPr>
              <a:t>شركة القصيم للمياه الجوفية تقوم بإنتاج وبيع قوارير المياه سعة 20 لتر والاتي أهم بيانات التكاليف والايرادات:</a:t>
            </a:r>
          </a:p>
          <a:p>
            <a:pPr lvl="0"/>
            <a:r>
              <a:rPr lang="ar-SA" dirty="0">
                <a:solidFill>
                  <a:prstClr val="black"/>
                </a:solidFill>
              </a:rPr>
              <a:t>  سعر بيع القارورة     16 ريال </a:t>
            </a:r>
          </a:p>
          <a:p>
            <a:pPr lvl="0"/>
            <a:r>
              <a:rPr lang="ar-SA" dirty="0">
                <a:solidFill>
                  <a:prstClr val="black"/>
                </a:solidFill>
              </a:rPr>
              <a:t>التكلفة المتغيرة للوحدة   11 ريال</a:t>
            </a:r>
          </a:p>
          <a:p>
            <a:pPr lvl="0"/>
            <a:r>
              <a:rPr lang="ar-SA" dirty="0">
                <a:solidFill>
                  <a:prstClr val="black"/>
                </a:solidFill>
              </a:rPr>
              <a:t>التكاليف الثابتة            30000 ريال </a:t>
            </a:r>
          </a:p>
          <a:p>
            <a:pPr lvl="0"/>
            <a:r>
              <a:rPr lang="ar-SA" dirty="0" smtClean="0">
                <a:solidFill>
                  <a:prstClr val="black"/>
                </a:solidFill>
              </a:rPr>
              <a:t>علماً بان الربح الذي تسعى الشركة الي يبلغ 2000</a:t>
            </a:r>
            <a:r>
              <a:rPr lang="en-US" dirty="0" smtClean="0">
                <a:solidFill>
                  <a:prstClr val="black"/>
                </a:solidFill>
              </a:rPr>
              <a:t> </a:t>
            </a:r>
            <a:r>
              <a:rPr lang="ar-SA" dirty="0" smtClean="0">
                <a:solidFill>
                  <a:prstClr val="black"/>
                </a:solidFill>
              </a:rPr>
              <a:t>ريال </a:t>
            </a:r>
            <a:endParaRPr lang="en-US" dirty="0">
              <a:solidFill>
                <a:prstClr val="black"/>
              </a:solidFill>
            </a:endParaRPr>
          </a:p>
          <a:p>
            <a:endParaRPr lang="en-US" dirty="0"/>
          </a:p>
        </p:txBody>
      </p:sp>
    </p:spTree>
    <p:extLst>
      <p:ext uri="{BB962C8B-B14F-4D97-AF65-F5344CB8AC3E}">
        <p14:creationId xmlns:p14="http://schemas.microsoft.com/office/powerpoint/2010/main" val="399252250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378498"/>
          </a:xfrm>
        </p:spPr>
        <p:txBody>
          <a:bodyPr>
            <a:noAutofit/>
          </a:bodyPr>
          <a:lstStyle/>
          <a:p>
            <a:pPr algn="r"/>
            <a:r>
              <a:rPr lang="ar-SA" sz="4000" dirty="0" smtClean="0">
                <a:solidFill>
                  <a:srgbClr val="FF0000"/>
                </a:solidFill>
              </a:rPr>
              <a:t>المطلوب: بناء نموذج باستخدام برنامج اكسل لبيان العلاقة بين التكلفة والربح والحجم.</a:t>
            </a:r>
            <a:endParaRPr lang="en-US" sz="4000" dirty="0">
              <a:solidFill>
                <a:srgbClr val="FF0000"/>
              </a:solidFill>
            </a:endParaRPr>
          </a:p>
        </p:txBody>
      </p:sp>
    </p:spTree>
    <p:extLst>
      <p:ext uri="{BB962C8B-B14F-4D97-AF65-F5344CB8AC3E}">
        <p14:creationId xmlns:p14="http://schemas.microsoft.com/office/powerpoint/2010/main" val="198046899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r>
              <a:rPr lang="ar-SA" sz="3000" dirty="0" smtClean="0"/>
              <a:t>أفتح الجهاز وأدخل على برنامج صفحات الإنتشار اكسل</a:t>
            </a:r>
          </a:p>
          <a:p>
            <a:r>
              <a:rPr lang="ar-SA" sz="3000" dirty="0" smtClean="0"/>
              <a:t>أدخل البيانات الأساسية:</a:t>
            </a:r>
          </a:p>
          <a:p>
            <a:pPr marL="0" indent="0">
              <a:buNone/>
            </a:pPr>
            <a:r>
              <a:rPr lang="ar-SA" sz="3000" dirty="0" smtClean="0"/>
              <a:t>-أنقر الخلية (</a:t>
            </a:r>
            <a:r>
              <a:rPr lang="en-GB" sz="3000" dirty="0" smtClean="0"/>
              <a:t>B1</a:t>
            </a:r>
            <a:r>
              <a:rPr lang="ar-SA" sz="3000" dirty="0" smtClean="0"/>
              <a:t>) وأكتب ’نموذج تحليل العلاقة بين الحجم والتكلفة والربح‘</a:t>
            </a:r>
          </a:p>
          <a:p>
            <a:pPr marL="0" indent="0">
              <a:buNone/>
            </a:pPr>
            <a:r>
              <a:rPr lang="ar-SA" sz="3000" dirty="0" smtClean="0"/>
              <a:t>-أنقر الخلية (</a:t>
            </a:r>
            <a:r>
              <a:rPr lang="en-GB" sz="3000" dirty="0" smtClean="0"/>
              <a:t>A2</a:t>
            </a:r>
            <a:r>
              <a:rPr lang="ar-SA" sz="3000" dirty="0" smtClean="0"/>
              <a:t>) وأكتب ’سعر بيع القارورة‘</a:t>
            </a:r>
          </a:p>
          <a:p>
            <a:pPr marL="0" indent="0">
              <a:buNone/>
            </a:pPr>
            <a:r>
              <a:rPr lang="ar-SA" sz="3000" dirty="0" smtClean="0"/>
              <a:t>-انتقل إلى الخلية (</a:t>
            </a:r>
            <a:r>
              <a:rPr lang="en-GB" sz="3000" dirty="0" smtClean="0"/>
              <a:t>C2</a:t>
            </a:r>
            <a:r>
              <a:rPr lang="ar-SA" sz="3000" dirty="0" smtClean="0"/>
              <a:t>) وأكتب الرقم 16 ,اخيرا إلى الخلية (</a:t>
            </a:r>
            <a:r>
              <a:rPr lang="en-GB" sz="3000" dirty="0" smtClean="0"/>
              <a:t>D2</a:t>
            </a:r>
            <a:r>
              <a:rPr lang="ar-SA" sz="3000" dirty="0" smtClean="0"/>
              <a:t>) وأكتب ريال </a:t>
            </a:r>
          </a:p>
          <a:p>
            <a:pPr marL="0" indent="0">
              <a:buNone/>
            </a:pPr>
            <a:r>
              <a:rPr lang="ar-SA" sz="3000" dirty="0" smtClean="0"/>
              <a:t>وهكذا أدخل التكلفة المتغيرة للوحدة ، والتكاليف الثابتة بنفس الطريقة.</a:t>
            </a:r>
            <a:endParaRPr lang="en-GB" sz="3000" dirty="0"/>
          </a:p>
        </p:txBody>
      </p:sp>
      <p:sp>
        <p:nvSpPr>
          <p:cNvPr id="4" name="Title 1"/>
          <p:cNvSpPr>
            <a:spLocks noGrp="1"/>
          </p:cNvSpPr>
          <p:nvPr>
            <p:ph type="title"/>
          </p:nvPr>
        </p:nvSpPr>
        <p:spPr>
          <a:xfrm>
            <a:off x="457200" y="274638"/>
            <a:ext cx="8229600" cy="1143000"/>
          </a:xfrm>
        </p:spPr>
        <p:txBody>
          <a:bodyPr/>
          <a:lstStyle/>
          <a:p>
            <a:r>
              <a:rPr lang="ar-SA" dirty="0" smtClean="0"/>
              <a:t>الحل</a:t>
            </a:r>
            <a:endParaRPr lang="en-US" dirty="0"/>
          </a:p>
        </p:txBody>
      </p:sp>
    </p:spTree>
    <p:extLst>
      <p:ext uri="{BB962C8B-B14F-4D97-AF65-F5344CB8AC3E}">
        <p14:creationId xmlns:p14="http://schemas.microsoft.com/office/powerpoint/2010/main" val="18785968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94122"/>
          </a:xfrm>
        </p:spPr>
        <p:txBody>
          <a:bodyPr/>
          <a:lstStyle/>
          <a:p>
            <a:r>
              <a:rPr lang="ar-SA" dirty="0" smtClean="0"/>
              <a:t>الحل</a:t>
            </a:r>
            <a:endParaRPr lang="en-US" dirty="0"/>
          </a:p>
        </p:txBody>
      </p:sp>
      <p:sp>
        <p:nvSpPr>
          <p:cNvPr id="3" name="Content Placeholder 2"/>
          <p:cNvSpPr>
            <a:spLocks noGrp="1"/>
          </p:cNvSpPr>
          <p:nvPr>
            <p:ph idx="1"/>
          </p:nvPr>
        </p:nvSpPr>
        <p:spPr>
          <a:xfrm>
            <a:off x="457200" y="1340768"/>
            <a:ext cx="8229600" cy="4785395"/>
          </a:xfrm>
        </p:spPr>
        <p:txBody>
          <a:bodyPr>
            <a:normAutofit/>
          </a:bodyPr>
          <a:lstStyle/>
          <a:p>
            <a:pPr marL="0" indent="0">
              <a:buNone/>
            </a:pPr>
            <a:r>
              <a:rPr lang="ar-SA" dirty="0" smtClean="0">
                <a:solidFill>
                  <a:srgbClr val="FF0000"/>
                </a:solidFill>
              </a:rPr>
              <a:t>1- حساب هامش المساهمة للوحدة</a:t>
            </a:r>
            <a:r>
              <a:rPr lang="ar-SA" dirty="0" smtClean="0"/>
              <a:t>:</a:t>
            </a:r>
          </a:p>
          <a:p>
            <a:pPr marL="0" indent="0">
              <a:buNone/>
            </a:pPr>
            <a:r>
              <a:rPr lang="ar-SA" dirty="0"/>
              <a:t> </a:t>
            </a:r>
            <a:r>
              <a:rPr lang="ar-SA" dirty="0" smtClean="0"/>
              <a:t>= سعر البيع – التكلفة المتغيرة </a:t>
            </a:r>
          </a:p>
          <a:p>
            <a:pPr marL="0" indent="0">
              <a:buNone/>
            </a:pPr>
            <a:r>
              <a:rPr lang="ar-SA" dirty="0"/>
              <a:t> </a:t>
            </a:r>
            <a:r>
              <a:rPr lang="ar-SA" dirty="0" smtClean="0"/>
              <a:t>   16- 11 = 5 ريال</a:t>
            </a:r>
          </a:p>
          <a:p>
            <a:pPr marL="0" indent="0">
              <a:buNone/>
            </a:pPr>
            <a:r>
              <a:rPr lang="en-GB" dirty="0" smtClean="0">
                <a:solidFill>
                  <a:srgbClr val="002060"/>
                </a:solidFill>
              </a:rPr>
              <a:t>=C2-C3     </a:t>
            </a:r>
            <a:endParaRPr lang="ar-SA" dirty="0" smtClean="0">
              <a:solidFill>
                <a:srgbClr val="002060"/>
              </a:solidFill>
            </a:endParaRPr>
          </a:p>
          <a:p>
            <a:pPr marL="0" indent="0">
              <a:buNone/>
            </a:pPr>
            <a:r>
              <a:rPr lang="ar-SA" dirty="0"/>
              <a:t> </a:t>
            </a:r>
            <a:r>
              <a:rPr lang="ar-SA" dirty="0" smtClean="0">
                <a:solidFill>
                  <a:srgbClr val="FF0000"/>
                </a:solidFill>
              </a:rPr>
              <a:t>2- نقطة التعادل بالوحدات: </a:t>
            </a:r>
          </a:p>
          <a:p>
            <a:pPr marL="0" indent="0">
              <a:buNone/>
            </a:pPr>
            <a:r>
              <a:rPr lang="ar-SA" dirty="0"/>
              <a:t> </a:t>
            </a:r>
            <a:r>
              <a:rPr lang="ar-SA" dirty="0" smtClean="0"/>
              <a:t>= التكاليف الثابتة / هامش المساهمة </a:t>
            </a:r>
          </a:p>
          <a:p>
            <a:pPr marL="0" indent="0">
              <a:buNone/>
            </a:pPr>
            <a:r>
              <a:rPr lang="ar-SA" dirty="0"/>
              <a:t> </a:t>
            </a:r>
            <a:r>
              <a:rPr lang="ar-SA" dirty="0" smtClean="0"/>
              <a:t>  30000/ 5= 6000 وحدة</a:t>
            </a:r>
            <a:endParaRPr lang="en-GB" dirty="0" smtClean="0"/>
          </a:p>
          <a:p>
            <a:pPr marL="0" indent="0">
              <a:buNone/>
            </a:pPr>
            <a:r>
              <a:rPr lang="en-GB" dirty="0" smtClean="0">
                <a:solidFill>
                  <a:srgbClr val="002060"/>
                </a:solidFill>
              </a:rPr>
              <a:t>=C4/C5    </a:t>
            </a:r>
            <a:endParaRPr lang="ar-SA" dirty="0" smtClean="0">
              <a:solidFill>
                <a:srgbClr val="002060"/>
              </a:solidFill>
            </a:endParaRPr>
          </a:p>
        </p:txBody>
      </p:sp>
    </p:spTree>
    <p:extLst>
      <p:ext uri="{BB962C8B-B14F-4D97-AF65-F5344CB8AC3E}">
        <p14:creationId xmlns:p14="http://schemas.microsoft.com/office/powerpoint/2010/main" val="53242869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20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ircle(in)">
                                      <p:cBhvr>
                                        <p:cTn id="17" dur="20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ircle(in)">
                                      <p:cBhvr>
                                        <p:cTn id="22" dur="20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ircle(in)">
                                      <p:cBhvr>
                                        <p:cTn id="27" dur="20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6" presetClass="entr" presetSubtype="16"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circle(in)">
                                      <p:cBhvr>
                                        <p:cTn id="32" dur="20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6" presetClass="entr" presetSubtype="16"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circle(in)">
                                      <p:cBhvr>
                                        <p:cTn id="37" dur="20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6" presetClass="entr" presetSubtype="16"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circle(in)">
                                      <p:cBhvr>
                                        <p:cTn id="42" dur="20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67544" y="1196752"/>
            <a:ext cx="8229600" cy="5400600"/>
          </a:xfrm>
        </p:spPr>
        <p:txBody>
          <a:bodyPr>
            <a:normAutofit/>
          </a:bodyPr>
          <a:lstStyle/>
          <a:p>
            <a:pPr marL="0" indent="0">
              <a:buNone/>
            </a:pPr>
            <a:r>
              <a:rPr lang="ar-SA" dirty="0">
                <a:solidFill>
                  <a:srgbClr val="FF0000"/>
                </a:solidFill>
              </a:rPr>
              <a:t>3- حساب نقطة التعادل بالريال</a:t>
            </a:r>
            <a:r>
              <a:rPr lang="ar-SA" dirty="0" smtClean="0">
                <a:solidFill>
                  <a:srgbClr val="FF0000"/>
                </a:solidFill>
              </a:rPr>
              <a:t>=</a:t>
            </a:r>
            <a:endParaRPr lang="en-GB" dirty="0" smtClean="0">
              <a:solidFill>
                <a:srgbClr val="FF0000"/>
              </a:solidFill>
            </a:endParaRPr>
          </a:p>
          <a:p>
            <a:pPr marL="0" indent="0">
              <a:buNone/>
            </a:pPr>
            <a:r>
              <a:rPr lang="ar-SA" dirty="0"/>
              <a:t>وحدات التعادل × سعر البيع </a:t>
            </a:r>
            <a:endParaRPr lang="en-GB" dirty="0" smtClean="0"/>
          </a:p>
          <a:p>
            <a:pPr marL="0" indent="0">
              <a:buNone/>
            </a:pPr>
            <a:r>
              <a:rPr lang="ar-SA" dirty="0">
                <a:solidFill>
                  <a:prstClr val="black"/>
                </a:solidFill>
              </a:rPr>
              <a:t>6000×16= 96000 </a:t>
            </a:r>
            <a:r>
              <a:rPr lang="ar-SA" dirty="0" smtClean="0">
                <a:solidFill>
                  <a:prstClr val="black"/>
                </a:solidFill>
              </a:rPr>
              <a:t>ريال</a:t>
            </a:r>
            <a:endParaRPr lang="ar-SA" dirty="0" smtClean="0"/>
          </a:p>
          <a:p>
            <a:pPr marL="0" indent="0">
              <a:buNone/>
            </a:pPr>
            <a:r>
              <a:rPr lang="en-GB" dirty="0" smtClean="0">
                <a:solidFill>
                  <a:srgbClr val="002060"/>
                </a:solidFill>
              </a:rPr>
              <a:t>=C6*C2   </a:t>
            </a:r>
            <a:endParaRPr lang="ar-SA" dirty="0" smtClean="0">
              <a:solidFill>
                <a:srgbClr val="002060"/>
              </a:solidFill>
            </a:endParaRPr>
          </a:p>
          <a:p>
            <a:pPr marL="0" indent="0">
              <a:buNone/>
            </a:pPr>
            <a:r>
              <a:rPr lang="ar-SA" dirty="0" smtClean="0">
                <a:solidFill>
                  <a:srgbClr val="FF0000"/>
                </a:solidFill>
              </a:rPr>
              <a:t>4- حساب حجم النشاط المستهدف =</a:t>
            </a:r>
            <a:endParaRPr lang="en-GB" dirty="0" smtClean="0">
              <a:solidFill>
                <a:srgbClr val="FF0000"/>
              </a:solidFill>
            </a:endParaRPr>
          </a:p>
          <a:p>
            <a:pPr marL="0" indent="0">
              <a:buNone/>
            </a:pPr>
            <a:r>
              <a:rPr lang="ar-SA" dirty="0" smtClean="0"/>
              <a:t>(التكاليف الثابتة + الارباح المستهدفة)/ هامش المساهمة للوحدة </a:t>
            </a:r>
          </a:p>
          <a:p>
            <a:pPr marL="0" indent="0">
              <a:buNone/>
            </a:pPr>
            <a:r>
              <a:rPr lang="ar-SA" dirty="0"/>
              <a:t> </a:t>
            </a:r>
            <a:r>
              <a:rPr lang="ar-SA" dirty="0" smtClean="0"/>
              <a:t>      </a:t>
            </a:r>
            <a:r>
              <a:rPr lang="ar-SA" u="sng" dirty="0" smtClean="0"/>
              <a:t>30000+ 2000</a:t>
            </a:r>
            <a:r>
              <a:rPr lang="ar-SA" dirty="0" smtClean="0"/>
              <a:t>  =  6400 وحدة </a:t>
            </a:r>
          </a:p>
          <a:p>
            <a:pPr marL="0" indent="0">
              <a:buNone/>
            </a:pPr>
            <a:r>
              <a:rPr lang="ar-SA" dirty="0"/>
              <a:t> </a:t>
            </a:r>
            <a:r>
              <a:rPr lang="ar-SA" dirty="0" smtClean="0"/>
              <a:t>               5 </a:t>
            </a:r>
          </a:p>
          <a:p>
            <a:pPr marL="0" indent="0">
              <a:buNone/>
            </a:pPr>
            <a:r>
              <a:rPr lang="ar-SA" dirty="0" smtClean="0">
                <a:solidFill>
                  <a:srgbClr val="002060"/>
                </a:solidFill>
              </a:rPr>
              <a:t> </a:t>
            </a:r>
            <a:r>
              <a:rPr lang="en-GB" dirty="0" smtClean="0">
                <a:solidFill>
                  <a:srgbClr val="002060"/>
                </a:solidFill>
              </a:rPr>
              <a:t>=(C4+H2)/C5 </a:t>
            </a:r>
            <a:r>
              <a:rPr lang="ar-SA" dirty="0" smtClean="0">
                <a:solidFill>
                  <a:srgbClr val="002060"/>
                </a:solidFill>
              </a:rPr>
              <a:t>           </a:t>
            </a:r>
            <a:endParaRPr lang="en-US" dirty="0">
              <a:solidFill>
                <a:srgbClr val="002060"/>
              </a:solidFill>
            </a:endParaRPr>
          </a:p>
        </p:txBody>
      </p:sp>
      <p:sp>
        <p:nvSpPr>
          <p:cNvPr id="5" name="Title 1"/>
          <p:cNvSpPr>
            <a:spLocks noGrp="1"/>
          </p:cNvSpPr>
          <p:nvPr>
            <p:ph type="title"/>
          </p:nvPr>
        </p:nvSpPr>
        <p:spPr>
          <a:xfrm>
            <a:off x="457200" y="274638"/>
            <a:ext cx="8229600" cy="994122"/>
          </a:xfrm>
        </p:spPr>
        <p:txBody>
          <a:bodyPr/>
          <a:lstStyle/>
          <a:p>
            <a:r>
              <a:rPr lang="ar-SA" dirty="0" smtClean="0"/>
              <a:t>الحل</a:t>
            </a:r>
            <a:endParaRPr lang="en-US" dirty="0"/>
          </a:p>
        </p:txBody>
      </p:sp>
    </p:spTree>
    <p:extLst>
      <p:ext uri="{BB962C8B-B14F-4D97-AF65-F5344CB8AC3E}">
        <p14:creationId xmlns:p14="http://schemas.microsoft.com/office/powerpoint/2010/main" val="176405748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ircle(in)">
                                      <p:cBhvr>
                                        <p:cTn id="17" dur="75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ircle(in)">
                                      <p:cBhvr>
                                        <p:cTn id="22" dur="75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ircle(in)">
                                      <p:cBhvr>
                                        <p:cTn id="27" dur="75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6" presetClass="entr" presetSubtype="16"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circle(in)">
                                      <p:cBhvr>
                                        <p:cTn id="32" dur="75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6" presetClass="entr" presetSubtype="16"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circle(in)">
                                      <p:cBhvr>
                                        <p:cTn id="37" dur="75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6" presetClass="entr" presetSubtype="16"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circle(in)">
                                      <p:cBhvr>
                                        <p:cTn id="42" dur="750"/>
                                        <p:tgtEl>
                                          <p:spTgt spid="3">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6" presetClass="entr" presetSubtype="16" fill="hold" grpId="0" nodeType="clickEffect">
                                  <p:stCondLst>
                                    <p:cond delay="0"/>
                                  </p:stCondLst>
                                  <p:childTnLst>
                                    <p:set>
                                      <p:cBhvr>
                                        <p:cTn id="46" dur="1" fill="hold">
                                          <p:stCondLst>
                                            <p:cond delay="0"/>
                                          </p:stCondLst>
                                        </p:cTn>
                                        <p:tgtEl>
                                          <p:spTgt spid="3">
                                            <p:txEl>
                                              <p:pRg st="8" end="8"/>
                                            </p:txEl>
                                          </p:spTgt>
                                        </p:tgtEl>
                                        <p:attrNameLst>
                                          <p:attrName>style.visibility</p:attrName>
                                        </p:attrNameLst>
                                      </p:cBhvr>
                                      <p:to>
                                        <p:strVal val="visible"/>
                                      </p:to>
                                    </p:set>
                                    <p:animEffect transition="in" filter="circle(in)">
                                      <p:cBhvr>
                                        <p:cTn id="47" dur="750"/>
                                        <p:tgtEl>
                                          <p:spTgt spid="3">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3294</TotalTime>
  <Words>832</Words>
  <Application>Microsoft Office PowerPoint</Application>
  <PresentationFormat>On-screen Show (4:3)</PresentationFormat>
  <Paragraphs>88</Paragraphs>
  <Slides>15</Slides>
  <Notes>0</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سمة Office</vt:lpstr>
      <vt:lpstr>(تحليل التعادل)</vt:lpstr>
      <vt:lpstr>تحليل العلاقة بين التكلفة والربح والحجم  (تحليل التعادل )</vt:lpstr>
      <vt:lpstr>عدد الوحدات المباعة× سعر الوحدة = التكاليف الثابتة+ التكاليف المتغيرة </vt:lpstr>
      <vt:lpstr>تحليل الحساسية Sensitivity  Analysis: </vt:lpstr>
      <vt:lpstr>نموذج تحليل التعادل  “ منتج وحيد “ </vt:lpstr>
      <vt:lpstr>المطلوب: بناء نموذج باستخدام برنامج اكسل لبيان العلاقة بين التكلفة والربح والحجم.</vt:lpstr>
      <vt:lpstr>الحل</vt:lpstr>
      <vt:lpstr>الحل</vt:lpstr>
      <vt:lpstr>الحل</vt:lpstr>
      <vt:lpstr>تدعيم النموذج بالخرائط : Adding Charts</vt:lpstr>
      <vt:lpstr>إيجاد سلسلة بيانات التكاليف</vt:lpstr>
      <vt:lpstr>إيجاد سلسلة بيانات الإيرادات والأرباح والخسائر</vt:lpstr>
      <vt:lpstr>الحصول على خريطة التعادل</vt:lpstr>
      <vt:lpstr>الحصول على خريطة الربحية</vt:lpstr>
      <vt:lpstr>دراسة البدائل</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(تحليل التعادل)</dc:title>
  <dc:creator>Administrator</dc:creator>
  <cp:lastModifiedBy>abeer</cp:lastModifiedBy>
  <cp:revision>55</cp:revision>
  <dcterms:created xsi:type="dcterms:W3CDTF">2015-09-13T19:47:55Z</dcterms:created>
  <dcterms:modified xsi:type="dcterms:W3CDTF">2016-02-06T12:57:44Z</dcterms:modified>
</cp:coreProperties>
</file>

<file path=docProps/thumbnail.jpeg>
</file>