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4DA35-86C8-4722-8F22-4446B24D258F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46A8A-72EC-4AD5-BEC6-154894427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879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4DA35-86C8-4722-8F22-4446B24D258F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46A8A-72EC-4AD5-BEC6-154894427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776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4DA35-86C8-4722-8F22-4446B24D258F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46A8A-72EC-4AD5-BEC6-154894427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080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4DA35-86C8-4722-8F22-4446B24D258F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46A8A-72EC-4AD5-BEC6-154894427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483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4DA35-86C8-4722-8F22-4446B24D258F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46A8A-72EC-4AD5-BEC6-154894427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695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4DA35-86C8-4722-8F22-4446B24D258F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46A8A-72EC-4AD5-BEC6-154894427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864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4DA35-86C8-4722-8F22-4446B24D258F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46A8A-72EC-4AD5-BEC6-154894427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309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4DA35-86C8-4722-8F22-4446B24D258F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46A8A-72EC-4AD5-BEC6-154894427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659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4DA35-86C8-4722-8F22-4446B24D258F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46A8A-72EC-4AD5-BEC6-154894427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126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4DA35-86C8-4722-8F22-4446B24D258F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46A8A-72EC-4AD5-BEC6-154894427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843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4DA35-86C8-4722-8F22-4446B24D258F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46A8A-72EC-4AD5-BEC6-154894427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121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4DA35-86C8-4722-8F22-4446B24D258F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46A8A-72EC-4AD5-BEC6-154894427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692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jpg"/><Relationship Id="rId7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19.png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7.png"/><Relationship Id="rId3" Type="http://schemas.openxmlformats.org/officeDocument/2006/relationships/image" Target="../media/image8.jpg"/><Relationship Id="rId7" Type="http://schemas.openxmlformats.org/officeDocument/2006/relationships/image" Target="../media/image22.png"/><Relationship Id="rId12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25.png"/><Relationship Id="rId5" Type="http://schemas.openxmlformats.org/officeDocument/2006/relationships/image" Target="../media/image21.png"/><Relationship Id="rId10" Type="http://schemas.openxmlformats.org/officeDocument/2006/relationships/image" Target="../media/image24.png"/><Relationship Id="rId4" Type="http://schemas.openxmlformats.org/officeDocument/2006/relationships/image" Target="../media/image20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09934" y="5513696"/>
            <a:ext cx="10399594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SA" sz="4400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تحليل ميزانية المملكة العربية السعودية و مقارنتها مع دول الخليج </a:t>
            </a:r>
            <a:endParaRPr lang="en-US" sz="44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236"/>
            <a:ext cx="12192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614149" y="4996977"/>
            <a:ext cx="42762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3600" b="1" dirty="0" smtClean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اشراف الاستاذه \ كيان البلوي</a:t>
            </a:r>
            <a:endParaRPr lang="en-US" sz="3600" b="1" dirty="0"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72251" y="4938833"/>
            <a:ext cx="73197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4000" b="1" dirty="0" smtClean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تحليل ميزانية المملكة و مقارنتها مع دول الخليج </a:t>
            </a:r>
            <a:endParaRPr lang="en-US" sz="4000" b="1" dirty="0"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6713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0280" y="147760"/>
            <a:ext cx="10515600" cy="658457"/>
          </a:xfrm>
        </p:spPr>
        <p:txBody>
          <a:bodyPr>
            <a:normAutofit/>
          </a:bodyPr>
          <a:lstStyle/>
          <a:p>
            <a:pPr algn="ctr"/>
            <a:r>
              <a:rPr lang="ar-SA" sz="4000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مقارنة ميزانية المملكة مع دول الخليج </a:t>
            </a:r>
            <a:endParaRPr lang="en-US" sz="4000" dirty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76336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40990"/>
            <a:ext cx="1765352" cy="1317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Oval 14"/>
          <p:cNvSpPr>
            <a:spLocks noChangeArrowheads="1"/>
          </p:cNvSpPr>
          <p:nvPr/>
        </p:nvSpPr>
        <p:spPr bwMode="gray">
          <a:xfrm>
            <a:off x="8360639" y="1885950"/>
            <a:ext cx="2971800" cy="29718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8" name="Oval 15"/>
          <p:cNvSpPr>
            <a:spLocks noChangeArrowheads="1"/>
          </p:cNvSpPr>
          <p:nvPr/>
        </p:nvSpPr>
        <p:spPr bwMode="gray">
          <a:xfrm>
            <a:off x="3606280" y="1855508"/>
            <a:ext cx="2971800" cy="29718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" name="Group 45"/>
          <p:cNvGrpSpPr>
            <a:grpSpLocks/>
          </p:cNvGrpSpPr>
          <p:nvPr/>
        </p:nvGrpSpPr>
        <p:grpSpPr bwMode="auto">
          <a:xfrm>
            <a:off x="10194879" y="2086659"/>
            <a:ext cx="1761462" cy="979819"/>
            <a:chOff x="474" y="1195"/>
            <a:chExt cx="1048" cy="1021"/>
          </a:xfrm>
        </p:grpSpPr>
        <p:grpSp>
          <p:nvGrpSpPr>
            <p:cNvPr id="18" name="Group 46"/>
            <p:cNvGrpSpPr>
              <a:grpSpLocks/>
            </p:cNvGrpSpPr>
            <p:nvPr/>
          </p:nvGrpSpPr>
          <p:grpSpPr bwMode="auto">
            <a:xfrm>
              <a:off x="474" y="1195"/>
              <a:ext cx="1048" cy="1021"/>
              <a:chOff x="474" y="1195"/>
              <a:chExt cx="1048" cy="1021"/>
            </a:xfrm>
          </p:grpSpPr>
          <p:pic>
            <p:nvPicPr>
              <p:cNvPr id="20" name="Picture 47" descr="circuler_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" name="Oval 48"/>
              <p:cNvSpPr>
                <a:spLocks noChangeArrowheads="1"/>
              </p:cNvSpPr>
              <p:nvPr/>
            </p:nvSpPr>
            <p:spPr bwMode="gray">
              <a:xfrm>
                <a:off x="474" y="1195"/>
                <a:ext cx="1035" cy="1019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 dirty="0">
                  <a:latin typeface="+mn-lt"/>
                </a:endParaRPr>
              </a:p>
            </p:txBody>
          </p:sp>
        </p:grpSp>
        <p:pic>
          <p:nvPicPr>
            <p:cNvPr id="19" name="Picture 49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Text Box 50"/>
          <p:cNvSpPr txBox="1">
            <a:spLocks noChangeArrowheads="1"/>
          </p:cNvSpPr>
          <p:nvPr/>
        </p:nvSpPr>
        <p:spPr bwMode="white">
          <a:xfrm>
            <a:off x="6778625" y="1916113"/>
            <a:ext cx="10604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●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Arial" panose="020B0604020202020204" pitchFamily="34" charset="0"/>
              <a:buChar char="●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 sz="1600" dirty="0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grpSp>
        <p:nvGrpSpPr>
          <p:cNvPr id="23" name="Group 15"/>
          <p:cNvGrpSpPr>
            <a:grpSpLocks/>
          </p:cNvGrpSpPr>
          <p:nvPr/>
        </p:nvGrpSpPr>
        <p:grpSpPr bwMode="auto">
          <a:xfrm>
            <a:off x="3085657" y="3485264"/>
            <a:ext cx="1791217" cy="977900"/>
            <a:chOff x="480" y="1200"/>
            <a:chExt cx="1042" cy="1019"/>
          </a:xfrm>
        </p:grpSpPr>
        <p:grpSp>
          <p:nvGrpSpPr>
            <p:cNvPr id="24" name="Group 1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6" name="Picture 17" descr="circuler_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Oval 1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latin typeface="+mn-lt"/>
                </a:endParaRPr>
              </a:p>
            </p:txBody>
          </p:sp>
        </p:grpSp>
        <p:pic>
          <p:nvPicPr>
            <p:cNvPr id="25" name="Picture 19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Text Box 50"/>
          <p:cNvSpPr txBox="1">
            <a:spLocks noChangeArrowheads="1"/>
          </p:cNvSpPr>
          <p:nvPr/>
        </p:nvSpPr>
        <p:spPr bwMode="white">
          <a:xfrm>
            <a:off x="9465667" y="1733915"/>
            <a:ext cx="10604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●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Arial" panose="020B0604020202020204" pitchFamily="34" charset="0"/>
              <a:buChar char="●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 sz="1600" dirty="0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grpSp>
        <p:nvGrpSpPr>
          <p:cNvPr id="35" name="Group 45"/>
          <p:cNvGrpSpPr>
            <a:grpSpLocks/>
          </p:cNvGrpSpPr>
          <p:nvPr/>
        </p:nvGrpSpPr>
        <p:grpSpPr bwMode="auto">
          <a:xfrm>
            <a:off x="10204964" y="3549560"/>
            <a:ext cx="1805126" cy="977900"/>
            <a:chOff x="480" y="1200"/>
            <a:chExt cx="1042" cy="1019"/>
          </a:xfrm>
        </p:grpSpPr>
        <p:grpSp>
          <p:nvGrpSpPr>
            <p:cNvPr id="36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38" name="Picture 47" descr="circuler_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0">
                  <a:latin typeface="+mn-lt"/>
                </a:endParaRPr>
              </a:p>
            </p:txBody>
          </p:sp>
        </p:grpSp>
        <p:pic>
          <p:nvPicPr>
            <p:cNvPr id="37" name="Picture 49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" name="Text Box 50"/>
          <p:cNvSpPr txBox="1">
            <a:spLocks noChangeArrowheads="1"/>
          </p:cNvSpPr>
          <p:nvPr/>
        </p:nvSpPr>
        <p:spPr bwMode="white">
          <a:xfrm>
            <a:off x="7626350" y="3287713"/>
            <a:ext cx="10604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●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Arial" panose="020B0604020202020204" pitchFamily="34" charset="0"/>
              <a:buChar char="●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 sz="1600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grpSp>
        <p:nvGrpSpPr>
          <p:cNvPr id="42" name="Group 56"/>
          <p:cNvGrpSpPr>
            <a:grpSpLocks/>
          </p:cNvGrpSpPr>
          <p:nvPr/>
        </p:nvGrpSpPr>
        <p:grpSpPr bwMode="auto">
          <a:xfrm>
            <a:off x="7323728" y="2558659"/>
            <a:ext cx="2024987" cy="1403350"/>
            <a:chOff x="480" y="336"/>
            <a:chExt cx="1486" cy="884"/>
          </a:xfrm>
        </p:grpSpPr>
        <p:sp>
          <p:nvSpPr>
            <p:cNvPr id="43" name="AutoShape 57"/>
            <p:cNvSpPr>
              <a:spLocks noChangeArrowheads="1"/>
            </p:cNvSpPr>
            <p:nvPr/>
          </p:nvSpPr>
          <p:spPr bwMode="gray">
            <a:xfrm>
              <a:off x="480" y="336"/>
              <a:ext cx="1486" cy="884"/>
            </a:xfrm>
            <a:prstGeom prst="homePlate">
              <a:avLst>
                <a:gd name="adj" fmla="val 42025"/>
              </a:avLst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44" name="AutoShape 58"/>
            <p:cNvSpPr>
              <a:spLocks noChangeArrowheads="1"/>
            </p:cNvSpPr>
            <p:nvPr/>
          </p:nvSpPr>
          <p:spPr bwMode="gray">
            <a:xfrm>
              <a:off x="529" y="371"/>
              <a:ext cx="1375" cy="811"/>
            </a:xfrm>
            <a:prstGeom prst="homePlate">
              <a:avLst>
                <a:gd name="adj" fmla="val 42386"/>
              </a:avLst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  <p:grpSp>
        <p:nvGrpSpPr>
          <p:cNvPr id="45" name="Group 59"/>
          <p:cNvGrpSpPr>
            <a:grpSpLocks/>
          </p:cNvGrpSpPr>
          <p:nvPr/>
        </p:nvGrpSpPr>
        <p:grpSpPr bwMode="auto">
          <a:xfrm flipH="1">
            <a:off x="5271240" y="2556278"/>
            <a:ext cx="1990417" cy="1403350"/>
            <a:chOff x="480" y="336"/>
            <a:chExt cx="1486" cy="884"/>
          </a:xfrm>
        </p:grpSpPr>
        <p:sp>
          <p:nvSpPr>
            <p:cNvPr id="46" name="AutoShape 60"/>
            <p:cNvSpPr>
              <a:spLocks noChangeArrowheads="1"/>
            </p:cNvSpPr>
            <p:nvPr/>
          </p:nvSpPr>
          <p:spPr bwMode="gray">
            <a:xfrm>
              <a:off x="480" y="336"/>
              <a:ext cx="1486" cy="884"/>
            </a:xfrm>
            <a:prstGeom prst="homePlate">
              <a:avLst>
                <a:gd name="adj" fmla="val 42025"/>
              </a:avLst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47" name="AutoShape 61"/>
            <p:cNvSpPr>
              <a:spLocks noChangeArrowheads="1"/>
            </p:cNvSpPr>
            <p:nvPr/>
          </p:nvSpPr>
          <p:spPr bwMode="gray">
            <a:xfrm>
              <a:off x="529" y="371"/>
              <a:ext cx="1375" cy="811"/>
            </a:xfrm>
            <a:prstGeom prst="homePlate">
              <a:avLst>
                <a:gd name="adj" fmla="val 42386"/>
              </a:avLst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  <p:sp>
        <p:nvSpPr>
          <p:cNvPr id="48" name="Text Box 8"/>
          <p:cNvSpPr txBox="1">
            <a:spLocks noChangeArrowheads="1"/>
          </p:cNvSpPr>
          <p:nvPr/>
        </p:nvSpPr>
        <p:spPr bwMode="white">
          <a:xfrm>
            <a:off x="5650173" y="2989089"/>
            <a:ext cx="1546357" cy="46166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●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Arial" panose="020B0604020202020204" pitchFamily="34" charset="0"/>
              <a:buChar char="●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ar-SA" altLang="zh-CN" sz="2400" dirty="0" smtClean="0">
                <a:solidFill>
                  <a:srgbClr val="F8F8F8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الكويت</a:t>
            </a:r>
            <a:endParaRPr lang="en-US" altLang="zh-CN" sz="2400" dirty="0">
              <a:solidFill>
                <a:srgbClr val="F8F8F8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Text Box 8"/>
          <p:cNvSpPr txBox="1">
            <a:spLocks noChangeArrowheads="1"/>
          </p:cNvSpPr>
          <p:nvPr/>
        </p:nvSpPr>
        <p:spPr bwMode="white">
          <a:xfrm>
            <a:off x="7581772" y="2976391"/>
            <a:ext cx="1396811" cy="46166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●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Arial" panose="020B0604020202020204" pitchFamily="34" charset="0"/>
              <a:buChar char="●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ar-SA" altLang="zh-CN" sz="2400" dirty="0" smtClean="0">
                <a:solidFill>
                  <a:srgbClr val="F8F8F8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السعودية</a:t>
            </a:r>
            <a:endParaRPr lang="en-US" altLang="zh-CN" sz="2400" dirty="0">
              <a:solidFill>
                <a:srgbClr val="F8F8F8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Text Box 30"/>
          <p:cNvSpPr txBox="1">
            <a:spLocks noChangeArrowheads="1"/>
          </p:cNvSpPr>
          <p:nvPr/>
        </p:nvSpPr>
        <p:spPr bwMode="black">
          <a:xfrm>
            <a:off x="6005016" y="1442641"/>
            <a:ext cx="2681784" cy="584775"/>
          </a:xfrm>
          <a:prstGeom prst="rect">
            <a:avLst/>
          </a:prstGeom>
          <a:solidFill>
            <a:schemeClr val="bg2"/>
          </a:solidFill>
          <a:ln w="28575"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●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Arial" panose="020B0604020202020204" pitchFamily="34" charset="0"/>
              <a:buChar char="●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ar-SA" altLang="zh-CN" b="1" dirty="0" smtClean="0">
                <a:ln/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ea typeface="宋体" panose="02010600030101010101" pitchFamily="2" charset="-122"/>
                <a:cs typeface="Sakkal Majalla" panose="02000000000000000000" pitchFamily="2" charset="-78"/>
              </a:rPr>
              <a:t>ميزانية   2014</a:t>
            </a:r>
            <a:endParaRPr lang="en-US" altLang="zh-CN" b="1" dirty="0">
              <a:ln/>
              <a:solidFill>
                <a:schemeClr val="bg2">
                  <a:lumMod val="25000"/>
                </a:schemeClr>
              </a:solidFill>
              <a:latin typeface="Sakkal Majalla" panose="02000000000000000000" pitchFamily="2" charset="-78"/>
              <a:ea typeface="宋体" panose="02010600030101010101" pitchFamily="2" charset="-122"/>
              <a:cs typeface="Sakkal Majalla" panose="02000000000000000000" pitchFamily="2" charset="-78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0487336" y="2128995"/>
            <a:ext cx="1224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400" dirty="0" smtClean="0">
                <a:solidFill>
                  <a:schemeClr val="bg1"/>
                </a:solidFill>
              </a:rPr>
              <a:t>الايرادات855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0379765" y="3632167"/>
            <a:ext cx="14812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400" dirty="0" smtClean="0">
                <a:solidFill>
                  <a:schemeClr val="bg1"/>
                </a:solidFill>
              </a:rPr>
              <a:t>المصروفات855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950336" y="5675510"/>
            <a:ext cx="206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بالريال السعودي</a:t>
            </a:r>
            <a:endParaRPr lang="en-US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207867" y="5675510"/>
            <a:ext cx="2567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بالدينار الكويتي </a:t>
            </a:r>
            <a:endParaRPr lang="en-US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829183" y="3591935"/>
            <a:ext cx="1725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400" b="1" dirty="0" smtClean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المصروفات </a:t>
            </a:r>
          </a:p>
          <a:p>
            <a:pPr algn="r"/>
            <a:r>
              <a:rPr lang="ar-SA" sz="2400" b="1" dirty="0" smtClean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20.7</a:t>
            </a:r>
            <a:endParaRPr lang="en-US" sz="2400" b="1" dirty="0">
              <a:solidFill>
                <a:schemeClr val="bg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13293" y="1955763"/>
            <a:ext cx="1761897" cy="981541"/>
          </a:xfrm>
          <a:prstGeom prst="rect">
            <a:avLst/>
          </a:prstGeom>
        </p:spPr>
      </p:pic>
      <p:sp>
        <p:nvSpPr>
          <p:cNvPr id="67" name="TextBox 66"/>
          <p:cNvSpPr txBox="1"/>
          <p:nvPr/>
        </p:nvSpPr>
        <p:spPr>
          <a:xfrm>
            <a:off x="2464206" y="2057722"/>
            <a:ext cx="19423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800" dirty="0" smtClean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الإيرادات</a:t>
            </a:r>
            <a:endParaRPr lang="en-US" sz="2800" dirty="0" smtClean="0">
              <a:solidFill>
                <a:schemeClr val="bg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/>
            <a:r>
              <a:rPr lang="en-US" sz="2800" dirty="0" smtClean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20.1</a:t>
            </a:r>
          </a:p>
          <a:p>
            <a:pPr algn="r"/>
            <a:endParaRPr lang="en-US" sz="2400" dirty="0">
              <a:solidFill>
                <a:schemeClr val="bg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44230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1531" y="160409"/>
            <a:ext cx="10515600" cy="753991"/>
          </a:xfrm>
        </p:spPr>
        <p:txBody>
          <a:bodyPr/>
          <a:lstStyle/>
          <a:p>
            <a:pPr algn="ctr"/>
            <a:r>
              <a:rPr lang="ar-SA" sz="4000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مقارنة ميزانية المملكة مع دول الخليج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89361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514020"/>
            <a:ext cx="1801504" cy="1343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780430" y="1228299"/>
            <a:ext cx="8161361" cy="4934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ar-SA" sz="2800" b="1" dirty="0">
                <a:solidFill>
                  <a:srgbClr val="00B0F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أبرز الملامح الرئيسية لميزانية </a:t>
            </a:r>
            <a:r>
              <a:rPr lang="en-US" sz="2800" b="1" dirty="0">
                <a:solidFill>
                  <a:srgbClr val="00B0F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800" b="1" dirty="0" smtClean="0">
                <a:solidFill>
                  <a:srgbClr val="00B0F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الكويت 2014</a:t>
            </a:r>
            <a:endParaRPr lang="ar-SA" sz="2800" b="1" dirty="0">
              <a:solidFill>
                <a:srgbClr val="00B0F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342900" marR="0" lvl="0" indent="-342900" algn="r" rtl="1">
              <a:spcBef>
                <a:spcPts val="0"/>
              </a:spcBef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ar-SA" sz="28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الفروقات </a:t>
            </a:r>
            <a:r>
              <a:rPr lang="ar-SA" sz="2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الجوهرية بين ميزانية الكويت و ميزانية السعودية </a:t>
            </a:r>
            <a:r>
              <a:rPr lang="ar-SA" sz="28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:</a:t>
            </a:r>
          </a:p>
          <a:p>
            <a:pPr marL="342900" marR="0" lvl="0" indent="-342900" algn="r" rtl="1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الاحتياطي النظامي </a:t>
            </a:r>
          </a:p>
          <a:p>
            <a:pPr marL="342900" marR="0" lvl="0" indent="-342900" algn="r" rtl="1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المشاريع المستقبلية </a:t>
            </a:r>
          </a:p>
          <a:p>
            <a:pPr marL="342900" marR="0" lvl="0" indent="-342900" algn="r" rtl="1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مصادر الإيرادات</a:t>
            </a:r>
          </a:p>
          <a:p>
            <a:pPr marL="342900" marR="0" lvl="0" indent="-342900" algn="r" rtl="1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أنواع الميزانية لدى الدولتين </a:t>
            </a:r>
          </a:p>
          <a:p>
            <a:pPr marL="342900" marR="0" lvl="0" indent="-342900" algn="r" rtl="1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تبويت المصروفات و الإيرادات </a:t>
            </a:r>
            <a:endParaRPr lang="en-US" sz="2800" dirty="0" smtClean="0">
              <a:solidFill>
                <a:schemeClr val="bg2">
                  <a:lumMod val="25000"/>
                </a:schemeClr>
              </a:solidFill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342900" marR="0" lvl="0" indent="-342900" algn="r" rtl="1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تقديرات البنك المركزي لدولة الكويت </a:t>
            </a:r>
            <a:endParaRPr lang="ar-SA" sz="2800" dirty="0" smtClean="0">
              <a:solidFill>
                <a:schemeClr val="bg2">
                  <a:lumMod val="25000"/>
                </a:schemeClr>
              </a:solidFill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R="0" lvl="0" algn="r" rtl="1">
              <a:spcBef>
                <a:spcPts val="0"/>
              </a:spcBef>
              <a:spcAft>
                <a:spcPts val="1000"/>
              </a:spcAft>
            </a:pPr>
            <a:endParaRPr lang="en-US" sz="2400" dirty="0">
              <a:solidFill>
                <a:schemeClr val="bg2">
                  <a:lumMod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414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0588" y="119466"/>
            <a:ext cx="10515600" cy="672105"/>
          </a:xfrm>
        </p:spPr>
        <p:txBody>
          <a:bodyPr>
            <a:normAutofit/>
          </a:bodyPr>
          <a:lstStyle/>
          <a:p>
            <a:pPr algn="ctr"/>
            <a:r>
              <a:rPr lang="ar-SA" sz="4000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مقارنة ميزانية المملكة مع دول الخليج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3111690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568287"/>
            <a:ext cx="1728763" cy="1289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1804" y="2021127"/>
            <a:ext cx="2987299" cy="298729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3733" y="2660837"/>
            <a:ext cx="2152075" cy="152413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3355" y="1932300"/>
            <a:ext cx="2981202" cy="298729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14334" y="2660837"/>
            <a:ext cx="2109399" cy="153022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72263" y="2021127"/>
            <a:ext cx="1761897" cy="9274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72262" y="3460661"/>
            <a:ext cx="1728867" cy="101580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19527" y="3494925"/>
            <a:ext cx="1804572" cy="98154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6106" y="2038671"/>
            <a:ext cx="1767993" cy="92667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918479" y="3125476"/>
            <a:ext cx="1179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800" dirty="0" smtClean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السعودية</a:t>
            </a:r>
            <a:endParaRPr lang="en-US" sz="2800" dirty="0">
              <a:solidFill>
                <a:schemeClr val="bg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92948" y="3125476"/>
            <a:ext cx="13708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800" dirty="0" smtClean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البحرين</a:t>
            </a:r>
            <a:endParaRPr lang="en-US" sz="2800" dirty="0">
              <a:solidFill>
                <a:schemeClr val="bg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126282" y="2134346"/>
            <a:ext cx="1663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400" b="1" dirty="0" smtClean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الإيرادات </a:t>
            </a:r>
          </a:p>
          <a:p>
            <a:pPr algn="r"/>
            <a:r>
              <a:rPr lang="ar-SA" sz="2400" b="1" dirty="0" smtClean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855</a:t>
            </a:r>
            <a:endParaRPr lang="en-US" sz="2400" b="1" dirty="0">
              <a:solidFill>
                <a:schemeClr val="bg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549598" y="3553064"/>
            <a:ext cx="1240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400" b="1" dirty="0" smtClean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المصروفات</a:t>
            </a:r>
            <a:endParaRPr lang="en-US" sz="2400" b="1" dirty="0" smtClean="0">
              <a:solidFill>
                <a:schemeClr val="bg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/>
            <a:r>
              <a:rPr lang="en-US" sz="2400" b="1" dirty="0" smtClean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855</a:t>
            </a:r>
            <a:endParaRPr lang="en-US" sz="2400" b="1" dirty="0">
              <a:solidFill>
                <a:schemeClr val="bg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70177" y="1420270"/>
            <a:ext cx="2712955" cy="615749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976227" y="2134346"/>
            <a:ext cx="1469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400" dirty="0" smtClean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الإيرادات </a:t>
            </a:r>
          </a:p>
          <a:p>
            <a:pPr algn="r"/>
            <a:r>
              <a:rPr lang="ar-SA" sz="2400" dirty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2.793.305</a:t>
            </a:r>
            <a:endParaRPr lang="en-US" sz="2400" dirty="0">
              <a:solidFill>
                <a:schemeClr val="bg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76748" y="3570196"/>
            <a:ext cx="16271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400" dirty="0" smtClean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مصروفات </a:t>
            </a:r>
          </a:p>
          <a:p>
            <a:pPr algn="r"/>
            <a:r>
              <a:rPr lang="ar-SA" sz="2400" dirty="0" smtClean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3.707.743</a:t>
            </a:r>
            <a:endParaRPr lang="en-US" sz="2400" dirty="0">
              <a:solidFill>
                <a:schemeClr val="bg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126282" y="5677469"/>
            <a:ext cx="1663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بالريال السعودي </a:t>
            </a:r>
            <a:endParaRPr lang="en-US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44004" y="5677469"/>
            <a:ext cx="1542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بالدينار البحريني </a:t>
            </a:r>
          </a:p>
        </p:txBody>
      </p:sp>
    </p:spTree>
    <p:extLst>
      <p:ext uri="{BB962C8B-B14F-4D97-AF65-F5344CB8AC3E}">
        <p14:creationId xmlns:p14="http://schemas.microsoft.com/office/powerpoint/2010/main" val="1857668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5997" y="174056"/>
            <a:ext cx="10515600" cy="781287"/>
          </a:xfrm>
        </p:spPr>
        <p:txBody>
          <a:bodyPr>
            <a:normAutofit/>
          </a:bodyPr>
          <a:lstStyle/>
          <a:p>
            <a:pPr algn="ctr"/>
            <a:r>
              <a:rPr lang="ar-SA" sz="4000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مقارنة ميزانية المملكة مع دول الخليج </a:t>
            </a:r>
            <a:endParaRPr lang="en-US" sz="40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616657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72752"/>
            <a:ext cx="1856821" cy="1385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299045" y="955343"/>
            <a:ext cx="7778087" cy="6037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endParaRPr lang="ar-SA" sz="2800" b="1" dirty="0" smtClean="0">
              <a:solidFill>
                <a:srgbClr val="00206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342900" lvl="0" indent="-342900" algn="r" rtl="1"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ar-SA" sz="2800" b="1" dirty="0">
                <a:solidFill>
                  <a:srgbClr val="00B0F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أبرز الملامح الرئيسية لميزانية </a:t>
            </a:r>
            <a:r>
              <a:rPr lang="en-US" sz="2800" b="1" dirty="0">
                <a:solidFill>
                  <a:srgbClr val="00B0F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800" b="1" dirty="0" smtClean="0">
                <a:solidFill>
                  <a:srgbClr val="00B0F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البحرين 2014</a:t>
            </a:r>
            <a:endParaRPr lang="ar-SA" sz="2800" b="1" dirty="0">
              <a:solidFill>
                <a:srgbClr val="00206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r"/>
            <a:r>
              <a:rPr lang="ar-SA" sz="28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الفروقات </a:t>
            </a:r>
            <a:r>
              <a:rPr lang="ar-SA" sz="2800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الجوهرية بين ميزانية البحرين و ميزانية </a:t>
            </a:r>
            <a:r>
              <a:rPr lang="ar-SA" sz="28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السعودية :</a:t>
            </a:r>
            <a:endParaRPr lang="ar-SA" sz="2800" dirty="0">
              <a:solidFill>
                <a:schemeClr val="bg2">
                  <a:lumMod val="2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/>
            <a:endParaRPr lang="ar-SA" dirty="0" smtClean="0"/>
          </a:p>
          <a:p>
            <a:pPr lvl="8" algn="r"/>
            <a:r>
              <a:rPr lang="ar-SA" sz="4000" b="1" dirty="0">
                <a:solidFill>
                  <a:srgbClr val="E7E6E6">
                    <a:lumMod val="25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r>
              <a:rPr lang="ar-SA" sz="2800" dirty="0">
                <a:solidFill>
                  <a:srgbClr val="E7E6E6">
                    <a:lumMod val="25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 قلة الشفافية  .</a:t>
            </a:r>
          </a:p>
          <a:p>
            <a:pPr lvl="8" algn="r"/>
            <a:r>
              <a:rPr lang="ar-SA" sz="4000" b="1" dirty="0">
                <a:solidFill>
                  <a:srgbClr val="E7E6E6">
                    <a:lumMod val="25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r>
              <a:rPr lang="ar-SA" sz="2800" dirty="0">
                <a:solidFill>
                  <a:srgbClr val="E7E6E6">
                    <a:lumMod val="25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الانحياز لبعض المشاريع .</a:t>
            </a:r>
          </a:p>
          <a:p>
            <a:pPr lvl="8" algn="r"/>
            <a:r>
              <a:rPr lang="ar-SA" sz="4000" b="1" dirty="0">
                <a:solidFill>
                  <a:srgbClr val="E7E6E6">
                    <a:lumMod val="25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r>
              <a:rPr lang="ar-SA" sz="2800" dirty="0">
                <a:solidFill>
                  <a:srgbClr val="E7E6E6">
                    <a:lumMod val="25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العدالة .</a:t>
            </a:r>
          </a:p>
          <a:p>
            <a:pPr lvl="8" algn="r"/>
            <a:r>
              <a:rPr lang="ar-SA" sz="4000" b="1" dirty="0">
                <a:solidFill>
                  <a:srgbClr val="E7E6E6">
                    <a:lumMod val="25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r>
              <a:rPr lang="ar-SA" sz="2800" dirty="0">
                <a:solidFill>
                  <a:srgbClr val="E7E6E6">
                    <a:lumMod val="25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احتياطي الأجيال القادمة .</a:t>
            </a:r>
          </a:p>
          <a:p>
            <a:pPr lvl="8" algn="r"/>
            <a:r>
              <a:rPr lang="ar-SA" sz="4000" b="1" dirty="0">
                <a:solidFill>
                  <a:srgbClr val="E7E6E6">
                    <a:lumMod val="25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r>
              <a:rPr lang="ar-SA" sz="2800" dirty="0">
                <a:solidFill>
                  <a:srgbClr val="E7E6E6">
                    <a:lumMod val="25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المصاريف المتعلقة بالديوان الملكي .</a:t>
            </a:r>
          </a:p>
          <a:p>
            <a:pPr lvl="8" algn="r"/>
            <a:r>
              <a:rPr lang="ar-SA" sz="4000" b="1" dirty="0">
                <a:solidFill>
                  <a:srgbClr val="E7E6E6">
                    <a:lumMod val="25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r>
              <a:rPr lang="ar-SA" sz="2800" dirty="0">
                <a:solidFill>
                  <a:srgbClr val="E7E6E6">
                    <a:lumMod val="25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نفقات مخصصة .</a:t>
            </a:r>
            <a:r>
              <a:rPr lang="en-US" sz="2800" dirty="0">
                <a:solidFill>
                  <a:srgbClr val="E7E6E6">
                    <a:lumMod val="25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</a:p>
          <a:p>
            <a:pPr algn="r"/>
            <a:endParaRPr lang="ar-SA" dirty="0" smtClean="0"/>
          </a:p>
          <a:p>
            <a:pPr algn="ctr"/>
            <a:endParaRPr lang="ar-SA" dirty="0" smtClean="0"/>
          </a:p>
        </p:txBody>
      </p:sp>
    </p:spTree>
    <p:extLst>
      <p:ext uri="{BB962C8B-B14F-4D97-AF65-F5344CB8AC3E}">
        <p14:creationId xmlns:p14="http://schemas.microsoft.com/office/powerpoint/2010/main" val="699183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2668" y="133114"/>
            <a:ext cx="10515600" cy="699400"/>
          </a:xfrm>
        </p:spPr>
        <p:txBody>
          <a:bodyPr/>
          <a:lstStyle/>
          <a:p>
            <a:pPr algn="ctr"/>
            <a:r>
              <a:rPr lang="ar-SA" sz="4000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مقارنة ميزانية المملكة مع دول الخليج </a:t>
            </a:r>
            <a:endParaRPr lang="en-US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25337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13696"/>
            <a:ext cx="1801939" cy="1344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4666" y="1935350"/>
            <a:ext cx="2987299" cy="29872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8545" y="1935349"/>
            <a:ext cx="2981202" cy="29872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4551" y="2538008"/>
            <a:ext cx="2152075" cy="15241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05152" y="2538008"/>
            <a:ext cx="2109399" cy="15363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10275" y="1935349"/>
            <a:ext cx="1767993" cy="92667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13443" y="2196548"/>
            <a:ext cx="1857504" cy="97358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46854" y="3458844"/>
            <a:ext cx="1731414" cy="89479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12145" y="3575000"/>
            <a:ext cx="1822087" cy="9427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15474" y="2922089"/>
            <a:ext cx="1402202" cy="75597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67791" y="2031996"/>
            <a:ext cx="1761897" cy="10120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529750" y="3458844"/>
            <a:ext cx="1365622" cy="101202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561693" y="3044020"/>
            <a:ext cx="1997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400" b="1" dirty="0" smtClean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الإمارات</a:t>
            </a:r>
            <a:endParaRPr lang="en-US" sz="2400" b="1" dirty="0">
              <a:solidFill>
                <a:schemeClr val="bg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12145" y="2213023"/>
            <a:ext cx="1566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400" dirty="0" smtClean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الإيرادات </a:t>
            </a:r>
          </a:p>
          <a:p>
            <a:pPr algn="r"/>
            <a:r>
              <a:rPr lang="ar-SA" sz="2400" dirty="0" smtClean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140 مليار درهم</a:t>
            </a:r>
            <a:endParaRPr lang="en-US" sz="2400" dirty="0">
              <a:solidFill>
                <a:schemeClr val="bg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07725" y="3575000"/>
            <a:ext cx="18484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400" dirty="0" smtClean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مصروفات </a:t>
            </a:r>
          </a:p>
          <a:p>
            <a:pPr algn="r"/>
            <a:r>
              <a:rPr lang="ar-SA" sz="2400" dirty="0" smtClean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140 مليار درهم</a:t>
            </a:r>
            <a:endParaRPr lang="en-US" sz="2400" dirty="0">
              <a:solidFill>
                <a:schemeClr val="bg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45325" y="1361379"/>
            <a:ext cx="2712955" cy="61574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9117676" y="5525307"/>
            <a:ext cx="2960592" cy="36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بالريال السعودي </a:t>
            </a:r>
            <a:endParaRPr lang="en-US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42079" y="5525307"/>
            <a:ext cx="2579427" cy="36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b="1" dirty="0" smtClean="0">
                <a:latin typeface="Sakkal Majalla" panose="02000000000000000000" pitchFamily="2" charset="-78"/>
                <a:cs typeface="Sakkal Majalla" panose="02000000000000000000" pitchFamily="2" charset="-78"/>
              </a:rPr>
              <a:t>بالدرهم الاماراتي </a:t>
            </a:r>
            <a:endParaRPr lang="en-US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01864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236" y="119466"/>
            <a:ext cx="10515600" cy="713048"/>
          </a:xfrm>
        </p:spPr>
        <p:txBody>
          <a:bodyPr/>
          <a:lstStyle/>
          <a:p>
            <a:pPr algn="ctr"/>
            <a:r>
              <a:rPr lang="ar-SA" sz="4000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مقارنة ميزانية المملكة مع دول الخليج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80179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72752"/>
            <a:ext cx="1856822" cy="1385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821374" y="1023582"/>
            <a:ext cx="8038531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2800" b="1" dirty="0" smtClean="0">
              <a:solidFill>
                <a:srgbClr val="00B0F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r"/>
            <a:r>
              <a:rPr lang="ar-SA" sz="2800" b="1" dirty="0" smtClean="0">
                <a:solidFill>
                  <a:srgbClr val="00B0F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أبرز </a:t>
            </a:r>
            <a:r>
              <a:rPr lang="ar-SA" sz="2800" b="1" dirty="0">
                <a:solidFill>
                  <a:srgbClr val="00B0F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الملامح الرئيسية لميزانية الإمارات العربية المتحدة  </a:t>
            </a:r>
            <a:r>
              <a:rPr lang="ar-SA" sz="2800" b="1" dirty="0" smtClean="0">
                <a:solidFill>
                  <a:srgbClr val="00B0F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2014</a:t>
            </a:r>
            <a:endParaRPr lang="ar-SA" sz="2800" b="1" dirty="0">
              <a:solidFill>
                <a:srgbClr val="00B0F0"/>
              </a:solidFill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lvl="0" algn="r"/>
            <a:endParaRPr lang="en-US" sz="2800" b="1" dirty="0" smtClean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lvl="0" algn="r"/>
            <a:r>
              <a:rPr lang="ar-SA" sz="28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الفروقات الجوهرية بين ميزانية ا</a:t>
            </a:r>
            <a:r>
              <a:rPr lang="ar-SA" sz="28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لامارات </a:t>
            </a:r>
            <a:r>
              <a:rPr lang="ar-SA" sz="28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 و ميزانية السعودية :</a:t>
            </a:r>
          </a:p>
          <a:p>
            <a:pPr algn="r"/>
            <a:endParaRPr lang="ar-SA" dirty="0" smtClean="0"/>
          </a:p>
          <a:p>
            <a:pPr algn="r"/>
            <a:endParaRPr lang="ar-SA" dirty="0" smtClean="0"/>
          </a:p>
          <a:p>
            <a:pPr algn="r"/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الخدمات الحكومية .</a:t>
            </a:r>
          </a:p>
          <a:p>
            <a:pPr algn="r"/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الثقافة </a:t>
            </a:r>
            <a:r>
              <a:rPr lang="ar-SA" sz="2800" dirty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 الشباب و </a:t>
            </a: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الرياضه .</a:t>
            </a:r>
          </a:p>
          <a:p>
            <a:pPr algn="r"/>
            <a:r>
              <a:rPr lang="ar-SA" sz="2800" dirty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السكن الملائم </a:t>
            </a: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</a:p>
          <a:p>
            <a:pPr algn="r"/>
            <a:r>
              <a:rPr lang="ar-SA" b="1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720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9072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94456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9072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555232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02006"/>
            <a:ext cx="10789693" cy="2238233"/>
          </a:xfrm>
        </p:spPr>
      </p:pic>
    </p:spTree>
    <p:extLst>
      <p:ext uri="{BB962C8B-B14F-4D97-AF65-F5344CB8AC3E}">
        <p14:creationId xmlns:p14="http://schemas.microsoft.com/office/powerpoint/2010/main" val="3690580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078173" y="218364"/>
            <a:ext cx="10426890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SA" sz="3600" b="1" dirty="0">
                <a:latin typeface="Sakkal Majalla" panose="02000000000000000000" pitchFamily="2" charset="-78"/>
                <a:ea typeface="+mj-ea"/>
                <a:cs typeface="Sakkal Majalla" panose="02000000000000000000" pitchFamily="2" charset="-78"/>
              </a:rPr>
              <a:t>كلمة الملك </a:t>
            </a:r>
            <a:r>
              <a:rPr lang="ar-SA" sz="3600" b="1" dirty="0" smtClean="0">
                <a:latin typeface="Sakkal Majalla" panose="02000000000000000000" pitchFamily="2" charset="-78"/>
                <a:ea typeface="+mj-ea"/>
                <a:cs typeface="Sakkal Majalla" panose="02000000000000000000" pitchFamily="2" charset="-78"/>
              </a:rPr>
              <a:t>عبدالله </a:t>
            </a:r>
            <a:r>
              <a:rPr lang="ar-SA" sz="3600" b="1" dirty="0">
                <a:latin typeface="Sakkal Majalla" panose="02000000000000000000" pitchFamily="2" charset="-78"/>
                <a:ea typeface="+mj-ea"/>
                <a:cs typeface="Sakkal Majalla" panose="02000000000000000000" pitchFamily="2" charset="-78"/>
              </a:rPr>
              <a:t>ب</a:t>
            </a:r>
            <a:r>
              <a:rPr lang="ar-SA" sz="3600" b="1" dirty="0" smtClean="0">
                <a:latin typeface="Sakkal Majalla" panose="02000000000000000000" pitchFamily="2" charset="-78"/>
                <a:ea typeface="+mj-ea"/>
                <a:cs typeface="Sakkal Majalla" panose="02000000000000000000" pitchFamily="2" charset="-78"/>
              </a:rPr>
              <a:t>ن </a:t>
            </a:r>
            <a:r>
              <a:rPr lang="ar-SA" sz="3600" b="1" dirty="0">
                <a:latin typeface="Sakkal Majalla" panose="02000000000000000000" pitchFamily="2" charset="-78"/>
                <a:ea typeface="+mj-ea"/>
                <a:cs typeface="Sakkal Majalla" panose="02000000000000000000" pitchFamily="2" charset="-78"/>
              </a:rPr>
              <a:t>عبدالعزيز بعد صدور موازنة المملكة لعام 2013 م</a:t>
            </a:r>
            <a:endParaRPr lang="en-US" sz="3600" dirty="0"/>
          </a:p>
        </p:txBody>
      </p:sp>
      <p:pic>
        <p:nvPicPr>
          <p:cNvPr id="6" name="Videoof king abdulla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64694"/>
            <a:ext cx="12192000" cy="599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2718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626"/>
          </a:xfrm>
        </p:spPr>
        <p:txBody>
          <a:bodyPr>
            <a:noAutofit/>
          </a:bodyPr>
          <a:lstStyle/>
          <a:p>
            <a:pPr algn="ctr"/>
            <a:r>
              <a:rPr lang="ar-SA" dirty="0">
                <a:solidFill>
                  <a:schemeClr val="accent2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ميزانية المملكة العربية السعودية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2770493" cy="6858000"/>
          </a:xfrm>
        </p:spPr>
      </p:pic>
      <p:sp>
        <p:nvSpPr>
          <p:cNvPr id="7" name="TextBox 6"/>
          <p:cNvSpPr txBox="1"/>
          <p:nvPr/>
        </p:nvSpPr>
        <p:spPr>
          <a:xfrm>
            <a:off x="3070746" y="1023583"/>
            <a:ext cx="8734567" cy="4174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r" rtl="1" fontAlgn="base"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ar-SA" sz="3200" b="1" dirty="0">
                <a:solidFill>
                  <a:srgbClr val="632423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تعريف الميزانية</a:t>
            </a:r>
            <a:r>
              <a:rPr lang="en-US" sz="3200" b="1" dirty="0">
                <a:solidFill>
                  <a:srgbClr val="632423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 : </a:t>
            </a:r>
            <a:r>
              <a:rPr lang="ar-SA" sz="3200" b="1" dirty="0">
                <a:solidFill>
                  <a:srgbClr val="632423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 </a:t>
            </a:r>
          </a:p>
          <a:p>
            <a:pPr lvl="0" algn="r" rtl="1" fontAlgn="base">
              <a:spcAft>
                <a:spcPts val="1000"/>
              </a:spcAft>
            </a:pPr>
            <a:r>
              <a:rPr lang="ar-SA" sz="2400" b="1" dirty="0">
                <a:solidFill>
                  <a:srgbClr val="4D4D4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وثيقة قانونية يتم إعدادها بمعرفة السلطة التنفيذية – وتتمثل بوزارة المالية في المملكة- تُصدر بمرسوم ملكي من السلطة التنظيمية – تتمثل بمجلس الوزراء- ولا يجوز تعديلها أو الخروج عنها أو الإضافة عليها إلا بنص من القانون.</a:t>
            </a:r>
            <a:endParaRPr lang="ar-SA" sz="2400" b="1" dirty="0">
              <a:solidFill>
                <a:srgbClr val="632423"/>
              </a:solidFill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342900" lvl="0" indent="-342900" algn="just" rtl="1" fontAlgn="base">
              <a:lnSpc>
                <a:spcPct val="115000"/>
              </a:lnSpc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ar-SA" sz="3200" b="1" dirty="0">
                <a:solidFill>
                  <a:srgbClr val="632423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أهداف الميزانية</a:t>
            </a:r>
            <a:r>
              <a:rPr lang="en-US" sz="3200" b="1" dirty="0">
                <a:solidFill>
                  <a:srgbClr val="632423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 : </a:t>
            </a:r>
          </a:p>
          <a:p>
            <a:pPr lvl="0" algn="just" rtl="1" fontAlgn="base">
              <a:lnSpc>
                <a:spcPct val="115000"/>
              </a:lnSpc>
              <a:spcAft>
                <a:spcPts val="1000"/>
              </a:spcAft>
            </a:pPr>
            <a:r>
              <a:rPr lang="ar-SA" sz="2400" b="1" dirty="0">
                <a:solidFill>
                  <a:srgbClr val="BD510F">
                    <a:lumMod val="50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1- </a:t>
            </a:r>
            <a:r>
              <a:rPr lang="ar-SA" sz="2400" b="1" dirty="0">
                <a:solidFill>
                  <a:srgbClr val="4D4D4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تقوم بتحويل خطط التنمية الاقتصادية والاجتماعية إلى واقع فعلي.</a:t>
            </a:r>
          </a:p>
          <a:p>
            <a:pPr lvl="0" algn="just" rtl="1" fontAlgn="base">
              <a:lnSpc>
                <a:spcPct val="115000"/>
              </a:lnSpc>
              <a:spcAft>
                <a:spcPts val="1000"/>
              </a:spcAft>
            </a:pPr>
            <a:r>
              <a:rPr lang="ar-SA" sz="2400" b="1" dirty="0">
                <a:solidFill>
                  <a:srgbClr val="BD510F">
                    <a:lumMod val="50000"/>
                  </a:srgbClr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2-</a:t>
            </a:r>
            <a:r>
              <a:rPr lang="ar-SA" sz="2400" b="1" dirty="0">
                <a:solidFill>
                  <a:srgbClr val="C00000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 </a:t>
            </a:r>
            <a:r>
              <a:rPr lang="en-US" sz="24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400" b="1" dirty="0">
                <a:solidFill>
                  <a:srgbClr val="4D4D4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توزيع الاعتمادات على بنود الإنفاق المختلفة.</a:t>
            </a:r>
            <a:endParaRPr lang="en-US" sz="2400" b="1" dirty="0">
              <a:solidFill>
                <a:srgbClr val="4D4D4D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just" rtl="1" fontAlgn="base">
              <a:lnSpc>
                <a:spcPct val="115000"/>
              </a:lnSpc>
              <a:spcAft>
                <a:spcPts val="1000"/>
              </a:spcAft>
            </a:pPr>
            <a:r>
              <a:rPr lang="ar-SA" sz="2400" b="1" dirty="0">
                <a:solidFill>
                  <a:srgbClr val="BD510F">
                    <a:lumMod val="50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3-</a:t>
            </a:r>
            <a:r>
              <a:rPr lang="ar-SA" sz="2400" b="1" dirty="0">
                <a:solidFill>
                  <a:srgbClr val="4D4D4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أنها توضح كيفية حصول الدولة على الموارد التي تُمول بها هذه الاعتمادات</a:t>
            </a:r>
            <a:r>
              <a:rPr lang="ar-SA" sz="2400" b="1" dirty="0">
                <a:solidFill>
                  <a:srgbClr val="4D4D4D"/>
                </a:solidFill>
                <a:latin typeface="Arial"/>
              </a:rPr>
              <a:t>.</a:t>
            </a:r>
            <a:endParaRPr lang="en-US" sz="2400" dirty="0">
              <a:solidFill>
                <a:srgbClr val="4D4D4D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409959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4900" y="0"/>
            <a:ext cx="10515600" cy="760394"/>
          </a:xfrm>
        </p:spPr>
        <p:txBody>
          <a:bodyPr/>
          <a:lstStyle/>
          <a:p>
            <a:pPr algn="ctr"/>
            <a:r>
              <a:rPr lang="ar-SA" dirty="0">
                <a:solidFill>
                  <a:srgbClr val="ED7D31">
                    <a:lumMod val="50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ميزانية المملكة العربية السعودية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93326" cy="6857999"/>
          </a:xfrm>
        </p:spPr>
      </p:pic>
      <p:sp>
        <p:nvSpPr>
          <p:cNvPr id="6" name="TextBox 5"/>
          <p:cNvSpPr txBox="1"/>
          <p:nvPr/>
        </p:nvSpPr>
        <p:spPr>
          <a:xfrm>
            <a:off x="2773338" y="1193002"/>
            <a:ext cx="8884692" cy="447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 rtl="1" fontAlgn="base">
              <a:lnSpc>
                <a:spcPct val="115000"/>
              </a:lnSpc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ar-SA" sz="3200" b="1" dirty="0">
                <a:solidFill>
                  <a:srgbClr val="632423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إعداد الميزانية </a:t>
            </a:r>
            <a:endParaRPr lang="en-US" sz="3200" b="1" dirty="0">
              <a:solidFill>
                <a:srgbClr val="632423"/>
              </a:solidFill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lvl="0" algn="just" rtl="1" fontAlgn="base">
              <a:lnSpc>
                <a:spcPct val="115000"/>
              </a:lnSpc>
              <a:spcAft>
                <a:spcPts val="1000"/>
              </a:spcAft>
            </a:pPr>
            <a:r>
              <a:rPr lang="ar-SA" sz="3200" b="1" dirty="0">
                <a:solidFill>
                  <a:srgbClr val="4D4D4D"/>
                </a:solidFill>
                <a:latin typeface="Arial"/>
              </a:rPr>
              <a:t> </a:t>
            </a:r>
            <a:r>
              <a:rPr lang="ar-SA" sz="2400" b="1" dirty="0">
                <a:solidFill>
                  <a:srgbClr val="4D4D4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الميزانية في المملكة تمر بثلاث مراحل قبل صدورها :</a:t>
            </a:r>
            <a:endParaRPr lang="en-US" sz="2400" dirty="0">
              <a:solidFill>
                <a:srgbClr val="4D4D4D"/>
              </a:solidFill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lvl="0" indent="-342900" algn="just" rtl="1" fontAlgn="base">
              <a:lnSpc>
                <a:spcPct val="115000"/>
              </a:lnSpc>
              <a:spcAft>
                <a:spcPts val="1000"/>
              </a:spcAft>
              <a:buFontTx/>
              <a:buChar char="•"/>
            </a:pPr>
            <a:r>
              <a:rPr lang="ar-SA" sz="2800" b="1" u="sng" dirty="0">
                <a:solidFill>
                  <a:srgbClr val="00B050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أولاً:</a:t>
            </a:r>
            <a:r>
              <a:rPr lang="en-US" sz="2800" b="1" u="sng" dirty="0">
                <a:solidFill>
                  <a:srgbClr val="00B050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 </a:t>
            </a:r>
            <a:r>
              <a:rPr lang="ar-SA" sz="2800" b="1" dirty="0">
                <a:solidFill>
                  <a:srgbClr val="F5EFA5">
                    <a:lumMod val="25000"/>
                  </a:srgbClr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إبلاغ سياسات الميزانية وتعليماتها</a:t>
            </a:r>
            <a:r>
              <a:rPr lang="en-US" sz="2800" b="1" dirty="0">
                <a:solidFill>
                  <a:srgbClr val="F5EFA5">
                    <a:lumMod val="25000"/>
                  </a:srgbClr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.</a:t>
            </a:r>
          </a:p>
          <a:p>
            <a:pPr lvl="0" indent="-342900" algn="just" rtl="1" fontAlgn="base">
              <a:lnSpc>
                <a:spcPct val="115000"/>
              </a:lnSpc>
              <a:spcAft>
                <a:spcPts val="1000"/>
              </a:spcAft>
              <a:buFontTx/>
              <a:buChar char="•"/>
            </a:pPr>
            <a:r>
              <a:rPr lang="ar-SA" sz="2800" b="1" u="sng" dirty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ثانيًا</a:t>
            </a:r>
            <a:r>
              <a:rPr lang="ar-SA" sz="2800" b="1" dirty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:</a:t>
            </a:r>
            <a:r>
              <a:rPr lang="en-US" sz="2800" b="1" dirty="0">
                <a:solidFill>
                  <a:srgbClr val="00B05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800" b="1" dirty="0">
                <a:solidFill>
                  <a:srgbClr val="F5EFA5">
                    <a:lumMod val="25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إعداد تقديرات الميزانية</a:t>
            </a:r>
            <a:r>
              <a:rPr lang="en-US" sz="2800" b="1" dirty="0">
                <a:solidFill>
                  <a:srgbClr val="F5EFA5">
                    <a:lumMod val="25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</a:p>
          <a:p>
            <a:pPr lvl="0" indent="-342900" algn="just" rtl="1" fontAlgn="base">
              <a:lnSpc>
                <a:spcPct val="115000"/>
              </a:lnSpc>
              <a:spcAft>
                <a:spcPts val="1000"/>
              </a:spcAft>
              <a:buFontTx/>
              <a:buChar char="•"/>
            </a:pPr>
            <a:endParaRPr lang="ar-SA" sz="2800" b="1" dirty="0">
              <a:solidFill>
                <a:srgbClr val="F5EFA5">
                  <a:lumMod val="25000"/>
                </a:srgb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just" rtl="1" fontAlgn="base">
              <a:lnSpc>
                <a:spcPct val="115000"/>
              </a:lnSpc>
              <a:spcAft>
                <a:spcPts val="1000"/>
              </a:spcAft>
            </a:pPr>
            <a:r>
              <a:rPr lang="ar-SA" sz="2800" b="1" dirty="0">
                <a:solidFill>
                  <a:srgbClr val="F5EFA5">
                    <a:lumMod val="25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  </a:t>
            </a:r>
            <a:r>
              <a:rPr lang="ar-SA" sz="2800" b="1" dirty="0" smtClean="0">
                <a:solidFill>
                  <a:srgbClr val="EAEAEA">
                    <a:lumMod val="10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إيرادات                              </a:t>
            </a:r>
            <a:r>
              <a:rPr lang="ar-SA" sz="2800" b="1" dirty="0">
                <a:solidFill>
                  <a:srgbClr val="EAEAEA">
                    <a:lumMod val="10000"/>
                  </a:srgb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مصروفات </a:t>
            </a:r>
            <a:endParaRPr lang="en-US" sz="2800" b="1" dirty="0">
              <a:solidFill>
                <a:srgbClr val="EAEAEA">
                  <a:lumMod val="10000"/>
                </a:srgb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indent="-342900" algn="just" rtl="1" fontAlgn="base">
              <a:lnSpc>
                <a:spcPct val="115000"/>
              </a:lnSpc>
              <a:spcAft>
                <a:spcPts val="1000"/>
              </a:spcAft>
              <a:buFontTx/>
              <a:buChar char="•"/>
            </a:pPr>
            <a:r>
              <a:rPr lang="ar-SA" sz="2800" b="1" u="sng" dirty="0">
                <a:solidFill>
                  <a:srgbClr val="00B050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ثالثًا:</a:t>
            </a:r>
            <a:r>
              <a:rPr lang="ar-SA" sz="2800" b="1" dirty="0">
                <a:solidFill>
                  <a:srgbClr val="00B050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 </a:t>
            </a:r>
            <a:r>
              <a:rPr lang="en-US" sz="2800" b="1" dirty="0">
                <a:solidFill>
                  <a:srgbClr val="00B050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 </a:t>
            </a:r>
            <a:r>
              <a:rPr lang="ar-SA" sz="2800" b="1" dirty="0">
                <a:solidFill>
                  <a:srgbClr val="F5EFA5">
                    <a:lumMod val="25000"/>
                  </a:srgbClr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اعتماد الميزانية</a:t>
            </a:r>
            <a:endParaRPr lang="en-US" dirty="0"/>
          </a:p>
        </p:txBody>
      </p:sp>
      <p:cxnSp>
        <p:nvCxnSpPr>
          <p:cNvPr id="7" name="Curved Connector 6"/>
          <p:cNvCxnSpPr/>
          <p:nvPr/>
        </p:nvCxnSpPr>
        <p:spPr>
          <a:xfrm>
            <a:off x="10158767" y="3778156"/>
            <a:ext cx="876300" cy="685800"/>
          </a:xfrm>
          <a:prstGeom prst="curvedConnector3">
            <a:avLst>
              <a:gd name="adj1" fmla="val 104379"/>
            </a:avLst>
          </a:prstGeom>
          <a:noFill/>
          <a:ln w="6350" cap="flat" cmpd="sng" algn="ctr">
            <a:solidFill>
              <a:srgbClr val="BD510F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" name="Curved Connector 7"/>
          <p:cNvCxnSpPr/>
          <p:nvPr/>
        </p:nvCxnSpPr>
        <p:spPr>
          <a:xfrm rot="10800000" flipV="1">
            <a:off x="8621404" y="3778156"/>
            <a:ext cx="914400" cy="685800"/>
          </a:xfrm>
          <a:prstGeom prst="curvedConnector3">
            <a:avLst>
              <a:gd name="adj1" fmla="val 99296"/>
            </a:avLst>
          </a:prstGeom>
          <a:noFill/>
          <a:ln w="6350" cap="flat" cmpd="sng" algn="ctr">
            <a:solidFill>
              <a:srgbClr val="BD510F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019457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018" y="0"/>
            <a:ext cx="10515600" cy="808582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chemeClr val="accent2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ميزانية المملكة العربية السعودية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29552" cy="6858000"/>
          </a:xfrm>
        </p:spPr>
      </p:pic>
      <p:sp>
        <p:nvSpPr>
          <p:cNvPr id="5" name="TextBox 4"/>
          <p:cNvSpPr txBox="1"/>
          <p:nvPr/>
        </p:nvSpPr>
        <p:spPr>
          <a:xfrm>
            <a:off x="3603009" y="1009864"/>
            <a:ext cx="8352430" cy="5259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r" rtl="1" fontAlgn="base">
              <a:lnSpc>
                <a:spcPct val="115000"/>
              </a:lnSpc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ar-SA" sz="3200" b="1" dirty="0">
                <a:solidFill>
                  <a:srgbClr val="632423"/>
                </a:solidFill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صدور الميزانية:</a:t>
            </a:r>
          </a:p>
          <a:p>
            <a:pPr lvl="0" algn="r" rtl="1" fontAlgn="base">
              <a:lnSpc>
                <a:spcPct val="115000"/>
              </a:lnSpc>
              <a:spcAft>
                <a:spcPts val="1000"/>
              </a:spcAft>
            </a:pPr>
            <a:r>
              <a:rPr lang="ar-SA" sz="2400" b="1" dirty="0">
                <a:solidFill>
                  <a:srgbClr val="632423"/>
                </a:solidFill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في أي تاريخ تصدر ميزانية المملكة ؟!</a:t>
            </a:r>
          </a:p>
          <a:p>
            <a:pPr lvl="0" algn="r" rtl="1" fontAlgn="base">
              <a:lnSpc>
                <a:spcPct val="115000"/>
              </a:lnSpc>
              <a:spcAft>
                <a:spcPts val="1000"/>
              </a:spcAft>
            </a:pPr>
            <a:r>
              <a:rPr lang="ar-SA" sz="2400" b="1" dirty="0">
                <a:solidFill>
                  <a:srgbClr val="4D4D4D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تتكون الميزانيه من : </a:t>
            </a:r>
          </a:p>
          <a:p>
            <a:pPr lvl="0" algn="r" rtl="1" fontAlgn="base">
              <a:lnSpc>
                <a:spcPct val="115000"/>
              </a:lnSpc>
              <a:spcAft>
                <a:spcPts val="1000"/>
              </a:spcAft>
            </a:pPr>
            <a:r>
              <a:rPr lang="ar-SA" sz="2400" b="1" dirty="0">
                <a:solidFill>
                  <a:srgbClr val="EAEAEA">
                    <a:lumMod val="10000"/>
                  </a:srgbClr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1- ميزانية أساسية.               </a:t>
            </a:r>
          </a:p>
          <a:p>
            <a:pPr lvl="0" algn="r" rtl="1" fontAlgn="base">
              <a:lnSpc>
                <a:spcPct val="115000"/>
              </a:lnSpc>
              <a:spcAft>
                <a:spcPts val="1000"/>
              </a:spcAft>
            </a:pPr>
            <a:r>
              <a:rPr lang="ar-SA" sz="2400" b="1" dirty="0">
                <a:solidFill>
                  <a:srgbClr val="EAEAEA">
                    <a:lumMod val="10000"/>
                  </a:srgbClr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2- ميزانية مستقلة و منها  ملحقة .</a:t>
            </a:r>
          </a:p>
          <a:p>
            <a:pPr lvl="0" algn="r" rtl="1" fontAlgn="base">
              <a:lnSpc>
                <a:spcPct val="115000"/>
              </a:lnSpc>
              <a:spcAft>
                <a:spcPts val="1000"/>
              </a:spcAft>
            </a:pPr>
            <a:endParaRPr lang="ar-SA" b="1" dirty="0">
              <a:solidFill>
                <a:srgbClr val="632423"/>
              </a:solidFill>
              <a:latin typeface="Calibri" panose="020F0502020204030204" pitchFamily="34" charset="0"/>
              <a:cs typeface="Sakkal Majalla" panose="02000000000000000000" pitchFamily="2" charset="-78"/>
            </a:endParaRPr>
          </a:p>
          <a:p>
            <a:pPr marL="342900" lvl="0" indent="-342900" algn="r" rtl="1" fontAlgn="base">
              <a:lnSpc>
                <a:spcPct val="115000"/>
              </a:lnSpc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ar-SA" sz="3200" b="1" dirty="0">
                <a:solidFill>
                  <a:srgbClr val="632423"/>
                </a:solidFill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الرقابة على الميزانية:</a:t>
            </a:r>
          </a:p>
          <a:p>
            <a:pPr lvl="0" algn="r" rtl="1" fontAlgn="base">
              <a:lnSpc>
                <a:spcPct val="115000"/>
              </a:lnSpc>
              <a:spcAft>
                <a:spcPts val="1000"/>
              </a:spcAft>
            </a:pPr>
            <a:r>
              <a:rPr lang="ar-SA" sz="3200" dirty="0">
                <a:solidFill>
                  <a:srgbClr val="4D4D4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3200" dirty="0">
              <a:solidFill>
                <a:srgbClr val="4D4D4D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r" rtl="1" fontAlgn="base">
              <a:lnSpc>
                <a:spcPct val="115000"/>
              </a:lnSpc>
              <a:spcAft>
                <a:spcPts val="1000"/>
              </a:spcAft>
            </a:pPr>
            <a:r>
              <a:rPr lang="ar-SA" sz="2400" b="1" dirty="0">
                <a:solidFill>
                  <a:srgbClr val="632423"/>
                </a:solidFill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  </a:t>
            </a:r>
            <a:r>
              <a:rPr lang="ar-SA" sz="2400" b="1" dirty="0">
                <a:solidFill>
                  <a:srgbClr val="EAEAEA">
                    <a:lumMod val="1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رقابة سابقة                 </a:t>
            </a:r>
            <a:r>
              <a:rPr lang="ar-SA" sz="2400" b="1" dirty="0" smtClean="0">
                <a:solidFill>
                  <a:srgbClr val="EAEAEA">
                    <a:lumMod val="1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                </a:t>
            </a:r>
            <a:r>
              <a:rPr lang="ar-SA" sz="2400" b="1" dirty="0">
                <a:solidFill>
                  <a:srgbClr val="EAEAEA">
                    <a:lumMod val="1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رقابة لاحقة </a:t>
            </a:r>
            <a:endParaRPr lang="ar-SA" sz="2400" b="1" dirty="0">
              <a:solidFill>
                <a:srgbClr val="EAEAEA">
                  <a:lumMod val="10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Sakkal Majalla" panose="02000000000000000000" pitchFamily="2" charset="-78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0374288" y="5035911"/>
            <a:ext cx="569226" cy="635894"/>
          </a:xfrm>
          <a:prstGeom prst="straightConnector1">
            <a:avLst/>
          </a:prstGeom>
          <a:noFill/>
          <a:ln w="6350" cap="flat" cmpd="sng" algn="ctr">
            <a:solidFill>
              <a:srgbClr val="00206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" name="Straight Arrow Connector 6"/>
          <p:cNvCxnSpPr/>
          <p:nvPr/>
        </p:nvCxnSpPr>
        <p:spPr>
          <a:xfrm flipH="1">
            <a:off x="8752764" y="5035911"/>
            <a:ext cx="609600" cy="635894"/>
          </a:xfrm>
          <a:prstGeom prst="straightConnector1">
            <a:avLst/>
          </a:prstGeom>
          <a:noFill/>
          <a:ln w="6350" cap="flat" cmpd="sng" algn="ctr">
            <a:solidFill>
              <a:srgbClr val="00206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013564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8979" y="133115"/>
            <a:ext cx="10515600" cy="1026946"/>
          </a:xfrm>
        </p:spPr>
        <p:txBody>
          <a:bodyPr/>
          <a:lstStyle/>
          <a:p>
            <a:pPr algn="ctr"/>
            <a:r>
              <a:rPr lang="ar-SA" sz="6000" b="1" dirty="0">
                <a:solidFill>
                  <a:srgbClr val="00006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تحليل ميزانية المملكة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674961" y="1160061"/>
            <a:ext cx="9171296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fontAlgn="base">
              <a:spcBef>
                <a:spcPct val="20000"/>
              </a:spcBef>
              <a:spcAft>
                <a:spcPct val="0"/>
              </a:spcAft>
            </a:pPr>
            <a:r>
              <a:rPr lang="ar-SA" sz="28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</a:t>
            </a:r>
            <a:r>
              <a:rPr lang="ar-SA" sz="2800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SA" sz="28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-</a:t>
            </a:r>
            <a:r>
              <a:rPr lang="ar-SA" sz="2800" dirty="0">
                <a:solidFill>
                  <a:srgbClr val="4D4D4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بفضل من الله تم اصدار اضخم ميزانية في تاريخ المملكة لعام 2013 م </a:t>
            </a:r>
            <a:r>
              <a:rPr lang="ar-SA" sz="2800" dirty="0" smtClean="0">
                <a:solidFill>
                  <a:srgbClr val="4D4D4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</a:p>
          <a:p>
            <a:pPr lvl="0" algn="r" fontAlgn="base">
              <a:spcBef>
                <a:spcPct val="20000"/>
              </a:spcBef>
              <a:spcAft>
                <a:spcPct val="0"/>
              </a:spcAft>
            </a:pPr>
            <a:endParaRPr lang="ar-SA" sz="2800" dirty="0">
              <a:solidFill>
                <a:srgbClr val="4D4D4D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0872" y="1808149"/>
            <a:ext cx="8390179" cy="4442727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14600" cy="6858000"/>
          </a:xfrm>
        </p:spPr>
      </p:pic>
    </p:spTree>
    <p:extLst>
      <p:ext uri="{BB962C8B-B14F-4D97-AF65-F5344CB8AC3E}">
        <p14:creationId xmlns:p14="http://schemas.microsoft.com/office/powerpoint/2010/main" val="26749887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6275" y="201353"/>
            <a:ext cx="10515600" cy="726696"/>
          </a:xfrm>
        </p:spPr>
        <p:txBody>
          <a:bodyPr/>
          <a:lstStyle/>
          <a:p>
            <a:pPr algn="ctr"/>
            <a:r>
              <a:rPr lang="ar-SA" sz="4000" b="1" dirty="0">
                <a:solidFill>
                  <a:srgbClr val="000066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تحليل ميزانية المملكة 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14600" cy="6858000"/>
          </a:xfrm>
        </p:spPr>
      </p:pic>
      <p:sp>
        <p:nvSpPr>
          <p:cNvPr id="7" name="TextBox 6"/>
          <p:cNvSpPr txBox="1"/>
          <p:nvPr/>
        </p:nvSpPr>
        <p:spPr>
          <a:xfrm>
            <a:off x="3193576" y="1419367"/>
            <a:ext cx="8848299" cy="465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fontAlgn="base">
              <a:spcBef>
                <a:spcPct val="20000"/>
              </a:spcBef>
              <a:spcAft>
                <a:spcPct val="0"/>
              </a:spcAft>
            </a:pPr>
            <a:r>
              <a:rPr lang="ar-SA" sz="28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2-</a:t>
            </a:r>
            <a:r>
              <a:rPr lang="ar-SA" sz="2400" b="1" dirty="0">
                <a:solidFill>
                  <a:srgbClr val="4D4D4D"/>
                </a:solidFill>
                <a:latin typeface="Arial"/>
                <a:ea typeface="Calibri" panose="020F0502020204030204" pitchFamily="34" charset="0"/>
                <a:cs typeface="Sakkal Majalla" panose="02000000000000000000" pitchFamily="2" charset="-78"/>
              </a:rPr>
              <a:t>انخفض حجم الدين العام إلى (75.1) مليار ريال لتمثل(2.7%)من الناتاج المحلي الإجمالي لعام (2013)، </a:t>
            </a:r>
            <a:r>
              <a:rPr lang="en-US" sz="2400" b="1" dirty="0">
                <a:solidFill>
                  <a:srgbClr val="4D4D4D"/>
                </a:solidFill>
                <a:latin typeface="Arial"/>
                <a:ea typeface="Calibri" panose="020F0502020204030204" pitchFamily="34" charset="0"/>
                <a:cs typeface="Sakkal Majalla" panose="02000000000000000000" pitchFamily="2" charset="-78"/>
              </a:rPr>
              <a:t> </a:t>
            </a:r>
          </a:p>
          <a:p>
            <a:pPr lvl="0" algn="r" fontAlgn="base">
              <a:spcBef>
                <a:spcPct val="20000"/>
              </a:spcBef>
              <a:spcAft>
                <a:spcPct val="0"/>
              </a:spcAft>
            </a:pPr>
            <a:r>
              <a:rPr lang="ar-SA" sz="2800" b="1" dirty="0">
                <a:solidFill>
                  <a:srgbClr val="C00000"/>
                </a:solidFill>
                <a:latin typeface="Arial"/>
                <a:cs typeface="Sakkal Majalla" panose="02000000000000000000" pitchFamily="2" charset="-78"/>
              </a:rPr>
              <a:t>3-</a:t>
            </a:r>
            <a:r>
              <a:rPr lang="ar-SA" sz="2400" b="1" dirty="0">
                <a:solidFill>
                  <a:srgbClr val="C00000"/>
                </a:solidFill>
                <a:latin typeface="Arial"/>
                <a:cs typeface="Sakkal Majalla" panose="02000000000000000000" pitchFamily="2" charset="-78"/>
              </a:rPr>
              <a:t> </a:t>
            </a:r>
            <a:r>
              <a:rPr lang="ar-SA" sz="2400" b="1" dirty="0">
                <a:solidFill>
                  <a:srgbClr val="4D4D4D"/>
                </a:solidFill>
                <a:latin typeface="Arial"/>
                <a:cs typeface="Sakkal Majalla" panose="02000000000000000000" pitchFamily="2" charset="-78"/>
              </a:rPr>
              <a:t>العجز و الفائض  ... </a:t>
            </a:r>
            <a:endParaRPr lang="ar-SA" sz="2400" b="1" dirty="0" smtClean="0">
              <a:solidFill>
                <a:srgbClr val="4D4D4D"/>
              </a:solidFill>
              <a:latin typeface="Arial"/>
              <a:cs typeface="Sakkal Majalla" panose="02000000000000000000" pitchFamily="2" charset="-78"/>
            </a:endParaRPr>
          </a:p>
          <a:p>
            <a:pPr lvl="0" algn="r" fontAlgn="base">
              <a:spcBef>
                <a:spcPct val="20000"/>
              </a:spcBef>
              <a:spcAft>
                <a:spcPct val="0"/>
              </a:spcAft>
            </a:pPr>
            <a:endParaRPr lang="ar-SA" sz="2400" b="1" dirty="0" smtClean="0">
              <a:solidFill>
                <a:srgbClr val="4D4D4D"/>
              </a:solidFill>
              <a:latin typeface="Arial"/>
              <a:cs typeface="Sakkal Majalla" panose="02000000000000000000" pitchFamily="2" charset="-78"/>
            </a:endParaRPr>
          </a:p>
          <a:p>
            <a:pPr lvl="0" algn="r" fontAlgn="base">
              <a:spcBef>
                <a:spcPct val="20000"/>
              </a:spcBef>
              <a:spcAft>
                <a:spcPct val="0"/>
              </a:spcAft>
            </a:pPr>
            <a:endParaRPr lang="ar-SA" sz="2400" b="1" dirty="0">
              <a:solidFill>
                <a:srgbClr val="4D4D4D"/>
              </a:solidFill>
              <a:latin typeface="Arial"/>
              <a:cs typeface="Sakkal Majalla" panose="02000000000000000000" pitchFamily="2" charset="-78"/>
            </a:endParaRPr>
          </a:p>
          <a:p>
            <a:pPr lvl="0" algn="r" fontAlgn="base">
              <a:spcBef>
                <a:spcPct val="20000"/>
              </a:spcBef>
              <a:spcAft>
                <a:spcPct val="0"/>
              </a:spcAft>
            </a:pPr>
            <a:endParaRPr lang="ar-SA" sz="2400" b="1" dirty="0" smtClean="0">
              <a:solidFill>
                <a:srgbClr val="4D4D4D"/>
              </a:solidFill>
              <a:latin typeface="Arial"/>
              <a:cs typeface="Sakkal Majalla" panose="02000000000000000000" pitchFamily="2" charset="-78"/>
            </a:endParaRPr>
          </a:p>
          <a:p>
            <a:pPr lvl="0" algn="r" fontAlgn="base">
              <a:spcBef>
                <a:spcPct val="20000"/>
              </a:spcBef>
              <a:spcAft>
                <a:spcPct val="0"/>
              </a:spcAft>
            </a:pPr>
            <a:r>
              <a:rPr lang="ar-SA" sz="3200" b="1" dirty="0">
                <a:solidFill>
                  <a:srgbClr val="C00000"/>
                </a:solidFill>
                <a:latin typeface="Arial"/>
                <a:cs typeface="Sakkal Majalla" panose="02000000000000000000" pitchFamily="2" charset="-78"/>
              </a:rPr>
              <a:t>عام 2013             عام 2014 </a:t>
            </a:r>
          </a:p>
          <a:p>
            <a:pPr lvl="0" algn="r" fontAlgn="base">
              <a:spcBef>
                <a:spcPct val="20000"/>
              </a:spcBef>
              <a:spcAft>
                <a:spcPct val="0"/>
              </a:spcAft>
            </a:pPr>
            <a:r>
              <a:rPr lang="ar-SA" sz="2400" b="1" dirty="0">
                <a:solidFill>
                  <a:srgbClr val="EAEAEA">
                    <a:lumMod val="10000"/>
                  </a:srgbClr>
                </a:solidFill>
                <a:latin typeface="Arial"/>
                <a:cs typeface="Sakkal Majalla" panose="02000000000000000000" pitchFamily="2" charset="-78"/>
              </a:rPr>
              <a:t>فائض بقيمة                     فائض          العجر </a:t>
            </a:r>
          </a:p>
          <a:p>
            <a:pPr lvl="0" algn="r" fontAlgn="base">
              <a:spcBef>
                <a:spcPct val="20000"/>
              </a:spcBef>
              <a:spcAft>
                <a:spcPct val="0"/>
              </a:spcAft>
            </a:pPr>
            <a:r>
              <a:rPr lang="ar-SA" sz="2400" b="1" dirty="0">
                <a:solidFill>
                  <a:srgbClr val="00B050"/>
                </a:solidFill>
                <a:latin typeface="Arial"/>
                <a:cs typeface="Sakkal Majalla" panose="02000000000000000000" pitchFamily="2" charset="-78"/>
              </a:rPr>
              <a:t>206</a:t>
            </a:r>
            <a:r>
              <a:rPr lang="ar-SA" sz="2400" b="1" dirty="0">
                <a:solidFill>
                  <a:srgbClr val="EAEAEA">
                    <a:lumMod val="10000"/>
                  </a:srgbClr>
                </a:solidFill>
                <a:latin typeface="Arial"/>
                <a:cs typeface="Sakkal Majalla" panose="02000000000000000000" pitchFamily="2" charset="-78"/>
              </a:rPr>
              <a:t> مليار ريال  </a:t>
            </a:r>
          </a:p>
          <a:p>
            <a:pPr lvl="0" algn="r" fontAlgn="base">
              <a:spcBef>
                <a:spcPct val="20000"/>
              </a:spcBef>
              <a:spcAft>
                <a:spcPct val="0"/>
              </a:spcAft>
            </a:pPr>
            <a:endParaRPr lang="ar-SA" sz="2400" b="1" dirty="0">
              <a:solidFill>
                <a:srgbClr val="4D4D4D"/>
              </a:solidFill>
              <a:latin typeface="Arial"/>
              <a:cs typeface="Sakkal Majalla" panose="02000000000000000000" pitchFamily="2" charset="-78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0723444" y="2895600"/>
            <a:ext cx="762000" cy="1066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9481213" y="2895600"/>
            <a:ext cx="685800" cy="1066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Equal 9"/>
          <p:cNvSpPr/>
          <p:nvPr/>
        </p:nvSpPr>
        <p:spPr>
          <a:xfrm>
            <a:off x="8924498" y="4799463"/>
            <a:ext cx="304800" cy="228600"/>
          </a:xfrm>
          <a:prstGeom prst="mathEqual">
            <a:avLst/>
          </a:prstGeom>
          <a:gradFill rotWithShape="1">
            <a:gsLst>
              <a:gs pos="0">
                <a:srgbClr val="BD510F">
                  <a:lumMod val="110000"/>
                  <a:satMod val="105000"/>
                  <a:tint val="67000"/>
                </a:srgbClr>
              </a:gs>
              <a:gs pos="50000">
                <a:srgbClr val="BD510F">
                  <a:lumMod val="105000"/>
                  <a:satMod val="103000"/>
                  <a:tint val="73000"/>
                </a:srgbClr>
              </a:gs>
              <a:gs pos="100000">
                <a:srgbClr val="BD510F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BD510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 w="0"/>
              <a:solidFill>
                <a:srgbClr val="BD510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4412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445" y="95535"/>
            <a:ext cx="10515600" cy="696035"/>
          </a:xfrm>
        </p:spPr>
        <p:txBody>
          <a:bodyPr>
            <a:normAutofit/>
          </a:bodyPr>
          <a:lstStyle/>
          <a:p>
            <a:pPr algn="ctr"/>
            <a:r>
              <a:rPr lang="ar-SA" sz="2800" b="1" dirty="0">
                <a:solidFill>
                  <a:srgbClr val="000099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الملامح الرئيسية للميزانية العامة للمملكة للعام 2014 مقارنة بعام </a:t>
            </a:r>
            <a:r>
              <a:rPr lang="ar-SA" sz="2800" b="1" dirty="0" smtClean="0">
                <a:solidFill>
                  <a:srgbClr val="000099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2013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20119" cy="6858000"/>
          </a:xfrm>
        </p:spPr>
      </p:pic>
      <p:sp>
        <p:nvSpPr>
          <p:cNvPr id="9" name="TextBox 8"/>
          <p:cNvSpPr txBox="1"/>
          <p:nvPr/>
        </p:nvSpPr>
        <p:spPr>
          <a:xfrm>
            <a:off x="3016155" y="655093"/>
            <a:ext cx="8902890" cy="2310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algn="just" rtl="1">
              <a:lnSpc>
                <a:spcPts val="2505"/>
              </a:lnSpc>
              <a:spcBef>
                <a:spcPts val="1200"/>
              </a:spcBef>
              <a:spcAft>
                <a:spcPts val="1200"/>
              </a:spcAft>
            </a:pPr>
            <a:r>
              <a:rPr lang="ar-SA" sz="2400" b="1" dirty="0" smtClean="0">
                <a:solidFill>
                  <a:schemeClr val="bg1">
                    <a:lumMod val="25000"/>
                  </a:schemeClr>
                </a:solidFill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تضمنت ميزانية(2014) برامج ومشاريع جديدة و مراحل إضافية لبعض المشاريع التي سبق اعتمادها تبلغ قيمتها الإجمالية نحو (248) مليار ريال .</a:t>
            </a:r>
            <a:endParaRPr lang="en-US" sz="2400" dirty="0" smtClean="0">
              <a:solidFill>
                <a:schemeClr val="bg1">
                  <a:lumMod val="25000"/>
                </a:schemeClr>
              </a:solidFill>
              <a:effectLst/>
              <a:latin typeface="Sakkal Majalla" panose="02000000000000000000" pitchFamily="2" charset="-78"/>
              <a:ea typeface="Times New Roman" panose="02020603050405020304" pitchFamily="18" charset="0"/>
              <a:cs typeface="Sakkal Majalla" panose="02000000000000000000" pitchFamily="2" charset="-78"/>
            </a:endParaRPr>
          </a:p>
          <a:p>
            <a:pPr marL="228600" marR="0" algn="just" rtl="1">
              <a:lnSpc>
                <a:spcPts val="2505"/>
              </a:lnSpc>
              <a:spcBef>
                <a:spcPts val="1200"/>
              </a:spcBef>
              <a:spcAft>
                <a:spcPts val="1200"/>
              </a:spcAft>
            </a:pPr>
            <a:r>
              <a:rPr lang="ar-SA" sz="2400" b="1" dirty="0" smtClean="0">
                <a:solidFill>
                  <a:schemeClr val="bg1">
                    <a:lumMod val="25000"/>
                  </a:schemeClr>
                </a:solidFill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وفي ما يلي استعراض لأبرز ما تضمنته الميزانية العامة للدولة من اعتمادات مخصصة للإنفاق على القطاعات الرئيسية:</a:t>
            </a:r>
          </a:p>
          <a:p>
            <a:pPr marL="228600" marR="0" algn="just" rtl="1">
              <a:lnSpc>
                <a:spcPts val="2505"/>
              </a:lnSpc>
              <a:spcBef>
                <a:spcPts val="1200"/>
              </a:spcBef>
              <a:spcAft>
                <a:spcPts val="1200"/>
              </a:spcAft>
            </a:pPr>
            <a:endParaRPr lang="en-US" sz="2400" b="1" dirty="0" smtClean="0">
              <a:solidFill>
                <a:schemeClr val="bg1">
                  <a:lumMod val="25000"/>
                </a:schemeClr>
              </a:solidFill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7600" y="2361063"/>
            <a:ext cx="4297490" cy="3875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4017" y="2361062"/>
            <a:ext cx="4291502" cy="3875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01816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4082" y="174056"/>
            <a:ext cx="10515600" cy="781287"/>
          </a:xfrm>
        </p:spPr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8" name="Oval 7"/>
          <p:cNvSpPr/>
          <p:nvPr/>
        </p:nvSpPr>
        <p:spPr>
          <a:xfrm>
            <a:off x="3930555" y="1910687"/>
            <a:ext cx="3862317" cy="2821674"/>
          </a:xfrm>
          <a:prstGeom prst="ellipse">
            <a:avLst/>
          </a:prstGeom>
          <a:solidFill>
            <a:schemeClr val="bg2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ar-SA" sz="24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مقارنة ميزانية المملكة العربية السعودية مع ميزانيات دول </a:t>
            </a:r>
            <a:r>
              <a:rPr lang="ar-SA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الخليج </a:t>
            </a:r>
            <a:endParaRPr lang="ar-SA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lvl="0" algn="ctr"/>
            <a:r>
              <a:rPr lang="ar-SA" sz="24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الكويت </a:t>
            </a:r>
          </a:p>
          <a:p>
            <a:pPr lvl="0" algn="ctr"/>
            <a:r>
              <a:rPr lang="ar-SA" sz="24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مملكة البحرين </a:t>
            </a:r>
          </a:p>
          <a:p>
            <a:pPr lvl="0" algn="ctr"/>
            <a:r>
              <a:rPr lang="ar-SA" sz="24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الإمارات العربية المتحدة</a:t>
            </a:r>
            <a:endParaRPr lang="en-US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23105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507</Words>
  <Application>Microsoft Office PowerPoint</Application>
  <PresentationFormat>Widescreen</PresentationFormat>
  <Paragraphs>114</Paragraphs>
  <Slides>18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宋体</vt:lpstr>
      <vt:lpstr>Arabic Typesetting</vt:lpstr>
      <vt:lpstr>Arial</vt:lpstr>
      <vt:lpstr>Calibri</vt:lpstr>
      <vt:lpstr>Calibri Light</vt:lpstr>
      <vt:lpstr>Courier New</vt:lpstr>
      <vt:lpstr>Sakkal Majalla</vt:lpstr>
      <vt:lpstr>Times New Roman</vt:lpstr>
      <vt:lpstr>Office Theme</vt:lpstr>
      <vt:lpstr>PowerPoint Presentation</vt:lpstr>
      <vt:lpstr>PowerPoint Presentation</vt:lpstr>
      <vt:lpstr>ميزانية المملكة العربية السعودية</vt:lpstr>
      <vt:lpstr>ميزانية المملكة العربية السعودية</vt:lpstr>
      <vt:lpstr>ميزانية المملكة العربية السعودية</vt:lpstr>
      <vt:lpstr>تحليل ميزانية المملكة </vt:lpstr>
      <vt:lpstr>تحليل ميزانية المملكة </vt:lpstr>
      <vt:lpstr>الملامح الرئيسية للميزانية العامة للمملكة للعام 2014 مقارنة بعام 2013</vt:lpstr>
      <vt:lpstr>PowerPoint Presentation</vt:lpstr>
      <vt:lpstr>مقارنة ميزانية المملكة مع دول الخليج </vt:lpstr>
      <vt:lpstr>مقارنة ميزانية المملكة مع دول الخليج </vt:lpstr>
      <vt:lpstr>مقارنة ميزانية المملكة مع دول الخليج </vt:lpstr>
      <vt:lpstr>مقارنة ميزانية المملكة مع دول الخليج </vt:lpstr>
      <vt:lpstr>مقارنة ميزانية المملكة مع دول الخليج </vt:lpstr>
      <vt:lpstr>مقارنة ميزانية المملكة مع دول الخليج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Afnan Alhomaidhi</dc:creator>
  <cp:lastModifiedBy>Afnan Alhomaidhi</cp:lastModifiedBy>
  <cp:revision>38</cp:revision>
  <dcterms:created xsi:type="dcterms:W3CDTF">2014-04-02T15:38:49Z</dcterms:created>
  <dcterms:modified xsi:type="dcterms:W3CDTF">2014-04-02T20:26:27Z</dcterms:modified>
</cp:coreProperties>
</file>