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8334DC5-7AA9-48C4-81DE-BC3F607DCBD7}" type="datetimeFigureOut">
              <a:rPr lang="ar-SA" smtClean="0"/>
              <a:t>26/06/1436</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63CA147-B667-4F24-A7AC-D3444958DC4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8334DC5-7AA9-48C4-81DE-BC3F607DCBD7}" type="datetimeFigureOut">
              <a:rPr lang="ar-SA" smtClean="0"/>
              <a:t>26/06/1436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63CA147-B667-4F24-A7AC-D3444958DC4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8334DC5-7AA9-48C4-81DE-BC3F607DCBD7}" type="datetimeFigureOut">
              <a:rPr lang="ar-SA" smtClean="0"/>
              <a:t>26/06/1436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63CA147-B667-4F24-A7AC-D3444958DC4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8334DC5-7AA9-48C4-81DE-BC3F607DCBD7}" type="datetimeFigureOut">
              <a:rPr lang="ar-SA" smtClean="0"/>
              <a:t>26/06/1436</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D63CA147-B667-4F24-A7AC-D3444958DC4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8334DC5-7AA9-48C4-81DE-BC3F607DCBD7}" type="datetimeFigureOut">
              <a:rPr lang="ar-SA" smtClean="0"/>
              <a:t>26/06/1436</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D63CA147-B667-4F24-A7AC-D3444958DC45}"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8334DC5-7AA9-48C4-81DE-BC3F607DCBD7}" type="datetimeFigureOut">
              <a:rPr lang="ar-SA" smtClean="0"/>
              <a:t>26/06/1436</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D63CA147-B667-4F24-A7AC-D3444958DC4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8334DC5-7AA9-48C4-81DE-BC3F607DCBD7}" type="datetimeFigureOut">
              <a:rPr lang="ar-SA" smtClean="0"/>
              <a:t>26/06/1436</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D63CA147-B667-4F24-A7AC-D3444958DC45}"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8334DC5-7AA9-48C4-81DE-BC3F607DCBD7}" type="datetimeFigureOut">
              <a:rPr lang="ar-SA" smtClean="0"/>
              <a:t>26/06/1436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63CA147-B667-4F24-A7AC-D3444958DC4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8334DC5-7AA9-48C4-81DE-BC3F607DCBD7}" type="datetimeFigureOut">
              <a:rPr lang="ar-SA" smtClean="0"/>
              <a:t>26/06/1436</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D63CA147-B667-4F24-A7AC-D3444958DC4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8334DC5-7AA9-48C4-81DE-BC3F607DCBD7}" type="datetimeFigureOut">
              <a:rPr lang="ar-SA" smtClean="0"/>
              <a:t>26/06/1436</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D63CA147-B667-4F24-A7AC-D3444958DC45}"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8334DC5-7AA9-48C4-81DE-BC3F607DCBD7}" type="datetimeFigureOut">
              <a:rPr lang="ar-SA" smtClean="0"/>
              <a:t>26/06/1436</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D63CA147-B667-4F24-A7AC-D3444958DC45}"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8334DC5-7AA9-48C4-81DE-BC3F607DCBD7}" type="datetimeFigureOut">
              <a:rPr lang="ar-SA" smtClean="0"/>
              <a:t>26/06/1436</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63CA147-B667-4F24-A7AC-D3444958DC45}"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916832"/>
            <a:ext cx="8062912" cy="1470025"/>
          </a:xfrm>
        </p:spPr>
        <p:txBody>
          <a:bodyPr/>
          <a:lstStyle/>
          <a:p>
            <a:pPr algn="ctr"/>
            <a:r>
              <a:rPr lang="ar-SA" dirty="0" smtClean="0"/>
              <a:t>القصة في أدب الأطفال</a:t>
            </a:r>
            <a:endParaRPr lang="ar-SA" dirty="0"/>
          </a:p>
        </p:txBody>
      </p:sp>
    </p:spTree>
    <p:extLst>
      <p:ext uri="{BB962C8B-B14F-4D97-AF65-F5344CB8AC3E}">
        <p14:creationId xmlns:p14="http://schemas.microsoft.com/office/powerpoint/2010/main" val="3349530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سلبيات القصص الخيالية</a:t>
            </a:r>
            <a:endParaRPr lang="ar-SA" dirty="0"/>
          </a:p>
        </p:txBody>
      </p:sp>
      <p:sp>
        <p:nvSpPr>
          <p:cNvPr id="3" name="عنصر نائب للمحتوى 2"/>
          <p:cNvSpPr>
            <a:spLocks noGrp="1"/>
          </p:cNvSpPr>
          <p:nvPr>
            <p:ph idx="1"/>
          </p:nvPr>
        </p:nvSpPr>
        <p:spPr/>
        <p:txBody>
          <a:bodyPr/>
          <a:lstStyle/>
          <a:p>
            <a:r>
              <a:rPr lang="ar-SA" dirty="0" smtClean="0"/>
              <a:t>قد يحاكيها الأطفال وتكون عندهم سلوكا عدوانيا.</a:t>
            </a:r>
          </a:p>
          <a:p>
            <a:r>
              <a:rPr lang="ar-SA" dirty="0" smtClean="0"/>
              <a:t>قد تكون اتجاها </a:t>
            </a:r>
            <a:r>
              <a:rPr lang="ar-SA" dirty="0" err="1" smtClean="0"/>
              <a:t>هروبيا</a:t>
            </a:r>
            <a:r>
              <a:rPr lang="ar-SA" dirty="0" smtClean="0"/>
              <a:t> نتيجة الحلول الخرافية التي يرونها بدلا من مواجهة المشكلة.</a:t>
            </a:r>
          </a:p>
          <a:p>
            <a:r>
              <a:rPr lang="ar-SA" dirty="0" smtClean="0"/>
              <a:t>تمجيد البطولة الفردية على حساب البطولات الجماعية.</a:t>
            </a:r>
          </a:p>
          <a:p>
            <a:r>
              <a:rPr lang="ar-SA" dirty="0" smtClean="0"/>
              <a:t>تزيين العنف والخروج على القوانين.</a:t>
            </a:r>
          </a:p>
          <a:p>
            <a:r>
              <a:rPr lang="ar-SA" dirty="0" smtClean="0"/>
              <a:t>تسبب الخوف عند الأطفال.</a:t>
            </a:r>
            <a:endParaRPr lang="ar-SA" dirty="0"/>
          </a:p>
        </p:txBody>
      </p:sp>
    </p:spTree>
    <p:extLst>
      <p:ext uri="{BB962C8B-B14F-4D97-AF65-F5344CB8AC3E}">
        <p14:creationId xmlns:p14="http://schemas.microsoft.com/office/powerpoint/2010/main" val="677652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ln w="6350">
                  <a:solidFill>
                    <a:srgbClr val="7FD13B">
                      <a:shade val="43000"/>
                    </a:srgbClr>
                  </a:solidFill>
                </a:ln>
                <a:solidFill>
                  <a:srgbClr val="7FD13B">
                    <a:tint val="83000"/>
                    <a:satMod val="150000"/>
                  </a:srgbClr>
                </a:solidFill>
              </a:rPr>
              <a:t>أنواع قصص الأطفال من حيث المضمون</a:t>
            </a:r>
            <a:endParaRPr lang="ar-SA" dirty="0"/>
          </a:p>
        </p:txBody>
      </p:sp>
      <p:sp>
        <p:nvSpPr>
          <p:cNvPr id="3" name="عنصر نائب للمحتوى 2"/>
          <p:cNvSpPr>
            <a:spLocks noGrp="1"/>
          </p:cNvSpPr>
          <p:nvPr>
            <p:ph idx="1"/>
          </p:nvPr>
        </p:nvSpPr>
        <p:spPr/>
        <p:txBody>
          <a:bodyPr>
            <a:normAutofit/>
          </a:bodyPr>
          <a:lstStyle/>
          <a:p>
            <a:r>
              <a:rPr lang="ar-SA" dirty="0" smtClean="0"/>
              <a:t>قصص الحيوانات:</a:t>
            </a:r>
          </a:p>
          <a:p>
            <a:pPr marL="64008" indent="0">
              <a:buNone/>
            </a:pPr>
            <a:r>
              <a:rPr lang="ar-SA" dirty="0" smtClean="0"/>
              <a:t>تعد قصص الحيوان من أقدم الأجناس الأدبية التي ظهرت وليس هناك جنس أدبي يفوقها في عالميتها وذيوعها.</a:t>
            </a:r>
          </a:p>
          <a:p>
            <a:pPr marL="64008" indent="0">
              <a:buNone/>
            </a:pPr>
            <a:r>
              <a:rPr lang="ar-SA" dirty="0" smtClean="0"/>
              <a:t>تعرف بأنها فن أدبي إنساني يتخذ من النثر أسلوب لها وتكون الشخصيات الرئيسية فيها حيوان أو طير, لكنها تحمل صفات الإنسان وتعمل مثله, وتدور حول حدث معين في بيئة زمانية ومكانية معينة وتهدف إلى بناء شخصية الطفل.</a:t>
            </a:r>
          </a:p>
        </p:txBody>
      </p:sp>
    </p:spTree>
    <p:extLst>
      <p:ext uri="{BB962C8B-B14F-4D97-AF65-F5344CB8AC3E}">
        <p14:creationId xmlns:p14="http://schemas.microsoft.com/office/powerpoint/2010/main" val="3123602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340768"/>
            <a:ext cx="8229600" cy="4572000"/>
          </a:xfrm>
        </p:spPr>
        <p:txBody>
          <a:bodyPr>
            <a:normAutofit/>
          </a:bodyPr>
          <a:lstStyle/>
          <a:p>
            <a:pPr>
              <a:buClr>
                <a:srgbClr val="7FD13B"/>
              </a:buClr>
            </a:pPr>
            <a:r>
              <a:rPr lang="ar-SA" sz="2400" dirty="0">
                <a:solidFill>
                  <a:prstClr val="white"/>
                </a:solidFill>
              </a:rPr>
              <a:t>الأطفال مولعون بقصص الحيوان لأنهم يتقمصون شخصياتها, ويقيمون صداقات معها, وتربطهم علاقة وجدانية </a:t>
            </a:r>
            <a:r>
              <a:rPr lang="ar-SA" sz="2400" dirty="0" err="1">
                <a:solidFill>
                  <a:prstClr val="white"/>
                </a:solidFill>
              </a:rPr>
              <a:t>لانها</a:t>
            </a:r>
            <a:r>
              <a:rPr lang="ar-SA" sz="2400" dirty="0">
                <a:solidFill>
                  <a:prstClr val="white"/>
                </a:solidFill>
              </a:rPr>
              <a:t> أقرب الى نفوسهم.</a:t>
            </a:r>
          </a:p>
          <a:p>
            <a:pPr>
              <a:buClr>
                <a:srgbClr val="7FD13B"/>
              </a:buClr>
            </a:pPr>
            <a:r>
              <a:rPr lang="ar-SA" sz="2400" dirty="0">
                <a:solidFill>
                  <a:prstClr val="white"/>
                </a:solidFill>
              </a:rPr>
              <a:t>الحيوانات تمثل عنصر مهم في عالم الطفل فهي عنصر يستخدمه الطفل في ألعابه, وحب السيطرة لدى الطفل يدفعه إلى امتلاك الأشياء الصغيرة ليسخرها لتمتعه, ومن ثم نجده يحبها بشدة أو على العكس يتعامل معها </a:t>
            </a:r>
            <a:r>
              <a:rPr lang="ar-SA" sz="2400" dirty="0" smtClean="0">
                <a:solidFill>
                  <a:prstClr val="white"/>
                </a:solidFill>
              </a:rPr>
              <a:t>بقسوة.</a:t>
            </a:r>
          </a:p>
          <a:p>
            <a:pPr>
              <a:buClr>
                <a:srgbClr val="7FD13B"/>
              </a:buClr>
            </a:pPr>
            <a:r>
              <a:rPr lang="ar-SA" sz="2400" dirty="0" smtClean="0"/>
              <a:t>قصص الحيوان تربي في الأطفال ملكة الاستماع, وتمييز الأصوات بدرجاتها ومصادرها </a:t>
            </a:r>
            <a:r>
              <a:rPr lang="ar-SA" sz="2400" dirty="0" err="1" smtClean="0"/>
              <a:t>واتجاهتها</a:t>
            </a:r>
            <a:r>
              <a:rPr lang="ar-SA" sz="2400" dirty="0" smtClean="0"/>
              <a:t> وذلك من خلال تقليد أصوات الحيوان واستماعها.</a:t>
            </a:r>
            <a:endParaRPr lang="ar-SA" sz="2400" dirty="0"/>
          </a:p>
        </p:txBody>
      </p:sp>
    </p:spTree>
    <p:extLst>
      <p:ext uri="{BB962C8B-B14F-4D97-AF65-F5344CB8AC3E}">
        <p14:creationId xmlns:p14="http://schemas.microsoft.com/office/powerpoint/2010/main" val="424468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قصص الحيوان</a:t>
            </a:r>
            <a:endParaRPr lang="ar-SA" dirty="0"/>
          </a:p>
        </p:txBody>
      </p:sp>
      <p:sp>
        <p:nvSpPr>
          <p:cNvPr id="3" name="عنصر نائب للمحتوى 2"/>
          <p:cNvSpPr>
            <a:spLocks noGrp="1"/>
          </p:cNvSpPr>
          <p:nvPr>
            <p:ph idx="1"/>
          </p:nvPr>
        </p:nvSpPr>
        <p:spPr/>
        <p:txBody>
          <a:bodyPr>
            <a:normAutofit fontScale="92500" lnSpcReduction="20000"/>
          </a:bodyPr>
          <a:lstStyle/>
          <a:p>
            <a:pPr marL="578358" indent="-514350">
              <a:buAutoNum type="arabicPeriod"/>
            </a:pPr>
            <a:r>
              <a:rPr lang="ar-SA" dirty="0" smtClean="0"/>
              <a:t>القصص التي تقوم فيها الطيور والحيوانات بما يقوم به الأطفال والكبار من أعمال تفسر لهم جوانب من الحياة بهدف أن يتعودوا آداب السلوك التي </a:t>
            </a:r>
            <a:r>
              <a:rPr lang="ar-SA" dirty="0" err="1" smtClean="0"/>
              <a:t>تفيدهم</a:t>
            </a:r>
            <a:r>
              <a:rPr lang="ar-SA" dirty="0" smtClean="0"/>
              <a:t> في الحياة مثل ذهاب البطة على المدرسة.</a:t>
            </a:r>
          </a:p>
          <a:p>
            <a:pPr marL="578358" indent="-514350">
              <a:buAutoNum type="arabicPeriod"/>
            </a:pPr>
            <a:r>
              <a:rPr lang="ar-SA" dirty="0" smtClean="0"/>
              <a:t>من القصص التي تقوم فيها الطيور والحيوانات بأعمالها الحقيقية في البيئة كقيام الكلب بالحراسة </a:t>
            </a:r>
            <a:r>
              <a:rPr lang="ar-SA" dirty="0" err="1" smtClean="0"/>
              <a:t>وإخلاصة</a:t>
            </a:r>
            <a:r>
              <a:rPr lang="ar-SA" dirty="0" smtClean="0"/>
              <a:t> لأهل المنزل.</a:t>
            </a:r>
          </a:p>
          <a:p>
            <a:pPr marL="578358" indent="-514350">
              <a:buAutoNum type="arabicPeriod"/>
            </a:pPr>
            <a:r>
              <a:rPr lang="ar-SA" dirty="0" smtClean="0"/>
              <a:t>من القصص على لسان الحيوانات والطيور يكون ظاهره التسلية وباطنه الحكمة أو النقد الاجتماعي وفيه تقوم الحيوانات بدور الإنسان مبرزة بعض الطرق والأساليب لحل مشكلاته في الحياة بطريقة غير مباشرة.</a:t>
            </a:r>
            <a:endParaRPr lang="ar-SA" dirty="0"/>
          </a:p>
        </p:txBody>
      </p:sp>
    </p:spTree>
    <p:extLst>
      <p:ext uri="{BB962C8B-B14F-4D97-AF65-F5344CB8AC3E}">
        <p14:creationId xmlns:p14="http://schemas.microsoft.com/office/powerpoint/2010/main" val="2110470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الأهداف التربوية التي تحققها قصص الحيوانات</a:t>
            </a:r>
            <a:endParaRPr lang="ar-SA" dirty="0"/>
          </a:p>
        </p:txBody>
      </p:sp>
      <p:sp>
        <p:nvSpPr>
          <p:cNvPr id="3" name="عنصر نائب للمحتوى 2"/>
          <p:cNvSpPr>
            <a:spLocks noGrp="1"/>
          </p:cNvSpPr>
          <p:nvPr>
            <p:ph idx="1"/>
          </p:nvPr>
        </p:nvSpPr>
        <p:spPr/>
        <p:txBody>
          <a:bodyPr/>
          <a:lstStyle/>
          <a:p>
            <a:r>
              <a:rPr lang="ar-SA" dirty="0" smtClean="0"/>
              <a:t>إظهار بعض الصفات الكريمة التي يتصف بها الإنسان.</a:t>
            </a:r>
          </a:p>
          <a:p>
            <a:r>
              <a:rPr lang="ar-SA" dirty="0" smtClean="0"/>
              <a:t>إظهار بعض الصفات السيئة وتنفير الأطفال منها مثل نفاق الثعلب.</a:t>
            </a:r>
          </a:p>
          <a:p>
            <a:r>
              <a:rPr lang="ar-SA" dirty="0" smtClean="0"/>
              <a:t>إثراء خيال الأطفال.</a:t>
            </a:r>
          </a:p>
          <a:p>
            <a:r>
              <a:rPr lang="ar-SA" dirty="0" smtClean="0"/>
              <a:t>التسلية والإمتاع وتخفيف التوترات الانفعالية التي تصيب الأطفال.</a:t>
            </a:r>
          </a:p>
          <a:p>
            <a:r>
              <a:rPr lang="ar-SA" dirty="0" smtClean="0"/>
              <a:t>تقريب المفاهيم المجردة في صور حسية.</a:t>
            </a:r>
            <a:endParaRPr lang="ar-SA" dirty="0"/>
          </a:p>
        </p:txBody>
      </p:sp>
    </p:spTree>
    <p:extLst>
      <p:ext uri="{BB962C8B-B14F-4D97-AF65-F5344CB8AC3E}">
        <p14:creationId xmlns:p14="http://schemas.microsoft.com/office/powerpoint/2010/main" val="2414178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ln w="6350">
                  <a:solidFill>
                    <a:srgbClr val="7FD13B">
                      <a:shade val="43000"/>
                    </a:srgbClr>
                  </a:solidFill>
                </a:ln>
                <a:solidFill>
                  <a:srgbClr val="7FD13B">
                    <a:tint val="83000"/>
                    <a:satMod val="150000"/>
                  </a:srgbClr>
                </a:solidFill>
              </a:rPr>
              <a:t>أنواع قصص الأطفال من حيث المضمون</a:t>
            </a:r>
            <a:endParaRPr lang="ar-SA" dirty="0"/>
          </a:p>
        </p:txBody>
      </p:sp>
      <p:sp>
        <p:nvSpPr>
          <p:cNvPr id="3" name="عنصر نائب للمحتوى 2"/>
          <p:cNvSpPr>
            <a:spLocks noGrp="1"/>
          </p:cNvSpPr>
          <p:nvPr>
            <p:ph idx="1"/>
          </p:nvPr>
        </p:nvSpPr>
        <p:spPr>
          <a:xfrm>
            <a:off x="457200" y="1882808"/>
            <a:ext cx="8229600" cy="4858560"/>
          </a:xfrm>
        </p:spPr>
        <p:txBody>
          <a:bodyPr>
            <a:normAutofit fontScale="70000" lnSpcReduction="20000"/>
          </a:bodyPr>
          <a:lstStyle/>
          <a:p>
            <a:r>
              <a:rPr lang="ar-SA" dirty="0" smtClean="0"/>
              <a:t>القصص التاريخية:</a:t>
            </a:r>
          </a:p>
          <a:p>
            <a:pPr marL="64008" indent="0">
              <a:buNone/>
            </a:pPr>
            <a:r>
              <a:rPr lang="ar-SA" dirty="0" smtClean="0"/>
              <a:t>يرى المربون أن قصص التاريخ من القصص الهامة في تربية النشء ولذلك يلتمس المؤلفون لهذه القصص الأساليب المناسبة التي يألفها الأطفال للإقبال عليها.</a:t>
            </a:r>
          </a:p>
          <a:p>
            <a:pPr marL="64008" indent="0">
              <a:buNone/>
            </a:pPr>
            <a:r>
              <a:rPr lang="ar-SA" b="1" u="sng" dirty="0" smtClean="0">
                <a:effectLst>
                  <a:outerShdw blurRad="38100" dist="38100" dir="2700000" algn="tl">
                    <a:srgbClr val="000000">
                      <a:alpha val="43137"/>
                    </a:srgbClr>
                  </a:outerShdw>
                </a:effectLst>
              </a:rPr>
              <a:t>شروط كتابة القصة التاريخية:</a:t>
            </a:r>
          </a:p>
          <a:p>
            <a:pPr>
              <a:buFont typeface="Wingdings" panose="05000000000000000000" pitchFamily="2" charset="2"/>
              <a:buChar char="§"/>
            </a:pPr>
            <a:r>
              <a:rPr lang="ar-SA" dirty="0" smtClean="0"/>
              <a:t>ضرورة استناد القصة التاريخية إلى نواة تاريخية حقيقية.</a:t>
            </a:r>
          </a:p>
          <a:p>
            <a:pPr>
              <a:buFont typeface="Wingdings" panose="05000000000000000000" pitchFamily="2" charset="2"/>
              <a:buChar char="§"/>
            </a:pPr>
            <a:r>
              <a:rPr lang="ar-SA" dirty="0" smtClean="0"/>
              <a:t>يجب تحليل النواة أو الموضوع الذي يجب أن تدور حوله الأفكار الرئيسية للقصة.</a:t>
            </a:r>
          </a:p>
          <a:p>
            <a:pPr>
              <a:buFont typeface="Wingdings" panose="05000000000000000000" pitchFamily="2" charset="2"/>
              <a:buChar char="§"/>
            </a:pPr>
            <a:r>
              <a:rPr lang="ar-SA" dirty="0" smtClean="0"/>
              <a:t>أن يحدد الكاتب الصور التي يستخدمها لتقريب الأفكار للطفل.</a:t>
            </a:r>
          </a:p>
          <a:p>
            <a:pPr>
              <a:buFont typeface="Wingdings" panose="05000000000000000000" pitchFamily="2" charset="2"/>
              <a:buChar char="§"/>
            </a:pPr>
            <a:r>
              <a:rPr lang="ar-SA" dirty="0" smtClean="0"/>
              <a:t>تحديد الإطار الزماني والمكاني لموضوع القصة بوضوح حتى يستطيع الطفل معرفة موقع الأحداث بالنسبة لحياته.</a:t>
            </a:r>
          </a:p>
          <a:p>
            <a:pPr>
              <a:buFont typeface="Wingdings" panose="05000000000000000000" pitchFamily="2" charset="2"/>
              <a:buChar char="§"/>
            </a:pPr>
            <a:r>
              <a:rPr lang="ar-SA" dirty="0" smtClean="0"/>
              <a:t>تقديم وصف للمجتمع الذي تتحدث عنه القصة والبيئة وتشمل الطعام والمكان والمسكن.</a:t>
            </a:r>
          </a:p>
          <a:p>
            <a:pPr>
              <a:buFont typeface="Wingdings" panose="05000000000000000000" pitchFamily="2" charset="2"/>
              <a:buChar char="§"/>
            </a:pPr>
            <a:r>
              <a:rPr lang="ar-SA" dirty="0" smtClean="0"/>
              <a:t>أن تكون المعلومات المقدمة للطفل في القصة زاخرة بوصف مسهب ودقيق وملون.</a:t>
            </a:r>
          </a:p>
          <a:p>
            <a:pPr>
              <a:buFont typeface="Wingdings" panose="05000000000000000000" pitchFamily="2" charset="2"/>
              <a:buChar char="§"/>
            </a:pPr>
            <a:r>
              <a:rPr lang="ar-SA" dirty="0" smtClean="0"/>
              <a:t>أن يكون الأسلوب اللغوي حيا وجذابا ومشوق.</a:t>
            </a:r>
            <a:endParaRPr lang="ar-SA" dirty="0"/>
          </a:p>
        </p:txBody>
      </p:sp>
    </p:spTree>
    <p:extLst>
      <p:ext uri="{BB962C8B-B14F-4D97-AF65-F5344CB8AC3E}">
        <p14:creationId xmlns:p14="http://schemas.microsoft.com/office/powerpoint/2010/main" val="3233255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ln w="6350">
                  <a:solidFill>
                    <a:srgbClr val="7FD13B">
                      <a:shade val="43000"/>
                    </a:srgbClr>
                  </a:solidFill>
                </a:ln>
                <a:solidFill>
                  <a:srgbClr val="7FD13B">
                    <a:tint val="83000"/>
                    <a:satMod val="150000"/>
                  </a:srgbClr>
                </a:solidFill>
              </a:rPr>
              <a:t>أنواع قصص الأطفال من حيث المضمون</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القصص والحكايات الشعبية:</a:t>
            </a:r>
          </a:p>
          <a:p>
            <a:pPr marL="64008" indent="0">
              <a:buNone/>
            </a:pPr>
            <a:r>
              <a:rPr lang="ar-SA" dirty="0" smtClean="0"/>
              <a:t>هي فن أدبي إنساني تستخدم النثر أسلوبا لها تدور حول أحداث وأشخاص أبدعها خيال الشعب ترتبط بأفكار وأزمنة وموضوعات وتجارب إنسانية ذات علاقة بحياة الإنسان.</a:t>
            </a:r>
          </a:p>
          <a:p>
            <a:pPr marL="64008" indent="0">
              <a:buNone/>
            </a:pPr>
            <a:r>
              <a:rPr lang="ar-SA" b="1" dirty="0" smtClean="0">
                <a:solidFill>
                  <a:schemeClr val="accent1">
                    <a:lumMod val="75000"/>
                  </a:schemeClr>
                </a:solidFill>
                <a:effectLst>
                  <a:outerShdw blurRad="38100" dist="38100" dir="2700000" algn="tl">
                    <a:srgbClr val="000000">
                      <a:alpha val="43137"/>
                    </a:srgbClr>
                  </a:outerShdw>
                </a:effectLst>
              </a:rPr>
              <a:t>خصائص القصة الشعبية:</a:t>
            </a:r>
          </a:p>
          <a:p>
            <a:pPr>
              <a:buFont typeface="Courier New" panose="02070309020205020404" pitchFamily="49" charset="0"/>
              <a:buChar char="o"/>
            </a:pPr>
            <a:r>
              <a:rPr lang="ar-SA" dirty="0" smtClean="0"/>
              <a:t>تحكى </a:t>
            </a:r>
            <a:r>
              <a:rPr lang="ar-SA" dirty="0" err="1" smtClean="0"/>
              <a:t>شفاهة</a:t>
            </a:r>
            <a:r>
              <a:rPr lang="ar-SA" dirty="0" smtClean="0"/>
              <a:t>.</a:t>
            </a:r>
          </a:p>
          <a:p>
            <a:pPr>
              <a:buFont typeface="Courier New" panose="02070309020205020404" pitchFamily="49" charset="0"/>
              <a:buChar char="o"/>
            </a:pPr>
            <a:r>
              <a:rPr lang="ar-SA" dirty="0" smtClean="0"/>
              <a:t>غير معروفة المؤلف.</a:t>
            </a:r>
          </a:p>
          <a:p>
            <a:pPr>
              <a:buFont typeface="Courier New" panose="02070309020205020404" pitchFamily="49" charset="0"/>
              <a:buChar char="o"/>
            </a:pPr>
            <a:r>
              <a:rPr lang="ar-SA" dirty="0" smtClean="0"/>
              <a:t>تدور حول مشاعر الجماعة وعواطف الجماهير.</a:t>
            </a:r>
          </a:p>
          <a:p>
            <a:pPr>
              <a:buFont typeface="Courier New" panose="02070309020205020404" pitchFamily="49" charset="0"/>
              <a:buChar char="o"/>
            </a:pPr>
            <a:r>
              <a:rPr lang="ar-SA" dirty="0" smtClean="0"/>
              <a:t>مثل زواج الفقيرة من أمير (قصة سندريلا)</a:t>
            </a:r>
            <a:endParaRPr lang="ar-SA" dirty="0"/>
          </a:p>
        </p:txBody>
      </p:sp>
    </p:spTree>
    <p:extLst>
      <p:ext uri="{BB962C8B-B14F-4D97-AF65-F5344CB8AC3E}">
        <p14:creationId xmlns:p14="http://schemas.microsoft.com/office/powerpoint/2010/main" val="3340720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ln w="6350">
                  <a:solidFill>
                    <a:srgbClr val="7FD13B">
                      <a:shade val="43000"/>
                    </a:srgbClr>
                  </a:solidFill>
                </a:ln>
                <a:solidFill>
                  <a:srgbClr val="7FD13B">
                    <a:tint val="83000"/>
                    <a:satMod val="150000"/>
                  </a:srgbClr>
                </a:solidFill>
              </a:rPr>
              <a:t>أنواع قصص الأطفال من حيث المضمون</a:t>
            </a:r>
            <a:endParaRPr lang="ar-SA" dirty="0"/>
          </a:p>
        </p:txBody>
      </p:sp>
      <p:sp>
        <p:nvSpPr>
          <p:cNvPr id="3" name="عنصر نائب للمحتوى 2"/>
          <p:cNvSpPr>
            <a:spLocks noGrp="1"/>
          </p:cNvSpPr>
          <p:nvPr>
            <p:ph idx="1"/>
          </p:nvPr>
        </p:nvSpPr>
        <p:spPr/>
        <p:txBody>
          <a:bodyPr/>
          <a:lstStyle/>
          <a:p>
            <a:r>
              <a:rPr lang="ar-SA" dirty="0" smtClean="0"/>
              <a:t>قصص المغامرات والبطولة والألغاز:</a:t>
            </a:r>
          </a:p>
          <a:p>
            <a:pPr marL="64008" indent="0">
              <a:buNone/>
            </a:pPr>
            <a:r>
              <a:rPr lang="ar-SA" dirty="0" smtClean="0"/>
              <a:t>تعتبر من أوسع الكتب انتشارا وتلقى قبولا واضحا من الأطفال وخاصة في مرحلة الطفولة المتأخرة.</a:t>
            </a:r>
          </a:p>
          <a:p>
            <a:pPr marL="64008" indent="0">
              <a:buNone/>
            </a:pPr>
            <a:r>
              <a:rPr lang="ar-SA" dirty="0" smtClean="0"/>
              <a:t>تعرف بأنها فن أدبي إنساني تتخذ من النثر أسلوبا لها وتدور أحداثها حول القوة والشجاعة والمجازفة والذكاء أو بطولة خيالية وتهدف إلى بناء الشخصية.</a:t>
            </a:r>
          </a:p>
          <a:p>
            <a:pPr marL="64008" indent="0">
              <a:buNone/>
            </a:pPr>
            <a:endParaRPr lang="ar-SA" dirty="0"/>
          </a:p>
        </p:txBody>
      </p:sp>
    </p:spTree>
    <p:extLst>
      <p:ext uri="{BB962C8B-B14F-4D97-AF65-F5344CB8AC3E}">
        <p14:creationId xmlns:p14="http://schemas.microsoft.com/office/powerpoint/2010/main" val="3522674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رأي التربويون تجاه قصص المغامرة</a:t>
            </a:r>
            <a:endParaRPr lang="ar-SA" dirty="0"/>
          </a:p>
        </p:txBody>
      </p:sp>
      <p:sp>
        <p:nvSpPr>
          <p:cNvPr id="3" name="عنصر نائب للمحتوى 2"/>
          <p:cNvSpPr>
            <a:spLocks noGrp="1"/>
          </p:cNvSpPr>
          <p:nvPr>
            <p:ph idx="1"/>
          </p:nvPr>
        </p:nvSpPr>
        <p:spPr/>
        <p:txBody>
          <a:bodyPr/>
          <a:lstStyle/>
          <a:p>
            <a:r>
              <a:rPr lang="ar-SA" dirty="0" smtClean="0"/>
              <a:t>مؤيدون يرون أنها تتفق مع خصائص أطفال فترة الطفولة المتأخرة, كما أن الحياة نفسها مزيج من الخير والشر ولا بد أن يرى الطفل الخير والشر معا لأنه </a:t>
            </a:r>
            <a:r>
              <a:rPr lang="ar-SA" dirty="0" err="1" smtClean="0"/>
              <a:t>يواجهها</a:t>
            </a:r>
            <a:r>
              <a:rPr lang="ar-SA" dirty="0" smtClean="0"/>
              <a:t> في حياته.</a:t>
            </a:r>
          </a:p>
          <a:p>
            <a:r>
              <a:rPr lang="ar-SA" dirty="0" smtClean="0"/>
              <a:t>المعارضون يرون أنه غير المناسب أن يرى الطفل الجريمة ويعرف الحيل التي يلجأ إليها المجرمون, حتى لا يقلدوا هؤلاء </a:t>
            </a:r>
            <a:r>
              <a:rPr lang="ar-SA" dirty="0" err="1" smtClean="0"/>
              <a:t>المجرموين</a:t>
            </a:r>
            <a:r>
              <a:rPr lang="ar-SA" dirty="0" smtClean="0"/>
              <a:t>, بالإضافة إلى أن بعض أحداثها قد تثير الخوف في نفس الطفل.</a:t>
            </a:r>
            <a:endParaRPr lang="ar-SA" dirty="0"/>
          </a:p>
        </p:txBody>
      </p:sp>
    </p:spTree>
    <p:extLst>
      <p:ext uri="{BB962C8B-B14F-4D97-AF65-F5344CB8AC3E}">
        <p14:creationId xmlns:p14="http://schemas.microsoft.com/office/powerpoint/2010/main" val="2630843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ln w="6350">
                  <a:solidFill>
                    <a:srgbClr val="7FD13B">
                      <a:shade val="43000"/>
                    </a:srgbClr>
                  </a:solidFill>
                </a:ln>
                <a:solidFill>
                  <a:srgbClr val="7FD13B">
                    <a:tint val="83000"/>
                    <a:satMod val="150000"/>
                  </a:srgbClr>
                </a:solidFill>
              </a:rPr>
              <a:t>أنواع قصص الأطفال من حيث المضمون</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القصص الفكاهية:</a:t>
            </a:r>
          </a:p>
          <a:p>
            <a:pPr marL="64008" indent="0">
              <a:buNone/>
            </a:pPr>
            <a:r>
              <a:rPr lang="ar-SA" dirty="0" smtClean="0"/>
              <a:t>يستهدف القصص الفكاهي إلى جانب الضحك إثارة تفكير الطفل, وتنمية ذوقه, وإذكاء إحساسه, وبعث الإشراق والتفاؤل إلى نفسه.</a:t>
            </a:r>
          </a:p>
          <a:p>
            <a:pPr marL="64008" indent="0">
              <a:buNone/>
            </a:pPr>
            <a:r>
              <a:rPr lang="ar-SA" b="1" dirty="0" smtClean="0">
                <a:solidFill>
                  <a:schemeClr val="accent1">
                    <a:lumMod val="75000"/>
                  </a:schemeClr>
                </a:solidFill>
                <a:effectLst>
                  <a:outerShdw blurRad="38100" dist="38100" dir="2700000" algn="tl">
                    <a:srgbClr val="000000">
                      <a:alpha val="43137"/>
                    </a:srgbClr>
                  </a:outerShdw>
                </a:effectLst>
              </a:rPr>
              <a:t>من الأهداف التي يحققها القصص الفكاهي:</a:t>
            </a:r>
          </a:p>
          <a:p>
            <a:pPr>
              <a:buFont typeface="Arial" panose="020B0604020202020204" pitchFamily="34" charset="0"/>
              <a:buChar char="•"/>
            </a:pPr>
            <a:r>
              <a:rPr lang="ar-SA" dirty="0" smtClean="0"/>
              <a:t>يحبب الأطفال منذ الصغر في القراءة.</a:t>
            </a:r>
          </a:p>
          <a:p>
            <a:pPr>
              <a:buFont typeface="Arial" panose="020B0604020202020204" pitchFamily="34" charset="0"/>
              <a:buChar char="•"/>
            </a:pPr>
            <a:r>
              <a:rPr lang="ar-SA" dirty="0" smtClean="0"/>
              <a:t>للفكاهة دور كبير في نقد البيئة, والسخرية من العادات والتقاليد غير المقبولة.</a:t>
            </a:r>
          </a:p>
          <a:p>
            <a:pPr>
              <a:buFont typeface="Arial" panose="020B0604020202020204" pitchFamily="34" charset="0"/>
              <a:buChar char="•"/>
            </a:pPr>
            <a:r>
              <a:rPr lang="ar-SA" dirty="0" smtClean="0"/>
              <a:t>الترويج عن النفس والتنفيس عن الضغوط التي يتعرض لها الطفل.</a:t>
            </a:r>
          </a:p>
          <a:p>
            <a:pPr marL="64008" indent="0">
              <a:buNone/>
            </a:pPr>
            <a:endParaRPr lang="ar-SA" dirty="0"/>
          </a:p>
        </p:txBody>
      </p:sp>
    </p:spTree>
    <p:extLst>
      <p:ext uri="{BB962C8B-B14F-4D97-AF65-F5344CB8AC3E}">
        <p14:creationId xmlns:p14="http://schemas.microsoft.com/office/powerpoint/2010/main" val="838028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القصة</a:t>
            </a:r>
            <a:endParaRPr lang="ar-SA" dirty="0"/>
          </a:p>
        </p:txBody>
      </p:sp>
      <p:sp>
        <p:nvSpPr>
          <p:cNvPr id="3" name="عنصر نائب للمحتوى 2"/>
          <p:cNvSpPr>
            <a:spLocks noGrp="1"/>
          </p:cNvSpPr>
          <p:nvPr>
            <p:ph idx="1"/>
          </p:nvPr>
        </p:nvSpPr>
        <p:spPr/>
        <p:txBody>
          <a:bodyPr/>
          <a:lstStyle/>
          <a:p>
            <a:r>
              <a:rPr lang="ar-SA" dirty="0" smtClean="0"/>
              <a:t>يقصد بالقصة كل ما يكتب للأطفال نثريا بقصد الإمتاع والتسلية والتثقيف ويروي أحداثا وقعت لشخصيات معينة في زمان ما ومكان ما, سواء كانت هذه الشخصيات واقعية أم خيالية وسواء تنتمي لعالم الكائنات الحية أم الجان وذلك كله بهدف بناء شخصية الطفل بناء متكاملا.</a:t>
            </a:r>
            <a:endParaRPr lang="ar-SA" dirty="0"/>
          </a:p>
        </p:txBody>
      </p:sp>
    </p:spTree>
    <p:extLst>
      <p:ext uri="{BB962C8B-B14F-4D97-AF65-F5344CB8AC3E}">
        <p14:creationId xmlns:p14="http://schemas.microsoft.com/office/powerpoint/2010/main" val="1747551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القصص الفكاهية</a:t>
            </a:r>
            <a:endParaRPr lang="ar-SA" dirty="0"/>
          </a:p>
        </p:txBody>
      </p:sp>
      <p:sp>
        <p:nvSpPr>
          <p:cNvPr id="3" name="عنصر نائب للمحتوى 2"/>
          <p:cNvSpPr>
            <a:spLocks noGrp="1"/>
          </p:cNvSpPr>
          <p:nvPr>
            <p:ph idx="1"/>
          </p:nvPr>
        </p:nvSpPr>
        <p:spPr/>
        <p:txBody>
          <a:bodyPr>
            <a:normAutofit fontScale="92500"/>
          </a:bodyPr>
          <a:lstStyle/>
          <a:p>
            <a:pPr marL="64008" indent="0">
              <a:buNone/>
            </a:pPr>
            <a:r>
              <a:rPr lang="ar-SA" dirty="0" smtClean="0"/>
              <a:t>أ. النكتة الفنية:</a:t>
            </a:r>
          </a:p>
          <a:p>
            <a:pPr marL="64008" indent="0">
              <a:buNone/>
            </a:pPr>
            <a:r>
              <a:rPr lang="ar-SA" dirty="0" smtClean="0"/>
              <a:t>هي التي تسخر من حياة الإنسان اجتماعيا أو اقتصاديا.</a:t>
            </a:r>
          </a:p>
          <a:p>
            <a:pPr marL="64008" indent="0">
              <a:buNone/>
            </a:pPr>
            <a:r>
              <a:rPr lang="ar-SA" dirty="0" smtClean="0"/>
              <a:t>ب. النوادر والدعابات:</a:t>
            </a:r>
          </a:p>
          <a:p>
            <a:pPr marL="64008" indent="0">
              <a:buNone/>
            </a:pPr>
            <a:r>
              <a:rPr lang="ar-SA" dirty="0" smtClean="0"/>
              <a:t>وهي التي تلمح إلى </a:t>
            </a:r>
            <a:r>
              <a:rPr lang="ar-SA" dirty="0" err="1" smtClean="0"/>
              <a:t>شي</a:t>
            </a:r>
            <a:r>
              <a:rPr lang="ar-SA" dirty="0" smtClean="0"/>
              <a:t> خفي, وهي حكاية قصيرة تتركز حول موقف يبعث إلى الفكاهة وهي تعكس صورة للمجتمع في فترة ما.</a:t>
            </a:r>
          </a:p>
          <a:p>
            <a:pPr marL="64008" indent="0">
              <a:buNone/>
            </a:pPr>
            <a:r>
              <a:rPr lang="ar-SA" dirty="0" smtClean="0"/>
              <a:t>ج. الحكاية المرحة:</a:t>
            </a:r>
          </a:p>
          <a:p>
            <a:pPr marL="64008" indent="0">
              <a:buNone/>
            </a:pPr>
            <a:r>
              <a:rPr lang="ar-SA" dirty="0" smtClean="0"/>
              <a:t>هي الأحدوثة القصيرة المنثورة أو المنظومة ويؤخذ موضوعها من الحياة اليومية.</a:t>
            </a:r>
            <a:endParaRPr lang="ar-SA" dirty="0"/>
          </a:p>
        </p:txBody>
      </p:sp>
    </p:spTree>
    <p:extLst>
      <p:ext uri="{BB962C8B-B14F-4D97-AF65-F5344CB8AC3E}">
        <p14:creationId xmlns:p14="http://schemas.microsoft.com/office/powerpoint/2010/main" val="3854921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القصة</a:t>
            </a:r>
            <a:endParaRPr lang="ar-SA" dirty="0"/>
          </a:p>
        </p:txBody>
      </p:sp>
      <p:sp>
        <p:nvSpPr>
          <p:cNvPr id="3" name="عنصر نائب للمحتوى 2"/>
          <p:cNvSpPr>
            <a:spLocks noGrp="1"/>
          </p:cNvSpPr>
          <p:nvPr>
            <p:ph idx="1"/>
          </p:nvPr>
        </p:nvSpPr>
        <p:spPr/>
        <p:txBody>
          <a:bodyPr/>
          <a:lstStyle/>
          <a:p>
            <a:r>
              <a:rPr lang="ar-SA" dirty="0" smtClean="0"/>
              <a:t>الفكرة أو الموضوع.</a:t>
            </a:r>
          </a:p>
          <a:p>
            <a:r>
              <a:rPr lang="ar-SA" dirty="0" smtClean="0"/>
              <a:t>الأحداث.</a:t>
            </a:r>
          </a:p>
          <a:p>
            <a:r>
              <a:rPr lang="ar-SA" dirty="0" smtClean="0"/>
              <a:t>الشخصيات.</a:t>
            </a:r>
          </a:p>
          <a:p>
            <a:r>
              <a:rPr lang="ar-SA" dirty="0" smtClean="0"/>
              <a:t>البيئة الزمانية.</a:t>
            </a:r>
          </a:p>
          <a:p>
            <a:r>
              <a:rPr lang="ar-SA" dirty="0" smtClean="0"/>
              <a:t>البيئة المكانية.</a:t>
            </a:r>
          </a:p>
          <a:p>
            <a:r>
              <a:rPr lang="ar-SA" dirty="0" smtClean="0"/>
              <a:t>البناء الفني.</a:t>
            </a:r>
          </a:p>
          <a:p>
            <a:r>
              <a:rPr lang="ar-SA" dirty="0" smtClean="0"/>
              <a:t>الأسلوب.</a:t>
            </a:r>
            <a:endParaRPr lang="ar-SA" dirty="0"/>
          </a:p>
        </p:txBody>
      </p:sp>
    </p:spTree>
    <p:extLst>
      <p:ext uri="{BB962C8B-B14F-4D97-AF65-F5344CB8AC3E}">
        <p14:creationId xmlns:p14="http://schemas.microsoft.com/office/powerpoint/2010/main" val="1223966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معايير اختيار قصص الأطفال</a:t>
            </a:r>
            <a:endParaRPr lang="ar-SA" dirty="0"/>
          </a:p>
        </p:txBody>
      </p:sp>
      <p:sp>
        <p:nvSpPr>
          <p:cNvPr id="3" name="عنصر نائب للمحتوى 2"/>
          <p:cNvSpPr>
            <a:spLocks noGrp="1"/>
          </p:cNvSpPr>
          <p:nvPr>
            <p:ph idx="1"/>
          </p:nvPr>
        </p:nvSpPr>
        <p:spPr/>
        <p:txBody>
          <a:bodyPr>
            <a:normAutofit fontScale="70000" lnSpcReduction="20000"/>
          </a:bodyPr>
          <a:lstStyle/>
          <a:p>
            <a:r>
              <a:rPr lang="ar-SA" dirty="0" smtClean="0"/>
              <a:t>لا بد أن تكون للقصة التي تقدم للطفل عنوان تعرف به القصة.</a:t>
            </a:r>
          </a:p>
          <a:p>
            <a:r>
              <a:rPr lang="ar-SA" dirty="0" smtClean="0"/>
              <a:t>الفكرة الجيدة أي ان يكون في القصة فكرة ترمي إليها واضحة لا غموض فيها.</a:t>
            </a:r>
          </a:p>
          <a:p>
            <a:r>
              <a:rPr lang="ar-SA" dirty="0" smtClean="0"/>
              <a:t>السير في القصة بأسلوب تام متدرج في الأحداث.</a:t>
            </a:r>
          </a:p>
          <a:p>
            <a:r>
              <a:rPr lang="ar-SA" dirty="0" smtClean="0"/>
              <a:t>إكساب الطفل اتجاهات مصاحبة بطريقة غير مباشرة مثل: احترام رأي غيره.</a:t>
            </a:r>
          </a:p>
          <a:p>
            <a:r>
              <a:rPr lang="ar-SA" dirty="0" smtClean="0"/>
              <a:t>الحوار بين شخصيات القصة وهو مهم ويساعد في تحقيق المشاركة الوجدانية بين القارئ والمستمع ويساعد بالإحساس بالمتعة.</a:t>
            </a:r>
          </a:p>
          <a:p>
            <a:r>
              <a:rPr lang="ar-SA" dirty="0" smtClean="0"/>
              <a:t>العقدة في القصة تعد مكونا أساسا تنتهي إليها الأحداث في تجمعها وتشابكها ويبدأ انفراج الأحداث ليحس الطفل بالخط الدرامي.</a:t>
            </a:r>
          </a:p>
          <a:p>
            <a:r>
              <a:rPr lang="ar-SA" dirty="0" smtClean="0"/>
              <a:t>الشخصيات في القصة يجب أن تتسم بالوضوح في تصرفاتها وملامحها.</a:t>
            </a:r>
          </a:p>
          <a:p>
            <a:r>
              <a:rPr lang="ar-SA" dirty="0" smtClean="0"/>
              <a:t>النهاية يجب أن تكون سارة لك </a:t>
            </a:r>
            <a:r>
              <a:rPr lang="ar-SA" dirty="0" err="1" smtClean="0"/>
              <a:t>لاتؤذي</a:t>
            </a:r>
            <a:r>
              <a:rPr lang="ar-SA" dirty="0" smtClean="0"/>
              <a:t> مشاعر الطفل.</a:t>
            </a:r>
            <a:endParaRPr lang="ar-SA" dirty="0"/>
          </a:p>
        </p:txBody>
      </p:sp>
    </p:spTree>
    <p:extLst>
      <p:ext uri="{BB962C8B-B14F-4D97-AF65-F5344CB8AC3E}">
        <p14:creationId xmlns:p14="http://schemas.microsoft.com/office/powerpoint/2010/main" val="3202411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فن رواية القصة وأهدافه</a:t>
            </a:r>
            <a:endParaRPr lang="ar-SA" dirty="0"/>
          </a:p>
        </p:txBody>
      </p:sp>
      <p:sp>
        <p:nvSpPr>
          <p:cNvPr id="3" name="عنصر نائب للمحتوى 2"/>
          <p:cNvSpPr>
            <a:spLocks noGrp="1"/>
          </p:cNvSpPr>
          <p:nvPr>
            <p:ph idx="1"/>
          </p:nvPr>
        </p:nvSpPr>
        <p:spPr/>
        <p:txBody>
          <a:bodyPr>
            <a:normAutofit fontScale="85000" lnSpcReduction="20000"/>
          </a:bodyPr>
          <a:lstStyle/>
          <a:p>
            <a:pPr marL="64008" indent="0">
              <a:buNone/>
            </a:pPr>
            <a:r>
              <a:rPr lang="ar-SA" dirty="0" smtClean="0"/>
              <a:t>يقصد </a:t>
            </a:r>
            <a:r>
              <a:rPr lang="ar-SA" dirty="0" err="1" smtClean="0"/>
              <a:t>بالروايه</a:t>
            </a:r>
            <a:r>
              <a:rPr lang="ar-SA" dirty="0" smtClean="0"/>
              <a:t> هنا سرد القصة على مسامع الأطفال في جلسة فردية أو جماعية.</a:t>
            </a:r>
          </a:p>
          <a:p>
            <a:pPr marL="64008" indent="0">
              <a:buNone/>
            </a:pPr>
            <a:r>
              <a:rPr lang="ar-SA" b="1" dirty="0" smtClean="0">
                <a:solidFill>
                  <a:schemeClr val="accent1">
                    <a:lumMod val="75000"/>
                  </a:schemeClr>
                </a:solidFill>
                <a:effectLst>
                  <a:outerShdw blurRad="38100" dist="38100" dir="2700000" algn="tl">
                    <a:srgbClr val="000000">
                      <a:alpha val="43137"/>
                    </a:srgbClr>
                  </a:outerShdw>
                </a:effectLst>
              </a:rPr>
              <a:t>أهدافه:</a:t>
            </a:r>
          </a:p>
          <a:p>
            <a:pPr>
              <a:buFont typeface="Wingdings" panose="05000000000000000000" pitchFamily="2" charset="2"/>
              <a:buChar char="ü"/>
            </a:pPr>
            <a:r>
              <a:rPr lang="ar-SA" dirty="0" smtClean="0"/>
              <a:t>زيادة متعة الطفل بالقصة.</a:t>
            </a:r>
          </a:p>
          <a:p>
            <a:pPr>
              <a:buFont typeface="Wingdings" panose="05000000000000000000" pitchFamily="2" charset="2"/>
              <a:buChar char="ü"/>
            </a:pPr>
            <a:r>
              <a:rPr lang="ar-SA" dirty="0" smtClean="0"/>
              <a:t>مساعدة الطفل على فهم القصة وذلك بالإجابة على استفساراته.</a:t>
            </a:r>
          </a:p>
          <a:p>
            <a:pPr>
              <a:buFont typeface="Wingdings" panose="05000000000000000000" pitchFamily="2" charset="2"/>
              <a:buChar char="ü"/>
            </a:pPr>
            <a:r>
              <a:rPr lang="ar-SA" dirty="0" smtClean="0"/>
              <a:t>خلق صلة بين الطفل والراوي.</a:t>
            </a:r>
          </a:p>
          <a:p>
            <a:pPr>
              <a:buFont typeface="Wingdings" panose="05000000000000000000" pitchFamily="2" charset="2"/>
              <a:buChar char="ü"/>
            </a:pPr>
            <a:r>
              <a:rPr lang="ar-SA" dirty="0" smtClean="0"/>
              <a:t>إضفاء الطابع الإنساني على القصة عند تجسيد الشخصيات.</a:t>
            </a:r>
          </a:p>
          <a:p>
            <a:pPr>
              <a:buFont typeface="Wingdings" panose="05000000000000000000" pitchFamily="2" charset="2"/>
              <a:buChar char="ü"/>
            </a:pPr>
            <a:r>
              <a:rPr lang="ar-SA" dirty="0" smtClean="0"/>
              <a:t>تدريب الطفل على مهارة الإنصات.</a:t>
            </a:r>
          </a:p>
          <a:p>
            <a:pPr>
              <a:buFont typeface="Wingdings" panose="05000000000000000000" pitchFamily="2" charset="2"/>
              <a:buChar char="ü"/>
            </a:pPr>
            <a:r>
              <a:rPr lang="ar-SA" dirty="0" smtClean="0"/>
              <a:t>إثراء القاموس اللغوي للأطفال.</a:t>
            </a:r>
          </a:p>
          <a:p>
            <a:pPr>
              <a:buFont typeface="Wingdings" panose="05000000000000000000" pitchFamily="2" charset="2"/>
              <a:buChar char="ü"/>
            </a:pPr>
            <a:r>
              <a:rPr lang="ar-SA" dirty="0" smtClean="0"/>
              <a:t>نمو خيال الطفل.</a:t>
            </a:r>
            <a:endParaRPr lang="ar-SA" dirty="0"/>
          </a:p>
        </p:txBody>
      </p:sp>
    </p:spTree>
    <p:extLst>
      <p:ext uri="{BB962C8B-B14F-4D97-AF65-F5344CB8AC3E}">
        <p14:creationId xmlns:p14="http://schemas.microsoft.com/office/powerpoint/2010/main" val="2795996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276872"/>
            <a:ext cx="8229600" cy="1399032"/>
          </a:xfrm>
        </p:spPr>
        <p:txBody>
          <a:bodyPr>
            <a:normAutofit fontScale="90000"/>
          </a:bodyPr>
          <a:lstStyle/>
          <a:p>
            <a:pPr algn="ctr"/>
            <a:r>
              <a:rPr lang="ar-SA" b="1" dirty="0" smtClean="0">
                <a:effectLst>
                  <a:outerShdw blurRad="38100" dist="38100" dir="2700000" algn="tl">
                    <a:srgbClr val="000000">
                      <a:alpha val="43137"/>
                    </a:srgbClr>
                  </a:outerShdw>
                </a:effectLst>
              </a:rPr>
              <a:t>ما هي أسباب الملل الذي قد يتسرب الى الأطفال أحيانا عند سماع القصة؟ </a:t>
            </a:r>
            <a:endParaRPr lang="ar-SA"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2591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الإعداد لرواية القصة</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أن يكون مكان سرد القصة مناسب.</a:t>
            </a:r>
          </a:p>
          <a:p>
            <a:r>
              <a:rPr lang="ar-SA" dirty="0" smtClean="0"/>
              <a:t>أن يتأكد المعلم من أن جلسة الأطفال مريحة.</a:t>
            </a:r>
          </a:p>
          <a:p>
            <a:r>
              <a:rPr lang="ar-SA" smtClean="0"/>
              <a:t>ان </a:t>
            </a:r>
            <a:r>
              <a:rPr lang="ar-SA" dirty="0" smtClean="0"/>
              <a:t>يلقي الراوي القصة بلغة سهلة مناسبة للأطفال.</a:t>
            </a:r>
          </a:p>
          <a:p>
            <a:r>
              <a:rPr lang="ar-SA" dirty="0" smtClean="0"/>
              <a:t>أن لا يبدأ المعلم بالقصة قبل أن يتأكد من إنصات الجميع.</a:t>
            </a:r>
          </a:p>
          <a:p>
            <a:r>
              <a:rPr lang="ar-SA" dirty="0" smtClean="0"/>
              <a:t>مراعاة نبرة الصوت في المواقف المختلفة.</a:t>
            </a:r>
          </a:p>
          <a:p>
            <a:r>
              <a:rPr lang="ar-SA" dirty="0" smtClean="0"/>
              <a:t>تجسيد الشخصيات من خلال الأصوات والتعابير.</a:t>
            </a:r>
          </a:p>
          <a:p>
            <a:pPr marL="64008" indent="0">
              <a:buNone/>
            </a:pPr>
            <a:r>
              <a:rPr lang="ar-SA" dirty="0"/>
              <a:t> </a:t>
            </a:r>
          </a:p>
        </p:txBody>
      </p:sp>
    </p:spTree>
    <p:extLst>
      <p:ext uri="{BB962C8B-B14F-4D97-AF65-F5344CB8AC3E}">
        <p14:creationId xmlns:p14="http://schemas.microsoft.com/office/powerpoint/2010/main" val="19728210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أساليب رواية القصة للأطفال</a:t>
            </a:r>
            <a:endParaRPr lang="ar-SA" dirty="0"/>
          </a:p>
        </p:txBody>
      </p:sp>
      <p:sp>
        <p:nvSpPr>
          <p:cNvPr id="3" name="عنصر نائب للمحتوى 2"/>
          <p:cNvSpPr>
            <a:spLocks noGrp="1"/>
          </p:cNvSpPr>
          <p:nvPr>
            <p:ph idx="1"/>
          </p:nvPr>
        </p:nvSpPr>
        <p:spPr/>
        <p:txBody>
          <a:bodyPr/>
          <a:lstStyle/>
          <a:p>
            <a:r>
              <a:rPr lang="ar-SA" dirty="0" smtClean="0"/>
              <a:t>استخدام الخيوط في رواية القصة.</a:t>
            </a:r>
          </a:p>
          <a:p>
            <a:r>
              <a:rPr lang="ar-SA" dirty="0" smtClean="0"/>
              <a:t>رواية القصة باستخدام الأصابع.</a:t>
            </a:r>
          </a:p>
          <a:p>
            <a:r>
              <a:rPr lang="ar-SA" dirty="0" smtClean="0"/>
              <a:t>رواية القصص باستخدام العرائس والمجسمات.</a:t>
            </a:r>
          </a:p>
          <a:p>
            <a:r>
              <a:rPr lang="ar-SA" dirty="0" smtClean="0"/>
              <a:t>استخدام الوسائل الحديثة (اللوحة الوبرية, شريط الصور المتتابعة, الرسم أثناء الرواية)</a:t>
            </a:r>
          </a:p>
          <a:p>
            <a:endParaRPr lang="ar-SA" dirty="0"/>
          </a:p>
        </p:txBody>
      </p:sp>
    </p:spTree>
    <p:extLst>
      <p:ext uri="{BB962C8B-B14F-4D97-AF65-F5344CB8AC3E}">
        <p14:creationId xmlns:p14="http://schemas.microsoft.com/office/powerpoint/2010/main" val="4165029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بعد رواية القصة</a:t>
            </a:r>
            <a:endParaRPr lang="ar-SA" dirty="0"/>
          </a:p>
        </p:txBody>
      </p:sp>
      <p:sp>
        <p:nvSpPr>
          <p:cNvPr id="3" name="عنصر نائب للمحتوى 2"/>
          <p:cNvSpPr>
            <a:spLocks noGrp="1"/>
          </p:cNvSpPr>
          <p:nvPr>
            <p:ph idx="1"/>
          </p:nvPr>
        </p:nvSpPr>
        <p:spPr/>
        <p:txBody>
          <a:bodyPr/>
          <a:lstStyle/>
          <a:p>
            <a:pPr marL="64008" indent="0">
              <a:buNone/>
            </a:pPr>
            <a:r>
              <a:rPr lang="ar-SA" dirty="0" smtClean="0"/>
              <a:t>هي مؤشر لمدى فهمهم لها واستيعابهم لها وتنمية قدرتهم على تذوقها والتمكن من مضمونها وذلك عن طريق:</a:t>
            </a:r>
          </a:p>
          <a:p>
            <a:pPr>
              <a:buFont typeface="Wingdings" panose="05000000000000000000" pitchFamily="2" charset="2"/>
              <a:buChar char="q"/>
            </a:pPr>
            <a:r>
              <a:rPr lang="ar-SA" dirty="0" smtClean="0"/>
              <a:t>طرح الأسئلة.</a:t>
            </a:r>
          </a:p>
          <a:p>
            <a:pPr>
              <a:buFont typeface="Wingdings" panose="05000000000000000000" pitchFamily="2" charset="2"/>
              <a:buChar char="q"/>
            </a:pPr>
            <a:r>
              <a:rPr lang="ar-SA" dirty="0" smtClean="0"/>
              <a:t>تلخيص القصة.</a:t>
            </a:r>
          </a:p>
          <a:p>
            <a:pPr>
              <a:buFont typeface="Wingdings" panose="05000000000000000000" pitchFamily="2" charset="2"/>
              <a:buChar char="q"/>
            </a:pPr>
            <a:r>
              <a:rPr lang="ar-SA" dirty="0" smtClean="0"/>
              <a:t>إعادة سرد القصة.</a:t>
            </a:r>
          </a:p>
          <a:p>
            <a:pPr>
              <a:buFont typeface="Wingdings" panose="05000000000000000000" pitchFamily="2" charset="2"/>
              <a:buChar char="q"/>
            </a:pPr>
            <a:r>
              <a:rPr lang="ar-SA" dirty="0" smtClean="0"/>
              <a:t>تمثيل القصة.</a:t>
            </a:r>
          </a:p>
          <a:p>
            <a:pPr>
              <a:buFont typeface="Wingdings" panose="05000000000000000000" pitchFamily="2" charset="2"/>
              <a:buChar char="q"/>
            </a:pPr>
            <a:r>
              <a:rPr lang="ar-SA" dirty="0" smtClean="0"/>
              <a:t>رسم أحداث القصة.</a:t>
            </a:r>
            <a:endParaRPr lang="ar-SA" dirty="0"/>
          </a:p>
        </p:txBody>
      </p:sp>
    </p:spTree>
    <p:extLst>
      <p:ext uri="{BB962C8B-B14F-4D97-AF65-F5344CB8AC3E}">
        <p14:creationId xmlns:p14="http://schemas.microsoft.com/office/powerpoint/2010/main" val="3563043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أهمية القصة</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للقصة موقع خاص عند الأطفال ولها دور هام في حياتهم إذ هي الفن الذي يتفق مع ميولهم ويتصلون به منذ أن يتفتح على العالم إدراكهم.</a:t>
            </a:r>
          </a:p>
          <a:p>
            <a:r>
              <a:rPr lang="ar-SA" dirty="0" smtClean="0"/>
              <a:t>ينمي خيالهم ويبث مشاعر الخير والنبل في نفوسهم.</a:t>
            </a:r>
          </a:p>
          <a:p>
            <a:r>
              <a:rPr lang="ar-SA" dirty="0" smtClean="0"/>
              <a:t>للقصة أهمية في بناء الشخصية فهي تهيء البيئة المطلوبة والخبرة المناسبة للنمو.</a:t>
            </a:r>
          </a:p>
          <a:p>
            <a:r>
              <a:rPr lang="ar-SA" dirty="0" smtClean="0"/>
              <a:t>تساعد القصة الطفل على أن يتعرف على أشياء كثيرة وأشخاص كثيرين عاشوا في زمان ومكان غير زمانه ومكانه, ويتعرف على أشخاص من طبقات اجتماعية مختلفة ويتفاعل معها وبهذا التفاعل تنمو شخصيته.</a:t>
            </a:r>
          </a:p>
          <a:p>
            <a:r>
              <a:rPr lang="ar-SA" dirty="0" smtClean="0"/>
              <a:t>تساعد القصة على تقريب المفاهيم المجردة التي تهتم بها التربية والدين والإسلامي.</a:t>
            </a:r>
            <a:endParaRPr lang="ar-SA" dirty="0"/>
          </a:p>
        </p:txBody>
      </p:sp>
    </p:spTree>
    <p:extLst>
      <p:ext uri="{BB962C8B-B14F-4D97-AF65-F5344CB8AC3E}">
        <p14:creationId xmlns:p14="http://schemas.microsoft.com/office/powerpoint/2010/main" val="1227555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الأهداف التربوية لقصص الأطفال</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الإمتاع والتسلية.</a:t>
            </a:r>
          </a:p>
          <a:p>
            <a:r>
              <a:rPr lang="ar-SA" dirty="0" smtClean="0"/>
              <a:t>إشباع وتنمية الخيال والقدرة على الابتكار.</a:t>
            </a:r>
          </a:p>
          <a:p>
            <a:r>
              <a:rPr lang="ar-SA" dirty="0" smtClean="0"/>
              <a:t>تنمية التذوق الفني والحس لدى الأطفال.</a:t>
            </a:r>
          </a:p>
          <a:p>
            <a:r>
              <a:rPr lang="ar-SA" dirty="0" smtClean="0"/>
              <a:t>إثراء لغة الطفل.</a:t>
            </a:r>
          </a:p>
          <a:p>
            <a:r>
              <a:rPr lang="ar-SA" dirty="0" smtClean="0"/>
              <a:t>تنمية العلاقات الاجتماعية الجيدة من تعاون ومشاركة.</a:t>
            </a:r>
          </a:p>
          <a:p>
            <a:r>
              <a:rPr lang="ar-SA" dirty="0" smtClean="0"/>
              <a:t>زيادة خبرة الطفل عن العالم الخارجي.</a:t>
            </a:r>
          </a:p>
          <a:p>
            <a:r>
              <a:rPr lang="ar-SA" dirty="0" smtClean="0"/>
              <a:t>المساعدة في تكوين الضمير.</a:t>
            </a:r>
          </a:p>
          <a:p>
            <a:r>
              <a:rPr lang="ar-SA" dirty="0" smtClean="0"/>
              <a:t>تعزيز الاتجاهات الإيجابية نحو القيم الإنسانية.</a:t>
            </a:r>
          </a:p>
          <a:p>
            <a:r>
              <a:rPr lang="ar-SA" dirty="0" smtClean="0"/>
              <a:t>تقديم أمثلة لحسن التصرف والشجاعة.</a:t>
            </a:r>
          </a:p>
          <a:p>
            <a:r>
              <a:rPr lang="ar-SA" dirty="0" smtClean="0"/>
              <a:t>تكوين عادة حسن الاستماع.</a:t>
            </a:r>
          </a:p>
          <a:p>
            <a:r>
              <a:rPr lang="ar-SA" dirty="0" smtClean="0"/>
              <a:t>تكوين عادة حب القراءة.</a:t>
            </a:r>
          </a:p>
          <a:p>
            <a:r>
              <a:rPr lang="ar-SA" dirty="0" smtClean="0"/>
              <a:t>تدريب الطفل على التعبير.</a:t>
            </a:r>
            <a:endParaRPr lang="ar-SA" dirty="0"/>
          </a:p>
        </p:txBody>
      </p:sp>
    </p:spTree>
    <p:extLst>
      <p:ext uri="{BB962C8B-B14F-4D97-AF65-F5344CB8AC3E}">
        <p14:creationId xmlns:p14="http://schemas.microsoft.com/office/powerpoint/2010/main" val="1826681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dirty="0" smtClean="0"/>
              <a:t>أنواع قصص الأطفال من حيث الحجم</a:t>
            </a:r>
            <a:endParaRPr lang="ar-SA" sz="3600" dirty="0"/>
          </a:p>
        </p:txBody>
      </p:sp>
      <p:sp>
        <p:nvSpPr>
          <p:cNvPr id="3" name="عنصر نائب للمحتوى 2"/>
          <p:cNvSpPr>
            <a:spLocks noGrp="1"/>
          </p:cNvSpPr>
          <p:nvPr>
            <p:ph idx="1"/>
          </p:nvPr>
        </p:nvSpPr>
        <p:spPr/>
        <p:txBody>
          <a:bodyPr>
            <a:normAutofit fontScale="92500" lnSpcReduction="20000"/>
          </a:bodyPr>
          <a:lstStyle/>
          <a:p>
            <a:pPr>
              <a:buFont typeface="Courier New" panose="02070309020205020404" pitchFamily="49" charset="0"/>
              <a:buChar char="o"/>
            </a:pPr>
            <a:r>
              <a:rPr lang="ar-SA" dirty="0" smtClean="0"/>
              <a:t>النادرة: وهي أقصر أنواع القصص ولا تتجاوز الأسطر.</a:t>
            </a:r>
          </a:p>
          <a:p>
            <a:pPr>
              <a:buFont typeface="Courier New" panose="02070309020205020404" pitchFamily="49" charset="0"/>
              <a:buChar char="o"/>
            </a:pPr>
            <a:r>
              <a:rPr lang="ar-SA" dirty="0" smtClean="0"/>
              <a:t>الأقصوصة: وهي في حدود صفحة واحدة وتعبر عن موقف واحد.</a:t>
            </a:r>
          </a:p>
          <a:p>
            <a:pPr>
              <a:buFont typeface="Courier New" panose="02070309020205020404" pitchFamily="49" charset="0"/>
              <a:buChar char="o"/>
            </a:pPr>
            <a:r>
              <a:rPr lang="ar-SA" dirty="0" smtClean="0"/>
              <a:t>القصة القصيرة: وهي أكبر من الأقصوصة وتكون في حدود 500 كلمة.</a:t>
            </a:r>
          </a:p>
          <a:p>
            <a:pPr>
              <a:buFont typeface="Courier New" panose="02070309020205020404" pitchFamily="49" charset="0"/>
              <a:buChar char="o"/>
            </a:pPr>
            <a:r>
              <a:rPr lang="ar-SA" dirty="0" smtClean="0"/>
              <a:t>القصة: وهي أكبر من القصة القصيرة وتتعدد فيها الأحداث والشخصيات وقد تشمل أكثر من عقدة إلا أنها جميعا تخدم الحدث الأساسي.</a:t>
            </a:r>
          </a:p>
          <a:p>
            <a:pPr>
              <a:buFont typeface="Courier New" panose="02070309020205020404" pitchFamily="49" charset="0"/>
              <a:buChar char="o"/>
            </a:pPr>
            <a:r>
              <a:rPr lang="ar-SA" dirty="0" smtClean="0"/>
              <a:t>الرواية: قد تتكون من عدة أجزاء, وتمتد أحداثها لأكثر من زمن, وتتعدد الشخصيات والأحداث أكثر مما تتعدد في القصة.</a:t>
            </a:r>
            <a:endParaRPr lang="ar-SA" dirty="0"/>
          </a:p>
        </p:txBody>
      </p:sp>
    </p:spTree>
    <p:extLst>
      <p:ext uri="{BB962C8B-B14F-4D97-AF65-F5344CB8AC3E}">
        <p14:creationId xmlns:p14="http://schemas.microsoft.com/office/powerpoint/2010/main" val="1730019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dirty="0" smtClean="0"/>
              <a:t>أنواع قصص الأطفال من حيث المضمون</a:t>
            </a:r>
            <a:endParaRPr lang="ar-SA" sz="3600" dirty="0"/>
          </a:p>
        </p:txBody>
      </p:sp>
      <p:sp>
        <p:nvSpPr>
          <p:cNvPr id="3" name="عنصر نائب للمحتوى 2"/>
          <p:cNvSpPr>
            <a:spLocks noGrp="1"/>
          </p:cNvSpPr>
          <p:nvPr>
            <p:ph idx="1"/>
          </p:nvPr>
        </p:nvSpPr>
        <p:spPr/>
        <p:txBody>
          <a:bodyPr/>
          <a:lstStyle/>
          <a:p>
            <a:r>
              <a:rPr lang="ar-SA" dirty="0" smtClean="0"/>
              <a:t>القصص الدينية:</a:t>
            </a:r>
          </a:p>
          <a:p>
            <a:pPr marL="64008" indent="0">
              <a:buNone/>
            </a:pPr>
            <a:r>
              <a:rPr lang="ar-SA" dirty="0" smtClean="0"/>
              <a:t>هي فن أدبي إنساني تتخذ من النثر أسلوبا لها تدور حول حدث ديني مستمد من القرآن او السنة أو حياة الصحابة والتابعين أو الصالحين في مكان وزمان معينين وتهدف إلى بناء شخصية الطفل بناء متكاملا.</a:t>
            </a:r>
          </a:p>
          <a:p>
            <a:pPr marL="64008" indent="0">
              <a:buNone/>
            </a:pPr>
            <a:r>
              <a:rPr lang="ar-SA" dirty="0" smtClean="0"/>
              <a:t>أمثلة: قصص القران, سير الأنبياء والخلفاء</a:t>
            </a:r>
            <a:endParaRPr lang="ar-SA" dirty="0"/>
          </a:p>
        </p:txBody>
      </p:sp>
    </p:spTree>
    <p:extLst>
      <p:ext uri="{BB962C8B-B14F-4D97-AF65-F5344CB8AC3E}">
        <p14:creationId xmlns:p14="http://schemas.microsoft.com/office/powerpoint/2010/main" val="977837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5148064"/>
          </a:xfrm>
        </p:spPr>
        <p:txBody>
          <a:bodyPr>
            <a:normAutofit fontScale="85000" lnSpcReduction="20000"/>
          </a:bodyPr>
          <a:lstStyle/>
          <a:p>
            <a:pPr marL="64008" indent="0">
              <a:buNone/>
            </a:pPr>
            <a:r>
              <a:rPr lang="ar-SA" dirty="0" smtClean="0"/>
              <a:t>القصص القرآني يتميز بطريقته الخاصة, ونظام بنائه المتميز, حيث أنه لا يهتم بالتفصيلات الدقيقة لأحداث القصة, ولا يهتم بتعيين أسماء أشخاصها, فكل </a:t>
            </a:r>
            <a:r>
              <a:rPr lang="ar-SA" dirty="0" err="1" smtClean="0"/>
              <a:t>مايعنيه</a:t>
            </a:r>
            <a:r>
              <a:rPr lang="ar-SA" dirty="0" smtClean="0"/>
              <a:t> أن يخلص المرء من خلال تتبعه لخيوط القصة الى العظة والعبرة.</a:t>
            </a:r>
          </a:p>
          <a:p>
            <a:pPr marL="64008" indent="0">
              <a:buNone/>
            </a:pPr>
            <a:endParaRPr lang="ar-SA" dirty="0" smtClean="0"/>
          </a:p>
          <a:p>
            <a:pPr marL="64008" indent="0">
              <a:buNone/>
            </a:pPr>
            <a:r>
              <a:rPr lang="ar-SA" b="1" u="sng" dirty="0" smtClean="0">
                <a:solidFill>
                  <a:schemeClr val="accent1">
                    <a:lumMod val="75000"/>
                  </a:schemeClr>
                </a:solidFill>
                <a:effectLst>
                  <a:outerShdw blurRad="38100" dist="38100" dir="2700000" algn="tl">
                    <a:srgbClr val="000000">
                      <a:alpha val="43137"/>
                    </a:srgbClr>
                  </a:outerShdw>
                </a:effectLst>
              </a:rPr>
              <a:t>واذا حاولنا معرفة الجوانب التي يتحدث عنها القصص القرآني والصالحة للأطفال نجدها كالآتي:</a:t>
            </a:r>
          </a:p>
          <a:p>
            <a:pPr>
              <a:buFont typeface="Wingdings" panose="05000000000000000000" pitchFamily="2" charset="2"/>
              <a:buChar char="ü"/>
            </a:pPr>
            <a:r>
              <a:rPr lang="ar-SA" dirty="0" smtClean="0"/>
              <a:t>قصص الخير والشر التي يتحدث عنها القصص القرآني.</a:t>
            </a:r>
          </a:p>
          <a:p>
            <a:pPr>
              <a:buFont typeface="Wingdings" panose="05000000000000000000" pitchFamily="2" charset="2"/>
              <a:buChar char="ü"/>
            </a:pPr>
            <a:r>
              <a:rPr lang="ar-SA" dirty="0" smtClean="0"/>
              <a:t>قصص وحدانية الله.</a:t>
            </a:r>
          </a:p>
          <a:p>
            <a:pPr>
              <a:buFont typeface="Wingdings" panose="05000000000000000000" pitchFamily="2" charset="2"/>
              <a:buChar char="ü"/>
            </a:pPr>
            <a:r>
              <a:rPr lang="ar-SA" dirty="0" smtClean="0"/>
              <a:t>قصص الطمع والجشع واصحاب الصفات المذمومة وعقابهم في الدنيا والآخرة.</a:t>
            </a:r>
          </a:p>
          <a:p>
            <a:pPr>
              <a:buFont typeface="Wingdings" panose="05000000000000000000" pitchFamily="2" charset="2"/>
              <a:buChar char="ü"/>
            </a:pPr>
            <a:r>
              <a:rPr lang="ar-SA" dirty="0" smtClean="0"/>
              <a:t>قصص الأنبياء.</a:t>
            </a:r>
          </a:p>
          <a:p>
            <a:pPr>
              <a:buFont typeface="Wingdings" panose="05000000000000000000" pitchFamily="2" charset="2"/>
              <a:buChar char="ü"/>
            </a:pPr>
            <a:r>
              <a:rPr lang="ar-SA" dirty="0" smtClean="0"/>
              <a:t>قصص الأمثال القرآنية.</a:t>
            </a:r>
            <a:endParaRPr lang="ar-SA" dirty="0"/>
          </a:p>
        </p:txBody>
      </p:sp>
    </p:spTree>
    <p:extLst>
      <p:ext uri="{BB962C8B-B14F-4D97-AF65-F5344CB8AC3E}">
        <p14:creationId xmlns:p14="http://schemas.microsoft.com/office/powerpoint/2010/main" val="2535746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ln w="6350">
                  <a:solidFill>
                    <a:srgbClr val="7FD13B">
                      <a:shade val="43000"/>
                    </a:srgbClr>
                  </a:solidFill>
                </a:ln>
                <a:solidFill>
                  <a:srgbClr val="7FD13B">
                    <a:tint val="83000"/>
                    <a:satMod val="150000"/>
                  </a:srgbClr>
                </a:solidFill>
              </a:rPr>
              <a:t>أنواع قصص الأطفال من حيث المضمون</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القصص الخيالية:</a:t>
            </a:r>
          </a:p>
          <a:p>
            <a:pPr marL="64008" indent="0">
              <a:buNone/>
            </a:pPr>
            <a:r>
              <a:rPr lang="ar-SA" dirty="0" smtClean="0"/>
              <a:t>هو نوع من القصص يعزى إلى عصور سابقة, ويدور حول الحيوانات أو المخلوقات الغريبة أو عالم الجن أو السحر.</a:t>
            </a:r>
          </a:p>
          <a:p>
            <a:pPr marL="64008" indent="0">
              <a:buNone/>
            </a:pPr>
            <a:r>
              <a:rPr lang="ar-SA" dirty="0" smtClean="0"/>
              <a:t>وهي نوعان:</a:t>
            </a:r>
          </a:p>
          <a:p>
            <a:pPr marL="64008" indent="0">
              <a:buNone/>
            </a:pPr>
            <a:r>
              <a:rPr lang="ar-SA" dirty="0" smtClean="0"/>
              <a:t>أ. الأساطير:</a:t>
            </a:r>
          </a:p>
          <a:p>
            <a:pPr marL="64008" indent="0">
              <a:buNone/>
            </a:pPr>
            <a:r>
              <a:rPr lang="ar-SA" dirty="0" smtClean="0"/>
              <a:t>وهي محاولة لفهم الكون بظواهره المتعددة أو هي تفسير للكون, فالأسطورة نتاج وليد الخيال ولكنها لا تخلو من منطق معين أو من فلسفة أولية تطور عنها العلم والفلسفة فيما بعد.</a:t>
            </a:r>
          </a:p>
          <a:p>
            <a:pPr marL="64008" indent="0">
              <a:buNone/>
            </a:pPr>
            <a:r>
              <a:rPr lang="ar-SA" dirty="0" smtClean="0"/>
              <a:t>ب. الخوارق:</a:t>
            </a:r>
          </a:p>
          <a:p>
            <a:pPr marL="64008" indent="0">
              <a:buNone/>
            </a:pPr>
            <a:r>
              <a:rPr lang="ar-SA" dirty="0" smtClean="0"/>
              <a:t>هي القصة التي تعتمد على أبطال لهم قدرات خارقة للطبيعة البشرية, يأتون بأفعال معجزة من أمثال «سوبر مان».</a:t>
            </a:r>
            <a:endParaRPr lang="ar-SA" dirty="0"/>
          </a:p>
        </p:txBody>
      </p:sp>
    </p:spTree>
    <p:extLst>
      <p:ext uri="{BB962C8B-B14F-4D97-AF65-F5344CB8AC3E}">
        <p14:creationId xmlns:p14="http://schemas.microsoft.com/office/powerpoint/2010/main" val="4028352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الفرق بين الأسطورة والخوارق</a:t>
            </a:r>
            <a:endParaRPr lang="ar-SA" dirty="0"/>
          </a:p>
        </p:txBody>
      </p:sp>
      <p:sp>
        <p:nvSpPr>
          <p:cNvPr id="3" name="عنصر نائب للمحتوى 2"/>
          <p:cNvSpPr>
            <a:spLocks noGrp="1"/>
          </p:cNvSpPr>
          <p:nvPr>
            <p:ph idx="1"/>
          </p:nvPr>
        </p:nvSpPr>
        <p:spPr/>
        <p:txBody>
          <a:bodyPr/>
          <a:lstStyle/>
          <a:p>
            <a:pPr marL="64008" indent="0">
              <a:buNone/>
            </a:pPr>
            <a:r>
              <a:rPr lang="ar-SA" dirty="0" smtClean="0"/>
              <a:t>تتشابه الخوارق والأساطير في الأحداث الخارقة والأبطال الخارقين, لكن الأسطورة لها جانب ديني قد لا يوجد في قصص الخوارق, ولها وظيفة تعليل الظواهر, ولا علاقة للخوارق بهذه الوظيفة, والخوارق أصبحت تعتمد على المخترعات الحديثة بعكس الأساطير.</a:t>
            </a:r>
          </a:p>
          <a:p>
            <a:pPr marL="64008" indent="0">
              <a:buNone/>
            </a:pPr>
            <a:r>
              <a:rPr lang="ar-SA" dirty="0" smtClean="0"/>
              <a:t>كلاهم ينمي الخيال عند الأطفال.</a:t>
            </a:r>
            <a:endParaRPr lang="ar-SA" dirty="0"/>
          </a:p>
        </p:txBody>
      </p:sp>
    </p:spTree>
    <p:extLst>
      <p:ext uri="{BB962C8B-B14F-4D97-AF65-F5344CB8AC3E}">
        <p14:creationId xmlns:p14="http://schemas.microsoft.com/office/powerpoint/2010/main" val="2665384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175</TotalTime>
  <Words>1694</Words>
  <Application>Microsoft Office PowerPoint</Application>
  <PresentationFormat>On-screen Show (4:3)</PresentationFormat>
  <Paragraphs>162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حيوية</vt:lpstr>
      <vt:lpstr>القصة في أدب الأطفال</vt:lpstr>
      <vt:lpstr>مفهوم القصة</vt:lpstr>
      <vt:lpstr>أهمية القصة</vt:lpstr>
      <vt:lpstr>الأهداف التربوية لقصص الأطفال</vt:lpstr>
      <vt:lpstr>أنواع قصص الأطفال من حيث الحجم</vt:lpstr>
      <vt:lpstr>أنواع قصص الأطفال من حيث المضمون</vt:lpstr>
      <vt:lpstr>PowerPoint Presentation</vt:lpstr>
      <vt:lpstr>أنواع قصص الأطفال من حيث المضمون</vt:lpstr>
      <vt:lpstr>الفرق بين الأسطورة والخوارق</vt:lpstr>
      <vt:lpstr>سلبيات القصص الخيالية</vt:lpstr>
      <vt:lpstr>أنواع قصص الأطفال من حيث المضمون</vt:lpstr>
      <vt:lpstr>PowerPoint Presentation</vt:lpstr>
      <vt:lpstr>أنواع قصص الحيوان</vt:lpstr>
      <vt:lpstr>الأهداف التربوية التي تحققها قصص الحيوانات</vt:lpstr>
      <vt:lpstr>أنواع قصص الأطفال من حيث المضمون</vt:lpstr>
      <vt:lpstr>أنواع قصص الأطفال من حيث المضمون</vt:lpstr>
      <vt:lpstr>أنواع قصص الأطفال من حيث المضمون</vt:lpstr>
      <vt:lpstr>رأي التربويون تجاه قصص المغامرة</vt:lpstr>
      <vt:lpstr>أنواع قصص الأطفال من حيث المضمون</vt:lpstr>
      <vt:lpstr>أنواع القصص الفكاهية</vt:lpstr>
      <vt:lpstr>عناصر القصة</vt:lpstr>
      <vt:lpstr>معايير اختيار قصص الأطفال</vt:lpstr>
      <vt:lpstr>مفهوم فن رواية القصة وأهدافه</vt:lpstr>
      <vt:lpstr>ما هي أسباب الملل الذي قد يتسرب الى الأطفال أحيانا عند سماع القصة؟ </vt:lpstr>
      <vt:lpstr>الإعداد لرواية القصة</vt:lpstr>
      <vt:lpstr>أساليب رواية القصة للأطفال</vt:lpstr>
      <vt:lpstr>بعد رواية القصة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القصة في أدب الأطفال</dc:title>
  <dc:creator>SSC1</dc:creator>
  <cp:lastModifiedBy>GCUSER</cp:lastModifiedBy>
  <cp:revision>15</cp:revision>
  <dcterms:created xsi:type="dcterms:W3CDTF">2015-04-05T13:37:25Z</dcterms:created>
  <dcterms:modified xsi:type="dcterms:W3CDTF">2015-04-15T07:15:49Z</dcterms:modified>
</cp:coreProperties>
</file>